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2.xml" ContentType="application/vnd.openxmlformats-officedocument.drawingml.chartshapes+xml"/>
  <Override PartName="/ppt/notesSlides/notesSlide1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3.xml" ContentType="application/vnd.openxmlformats-officedocument.drawingml.chartshapes+xml"/>
  <Override PartName="/ppt/notesSlides/notesSlide1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4.xml" ContentType="application/vnd.openxmlformats-officedocument.drawingml.chartshapes+xml"/>
  <Override PartName="/ppt/notesSlides/notesSlide1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6" r:id="rId2"/>
    <p:sldId id="257" r:id="rId3"/>
    <p:sldId id="272" r:id="rId4"/>
    <p:sldId id="258" r:id="rId5"/>
    <p:sldId id="260" r:id="rId6"/>
    <p:sldId id="261" r:id="rId7"/>
    <p:sldId id="275" r:id="rId8"/>
    <p:sldId id="277" r:id="rId9"/>
    <p:sldId id="276" r:id="rId10"/>
    <p:sldId id="278" r:id="rId11"/>
    <p:sldId id="279" r:id="rId12"/>
    <p:sldId id="265" r:id="rId13"/>
    <p:sldId id="280" r:id="rId14"/>
    <p:sldId id="281" r:id="rId15"/>
    <p:sldId id="282" r:id="rId16"/>
    <p:sldId id="274" r:id="rId17"/>
    <p:sldId id="273" r:id="rId18"/>
    <p:sldId id="270" r:id="rId19"/>
    <p:sldId id="271" r:id="rId2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9DD"/>
    <a:srgbClr val="4267B2"/>
    <a:srgbClr val="FEF3D4"/>
    <a:srgbClr val="F8E08E"/>
    <a:srgbClr val="E8303B"/>
    <a:srgbClr val="383333"/>
    <a:srgbClr val="C26E68"/>
    <a:srgbClr val="0099D2"/>
    <a:srgbClr val="ED1C24"/>
    <a:srgbClr val="EF41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90237" autoAdjust="0"/>
  </p:normalViewPr>
  <p:slideViewPr>
    <p:cSldViewPr snapToGrid="0" snapToObjects="1">
      <p:cViewPr varScale="1">
        <p:scale>
          <a:sx n="68" d="100"/>
          <a:sy n="68" d="100"/>
        </p:scale>
        <p:origin x="948" y="48"/>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45" d="100"/>
          <a:sy n="45" d="100"/>
        </p:scale>
        <p:origin x="1912" y="68"/>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Documents\Hospital%20Carmelo\Base%20de%20dados%20papers\TB%20patients%20Carmelo%202006-2017_clean%20WHO%202014_adults_graphs.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Documents\Hospital%20Carmelo\Base%20de%20dados%20IAS%202019\Graph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Documents\Hospital%20Carmelo\Base%20de%20dados%20IAS%202019\Graphs.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oleObject" Target="file:///C:\Documents\Hospital%20Carmelo\Base%20de%20dados%20IAS%202019\Graphs.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2.xml"/></Relationships>
</file>

<file path=ppt/charts/_rels/chart8.xml.rels><?xml version="1.0" encoding="UTF-8" standalone="yes"?>
<Relationships xmlns="http://schemas.openxmlformats.org/package/2006/relationships"><Relationship Id="rId3" Type="http://schemas.openxmlformats.org/officeDocument/2006/relationships/oleObject" Target="file:///C:\Documents\Hospital%20Carmelo\Base%20de%20dados%20IAS%202019\Test%20and%20treat.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3.xml"/></Relationships>
</file>

<file path=ppt/charts/_rels/chart9.xml.rels><?xml version="1.0" encoding="UTF-8" standalone="yes"?>
<Relationships xmlns="http://schemas.openxmlformats.org/package/2006/relationships"><Relationship Id="rId3" Type="http://schemas.openxmlformats.org/officeDocument/2006/relationships/oleObject" Target="file:///C:\Documents\Hospital%20Carmelo\Base%20de%20dados%20IAS%202019\Test%20and%20treat.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400" b="1" dirty="0">
                <a:latin typeface="Arial" panose="020B0604020202020204" pitchFamily="34" charset="0"/>
                <a:cs typeface="Arial" panose="020B0604020202020204" pitchFamily="34" charset="0"/>
              </a:rPr>
              <a:t>n = 9,739</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0"/>
          <c:order val="0"/>
          <c:dPt>
            <c:idx val="0"/>
            <c:bubble3D val="0"/>
            <c:spPr>
              <a:solidFill>
                <a:srgbClr val="FFC000"/>
              </a:solidFill>
              <a:ln w="19050">
                <a:solidFill>
                  <a:schemeClr val="lt1"/>
                </a:solidFill>
              </a:ln>
              <a:effectLst/>
            </c:spPr>
            <c:extLst>
              <c:ext xmlns:c16="http://schemas.microsoft.com/office/drawing/2014/chart" uri="{C3380CC4-5D6E-409C-BE32-E72D297353CC}">
                <c16:uniqueId val="{00000001-E1A5-4866-B67E-537DF0719D5C}"/>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3-E1A5-4866-B67E-537DF0719D5C}"/>
              </c:ext>
            </c:extLst>
          </c:dPt>
          <c:dLbls>
            <c:dLbl>
              <c:idx val="0"/>
              <c:numFmt formatCode="General" sourceLinked="0"/>
              <c:spPr>
                <a:noFill/>
                <a:ln>
                  <a:noFill/>
                </a:ln>
                <a:effectLst/>
              </c:spPr>
              <c:txPr>
                <a:bodyPr rot="0" spcFirstLastPara="1" vertOverflow="ellipsis" vert="horz" wrap="square" lIns="38100" tIns="19050" rIns="38100" bIns="19050" anchor="ctr" anchorCtr="0">
                  <a:spAutoFit/>
                </a:bodyPr>
                <a:lstStyle/>
                <a:p>
                  <a:pPr algn="ctr">
                    <a:spcAft>
                      <a:spcPts val="600"/>
                    </a:spcAft>
                    <a:defRPr lang="en-US" sz="2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1A5-4866-B67E-537DF0719D5C}"/>
                </c:ext>
              </c:extLst>
            </c:dLbl>
            <c:dLbl>
              <c:idx val="1"/>
              <c:numFmt formatCode="General" sourceLinked="0"/>
              <c:spPr>
                <a:noFill/>
                <a:ln>
                  <a:noFill/>
                </a:ln>
                <a:effectLst/>
              </c:spPr>
              <c:txPr>
                <a:bodyPr rot="0" spcFirstLastPara="1" vertOverflow="ellipsis" vert="horz" wrap="square" lIns="38100" tIns="19050" rIns="38100" bIns="19050" anchor="ctr" anchorCtr="1">
                  <a:spAutoFit/>
                </a:bodyPr>
                <a:lstStyle/>
                <a:p>
                  <a:pPr>
                    <a:spcAft>
                      <a:spcPts val="600"/>
                    </a:spcAft>
                    <a:defRPr sz="2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1A5-4866-B67E-537DF0719D5C}"/>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Sheet1!$B$2:$C$2</c:f>
              <c:strCache>
                <c:ptCount val="2"/>
                <c:pt idx="0">
                  <c:v>Male</c:v>
                </c:pt>
                <c:pt idx="1">
                  <c:v>Female</c:v>
                </c:pt>
              </c:strCache>
            </c:strRef>
          </c:cat>
          <c:val>
            <c:numRef>
              <c:f>Sheet1!$B$3:$C$3</c:f>
              <c:numCache>
                <c:formatCode>General</c:formatCode>
                <c:ptCount val="2"/>
                <c:pt idx="0">
                  <c:v>5382</c:v>
                </c:pt>
                <c:pt idx="1">
                  <c:v>4357</c:v>
                </c:pt>
              </c:numCache>
            </c:numRef>
          </c:val>
          <c:extLst>
            <c:ext xmlns:c16="http://schemas.microsoft.com/office/drawing/2014/chart" uri="{C3380CC4-5D6E-409C-BE32-E72D297353CC}">
              <c16:uniqueId val="{00000004-E1A5-4866-B67E-537DF0719D5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429230769230763E-2"/>
          <c:y val="0.13866794871794871"/>
          <c:w val="0.88251948717948714"/>
          <c:h val="0.74166794871794872"/>
        </c:manualLayout>
      </c:layout>
      <c:lineChart>
        <c:grouping val="standard"/>
        <c:varyColors val="0"/>
        <c:ser>
          <c:idx val="0"/>
          <c:order val="0"/>
          <c:tx>
            <c:v>Death rates</c:v>
          </c:tx>
          <c:spPr>
            <a:ln w="50800" cap="rnd">
              <a:solidFill>
                <a:schemeClr val="accent1"/>
              </a:solidFill>
              <a:round/>
            </a:ln>
            <a:effectLst/>
          </c:spPr>
          <c:marker>
            <c:symbol val="none"/>
          </c:marker>
          <c:cat>
            <c:numRef>
              <c:f>'[TB patients Carmelo 2006-2017_clean WHO 2014_adults_graphs.xlsx]Graphs HIV+'!$C$19:$N$19</c:f>
              <c:numCache>
                <c:formatCode>General</c:formatCod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numCache>
            </c:numRef>
          </c:cat>
          <c:val>
            <c:numRef>
              <c:f>'[TB patients Carmelo 2006-2017_clean WHO 2014_adults_graphs.xlsx]Graphs HIV+'!$C$25,'[TB patients Carmelo 2006-2017_clean WHO 2014_adults_graphs.xlsx]Graphs HIV+'!$F$25,'[TB patients Carmelo 2006-2017_clean WHO 2014_adults_graphs.xlsx]Graphs HIV+'!$I$25,'[TB patients Carmelo 2006-2017_clean WHO 2014_adults_graphs.xlsx]Graphs HIV+'!$L$25,'[TB patients Carmelo 2006-2017_clean WHO 2014_adults_graphs.xlsx]Graphs HIV+'!$O$25,'[TB patients Carmelo 2006-2017_clean WHO 2014_adults_graphs.xlsx]Graphs HIV+'!$R$25,'[TB patients Carmelo 2006-2017_clean WHO 2014_adults_graphs.xlsx]Graphs HIV+'!$U$25,'[TB patients Carmelo 2006-2017_clean WHO 2014_adults_graphs.xlsx]Graphs HIV+'!$X$25,'[TB patients Carmelo 2006-2017_clean WHO 2014_adults_graphs.xlsx]Graphs HIV+'!$AA$25,'[TB patients Carmelo 2006-2017_clean WHO 2014_adults_graphs.xlsx]Graphs HIV+'!$AD$25,'[TB patients Carmelo 2006-2017_clean WHO 2014_adults_graphs.xlsx]Graphs HIV+'!$AG$25,'[TB patients Carmelo 2006-2017_clean WHO 2014_adults_graphs.xlsx]Graphs HIV+'!$AJ$25</c:f>
              <c:numCache>
                <c:formatCode>0.0%</c:formatCode>
                <c:ptCount val="12"/>
                <c:pt idx="0">
                  <c:v>0.24801587301587302</c:v>
                </c:pt>
                <c:pt idx="1">
                  <c:v>0.23407643312101911</c:v>
                </c:pt>
                <c:pt idx="2">
                  <c:v>0.25295109612141653</c:v>
                </c:pt>
                <c:pt idx="3">
                  <c:v>0.25241157556270094</c:v>
                </c:pt>
                <c:pt idx="4">
                  <c:v>0.24024960998439937</c:v>
                </c:pt>
                <c:pt idx="5">
                  <c:v>0.20724801812004531</c:v>
                </c:pt>
                <c:pt idx="6">
                  <c:v>0.18059299191374664</c:v>
                </c:pt>
                <c:pt idx="7">
                  <c:v>0.12063492063492064</c:v>
                </c:pt>
                <c:pt idx="8">
                  <c:v>0.15500685871056241</c:v>
                </c:pt>
                <c:pt idx="9">
                  <c:v>0.15543328748280605</c:v>
                </c:pt>
                <c:pt idx="10">
                  <c:v>0.20937042459736457</c:v>
                </c:pt>
                <c:pt idx="11">
                  <c:v>0.28594771241830064</c:v>
                </c:pt>
              </c:numCache>
            </c:numRef>
          </c:val>
          <c:smooth val="0"/>
          <c:extLst>
            <c:ext xmlns:c16="http://schemas.microsoft.com/office/drawing/2014/chart" uri="{C3380CC4-5D6E-409C-BE32-E72D297353CC}">
              <c16:uniqueId val="{00000000-F6FB-4205-B66E-C0AD483BC9B9}"/>
            </c:ext>
          </c:extLst>
        </c:ser>
        <c:ser>
          <c:idx val="1"/>
          <c:order val="1"/>
          <c:tx>
            <c:v>ATT ≤90 days ART</c:v>
          </c:tx>
          <c:spPr>
            <a:ln w="50800" cap="rnd">
              <a:solidFill>
                <a:schemeClr val="accent2"/>
              </a:solidFill>
              <a:round/>
            </a:ln>
            <a:effectLst/>
          </c:spPr>
          <c:marker>
            <c:symbol val="none"/>
          </c:marker>
          <c:cat>
            <c:numRef>
              <c:f>'[TB patients Carmelo 2006-2017_clean WHO 2014_adults_graphs.xlsx]Graphs HIV+'!$C$19:$N$19</c:f>
              <c:numCache>
                <c:formatCode>General</c:formatCod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numCache>
            </c:numRef>
          </c:cat>
          <c:val>
            <c:numRef>
              <c:f>'[TB patients Carmelo 2006-2017_clean WHO 2014_adults_graphs.xlsx]Graphs HIV+'!$G$61:$R$61</c:f>
              <c:numCache>
                <c:formatCode>0.0%</c:formatCode>
                <c:ptCount val="12"/>
                <c:pt idx="0">
                  <c:v>0.1072961373390558</c:v>
                </c:pt>
                <c:pt idx="1">
                  <c:v>0.14734299516908211</c:v>
                </c:pt>
                <c:pt idx="2">
                  <c:v>0.10880829015544041</c:v>
                </c:pt>
                <c:pt idx="3">
                  <c:v>0.13958810068649885</c:v>
                </c:pt>
                <c:pt idx="4">
                  <c:v>0.15517241379310345</c:v>
                </c:pt>
                <c:pt idx="5">
                  <c:v>8.0479452054794523E-2</c:v>
                </c:pt>
                <c:pt idx="6">
                  <c:v>7.0376432078559745E-2</c:v>
                </c:pt>
                <c:pt idx="7">
                  <c:v>5.0691244239631339E-2</c:v>
                </c:pt>
                <c:pt idx="8">
                  <c:v>9.2198581560283682E-2</c:v>
                </c:pt>
                <c:pt idx="9">
                  <c:v>9.6311475409836061E-2</c:v>
                </c:pt>
                <c:pt idx="10">
                  <c:v>0.1291759465478842</c:v>
                </c:pt>
                <c:pt idx="11">
                  <c:v>0.21481481481481482</c:v>
                </c:pt>
              </c:numCache>
            </c:numRef>
          </c:val>
          <c:smooth val="0"/>
          <c:extLst>
            <c:ext xmlns:c16="http://schemas.microsoft.com/office/drawing/2014/chart" uri="{C3380CC4-5D6E-409C-BE32-E72D297353CC}">
              <c16:uniqueId val="{00000001-F6FB-4205-B66E-C0AD483BC9B9}"/>
            </c:ext>
          </c:extLst>
        </c:ser>
        <c:dLbls>
          <c:showLegendKey val="0"/>
          <c:showVal val="0"/>
          <c:showCatName val="0"/>
          <c:showSerName val="0"/>
          <c:showPercent val="0"/>
          <c:showBubbleSize val="0"/>
        </c:dLbls>
        <c:smooth val="0"/>
        <c:axId val="780495"/>
        <c:axId val="15759183"/>
      </c:lineChart>
      <c:catAx>
        <c:axId val="780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759183"/>
        <c:crosses val="autoZero"/>
        <c:auto val="1"/>
        <c:lblAlgn val="ctr"/>
        <c:lblOffset val="100"/>
        <c:noMultiLvlLbl val="0"/>
      </c:catAx>
      <c:valAx>
        <c:axId val="1575918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80495"/>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43613833333333335"/>
          <c:y val="1.628205128205128E-2"/>
          <c:w val="0.56386166666666671"/>
          <c:h val="6.875000000000000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2400" b="1"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en-US" sz="2400" b="1" i="0" u="none" strike="noStrike" kern="1200" spc="0" baseline="0" dirty="0">
                <a:solidFill>
                  <a:prstClr val="black">
                    <a:lumMod val="65000"/>
                    <a:lumOff val="35000"/>
                  </a:prstClr>
                </a:solidFill>
                <a:latin typeface="Arial" panose="020B0604020202020204" pitchFamily="34" charset="0"/>
                <a:ea typeface="+mn-ea"/>
                <a:cs typeface="Arial" panose="020B0604020202020204" pitchFamily="34" charset="0"/>
              </a:rPr>
              <a:t>HIV tested</a:t>
            </a:r>
          </a:p>
          <a:p>
            <a:pPr algn="ctr" rtl="0">
              <a:defRPr lang="en-US" sz="2400" b="1">
                <a:solidFill>
                  <a:prstClr val="black">
                    <a:lumMod val="65000"/>
                    <a:lumOff val="35000"/>
                  </a:prstClr>
                </a:solidFill>
                <a:latin typeface="Arial" panose="020B0604020202020204" pitchFamily="34" charset="0"/>
                <a:cs typeface="Arial" panose="020B0604020202020204" pitchFamily="34" charset="0"/>
              </a:defRPr>
            </a:pPr>
            <a:r>
              <a:rPr lang="en-US" sz="2400" b="1" i="0" u="none" strike="noStrike" kern="1200" spc="0" baseline="0" dirty="0">
                <a:solidFill>
                  <a:prstClr val="black">
                    <a:lumMod val="65000"/>
                    <a:lumOff val="35000"/>
                  </a:prstClr>
                </a:solidFill>
                <a:latin typeface="Arial" panose="020B0604020202020204" pitchFamily="34" charset="0"/>
                <a:ea typeface="+mn-ea"/>
                <a:cs typeface="Arial" panose="020B0604020202020204" pitchFamily="34" charset="0"/>
              </a:rPr>
              <a:t>n = 9,729 (99.9%)</a:t>
            </a:r>
          </a:p>
        </c:rich>
      </c:tx>
      <c:layout>
        <c:manualLayout>
          <c:xMode val="edge"/>
          <c:yMode val="edge"/>
          <c:x val="0.25299296296296298"/>
          <c:y val="2.1994535519125686E-2"/>
        </c:manualLayout>
      </c:layout>
      <c:overlay val="0"/>
      <c:spPr>
        <a:noFill/>
        <a:ln>
          <a:noFill/>
        </a:ln>
        <a:effectLst/>
      </c:spPr>
      <c:txPr>
        <a:bodyPr rot="0" spcFirstLastPara="1" vertOverflow="ellipsis" vert="horz" wrap="square" anchor="ctr" anchorCtr="1"/>
        <a:lstStyle/>
        <a:p>
          <a:pPr algn="ctr" rtl="0">
            <a:defRPr lang="en-US" sz="2400" b="1"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400" b="1" dirty="0">
                <a:latin typeface="Arial" panose="020B0604020202020204" pitchFamily="34" charset="0"/>
                <a:cs typeface="Arial" panose="020B0604020202020204" pitchFamily="34" charset="0"/>
              </a:rPr>
              <a:t>n = 9,739</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0"/>
          <c:order val="0"/>
          <c:dPt>
            <c:idx val="0"/>
            <c:bubble3D val="0"/>
            <c:spPr>
              <a:solidFill>
                <a:srgbClr val="FFC000"/>
              </a:solidFill>
              <a:ln w="19050">
                <a:solidFill>
                  <a:schemeClr val="lt1"/>
                </a:solidFill>
              </a:ln>
              <a:effectLst/>
            </c:spPr>
            <c:extLst>
              <c:ext xmlns:c16="http://schemas.microsoft.com/office/drawing/2014/chart" uri="{C3380CC4-5D6E-409C-BE32-E72D297353CC}">
                <c16:uniqueId val="{00000001-E1A5-4866-B67E-537DF0719D5C}"/>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3-E1A5-4866-B67E-537DF0719D5C}"/>
              </c:ext>
            </c:extLst>
          </c:dPt>
          <c:dLbls>
            <c:dLbl>
              <c:idx val="0"/>
              <c:numFmt formatCode="General" sourceLinked="0"/>
              <c:spPr>
                <a:noFill/>
                <a:ln>
                  <a:noFill/>
                </a:ln>
                <a:effectLst/>
              </c:spPr>
              <c:txPr>
                <a:bodyPr rot="0" spcFirstLastPara="1" vertOverflow="ellipsis" vert="horz" wrap="square" lIns="38100" tIns="19050" rIns="38100" bIns="19050" anchor="ctr" anchorCtr="0">
                  <a:spAutoFit/>
                </a:bodyPr>
                <a:lstStyle/>
                <a:p>
                  <a:pPr algn="ctr">
                    <a:spcAft>
                      <a:spcPts val="600"/>
                    </a:spcAft>
                    <a:defRPr lang="en-US" sz="2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1A5-4866-B67E-537DF0719D5C}"/>
                </c:ext>
              </c:extLst>
            </c:dLbl>
            <c:dLbl>
              <c:idx val="1"/>
              <c:numFmt formatCode="General" sourceLinked="0"/>
              <c:spPr>
                <a:noFill/>
                <a:ln>
                  <a:noFill/>
                </a:ln>
                <a:effectLst/>
              </c:spPr>
              <c:txPr>
                <a:bodyPr rot="0" spcFirstLastPara="1" vertOverflow="ellipsis" vert="horz" wrap="square" lIns="38100" tIns="19050" rIns="38100" bIns="19050" anchor="ctr" anchorCtr="1">
                  <a:spAutoFit/>
                </a:bodyPr>
                <a:lstStyle/>
                <a:p>
                  <a:pPr>
                    <a:spcAft>
                      <a:spcPts val="600"/>
                    </a:spcAft>
                    <a:defRPr sz="2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1A5-4866-B67E-537DF0719D5C}"/>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Sheet1!$B$2:$C$2</c:f>
              <c:strCache>
                <c:ptCount val="2"/>
                <c:pt idx="0">
                  <c:v>Male</c:v>
                </c:pt>
                <c:pt idx="1">
                  <c:v>Female</c:v>
                </c:pt>
              </c:strCache>
            </c:strRef>
          </c:cat>
          <c:val>
            <c:numRef>
              <c:f>Sheet1!$B$3:$C$3</c:f>
              <c:numCache>
                <c:formatCode>General</c:formatCode>
                <c:ptCount val="2"/>
                <c:pt idx="0">
                  <c:v>5382</c:v>
                </c:pt>
                <c:pt idx="1">
                  <c:v>4357</c:v>
                </c:pt>
              </c:numCache>
            </c:numRef>
          </c:val>
          <c:extLst>
            <c:ext xmlns:c16="http://schemas.microsoft.com/office/drawing/2014/chart" uri="{C3380CC4-5D6E-409C-BE32-E72D297353CC}">
              <c16:uniqueId val="{00000004-E1A5-4866-B67E-537DF0719D5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2400" b="1"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en-US" sz="2400" b="1" i="0" u="none" strike="noStrike" kern="1200" spc="0" baseline="0" dirty="0">
                <a:solidFill>
                  <a:prstClr val="black">
                    <a:lumMod val="65000"/>
                    <a:lumOff val="35000"/>
                  </a:prstClr>
                </a:solidFill>
                <a:latin typeface="Arial" panose="020B0604020202020204" pitchFamily="34" charset="0"/>
                <a:ea typeface="+mn-ea"/>
                <a:cs typeface="Arial" panose="020B0604020202020204" pitchFamily="34" charset="0"/>
              </a:rPr>
              <a:t>HIV tested</a:t>
            </a:r>
          </a:p>
          <a:p>
            <a:pPr algn="ctr" rtl="0">
              <a:defRPr lang="en-US" sz="2400" b="1">
                <a:solidFill>
                  <a:prstClr val="black">
                    <a:lumMod val="65000"/>
                    <a:lumOff val="35000"/>
                  </a:prstClr>
                </a:solidFill>
                <a:latin typeface="Arial" panose="020B0604020202020204" pitchFamily="34" charset="0"/>
                <a:cs typeface="Arial" panose="020B0604020202020204" pitchFamily="34" charset="0"/>
              </a:defRPr>
            </a:pPr>
            <a:r>
              <a:rPr lang="en-US" sz="2400" b="1" i="0" u="none" strike="noStrike" kern="1200" spc="0" baseline="0" dirty="0">
                <a:solidFill>
                  <a:prstClr val="black">
                    <a:lumMod val="65000"/>
                    <a:lumOff val="35000"/>
                  </a:prstClr>
                </a:solidFill>
                <a:latin typeface="Arial" panose="020B0604020202020204" pitchFamily="34" charset="0"/>
                <a:ea typeface="+mn-ea"/>
                <a:cs typeface="Arial" panose="020B0604020202020204" pitchFamily="34" charset="0"/>
              </a:rPr>
              <a:t>n = 9,729 (99.9%)</a:t>
            </a:r>
          </a:p>
        </c:rich>
      </c:tx>
      <c:layout>
        <c:manualLayout>
          <c:xMode val="edge"/>
          <c:yMode val="edge"/>
          <c:x val="0.25299296296296298"/>
          <c:y val="2.1994535519125686E-2"/>
        </c:manualLayout>
      </c:layout>
      <c:overlay val="0"/>
      <c:spPr>
        <a:noFill/>
        <a:ln>
          <a:noFill/>
        </a:ln>
        <a:effectLst/>
      </c:spPr>
      <c:txPr>
        <a:bodyPr rot="0" spcFirstLastPara="1" vertOverflow="ellipsis" vert="horz" wrap="square" anchor="ctr" anchorCtr="1"/>
        <a:lstStyle/>
        <a:p>
          <a:pPr algn="ctr" rtl="0">
            <a:defRPr lang="en-US" sz="2400" b="1"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0"/>
          <c:order val="0"/>
          <c:dPt>
            <c:idx val="0"/>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1-C179-4D43-9F14-958286316DE5}"/>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C179-4D43-9F14-958286316DE5}"/>
              </c:ext>
            </c:extLst>
          </c:dPt>
          <c:dLbls>
            <c:dLbl>
              <c:idx val="1"/>
              <c:layout>
                <c:manualLayout>
                  <c:x val="0.13829111111111111"/>
                  <c:y val="0.2322923976608187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C179-4D43-9F14-958286316DE5}"/>
                </c:ext>
              </c:extLst>
            </c:dLbl>
            <c:spPr>
              <a:noFill/>
              <a:ln>
                <a:noFill/>
              </a:ln>
              <a:effectLst/>
            </c:spPr>
            <c:txPr>
              <a:bodyPr rot="0" spcFirstLastPara="1" vertOverflow="ellipsis" vert="horz" wrap="square" lIns="38100" tIns="19050" rIns="38100" bIns="19050" anchor="ctr" anchorCtr="1">
                <a:spAutoFit/>
              </a:bodyPr>
              <a:lstStyle/>
              <a:p>
                <a:pPr>
                  <a:spcAft>
                    <a:spcPts val="600"/>
                  </a:spcAft>
                  <a:defRPr sz="2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Sheet1!$B$6:$C$6</c:f>
              <c:strCache>
                <c:ptCount val="2"/>
                <c:pt idx="0">
                  <c:v>HIV+</c:v>
                </c:pt>
                <c:pt idx="1">
                  <c:v>HIV-</c:v>
                </c:pt>
              </c:strCache>
            </c:strRef>
          </c:cat>
          <c:val>
            <c:numRef>
              <c:f>Sheet1!$B$7:$C$7</c:f>
              <c:numCache>
                <c:formatCode>General</c:formatCode>
                <c:ptCount val="2"/>
                <c:pt idx="0">
                  <c:v>8132</c:v>
                </c:pt>
                <c:pt idx="1">
                  <c:v>1597</c:v>
                </c:pt>
              </c:numCache>
            </c:numRef>
          </c:val>
          <c:extLst>
            <c:ext xmlns:c16="http://schemas.microsoft.com/office/drawing/2014/chart" uri="{C3380CC4-5D6E-409C-BE32-E72D297353CC}">
              <c16:uniqueId val="{00000004-C179-4D43-9F14-958286316DE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Franklin Gothic Book" panose="020B0503020102020204" pitchFamily="34" charset="0"/>
                <a:ea typeface="+mn-ea"/>
                <a:cs typeface="Arial" panose="020B0604020202020204" pitchFamily="34" charset="0"/>
              </a:defRPr>
            </a:pPr>
            <a:r>
              <a:rPr lang="en-US" sz="2400" b="1" dirty="0">
                <a:latin typeface="Franklin Gothic Book" panose="020B0503020102020204" pitchFamily="34" charset="0"/>
                <a:cs typeface="Arial" panose="020B0604020202020204" pitchFamily="34" charset="0"/>
              </a:rPr>
              <a:t>TB/HIV co-infected patients, 2006-2017</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Franklin Gothic Book" panose="020B05030201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1698995519532841"/>
          <c:y val="0.27047706447387876"/>
          <c:w val="0.85710914014558648"/>
          <c:h val="0.57786731864751628"/>
        </c:manualLayout>
      </c:layout>
      <c:barChart>
        <c:barDir val="col"/>
        <c:grouping val="stacked"/>
        <c:varyColors val="0"/>
        <c:ser>
          <c:idx val="0"/>
          <c:order val="0"/>
          <c:tx>
            <c:strRef>
              <c:f>'HIV sex-age'!$C$35</c:f>
              <c:strCache>
                <c:ptCount val="1"/>
                <c:pt idx="0">
                  <c:v>TB/HIV co-infected</c:v>
                </c:pt>
              </c:strCache>
            </c:strRef>
          </c:tx>
          <c:spPr>
            <a:solidFill>
              <a:schemeClr val="accent1"/>
            </a:solidFill>
            <a:ln>
              <a:noFill/>
            </a:ln>
            <a:effectLst/>
          </c:spPr>
          <c:invertIfNegative val="0"/>
          <c:cat>
            <c:numRef>
              <c:f>'HIV sex-age'!$D$30:$O$30</c:f>
              <c:numCache>
                <c:formatCode>General</c:formatCod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numCache>
            </c:numRef>
          </c:cat>
          <c:val>
            <c:numRef>
              <c:f>'HIV sex-age'!$D$32:$O$32</c:f>
              <c:numCache>
                <c:formatCode>General</c:formatCode>
                <c:ptCount val="12"/>
                <c:pt idx="0">
                  <c:v>519</c:v>
                </c:pt>
                <c:pt idx="1">
                  <c:v>645</c:v>
                </c:pt>
                <c:pt idx="2">
                  <c:v>609</c:v>
                </c:pt>
                <c:pt idx="3">
                  <c:v>610</c:v>
                </c:pt>
                <c:pt idx="4">
                  <c:v>667</c:v>
                </c:pt>
                <c:pt idx="5">
                  <c:v>899</c:v>
                </c:pt>
                <c:pt idx="6">
                  <c:v>722</c:v>
                </c:pt>
                <c:pt idx="7">
                  <c:v>636</c:v>
                </c:pt>
                <c:pt idx="8">
                  <c:v>658</c:v>
                </c:pt>
                <c:pt idx="9">
                  <c:v>767</c:v>
                </c:pt>
                <c:pt idx="10">
                  <c:v>746</c:v>
                </c:pt>
                <c:pt idx="11">
                  <c:v>654</c:v>
                </c:pt>
              </c:numCache>
            </c:numRef>
          </c:val>
          <c:extLst>
            <c:ext xmlns:c16="http://schemas.microsoft.com/office/drawing/2014/chart" uri="{C3380CC4-5D6E-409C-BE32-E72D297353CC}">
              <c16:uniqueId val="{00000000-E225-4704-9E86-1EF067C8633C}"/>
            </c:ext>
          </c:extLst>
        </c:ser>
        <c:ser>
          <c:idx val="1"/>
          <c:order val="1"/>
          <c:tx>
            <c:v>TB only</c:v>
          </c:tx>
          <c:spPr>
            <a:solidFill>
              <a:schemeClr val="accent2"/>
            </a:solidFill>
            <a:ln>
              <a:noFill/>
            </a:ln>
            <a:effectLst/>
          </c:spPr>
          <c:invertIfNegative val="0"/>
          <c:cat>
            <c:numRef>
              <c:f>'HIV sex-age'!$D$30:$O$30</c:f>
              <c:numCache>
                <c:formatCode>General</c:formatCod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numCache>
            </c:numRef>
          </c:cat>
          <c:val>
            <c:numRef>
              <c:f>'HIV sex-age'!$D$33:$O$33</c:f>
              <c:numCache>
                <c:formatCode>General</c:formatCode>
                <c:ptCount val="12"/>
                <c:pt idx="0">
                  <c:v>114</c:v>
                </c:pt>
                <c:pt idx="1">
                  <c:v>108</c:v>
                </c:pt>
                <c:pt idx="2">
                  <c:v>113</c:v>
                </c:pt>
                <c:pt idx="3">
                  <c:v>86</c:v>
                </c:pt>
                <c:pt idx="4">
                  <c:v>112</c:v>
                </c:pt>
                <c:pt idx="5">
                  <c:v>187</c:v>
                </c:pt>
                <c:pt idx="6">
                  <c:v>157</c:v>
                </c:pt>
                <c:pt idx="7">
                  <c:v>124</c:v>
                </c:pt>
                <c:pt idx="8">
                  <c:v>160</c:v>
                </c:pt>
                <c:pt idx="9">
                  <c:v>133</c:v>
                </c:pt>
                <c:pt idx="10">
                  <c:v>153</c:v>
                </c:pt>
                <c:pt idx="11">
                  <c:v>160</c:v>
                </c:pt>
              </c:numCache>
            </c:numRef>
          </c:val>
          <c:extLst>
            <c:ext xmlns:c16="http://schemas.microsoft.com/office/drawing/2014/chart" uri="{C3380CC4-5D6E-409C-BE32-E72D297353CC}">
              <c16:uniqueId val="{00000001-E225-4704-9E86-1EF067C8633C}"/>
            </c:ext>
          </c:extLst>
        </c:ser>
        <c:dLbls>
          <c:showLegendKey val="0"/>
          <c:showVal val="0"/>
          <c:showCatName val="0"/>
          <c:showSerName val="0"/>
          <c:showPercent val="0"/>
          <c:showBubbleSize val="0"/>
        </c:dLbls>
        <c:gapWidth val="75"/>
        <c:overlap val="100"/>
        <c:axId val="1253157984"/>
        <c:axId val="1385615744"/>
      </c:barChart>
      <c:catAx>
        <c:axId val="1253157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85615744"/>
        <c:crosses val="autoZero"/>
        <c:auto val="1"/>
        <c:lblAlgn val="ctr"/>
        <c:lblOffset val="100"/>
        <c:noMultiLvlLbl val="0"/>
      </c:catAx>
      <c:valAx>
        <c:axId val="1385615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53157984"/>
        <c:crosses val="autoZero"/>
        <c:crossBetween val="between"/>
      </c:valAx>
      <c:spPr>
        <a:noFill/>
        <a:ln>
          <a:noFill/>
        </a:ln>
        <a:effectLst/>
      </c:spPr>
    </c:plotArea>
    <c:legend>
      <c:legendPos val="t"/>
      <c:layout>
        <c:manualLayout>
          <c:xMode val="edge"/>
          <c:yMode val="edge"/>
          <c:x val="2.9560984848484854E-2"/>
          <c:y val="0.13653174603174603"/>
          <c:w val="0.39947411616161616"/>
          <c:h val="7.8125546806649182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850674536460119E-2"/>
          <c:y val="0.233500466853408"/>
          <c:w val="0.89453215323262214"/>
          <c:h val="0.62135294117647055"/>
        </c:manualLayout>
      </c:layout>
      <c:barChart>
        <c:barDir val="col"/>
        <c:grouping val="clustered"/>
        <c:varyColors val="0"/>
        <c:ser>
          <c:idx val="0"/>
          <c:order val="0"/>
          <c:spPr>
            <a:solidFill>
              <a:schemeClr val="accent1"/>
            </a:solidFill>
            <a:ln>
              <a:noFill/>
            </a:ln>
            <a:effectLst/>
          </c:spPr>
          <c:invertIfNegative val="0"/>
          <c:cat>
            <c:numRef>
              <c:f>'Bacteriological confirmation'!$C$4:$C$15</c:f>
              <c:numCache>
                <c:formatCode>General</c:formatCod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numCache>
            </c:numRef>
          </c:cat>
          <c:val>
            <c:numRef>
              <c:f>'Bacteriological confirmation'!$G$4:$G$15</c:f>
              <c:numCache>
                <c:formatCode>0.0%</c:formatCode>
                <c:ptCount val="12"/>
                <c:pt idx="0">
                  <c:v>0.42812006319115326</c:v>
                </c:pt>
                <c:pt idx="1">
                  <c:v>0.45152722443559096</c:v>
                </c:pt>
                <c:pt idx="2">
                  <c:v>0.47506925207756234</c:v>
                </c:pt>
                <c:pt idx="3">
                  <c:v>0.39080459770114945</c:v>
                </c:pt>
                <c:pt idx="4">
                  <c:v>0.37227214377406931</c:v>
                </c:pt>
                <c:pt idx="5">
                  <c:v>0.30478821362799263</c:v>
                </c:pt>
                <c:pt idx="6">
                  <c:v>0.31626848691695109</c:v>
                </c:pt>
                <c:pt idx="7">
                  <c:v>0.29868421052631577</c:v>
                </c:pt>
                <c:pt idx="8">
                  <c:v>0.26039119804400979</c:v>
                </c:pt>
                <c:pt idx="9">
                  <c:v>0.24444444444444444</c:v>
                </c:pt>
                <c:pt idx="10">
                  <c:v>0.25583982202447164</c:v>
                </c:pt>
                <c:pt idx="11">
                  <c:v>0.22113022113022113</c:v>
                </c:pt>
              </c:numCache>
            </c:numRef>
          </c:val>
          <c:extLst>
            <c:ext xmlns:c16="http://schemas.microsoft.com/office/drawing/2014/chart" uri="{C3380CC4-5D6E-409C-BE32-E72D297353CC}">
              <c16:uniqueId val="{00000000-BAFE-446C-8A08-397C50E7F64E}"/>
            </c:ext>
          </c:extLst>
        </c:ser>
        <c:dLbls>
          <c:showLegendKey val="0"/>
          <c:showVal val="0"/>
          <c:showCatName val="0"/>
          <c:showSerName val="0"/>
          <c:showPercent val="0"/>
          <c:showBubbleSize val="0"/>
        </c:dLbls>
        <c:gapWidth val="50"/>
        <c:axId val="1383980000"/>
        <c:axId val="1385608256"/>
      </c:barChart>
      <c:catAx>
        <c:axId val="1383980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85608256"/>
        <c:crosses val="autoZero"/>
        <c:auto val="1"/>
        <c:lblAlgn val="ctr"/>
        <c:lblOffset val="100"/>
        <c:noMultiLvlLbl val="0"/>
      </c:catAx>
      <c:valAx>
        <c:axId val="138560825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83980000"/>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423538011695906E-2"/>
          <c:y val="0.19787278244631185"/>
          <c:w val="0.89704992690058483"/>
          <c:h val="0.64949486461251171"/>
        </c:manualLayout>
      </c:layout>
      <c:barChart>
        <c:barDir val="col"/>
        <c:grouping val="clustered"/>
        <c:varyColors val="0"/>
        <c:ser>
          <c:idx val="9"/>
          <c:order val="0"/>
          <c:tx>
            <c:strRef>
              <c:f>'Outcomes sex year'!$B$26</c:f>
              <c:strCache>
                <c:ptCount val="1"/>
                <c:pt idx="0">
                  <c:v>total</c:v>
                </c:pt>
              </c:strCache>
            </c:strRef>
          </c:tx>
          <c:spPr>
            <a:solidFill>
              <a:schemeClr val="accent4">
                <a:lumMod val="60000"/>
              </a:schemeClr>
            </a:solidFill>
            <a:ln>
              <a:noFill/>
            </a:ln>
            <a:effectLst/>
          </c:spPr>
          <c:invertIfNegative val="0"/>
          <c:cat>
            <c:numRef>
              <c:f>('Outcomes sex year'!$D$18,'Outcomes sex year'!$G$18,'Outcomes sex year'!$J$18,'Outcomes sex year'!$M$18,'Outcomes sex year'!$P$18,'Outcomes sex year'!$S$18,'Outcomes sex year'!$V$18,'Outcomes sex year'!$Y$18,'Outcomes sex year'!$AB$18,'Outcomes sex year'!$AE$18,'Outcomes sex year'!$AH$18,'Outcomes sex year'!$AK$18)</c:f>
              <c:numCache>
                <c:formatCode>General</c:formatCod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numCache>
            </c:numRef>
          </c:cat>
          <c:val>
            <c:numRef>
              <c:f>('Outcomes sex year'!$D$21,'Outcomes sex year'!$G$21,'Outcomes sex year'!$J$21,'Outcomes sex year'!$M$21,'Outcomes sex year'!$P$21,'Outcomes sex year'!$S$21,'Outcomes sex year'!$V$21,'Outcomes sex year'!$Y$21,'Outcomes sex year'!$AB$21,'Outcomes sex year'!$AE$21,'Outcomes sex year'!$AH$21,'Outcomes sex year'!$AK$21)</c:f>
              <c:numCache>
                <c:formatCode>0.0%</c:formatCode>
                <c:ptCount val="12"/>
                <c:pt idx="0">
                  <c:v>0.21958925750394945</c:v>
                </c:pt>
                <c:pt idx="1">
                  <c:v>0.20982735723771581</c:v>
                </c:pt>
                <c:pt idx="2">
                  <c:v>0.20498614958448755</c:v>
                </c:pt>
                <c:pt idx="3">
                  <c:v>0.20258620689655171</c:v>
                </c:pt>
                <c:pt idx="4">
                  <c:v>0.21822849807445444</c:v>
                </c:pt>
                <c:pt idx="5">
                  <c:v>0.1869244935543278</c:v>
                </c:pt>
                <c:pt idx="6">
                  <c:v>0.15071507150715072</c:v>
                </c:pt>
                <c:pt idx="7">
                  <c:v>0.12105263157894737</c:v>
                </c:pt>
                <c:pt idx="8">
                  <c:v>0.15647921760391198</c:v>
                </c:pt>
                <c:pt idx="9">
                  <c:v>0.16111111111111112</c:v>
                </c:pt>
                <c:pt idx="10">
                  <c:v>0.19911012235817574</c:v>
                </c:pt>
                <c:pt idx="11">
                  <c:v>0.25675675675675674</c:v>
                </c:pt>
              </c:numCache>
            </c:numRef>
          </c:val>
          <c:extLst>
            <c:ext xmlns:c16="http://schemas.microsoft.com/office/drawing/2014/chart" uri="{C3380CC4-5D6E-409C-BE32-E72D297353CC}">
              <c16:uniqueId val="{00000000-7F89-44F3-B9AC-F2157AB5E3C2}"/>
            </c:ext>
          </c:extLst>
        </c:ser>
        <c:dLbls>
          <c:showLegendKey val="0"/>
          <c:showVal val="0"/>
          <c:showCatName val="0"/>
          <c:showSerName val="0"/>
          <c:showPercent val="0"/>
          <c:showBubbleSize val="0"/>
        </c:dLbls>
        <c:gapWidth val="75"/>
        <c:axId val="479693392"/>
        <c:axId val="479688816"/>
      </c:barChart>
      <c:lineChart>
        <c:grouping val="standard"/>
        <c:varyColors val="0"/>
        <c:ser>
          <c:idx val="0"/>
          <c:order val="1"/>
          <c:tx>
            <c:v>Male</c:v>
          </c:tx>
          <c:spPr>
            <a:ln w="50800" cap="rnd">
              <a:solidFill>
                <a:schemeClr val="accent1"/>
              </a:solidFill>
              <a:round/>
            </a:ln>
            <a:effectLst/>
          </c:spPr>
          <c:marker>
            <c:symbol val="none"/>
          </c:marker>
          <c:val>
            <c:numRef>
              <c:f>('Outcomes sex year'!$E$21,'Outcomes sex year'!$H$21,'Outcomes sex year'!$K$21,'Outcomes sex year'!$N$21,'Outcomes sex year'!$Q$21,'Outcomes sex year'!$T$21,'Outcomes sex year'!$W$21,'Outcomes sex year'!$Z$21,'Outcomes sex year'!$AC$21,'Outcomes sex year'!$AF$21,'Outcomes sex year'!$AI$21,'Outcomes sex year'!$AL$21)</c:f>
              <c:numCache>
                <c:formatCode>0.0%</c:formatCode>
                <c:ptCount val="12"/>
                <c:pt idx="0">
                  <c:v>0.22222222222222221</c:v>
                </c:pt>
                <c:pt idx="1">
                  <c:v>0.22488038277511962</c:v>
                </c:pt>
                <c:pt idx="2">
                  <c:v>0.25459317585301838</c:v>
                </c:pt>
                <c:pt idx="3">
                  <c:v>0.24489795918367346</c:v>
                </c:pt>
                <c:pt idx="4">
                  <c:v>0.23462414578587698</c:v>
                </c:pt>
                <c:pt idx="5">
                  <c:v>0.21222410865874364</c:v>
                </c:pt>
                <c:pt idx="6">
                  <c:v>0.1718146718146718</c:v>
                </c:pt>
                <c:pt idx="7">
                  <c:v>0.11881188118811881</c:v>
                </c:pt>
                <c:pt idx="8">
                  <c:v>0.16666666666666666</c:v>
                </c:pt>
                <c:pt idx="9">
                  <c:v>0.16082474226804125</c:v>
                </c:pt>
                <c:pt idx="10">
                  <c:v>0.19157088122605365</c:v>
                </c:pt>
                <c:pt idx="11">
                  <c:v>0.26451612903225807</c:v>
                </c:pt>
              </c:numCache>
            </c:numRef>
          </c:val>
          <c:smooth val="0"/>
          <c:extLst>
            <c:ext xmlns:c16="http://schemas.microsoft.com/office/drawing/2014/chart" uri="{C3380CC4-5D6E-409C-BE32-E72D297353CC}">
              <c16:uniqueId val="{00000001-7F89-44F3-B9AC-F2157AB5E3C2}"/>
            </c:ext>
          </c:extLst>
        </c:ser>
        <c:ser>
          <c:idx val="1"/>
          <c:order val="2"/>
          <c:tx>
            <c:v>Female</c:v>
          </c:tx>
          <c:spPr>
            <a:ln w="50800" cap="rnd">
              <a:solidFill>
                <a:schemeClr val="accent2"/>
              </a:solidFill>
              <a:round/>
            </a:ln>
            <a:effectLst/>
          </c:spPr>
          <c:marker>
            <c:symbol val="none"/>
          </c:marker>
          <c:val>
            <c:numRef>
              <c:f>('Outcomes sex year'!$F$21,'Outcomes sex year'!$I$21,'Outcomes sex year'!$L$21,'Outcomes sex year'!$O$21,'Outcomes sex year'!$R$21,'Outcomes sex year'!$U$21,'Outcomes sex year'!$X$21,'Outcomes sex year'!$AA$21,'Outcomes sex year'!$AD$21,'Outcomes sex year'!$AG$21,'Outcomes sex year'!$AJ$21,'Outcomes sex year'!$AM$21)</c:f>
              <c:numCache>
                <c:formatCode>0.0%</c:formatCode>
                <c:ptCount val="12"/>
                <c:pt idx="0">
                  <c:v>0.21666666666666667</c:v>
                </c:pt>
                <c:pt idx="1">
                  <c:v>0.19104477611940299</c:v>
                </c:pt>
                <c:pt idx="2">
                  <c:v>0.14956011730205279</c:v>
                </c:pt>
                <c:pt idx="3">
                  <c:v>0.14802631578947367</c:v>
                </c:pt>
                <c:pt idx="4">
                  <c:v>0.19705882352941176</c:v>
                </c:pt>
                <c:pt idx="5">
                  <c:v>0.15694164989939638</c:v>
                </c:pt>
                <c:pt idx="6">
                  <c:v>0.12276214833759591</c:v>
                </c:pt>
                <c:pt idx="7">
                  <c:v>0.12359550561797752</c:v>
                </c:pt>
                <c:pt idx="8">
                  <c:v>0.14325842696629212</c:v>
                </c:pt>
                <c:pt idx="9">
                  <c:v>0.16144578313253011</c:v>
                </c:pt>
                <c:pt idx="10">
                  <c:v>0.20954907161803712</c:v>
                </c:pt>
                <c:pt idx="11">
                  <c:v>0.24641833810888253</c:v>
                </c:pt>
              </c:numCache>
            </c:numRef>
          </c:val>
          <c:smooth val="0"/>
          <c:extLst>
            <c:ext xmlns:c16="http://schemas.microsoft.com/office/drawing/2014/chart" uri="{C3380CC4-5D6E-409C-BE32-E72D297353CC}">
              <c16:uniqueId val="{00000002-7F89-44F3-B9AC-F2157AB5E3C2}"/>
            </c:ext>
          </c:extLst>
        </c:ser>
        <c:dLbls>
          <c:showLegendKey val="0"/>
          <c:showVal val="0"/>
          <c:showCatName val="0"/>
          <c:showSerName val="0"/>
          <c:showPercent val="0"/>
          <c:showBubbleSize val="0"/>
        </c:dLbls>
        <c:marker val="1"/>
        <c:smooth val="0"/>
        <c:axId val="479693392"/>
        <c:axId val="479688816"/>
      </c:lineChart>
      <c:catAx>
        <c:axId val="479693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79688816"/>
        <c:crossesAt val="0"/>
        <c:auto val="1"/>
        <c:lblAlgn val="ctr"/>
        <c:lblOffset val="100"/>
        <c:noMultiLvlLbl val="0"/>
      </c:catAx>
      <c:valAx>
        <c:axId val="479688816"/>
        <c:scaling>
          <c:orientation val="minMax"/>
          <c:max val="0.30000000000000004"/>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79693392"/>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7.1729797979797989E-3"/>
          <c:y val="8.6452380952380947E-2"/>
          <c:w val="0.48902146464646457"/>
          <c:h val="8.047542735042735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97203703703703"/>
          <c:y val="0.19216013071895424"/>
          <c:w val="0.83715759259259259"/>
          <c:h val="0.59956139122315588"/>
        </c:manualLayout>
      </c:layout>
      <c:lineChart>
        <c:grouping val="standard"/>
        <c:varyColors val="0"/>
        <c:ser>
          <c:idx val="0"/>
          <c:order val="0"/>
          <c:tx>
            <c:v>TB treatment before ART</c:v>
          </c:tx>
          <c:spPr>
            <a:ln w="50800"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Sheet1!$A$17:$A$28</c:f>
              <c:numCache>
                <c:formatCode>General</c:formatCod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numCache>
            </c:numRef>
          </c:cat>
          <c:val>
            <c:numRef>
              <c:f>Sheet1!$E$17:$E$28</c:f>
              <c:numCache>
                <c:formatCode>0.0%</c:formatCode>
                <c:ptCount val="12"/>
                <c:pt idx="0">
                  <c:v>0.61538461538461542</c:v>
                </c:pt>
                <c:pt idx="1">
                  <c:v>0.61860465116279073</c:v>
                </c:pt>
                <c:pt idx="2">
                  <c:v>0.59313725490196079</c:v>
                </c:pt>
                <c:pt idx="3">
                  <c:v>0.59803921568627449</c:v>
                </c:pt>
                <c:pt idx="4">
                  <c:v>0.58170914542728636</c:v>
                </c:pt>
                <c:pt idx="5">
                  <c:v>0.6384872080088988</c:v>
                </c:pt>
                <c:pt idx="6">
                  <c:v>0.63208852005532501</c:v>
                </c:pt>
                <c:pt idx="7">
                  <c:v>0.61477987421383651</c:v>
                </c:pt>
                <c:pt idx="8">
                  <c:v>0.63373860182370823</c:v>
                </c:pt>
                <c:pt idx="9">
                  <c:v>0.58018252933507175</c:v>
                </c:pt>
                <c:pt idx="10">
                  <c:v>0.51004016064257029</c:v>
                </c:pt>
                <c:pt idx="11">
                  <c:v>0.31689088191330345</c:v>
                </c:pt>
              </c:numCache>
            </c:numRef>
          </c:val>
          <c:smooth val="0"/>
          <c:extLst>
            <c:ext xmlns:c16="http://schemas.microsoft.com/office/drawing/2014/chart" uri="{C3380CC4-5D6E-409C-BE32-E72D297353CC}">
              <c16:uniqueId val="{00000000-01AC-4490-A64C-8131368E7908}"/>
            </c:ext>
          </c:extLst>
        </c:ser>
        <c:ser>
          <c:idx val="1"/>
          <c:order val="1"/>
          <c:tx>
            <c:v>TB treatment after ART</c:v>
          </c:tx>
          <c:spPr>
            <a:ln w="50800"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Sheet1!$A$17:$A$28</c:f>
              <c:numCache>
                <c:formatCode>General</c:formatCod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numCache>
            </c:numRef>
          </c:cat>
          <c:val>
            <c:numRef>
              <c:f>Sheet1!$H$17:$H$28</c:f>
              <c:numCache>
                <c:formatCode>0.0%</c:formatCode>
                <c:ptCount val="12"/>
                <c:pt idx="0">
                  <c:v>9.0384615384615397E-2</c:v>
                </c:pt>
                <c:pt idx="1">
                  <c:v>0.20930232558139533</c:v>
                </c:pt>
                <c:pt idx="2">
                  <c:v>0.2091503267973856</c:v>
                </c:pt>
                <c:pt idx="3">
                  <c:v>0.24673202614379086</c:v>
                </c:pt>
                <c:pt idx="4">
                  <c:v>0.26836581709145424</c:v>
                </c:pt>
                <c:pt idx="5">
                  <c:v>0.2057842046718576</c:v>
                </c:pt>
                <c:pt idx="6">
                  <c:v>0.25864453665283543</c:v>
                </c:pt>
                <c:pt idx="7">
                  <c:v>0.27044025157232704</c:v>
                </c:pt>
                <c:pt idx="8">
                  <c:v>0.27963525835866265</c:v>
                </c:pt>
                <c:pt idx="9">
                  <c:v>0.32594524119947854</c:v>
                </c:pt>
                <c:pt idx="10">
                  <c:v>0.41633199464524762</c:v>
                </c:pt>
                <c:pt idx="11">
                  <c:v>0.5904334828101645</c:v>
                </c:pt>
              </c:numCache>
            </c:numRef>
          </c:val>
          <c:smooth val="0"/>
          <c:extLst>
            <c:ext xmlns:c16="http://schemas.microsoft.com/office/drawing/2014/chart" uri="{C3380CC4-5D6E-409C-BE32-E72D297353CC}">
              <c16:uniqueId val="{00000001-01AC-4490-A64C-8131368E7908}"/>
            </c:ext>
          </c:extLst>
        </c:ser>
        <c:dLbls>
          <c:showLegendKey val="0"/>
          <c:showVal val="0"/>
          <c:showCatName val="0"/>
          <c:showSerName val="0"/>
          <c:showPercent val="0"/>
          <c:showBubbleSize val="0"/>
        </c:dLbls>
        <c:smooth val="0"/>
        <c:axId val="2108319455"/>
        <c:axId val="2108324447"/>
      </c:lineChart>
      <c:catAx>
        <c:axId val="2108319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08324447"/>
        <c:crosses val="autoZero"/>
        <c:auto val="1"/>
        <c:lblAlgn val="ctr"/>
        <c:lblOffset val="100"/>
        <c:noMultiLvlLbl val="0"/>
      </c:catAx>
      <c:valAx>
        <c:axId val="2108324447"/>
        <c:scaling>
          <c:orientation val="minMax"/>
          <c:max val="0.8"/>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08319455"/>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97203703703703"/>
          <c:y val="0.19216013071895424"/>
          <c:w val="0.83715759259259259"/>
          <c:h val="0.59956139122315588"/>
        </c:manualLayout>
      </c:layout>
      <c:lineChart>
        <c:grouping val="standard"/>
        <c:varyColors val="0"/>
        <c:ser>
          <c:idx val="0"/>
          <c:order val="0"/>
          <c:tx>
            <c:v>TB treatment before ART</c:v>
          </c:tx>
          <c:spPr>
            <a:ln w="50800"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Sheet1!$A$17:$A$28</c:f>
              <c:numCache>
                <c:formatCode>General</c:formatCod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numCache>
            </c:numRef>
          </c:cat>
          <c:val>
            <c:numRef>
              <c:f>Sheet1!$E$17:$E$28</c:f>
              <c:numCache>
                <c:formatCode>0.0%</c:formatCode>
                <c:ptCount val="12"/>
                <c:pt idx="0">
                  <c:v>0.61538461538461542</c:v>
                </c:pt>
                <c:pt idx="1">
                  <c:v>0.61860465116279073</c:v>
                </c:pt>
                <c:pt idx="2">
                  <c:v>0.59313725490196079</c:v>
                </c:pt>
                <c:pt idx="3">
                  <c:v>0.59803921568627449</c:v>
                </c:pt>
                <c:pt idx="4">
                  <c:v>0.58170914542728636</c:v>
                </c:pt>
                <c:pt idx="5">
                  <c:v>0.6384872080088988</c:v>
                </c:pt>
                <c:pt idx="6">
                  <c:v>0.63208852005532501</c:v>
                </c:pt>
                <c:pt idx="7">
                  <c:v>0.61477987421383651</c:v>
                </c:pt>
                <c:pt idx="8">
                  <c:v>0.63373860182370823</c:v>
                </c:pt>
                <c:pt idx="9">
                  <c:v>0.58018252933507175</c:v>
                </c:pt>
                <c:pt idx="10">
                  <c:v>0.51004016064257029</c:v>
                </c:pt>
                <c:pt idx="11">
                  <c:v>0.31689088191330345</c:v>
                </c:pt>
              </c:numCache>
            </c:numRef>
          </c:val>
          <c:smooth val="0"/>
          <c:extLst>
            <c:ext xmlns:c16="http://schemas.microsoft.com/office/drawing/2014/chart" uri="{C3380CC4-5D6E-409C-BE32-E72D297353CC}">
              <c16:uniqueId val="{00000000-01AC-4490-A64C-8131368E7908}"/>
            </c:ext>
          </c:extLst>
        </c:ser>
        <c:ser>
          <c:idx val="1"/>
          <c:order val="1"/>
          <c:tx>
            <c:v>TB treatment after ART</c:v>
          </c:tx>
          <c:spPr>
            <a:ln w="50800"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Sheet1!$A$17:$A$28</c:f>
              <c:numCache>
                <c:formatCode>General</c:formatCod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numCache>
            </c:numRef>
          </c:cat>
          <c:val>
            <c:numRef>
              <c:f>Sheet1!$H$17:$H$28</c:f>
              <c:numCache>
                <c:formatCode>0.0%</c:formatCode>
                <c:ptCount val="12"/>
                <c:pt idx="0">
                  <c:v>9.0384615384615397E-2</c:v>
                </c:pt>
                <c:pt idx="1">
                  <c:v>0.20930232558139533</c:v>
                </c:pt>
                <c:pt idx="2">
                  <c:v>0.2091503267973856</c:v>
                </c:pt>
                <c:pt idx="3">
                  <c:v>0.24673202614379086</c:v>
                </c:pt>
                <c:pt idx="4">
                  <c:v>0.26836581709145424</c:v>
                </c:pt>
                <c:pt idx="5">
                  <c:v>0.2057842046718576</c:v>
                </c:pt>
                <c:pt idx="6">
                  <c:v>0.25864453665283543</c:v>
                </c:pt>
                <c:pt idx="7">
                  <c:v>0.27044025157232704</c:v>
                </c:pt>
                <c:pt idx="8">
                  <c:v>0.27963525835866265</c:v>
                </c:pt>
                <c:pt idx="9">
                  <c:v>0.32594524119947854</c:v>
                </c:pt>
                <c:pt idx="10">
                  <c:v>0.41633199464524762</c:v>
                </c:pt>
                <c:pt idx="11">
                  <c:v>0.5904334828101645</c:v>
                </c:pt>
              </c:numCache>
            </c:numRef>
          </c:val>
          <c:smooth val="0"/>
          <c:extLst>
            <c:ext xmlns:c16="http://schemas.microsoft.com/office/drawing/2014/chart" uri="{C3380CC4-5D6E-409C-BE32-E72D297353CC}">
              <c16:uniqueId val="{00000001-01AC-4490-A64C-8131368E7908}"/>
            </c:ext>
          </c:extLst>
        </c:ser>
        <c:dLbls>
          <c:showLegendKey val="0"/>
          <c:showVal val="0"/>
          <c:showCatName val="0"/>
          <c:showSerName val="0"/>
          <c:showPercent val="0"/>
          <c:showBubbleSize val="0"/>
        </c:dLbls>
        <c:smooth val="0"/>
        <c:axId val="2108319455"/>
        <c:axId val="2108324447"/>
      </c:lineChart>
      <c:catAx>
        <c:axId val="2108319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08324447"/>
        <c:crosses val="autoZero"/>
        <c:auto val="1"/>
        <c:lblAlgn val="ctr"/>
        <c:lblOffset val="100"/>
        <c:noMultiLvlLbl val="0"/>
      </c:catAx>
      <c:valAx>
        <c:axId val="2108324447"/>
        <c:scaling>
          <c:orientation val="minMax"/>
          <c:max val="0.8"/>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083194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0.61281</cdr:x>
      <cdr:y>0.16386</cdr:y>
    </cdr:from>
    <cdr:to>
      <cdr:x>0.61281</cdr:x>
      <cdr:y>0.85294</cdr:y>
    </cdr:to>
    <cdr:cxnSp macro="">
      <cdr:nvCxnSpPr>
        <cdr:cNvPr id="3" name="Straight Connector 2">
          <a:extLst xmlns:a="http://schemas.openxmlformats.org/drawingml/2006/main">
            <a:ext uri="{FF2B5EF4-FFF2-40B4-BE49-F238E27FC236}">
              <a16:creationId xmlns:a16="http://schemas.microsoft.com/office/drawing/2014/main" id="{5FEE6639-E1C2-4F0D-9CC2-490587FA9C49}"/>
            </a:ext>
          </a:extLst>
        </cdr:cNvPr>
        <cdr:cNvCxnSpPr/>
      </cdr:nvCxnSpPr>
      <cdr:spPr>
        <a:xfrm xmlns:a="http://schemas.openxmlformats.org/drawingml/2006/main">
          <a:off x="4853454" y="701976"/>
          <a:ext cx="0" cy="2952019"/>
        </a:xfrm>
        <a:prstGeom xmlns:a="http://schemas.openxmlformats.org/drawingml/2006/main" prst="line">
          <a:avLst/>
        </a:prstGeom>
        <a:ln xmlns:a="http://schemas.openxmlformats.org/drawingml/2006/main" w="762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0.87541</cdr:x>
      <cdr:y>0.16386</cdr:y>
    </cdr:from>
    <cdr:to>
      <cdr:x>0.87541</cdr:x>
      <cdr:y>0.85294</cdr:y>
    </cdr:to>
    <cdr:cxnSp macro="">
      <cdr:nvCxnSpPr>
        <cdr:cNvPr id="5" name="Straight Connector 4">
          <a:extLst xmlns:a="http://schemas.openxmlformats.org/drawingml/2006/main">
            <a:ext uri="{FF2B5EF4-FFF2-40B4-BE49-F238E27FC236}">
              <a16:creationId xmlns:a16="http://schemas.microsoft.com/office/drawing/2014/main" id="{7EF44AAD-A7D6-48BA-B51A-1D574B261B2C}"/>
            </a:ext>
          </a:extLst>
        </cdr:cNvPr>
        <cdr:cNvCxnSpPr/>
      </cdr:nvCxnSpPr>
      <cdr:spPr>
        <a:xfrm xmlns:a="http://schemas.openxmlformats.org/drawingml/2006/main">
          <a:off x="6933229" y="701976"/>
          <a:ext cx="0" cy="2952018"/>
        </a:xfrm>
        <a:prstGeom xmlns:a="http://schemas.openxmlformats.org/drawingml/2006/main" prst="line">
          <a:avLst/>
        </a:prstGeom>
        <a:ln xmlns:a="http://schemas.openxmlformats.org/drawingml/2006/main" w="762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0.06772</cdr:x>
      <cdr:y>0.00308</cdr:y>
    </cdr:from>
    <cdr:to>
      <cdr:x>0.93228</cdr:x>
      <cdr:y>0.11084</cdr:y>
    </cdr:to>
    <cdr:sp macro="" textlink="">
      <cdr:nvSpPr>
        <cdr:cNvPr id="7" name="Rectangle 6">
          <a:extLst xmlns:a="http://schemas.openxmlformats.org/drawingml/2006/main">
            <a:ext uri="{FF2B5EF4-FFF2-40B4-BE49-F238E27FC236}">
              <a16:creationId xmlns:a16="http://schemas.microsoft.com/office/drawing/2014/main" id="{0CB60DD2-1A42-4AFA-BEF1-2A610F0EF034}"/>
            </a:ext>
          </a:extLst>
        </cdr:cNvPr>
        <cdr:cNvSpPr/>
      </cdr:nvSpPr>
      <cdr:spPr>
        <a:xfrm xmlns:a="http://schemas.openxmlformats.org/drawingml/2006/main">
          <a:off x="536370" y="13189"/>
          <a:ext cx="6847259" cy="461665"/>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sz="2400" b="1" dirty="0">
              <a:solidFill>
                <a:prstClr val="black">
                  <a:lumMod val="65000"/>
                  <a:lumOff val="35000"/>
                </a:prstClr>
              </a:solidFill>
              <a:latin typeface="Franklin Gothic Book" panose="020B0503020102020204" pitchFamily="34" charset="0"/>
              <a:cs typeface="Arial" pitchFamily="34" charset="0"/>
            </a:rPr>
            <a:t>%</a:t>
          </a:r>
          <a:r>
            <a:rPr lang="en-US" sz="2400" dirty="0">
              <a:solidFill>
                <a:srgbClr val="C00000"/>
              </a:solidFill>
              <a:latin typeface="Franklin Gothic Book" panose="020B0503020102020204" pitchFamily="34" charset="0"/>
            </a:rPr>
            <a:t> </a:t>
          </a:r>
          <a:r>
            <a:rPr lang="en-US" sz="2400" b="1" dirty="0">
              <a:solidFill>
                <a:prstClr val="black">
                  <a:lumMod val="65000"/>
                  <a:lumOff val="35000"/>
                </a:prstClr>
              </a:solidFill>
              <a:latin typeface="Franklin Gothic Book" panose="020B0503020102020204" pitchFamily="34" charset="0"/>
              <a:cs typeface="Arial" pitchFamily="34" charset="0"/>
            </a:rPr>
            <a:t>bacteriologically confirmed TB cases, 2006-2017</a:t>
          </a:r>
        </a:p>
      </cdr:txBody>
    </cdr:sp>
  </cdr:relSizeAnchor>
</c:userShapes>
</file>

<file path=ppt/drawings/drawing2.xml><?xml version="1.0" encoding="utf-8"?>
<c:userShapes xmlns:c="http://schemas.openxmlformats.org/drawingml/2006/chart">
  <cdr:relSizeAnchor xmlns:cdr="http://schemas.openxmlformats.org/drawingml/2006/chartDrawing">
    <cdr:from>
      <cdr:x>0.61141</cdr:x>
      <cdr:y>0.16305</cdr:y>
    </cdr:from>
    <cdr:to>
      <cdr:x>0.61141</cdr:x>
      <cdr:y>0.84372</cdr:y>
    </cdr:to>
    <cdr:cxnSp macro="">
      <cdr:nvCxnSpPr>
        <cdr:cNvPr id="2" name="Straight Connector 1">
          <a:extLst xmlns:a="http://schemas.openxmlformats.org/drawingml/2006/main">
            <a:ext uri="{FF2B5EF4-FFF2-40B4-BE49-F238E27FC236}">
              <a16:creationId xmlns:a16="http://schemas.microsoft.com/office/drawing/2014/main" id="{A217C4FD-05F1-44D6-8A9E-173F61F06B6A}"/>
            </a:ext>
          </a:extLst>
        </cdr:cNvPr>
        <cdr:cNvCxnSpPr/>
      </cdr:nvCxnSpPr>
      <cdr:spPr>
        <a:xfrm xmlns:a="http://schemas.openxmlformats.org/drawingml/2006/main">
          <a:off x="4842351" y="698494"/>
          <a:ext cx="0" cy="2915991"/>
        </a:xfrm>
        <a:prstGeom xmlns:a="http://schemas.openxmlformats.org/drawingml/2006/main" prst="line">
          <a:avLst/>
        </a:prstGeom>
        <a:ln xmlns:a="http://schemas.openxmlformats.org/drawingml/2006/main" w="762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0.87529</cdr:x>
      <cdr:y>0.16305</cdr:y>
    </cdr:from>
    <cdr:to>
      <cdr:x>0.87529</cdr:x>
      <cdr:y>0.84372</cdr:y>
    </cdr:to>
    <cdr:cxnSp macro="">
      <cdr:nvCxnSpPr>
        <cdr:cNvPr id="4" name="Straight Connector 3">
          <a:extLst xmlns:a="http://schemas.openxmlformats.org/drawingml/2006/main">
            <a:ext uri="{FF2B5EF4-FFF2-40B4-BE49-F238E27FC236}">
              <a16:creationId xmlns:a16="http://schemas.microsoft.com/office/drawing/2014/main" id="{46DCBF81-8076-4B62-B380-783F8F3FEBCB}"/>
            </a:ext>
          </a:extLst>
        </cdr:cNvPr>
        <cdr:cNvCxnSpPr/>
      </cdr:nvCxnSpPr>
      <cdr:spPr>
        <a:xfrm xmlns:a="http://schemas.openxmlformats.org/drawingml/2006/main">
          <a:off x="6932263" y="698494"/>
          <a:ext cx="0" cy="2915991"/>
        </a:xfrm>
        <a:prstGeom xmlns:a="http://schemas.openxmlformats.org/drawingml/2006/main" prst="line">
          <a:avLst/>
        </a:prstGeom>
        <a:ln xmlns:a="http://schemas.openxmlformats.org/drawingml/2006/main" w="762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0.04932</cdr:x>
      <cdr:y>0.01186</cdr:y>
    </cdr:from>
    <cdr:to>
      <cdr:x>0.93243</cdr:x>
      <cdr:y>0.20584</cdr:y>
    </cdr:to>
    <cdr:sp macro="" textlink="">
      <cdr:nvSpPr>
        <cdr:cNvPr id="2" name="Rectangle 1">
          <a:extLst xmlns:a="http://schemas.openxmlformats.org/drawingml/2006/main">
            <a:ext uri="{FF2B5EF4-FFF2-40B4-BE49-F238E27FC236}">
              <a16:creationId xmlns:a16="http://schemas.microsoft.com/office/drawing/2014/main" id="{63BA514B-73D5-4136-A24B-1B175A7550FD}"/>
            </a:ext>
          </a:extLst>
        </cdr:cNvPr>
        <cdr:cNvSpPr/>
      </cdr:nvSpPr>
      <cdr:spPr>
        <a:xfrm xmlns:a="http://schemas.openxmlformats.org/drawingml/2006/main">
          <a:off x="390619" y="50808"/>
          <a:ext cx="6994223" cy="830997"/>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400" b="1" dirty="0">
              <a:solidFill>
                <a:prstClr val="black">
                  <a:lumMod val="65000"/>
                  <a:lumOff val="35000"/>
                </a:prstClr>
              </a:solidFill>
              <a:latin typeface="Franklin Gothic Book" panose="020B0503020102020204" pitchFamily="34" charset="0"/>
              <a:cs typeface="Arial" pitchFamily="34" charset="0"/>
            </a:rPr>
            <a:t>%</a:t>
          </a:r>
          <a:r>
            <a:rPr lang="en-US" sz="2400" dirty="0">
              <a:solidFill>
                <a:srgbClr val="C00000"/>
              </a:solidFill>
              <a:latin typeface="Franklin Gothic Book" panose="020B0503020102020204" pitchFamily="34" charset="0"/>
            </a:rPr>
            <a:t> </a:t>
          </a:r>
          <a:r>
            <a:rPr lang="en-US" sz="2400" b="1" dirty="0">
              <a:solidFill>
                <a:prstClr val="black">
                  <a:lumMod val="65000"/>
                  <a:lumOff val="35000"/>
                </a:prstClr>
              </a:solidFill>
              <a:latin typeface="Franklin Gothic Book" panose="020B0503020102020204" pitchFamily="34" charset="0"/>
              <a:cs typeface="Arial" pitchFamily="34" charset="0"/>
            </a:rPr>
            <a:t>of TB cases starting TB treatment before and after</a:t>
          </a:r>
          <a:br>
            <a:rPr lang="en-US" sz="2400" b="1" dirty="0">
              <a:solidFill>
                <a:prstClr val="black">
                  <a:lumMod val="65000"/>
                  <a:lumOff val="35000"/>
                </a:prstClr>
              </a:solidFill>
              <a:latin typeface="Franklin Gothic Book" panose="020B0503020102020204" pitchFamily="34" charset="0"/>
              <a:cs typeface="Arial" pitchFamily="34" charset="0"/>
            </a:rPr>
          </a:br>
          <a:r>
            <a:rPr lang="en-US" sz="2400" b="1" dirty="0">
              <a:solidFill>
                <a:prstClr val="black">
                  <a:lumMod val="65000"/>
                  <a:lumOff val="35000"/>
                </a:prstClr>
              </a:solidFill>
              <a:latin typeface="Franklin Gothic Book" panose="020B0503020102020204" pitchFamily="34" charset="0"/>
              <a:cs typeface="Arial" pitchFamily="34" charset="0"/>
            </a:rPr>
            <a:t>ART start, 2006-2017</a:t>
          </a:r>
        </a:p>
      </cdr:txBody>
    </cdr:sp>
  </cdr:relSizeAnchor>
</c:userShapes>
</file>

<file path=ppt/drawings/drawing4.xml><?xml version="1.0" encoding="utf-8"?>
<c:userShapes xmlns:c="http://schemas.openxmlformats.org/drawingml/2006/chart">
  <cdr:relSizeAnchor xmlns:cdr="http://schemas.openxmlformats.org/drawingml/2006/chartDrawing">
    <cdr:from>
      <cdr:x>0.04932</cdr:x>
      <cdr:y>0.01186</cdr:y>
    </cdr:from>
    <cdr:to>
      <cdr:x>0.93243</cdr:x>
      <cdr:y>0.20584</cdr:y>
    </cdr:to>
    <cdr:sp macro="" textlink="">
      <cdr:nvSpPr>
        <cdr:cNvPr id="2" name="Rectangle 1">
          <a:extLst xmlns:a="http://schemas.openxmlformats.org/drawingml/2006/main">
            <a:ext uri="{FF2B5EF4-FFF2-40B4-BE49-F238E27FC236}">
              <a16:creationId xmlns:a16="http://schemas.microsoft.com/office/drawing/2014/main" id="{63BA514B-73D5-4136-A24B-1B175A7550FD}"/>
            </a:ext>
          </a:extLst>
        </cdr:cNvPr>
        <cdr:cNvSpPr/>
      </cdr:nvSpPr>
      <cdr:spPr>
        <a:xfrm xmlns:a="http://schemas.openxmlformats.org/drawingml/2006/main">
          <a:off x="390619" y="50808"/>
          <a:ext cx="6994223" cy="830997"/>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400" b="1" dirty="0">
              <a:solidFill>
                <a:prstClr val="black">
                  <a:lumMod val="65000"/>
                  <a:lumOff val="35000"/>
                </a:prstClr>
              </a:solidFill>
              <a:latin typeface="Franklin Gothic Book" panose="020B0503020102020204" pitchFamily="34" charset="0"/>
              <a:cs typeface="Arial" pitchFamily="34" charset="0"/>
            </a:rPr>
            <a:t>%</a:t>
          </a:r>
          <a:r>
            <a:rPr lang="en-US" sz="2400" dirty="0">
              <a:solidFill>
                <a:srgbClr val="C00000"/>
              </a:solidFill>
              <a:latin typeface="Franklin Gothic Book" panose="020B0503020102020204" pitchFamily="34" charset="0"/>
            </a:rPr>
            <a:t> </a:t>
          </a:r>
          <a:r>
            <a:rPr lang="en-US" sz="2400" b="1" dirty="0">
              <a:solidFill>
                <a:prstClr val="black">
                  <a:lumMod val="65000"/>
                  <a:lumOff val="35000"/>
                </a:prstClr>
              </a:solidFill>
              <a:latin typeface="Franklin Gothic Book" panose="020B0503020102020204" pitchFamily="34" charset="0"/>
              <a:cs typeface="Arial" pitchFamily="34" charset="0"/>
            </a:rPr>
            <a:t>of TB cases starting TB treatment before and after</a:t>
          </a:r>
          <a:br>
            <a:rPr lang="en-US" sz="2400" b="1" dirty="0">
              <a:solidFill>
                <a:prstClr val="black">
                  <a:lumMod val="65000"/>
                  <a:lumOff val="35000"/>
                </a:prstClr>
              </a:solidFill>
              <a:latin typeface="Franklin Gothic Book" panose="020B0503020102020204" pitchFamily="34" charset="0"/>
              <a:cs typeface="Arial" pitchFamily="34" charset="0"/>
            </a:rPr>
          </a:br>
          <a:r>
            <a:rPr lang="en-US" sz="2400" b="1" dirty="0">
              <a:solidFill>
                <a:prstClr val="black">
                  <a:lumMod val="65000"/>
                  <a:lumOff val="35000"/>
                </a:prstClr>
              </a:solidFill>
              <a:latin typeface="Franklin Gothic Book" panose="020B0503020102020204" pitchFamily="34" charset="0"/>
              <a:cs typeface="Arial" pitchFamily="34" charset="0"/>
            </a:rPr>
            <a:t>ART start, 2006-2017</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A625521-94A0-460B-B873-2E433DA52D80}" type="datetimeFigureOut">
              <a:rPr lang="en-GB" smtClean="0"/>
              <a:t>24/07/2019</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DFDDCCF-4F6E-433A-B627-E700498FE5DF}" type="slidenum">
              <a:rPr lang="en-GB" smtClean="0"/>
              <a:t>‹#›</a:t>
            </a:fld>
            <a:endParaRPr lang="en-GB"/>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3CAB38B-1676-499F-9F0F-1CB550FE8C8C}" type="datetimeFigureOut">
              <a:rPr lang="en-US" smtClean="0"/>
              <a:t>7/24/2019</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EC7F781-4016-40C6-B581-F86D808066B5}" type="slidenum">
              <a:rPr lang="en-US" smtClean="0"/>
              <a:t>‹#›</a:t>
            </a:fld>
            <a:endParaRPr lang="en-US"/>
          </a:p>
        </p:txBody>
      </p:sp>
    </p:spTree>
    <p:extLst>
      <p:ext uri="{BB962C8B-B14F-4D97-AF65-F5344CB8AC3E}">
        <p14:creationId xmlns:p14="http://schemas.microsoft.com/office/powerpoint/2010/main" val="2644486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C7F781-4016-40C6-B581-F86D808066B5}" type="slidenum">
              <a:rPr lang="en-US" smtClean="0"/>
              <a:t>3</a:t>
            </a:fld>
            <a:endParaRPr lang="en-US"/>
          </a:p>
        </p:txBody>
      </p:sp>
    </p:spTree>
    <p:extLst>
      <p:ext uri="{BB962C8B-B14F-4D97-AF65-F5344CB8AC3E}">
        <p14:creationId xmlns:p14="http://schemas.microsoft.com/office/powerpoint/2010/main" val="2762523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err="1"/>
              <a:t>Number</a:t>
            </a:r>
            <a:r>
              <a:rPr lang="pt-PT" dirty="0"/>
              <a:t> </a:t>
            </a:r>
            <a:r>
              <a:rPr lang="pt-PT" dirty="0" err="1"/>
              <a:t>of</a:t>
            </a:r>
            <a:r>
              <a:rPr lang="pt-PT" dirty="0"/>
              <a:t> </a:t>
            </a:r>
            <a:r>
              <a:rPr lang="pt-PT" dirty="0" err="1"/>
              <a:t>patients</a:t>
            </a:r>
            <a:r>
              <a:rPr lang="pt-PT" dirty="0"/>
              <a:t> </a:t>
            </a:r>
            <a:r>
              <a:rPr lang="pt-PT" dirty="0" err="1"/>
              <a:t>with</a:t>
            </a:r>
            <a:r>
              <a:rPr lang="pt-PT" dirty="0"/>
              <a:t> TB/HIV </a:t>
            </a:r>
            <a:r>
              <a:rPr lang="pt-PT" dirty="0" err="1"/>
              <a:t>co-infection</a:t>
            </a:r>
            <a:r>
              <a:rPr lang="pt-PT" dirty="0"/>
              <a:t> </a:t>
            </a:r>
            <a:r>
              <a:rPr lang="pt-PT" dirty="0" err="1"/>
              <a:t>varied</a:t>
            </a:r>
            <a:r>
              <a:rPr lang="pt-PT" dirty="0"/>
              <a:t> </a:t>
            </a:r>
            <a:r>
              <a:rPr lang="pt-PT" dirty="0" err="1"/>
              <a:t>between</a:t>
            </a:r>
            <a:r>
              <a:rPr lang="pt-PT" dirty="0"/>
              <a:t> 600 </a:t>
            </a:r>
            <a:r>
              <a:rPr lang="pt-PT" dirty="0" err="1"/>
              <a:t>and</a:t>
            </a:r>
            <a:r>
              <a:rPr lang="pt-PT" dirty="0"/>
              <a:t> 800 cases per </a:t>
            </a:r>
            <a:r>
              <a:rPr lang="pt-PT" dirty="0" err="1"/>
              <a:t>year</a:t>
            </a:r>
            <a:r>
              <a:rPr lang="pt-PT" dirty="0"/>
              <a:t>, </a:t>
            </a:r>
            <a:r>
              <a:rPr lang="pt-PT" dirty="0" err="1"/>
              <a:t>while</a:t>
            </a:r>
            <a:r>
              <a:rPr lang="pt-PT" dirty="0"/>
              <a:t> </a:t>
            </a:r>
            <a:r>
              <a:rPr lang="pt-PT" dirty="0" err="1"/>
              <a:t>yearly</a:t>
            </a:r>
            <a:r>
              <a:rPr lang="pt-PT" dirty="0"/>
              <a:t> TB/HIV </a:t>
            </a:r>
            <a:r>
              <a:rPr lang="pt-PT" dirty="0" err="1"/>
              <a:t>co-infection</a:t>
            </a:r>
            <a:r>
              <a:rPr lang="pt-PT" dirty="0"/>
              <a:t> rates </a:t>
            </a:r>
            <a:r>
              <a:rPr lang="pt-PT" dirty="0" err="1"/>
              <a:t>slightly</a:t>
            </a:r>
            <a:r>
              <a:rPr lang="pt-PT" dirty="0"/>
              <a:t> </a:t>
            </a:r>
            <a:r>
              <a:rPr lang="pt-PT" dirty="0" err="1"/>
              <a:t>fluctuated</a:t>
            </a:r>
            <a:r>
              <a:rPr lang="pt-PT" dirty="0"/>
              <a:t> </a:t>
            </a:r>
            <a:r>
              <a:rPr lang="pt-PT" dirty="0" err="1"/>
              <a:t>around</a:t>
            </a:r>
            <a:r>
              <a:rPr lang="pt-PT" dirty="0"/>
              <a:t> 80%. </a:t>
            </a:r>
            <a:r>
              <a:rPr lang="pt-PT" dirty="0" err="1"/>
              <a:t>However</a:t>
            </a:r>
            <a:r>
              <a:rPr lang="pt-PT" dirty="0"/>
              <a:t>, no </a:t>
            </a:r>
            <a:r>
              <a:rPr lang="pt-PT" dirty="0" err="1"/>
              <a:t>statistically</a:t>
            </a:r>
            <a:r>
              <a:rPr lang="pt-PT" dirty="0"/>
              <a:t> </a:t>
            </a:r>
            <a:r>
              <a:rPr lang="pt-PT" dirty="0" err="1"/>
              <a:t>significant</a:t>
            </a:r>
            <a:r>
              <a:rPr lang="pt-PT" dirty="0"/>
              <a:t> </a:t>
            </a:r>
            <a:r>
              <a:rPr lang="pt-PT" dirty="0" err="1"/>
              <a:t>difference</a:t>
            </a:r>
            <a:r>
              <a:rPr lang="pt-PT" dirty="0"/>
              <a:t> </a:t>
            </a:r>
            <a:r>
              <a:rPr lang="pt-PT" dirty="0" err="1"/>
              <a:t>or</a:t>
            </a:r>
            <a:r>
              <a:rPr lang="pt-PT" dirty="0"/>
              <a:t> </a:t>
            </a:r>
            <a:r>
              <a:rPr lang="pt-PT" dirty="0" err="1"/>
              <a:t>increase</a:t>
            </a:r>
            <a:r>
              <a:rPr lang="pt-PT" dirty="0"/>
              <a:t> </a:t>
            </a:r>
            <a:r>
              <a:rPr lang="pt-PT" dirty="0" err="1"/>
              <a:t>was</a:t>
            </a:r>
            <a:r>
              <a:rPr lang="pt-PT" dirty="0"/>
              <a:t> </a:t>
            </a:r>
            <a:r>
              <a:rPr lang="pt-PT" dirty="0" err="1"/>
              <a:t>noticed</a:t>
            </a:r>
            <a:r>
              <a:rPr lang="pt-PT" dirty="0"/>
              <a:t> </a:t>
            </a:r>
            <a:r>
              <a:rPr lang="pt-PT" dirty="0" err="1"/>
              <a:t>after</a:t>
            </a:r>
            <a:r>
              <a:rPr lang="pt-PT" dirty="0"/>
              <a:t> </a:t>
            </a:r>
            <a:r>
              <a:rPr lang="pt-PT" dirty="0" err="1"/>
              <a:t>introduction</a:t>
            </a:r>
            <a:r>
              <a:rPr lang="pt-PT" dirty="0"/>
              <a:t> </a:t>
            </a:r>
            <a:r>
              <a:rPr lang="pt-PT" dirty="0" err="1"/>
              <a:t>of</a:t>
            </a:r>
            <a:r>
              <a:rPr lang="pt-PT" dirty="0"/>
              <a:t> </a:t>
            </a:r>
            <a:r>
              <a:rPr lang="pt-PT" dirty="0" err="1"/>
              <a:t>Xpert</a:t>
            </a:r>
            <a:r>
              <a:rPr lang="pt-PT" dirty="0"/>
              <a:t> MTB/RIF </a:t>
            </a:r>
            <a:r>
              <a:rPr lang="pt-PT" dirty="0" err="1"/>
              <a:t>testing</a:t>
            </a:r>
            <a:r>
              <a:rPr lang="pt-PT" dirty="0"/>
              <a:t>.</a:t>
            </a:r>
          </a:p>
        </p:txBody>
      </p:sp>
      <p:sp>
        <p:nvSpPr>
          <p:cNvPr id="4" name="Slide Number Placeholder 3"/>
          <p:cNvSpPr>
            <a:spLocks noGrp="1"/>
          </p:cNvSpPr>
          <p:nvPr>
            <p:ph type="sldNum" sz="quarter" idx="5"/>
          </p:nvPr>
        </p:nvSpPr>
        <p:spPr/>
        <p:txBody>
          <a:bodyPr/>
          <a:lstStyle/>
          <a:p>
            <a:fld id="{8EC7F781-4016-40C6-B581-F86D808066B5}" type="slidenum">
              <a:rPr lang="en-US" smtClean="0"/>
              <a:t>12</a:t>
            </a:fld>
            <a:endParaRPr lang="en-US"/>
          </a:p>
        </p:txBody>
      </p:sp>
    </p:spTree>
    <p:extLst>
      <p:ext uri="{BB962C8B-B14F-4D97-AF65-F5344CB8AC3E}">
        <p14:creationId xmlns:p14="http://schemas.microsoft.com/office/powerpoint/2010/main" val="2639848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err="1"/>
              <a:t>Mortality</a:t>
            </a:r>
            <a:r>
              <a:rPr lang="es-ES" dirty="0"/>
              <a:t> </a:t>
            </a:r>
            <a:r>
              <a:rPr lang="es-ES" dirty="0" err="1"/>
              <a:t>during</a:t>
            </a:r>
            <a:r>
              <a:rPr lang="es-ES" dirty="0"/>
              <a:t> TB </a:t>
            </a:r>
            <a:r>
              <a:rPr lang="es-ES" dirty="0" err="1"/>
              <a:t>treatment</a:t>
            </a:r>
            <a:r>
              <a:rPr lang="es-ES" dirty="0"/>
              <a:t> </a:t>
            </a:r>
            <a:r>
              <a:rPr lang="es-ES" dirty="0" err="1"/>
              <a:t>showed</a:t>
            </a:r>
            <a:r>
              <a:rPr lang="es-ES" dirty="0"/>
              <a:t> a </a:t>
            </a:r>
            <a:r>
              <a:rPr lang="es-ES" dirty="0" err="1"/>
              <a:t>trend</a:t>
            </a:r>
            <a:r>
              <a:rPr lang="es-ES" dirty="0"/>
              <a:t> </a:t>
            </a:r>
            <a:r>
              <a:rPr lang="es-ES" dirty="0" err="1"/>
              <a:t>to</a:t>
            </a:r>
            <a:r>
              <a:rPr lang="es-ES" dirty="0"/>
              <a:t> </a:t>
            </a:r>
            <a:r>
              <a:rPr lang="es-ES" dirty="0" err="1"/>
              <a:t>go</a:t>
            </a:r>
            <a:r>
              <a:rPr lang="es-ES" dirty="0"/>
              <a:t> </a:t>
            </a:r>
            <a:r>
              <a:rPr lang="es-ES" dirty="0" err="1"/>
              <a:t>down</a:t>
            </a:r>
            <a:r>
              <a:rPr lang="es-ES" dirty="0"/>
              <a:t>, </a:t>
            </a:r>
            <a:r>
              <a:rPr lang="es-ES" dirty="0" err="1"/>
              <a:t>from</a:t>
            </a:r>
            <a:r>
              <a:rPr lang="es-ES" dirty="0"/>
              <a:t> 22.0% in 2006 </a:t>
            </a:r>
            <a:r>
              <a:rPr lang="es-ES" dirty="0" err="1"/>
              <a:t>to</a:t>
            </a:r>
            <a:r>
              <a:rPr lang="es-ES" dirty="0"/>
              <a:t> 12.1% in 2013, </a:t>
            </a:r>
            <a:r>
              <a:rPr lang="en-US" dirty="0"/>
              <a:t>immediately after </a:t>
            </a:r>
            <a:r>
              <a:rPr lang="en-US" dirty="0" err="1"/>
              <a:t>Xpert</a:t>
            </a:r>
            <a:r>
              <a:rPr lang="en-US" dirty="0"/>
              <a:t> MTB/RIF introduction</a:t>
            </a:r>
            <a:r>
              <a:rPr lang="es-ES" dirty="0"/>
              <a:t>. </a:t>
            </a:r>
            <a:r>
              <a:rPr lang="es-ES" dirty="0" err="1"/>
              <a:t>However</a:t>
            </a:r>
            <a:r>
              <a:rPr lang="es-ES" dirty="0"/>
              <a:t>, </a:t>
            </a:r>
            <a:r>
              <a:rPr lang="es-ES" dirty="0" err="1"/>
              <a:t>this</a:t>
            </a:r>
            <a:r>
              <a:rPr lang="es-ES" dirty="0"/>
              <a:t> </a:t>
            </a:r>
            <a:r>
              <a:rPr lang="es-ES" dirty="0" err="1"/>
              <a:t>trend</a:t>
            </a:r>
            <a:r>
              <a:rPr lang="es-ES" dirty="0"/>
              <a:t> </a:t>
            </a:r>
            <a:r>
              <a:rPr lang="es-ES" dirty="0" err="1"/>
              <a:t>was</a:t>
            </a:r>
            <a:r>
              <a:rPr lang="es-ES" dirty="0"/>
              <a:t> </a:t>
            </a:r>
            <a:r>
              <a:rPr lang="es-ES" dirty="0" err="1"/>
              <a:t>immediately</a:t>
            </a:r>
            <a:r>
              <a:rPr lang="es-ES" dirty="0"/>
              <a:t> </a:t>
            </a:r>
            <a:r>
              <a:rPr lang="es-ES" dirty="0" err="1"/>
              <a:t>reversed</a:t>
            </a:r>
            <a:r>
              <a:rPr lang="es-ES" dirty="0"/>
              <a:t> and </a:t>
            </a:r>
            <a:r>
              <a:rPr lang="es-ES" dirty="0" err="1"/>
              <a:t>mortality</a:t>
            </a:r>
            <a:r>
              <a:rPr lang="es-ES" dirty="0"/>
              <a:t> </a:t>
            </a:r>
            <a:r>
              <a:rPr lang="es-ES" dirty="0" err="1"/>
              <a:t>increased</a:t>
            </a:r>
            <a:r>
              <a:rPr lang="es-ES" dirty="0"/>
              <a:t> </a:t>
            </a:r>
            <a:r>
              <a:rPr lang="es-ES" dirty="0" err="1"/>
              <a:t>again</a:t>
            </a:r>
            <a:r>
              <a:rPr lang="es-ES" dirty="0"/>
              <a:t> up </a:t>
            </a:r>
            <a:r>
              <a:rPr lang="es-ES" dirty="0" err="1"/>
              <a:t>to</a:t>
            </a:r>
            <a:r>
              <a:rPr lang="es-ES" dirty="0"/>
              <a:t> 25.7% in 2017, as </a:t>
            </a:r>
            <a:r>
              <a:rPr lang="es-ES" dirty="0" err="1"/>
              <a:t>shown</a:t>
            </a:r>
            <a:r>
              <a:rPr lang="es-ES" dirty="0"/>
              <a:t> in </a:t>
            </a:r>
            <a:r>
              <a:rPr lang="es-ES" dirty="0" err="1"/>
              <a:t>the</a:t>
            </a:r>
            <a:r>
              <a:rPr lang="es-ES" dirty="0"/>
              <a:t> g</a:t>
            </a:r>
            <a:r>
              <a:rPr lang="en-US" dirty="0" err="1"/>
              <a:t>raph</a:t>
            </a:r>
            <a:r>
              <a:rPr lang="en-US" dirty="0"/>
              <a:t>. </a:t>
            </a:r>
            <a:r>
              <a:rPr lang="en-US" altLang="en-US" sz="1200" dirty="0"/>
              <a:t>This increase is more evident in 2016 and 2017, coinciding with the start of the “universal test and treat” approach for HIV.</a:t>
            </a:r>
            <a:endParaRPr lang="en-US" sz="1200" dirty="0"/>
          </a:p>
        </p:txBody>
      </p:sp>
      <p:sp>
        <p:nvSpPr>
          <p:cNvPr id="4" name="Slide Number Placeholder 3"/>
          <p:cNvSpPr>
            <a:spLocks noGrp="1"/>
          </p:cNvSpPr>
          <p:nvPr>
            <p:ph type="sldNum" sz="quarter" idx="5"/>
          </p:nvPr>
        </p:nvSpPr>
        <p:spPr/>
        <p:txBody>
          <a:bodyPr/>
          <a:lstStyle/>
          <a:p>
            <a:fld id="{8EC7F781-4016-40C6-B581-F86D808066B5}" type="slidenum">
              <a:rPr lang="en-US" smtClean="0"/>
              <a:t>13</a:t>
            </a:fld>
            <a:endParaRPr lang="en-US"/>
          </a:p>
        </p:txBody>
      </p:sp>
    </p:spTree>
    <p:extLst>
      <p:ext uri="{BB962C8B-B14F-4D97-AF65-F5344CB8AC3E}">
        <p14:creationId xmlns:p14="http://schemas.microsoft.com/office/powerpoint/2010/main" val="1778592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proportion of people with HIV starting anti-TB treatment before ART initiation was steady around 60% until 2015, but afterwards came down to 31.7% in 2017. This decrease was statistically significant, and most probably suggests a reduction in TB screening at the time of people enrolment on the HIV program.</a:t>
            </a:r>
          </a:p>
          <a:p>
            <a:r>
              <a:rPr lang="en-US" dirty="0"/>
              <a:t>People with actual TB disease missed before ART start will later develop TB as IRIS in the first months of ART.</a:t>
            </a:r>
          </a:p>
          <a:p>
            <a:r>
              <a:rPr lang="en-US" dirty="0"/>
              <a:t>Actually, an increase in the proportion of TB cases diagnosed within 90 days after ART initiation is evidenced in 2016 and 2017.</a:t>
            </a:r>
          </a:p>
        </p:txBody>
      </p:sp>
      <p:sp>
        <p:nvSpPr>
          <p:cNvPr id="4" name="Slide Number Placeholder 3"/>
          <p:cNvSpPr>
            <a:spLocks noGrp="1"/>
          </p:cNvSpPr>
          <p:nvPr>
            <p:ph type="sldNum" sz="quarter" idx="5"/>
          </p:nvPr>
        </p:nvSpPr>
        <p:spPr/>
        <p:txBody>
          <a:bodyPr/>
          <a:lstStyle/>
          <a:p>
            <a:fld id="{8EC7F781-4016-40C6-B581-F86D808066B5}" type="slidenum">
              <a:rPr lang="en-US" smtClean="0"/>
              <a:t>14</a:t>
            </a:fld>
            <a:endParaRPr lang="en-US"/>
          </a:p>
        </p:txBody>
      </p:sp>
    </p:spTree>
    <p:extLst>
      <p:ext uri="{BB962C8B-B14F-4D97-AF65-F5344CB8AC3E}">
        <p14:creationId xmlns:p14="http://schemas.microsoft.com/office/powerpoint/2010/main" val="3118213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proportion of people with HIV starting anti-TB treatment before ART initiation was steady around 60% until 2015, but afterwards came down to 31.7% in 2017. This decrease was statistically significant, and most probably suggests a reduction in TB screening at the time of people enrolment on the HIV program.</a:t>
            </a:r>
          </a:p>
          <a:p>
            <a:r>
              <a:rPr lang="en-US" dirty="0"/>
              <a:t>People with actual TB disease missed before ART start will later develop TB as IRIS in the first months of ART.</a:t>
            </a:r>
          </a:p>
          <a:p>
            <a:r>
              <a:rPr lang="en-US" dirty="0"/>
              <a:t>Actually, an increase in the proportion of TB cases diagnosed within 90 days after ART initiation is evidenced in 2016 and 2017.</a:t>
            </a:r>
          </a:p>
        </p:txBody>
      </p:sp>
      <p:sp>
        <p:nvSpPr>
          <p:cNvPr id="4" name="Slide Number Placeholder 3"/>
          <p:cNvSpPr>
            <a:spLocks noGrp="1"/>
          </p:cNvSpPr>
          <p:nvPr>
            <p:ph type="sldNum" sz="quarter" idx="5"/>
          </p:nvPr>
        </p:nvSpPr>
        <p:spPr/>
        <p:txBody>
          <a:bodyPr/>
          <a:lstStyle/>
          <a:p>
            <a:fld id="{8EC7F781-4016-40C6-B581-F86D808066B5}" type="slidenum">
              <a:rPr lang="en-US" smtClean="0"/>
              <a:t>15</a:t>
            </a:fld>
            <a:endParaRPr lang="en-US"/>
          </a:p>
        </p:txBody>
      </p:sp>
    </p:spTree>
    <p:extLst>
      <p:ext uri="{BB962C8B-B14F-4D97-AF65-F5344CB8AC3E}">
        <p14:creationId xmlns:p14="http://schemas.microsoft.com/office/powerpoint/2010/main" val="281020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Furthermore, variations in the proportion of TB cases diagnosed within 90 days after ART initiation is closely correlated with the variation in treatment death rates.</a:t>
            </a:r>
          </a:p>
          <a:p>
            <a:r>
              <a:rPr lang="en-US" dirty="0"/>
              <a:t>Graph shows the existing correlation between the proportion of TB cases diagnosed within 90 days after ART initiation and treatment death rates.</a:t>
            </a:r>
          </a:p>
        </p:txBody>
      </p:sp>
      <p:sp>
        <p:nvSpPr>
          <p:cNvPr id="4" name="Slide Number Placeholder 3"/>
          <p:cNvSpPr>
            <a:spLocks noGrp="1"/>
          </p:cNvSpPr>
          <p:nvPr>
            <p:ph type="sldNum" sz="quarter" idx="5"/>
          </p:nvPr>
        </p:nvSpPr>
        <p:spPr/>
        <p:txBody>
          <a:bodyPr/>
          <a:lstStyle/>
          <a:p>
            <a:fld id="{8EC7F781-4016-40C6-B581-F86D808066B5}" type="slidenum">
              <a:rPr lang="en-US" smtClean="0"/>
              <a:t>16</a:t>
            </a:fld>
            <a:endParaRPr lang="en-US"/>
          </a:p>
        </p:txBody>
      </p:sp>
    </p:spTree>
    <p:extLst>
      <p:ext uri="{BB962C8B-B14F-4D97-AF65-F5344CB8AC3E}">
        <p14:creationId xmlns:p14="http://schemas.microsoft.com/office/powerpoint/2010/main" val="2075615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C7F781-4016-40C6-B581-F86D808066B5}" type="slidenum">
              <a:rPr lang="en-US" smtClean="0"/>
              <a:t>17</a:t>
            </a:fld>
            <a:endParaRPr lang="en-US"/>
          </a:p>
        </p:txBody>
      </p:sp>
    </p:spTree>
    <p:extLst>
      <p:ext uri="{BB962C8B-B14F-4D97-AF65-F5344CB8AC3E}">
        <p14:creationId xmlns:p14="http://schemas.microsoft.com/office/powerpoint/2010/main" val="1800996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Roll out of </a:t>
            </a:r>
            <a:r>
              <a:rPr lang="en-US" dirty="0" err="1"/>
              <a:t>Xpert</a:t>
            </a:r>
            <a:r>
              <a:rPr lang="en-US" dirty="0"/>
              <a:t> MTB/RIF testing faces many challenges hampering the impact of this technology on TB morbidity and mortality. We need to explore the data more to understand the reasons behind this decrease, although we believe some of them may be lack of training, low compliance of diagnostic algorithms, no clear criteria to prioritize samples for testing, low throughput of </a:t>
            </a:r>
            <a:r>
              <a:rPr lang="en-US" dirty="0" err="1"/>
              <a:t>Xpert</a:t>
            </a:r>
            <a:r>
              <a:rPr lang="en-US" dirty="0"/>
              <a:t> machines, lack of availability of consumables, and quality of sputum samples.</a:t>
            </a:r>
          </a:p>
          <a:p>
            <a:r>
              <a:rPr lang="en-US" dirty="0"/>
              <a:t>The observed increase in mortality rates could be potentially linked to the loss of pre-ART interventions, particularly missing TB screening in patients newly diagnosed with HIV, causing some patients with active TB disease to start ART with undiagnosed TB which will later appear as IRIS-TB, more difficult to manage in resource-limited rural contexts. The implementation of “test and treat” approaches needs review and clarification as it is necessary to reinforce a reasonable exclusion of active TB disease before starting ART. </a:t>
            </a:r>
          </a:p>
        </p:txBody>
      </p:sp>
      <p:sp>
        <p:nvSpPr>
          <p:cNvPr id="4" name="Slide Number Placeholder 3"/>
          <p:cNvSpPr>
            <a:spLocks noGrp="1"/>
          </p:cNvSpPr>
          <p:nvPr>
            <p:ph type="sldNum" sz="quarter" idx="5"/>
          </p:nvPr>
        </p:nvSpPr>
        <p:spPr/>
        <p:txBody>
          <a:bodyPr/>
          <a:lstStyle/>
          <a:p>
            <a:fld id="{8EC7F781-4016-40C6-B581-F86D808066B5}" type="slidenum">
              <a:rPr lang="en-US" smtClean="0"/>
              <a:t>18</a:t>
            </a:fld>
            <a:endParaRPr lang="en-US"/>
          </a:p>
        </p:txBody>
      </p:sp>
    </p:spTree>
    <p:extLst>
      <p:ext uri="{BB962C8B-B14F-4D97-AF65-F5344CB8AC3E}">
        <p14:creationId xmlns:p14="http://schemas.microsoft.com/office/powerpoint/2010/main" val="581511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err="1"/>
              <a:t>Since</a:t>
            </a:r>
            <a:r>
              <a:rPr lang="pt-PT" dirty="0"/>
              <a:t> </a:t>
            </a:r>
            <a:r>
              <a:rPr lang="pt-PT" dirty="0" err="1"/>
              <a:t>its</a:t>
            </a:r>
            <a:r>
              <a:rPr lang="pt-PT" dirty="0"/>
              <a:t> </a:t>
            </a:r>
            <a:r>
              <a:rPr lang="pt-PT" dirty="0" err="1"/>
              <a:t>appearance</a:t>
            </a:r>
            <a:r>
              <a:rPr lang="pt-PT" dirty="0"/>
              <a:t> in 2010, </a:t>
            </a:r>
            <a:r>
              <a:rPr lang="pt-PT" dirty="0" err="1"/>
              <a:t>Xpert</a:t>
            </a:r>
            <a:r>
              <a:rPr lang="pt-PT" dirty="0"/>
              <a:t> MTB/RIF </a:t>
            </a:r>
            <a:r>
              <a:rPr lang="pt-PT" dirty="0" err="1"/>
              <a:t>has</a:t>
            </a:r>
            <a:r>
              <a:rPr lang="pt-PT" dirty="0"/>
              <a:t> </a:t>
            </a:r>
            <a:r>
              <a:rPr lang="pt-PT" dirty="0" err="1"/>
              <a:t>become</a:t>
            </a:r>
            <a:r>
              <a:rPr lang="pt-PT" dirty="0"/>
              <a:t> </a:t>
            </a:r>
            <a:r>
              <a:rPr lang="pt-PT" dirty="0" err="1"/>
              <a:t>one</a:t>
            </a:r>
            <a:r>
              <a:rPr lang="pt-PT" dirty="0"/>
              <a:t> </a:t>
            </a:r>
            <a:r>
              <a:rPr lang="pt-PT" dirty="0" err="1"/>
              <a:t>of</a:t>
            </a:r>
            <a:r>
              <a:rPr lang="pt-PT" dirty="0"/>
              <a:t> </a:t>
            </a:r>
            <a:r>
              <a:rPr lang="pt-PT" dirty="0" err="1"/>
              <a:t>the</a:t>
            </a:r>
            <a:r>
              <a:rPr lang="pt-PT" dirty="0"/>
              <a:t> </a:t>
            </a:r>
            <a:r>
              <a:rPr lang="pt-PT" dirty="0" err="1"/>
              <a:t>first</a:t>
            </a:r>
            <a:r>
              <a:rPr lang="pt-PT" dirty="0"/>
              <a:t> </a:t>
            </a:r>
            <a:r>
              <a:rPr lang="pt-PT" dirty="0" err="1"/>
              <a:t>choices</a:t>
            </a:r>
            <a:r>
              <a:rPr lang="pt-PT" dirty="0"/>
              <a:t> to diagnose </a:t>
            </a:r>
            <a:r>
              <a:rPr lang="pt-PT" dirty="0" err="1"/>
              <a:t>tuberculosis</a:t>
            </a:r>
            <a:r>
              <a:rPr lang="pt-PT" dirty="0"/>
              <a:t>.</a:t>
            </a:r>
          </a:p>
          <a:p>
            <a:r>
              <a:rPr lang="pt-PT" dirty="0"/>
              <a:t>In </a:t>
            </a:r>
            <a:r>
              <a:rPr lang="pt-PT" dirty="0" err="1"/>
              <a:t>developing</a:t>
            </a:r>
            <a:r>
              <a:rPr lang="pt-PT" dirty="0"/>
              <a:t> countries, </a:t>
            </a:r>
            <a:r>
              <a:rPr lang="pt-PT" dirty="0" err="1"/>
              <a:t>international</a:t>
            </a:r>
            <a:r>
              <a:rPr lang="pt-PT" dirty="0"/>
              <a:t> </a:t>
            </a:r>
            <a:r>
              <a:rPr lang="pt-PT" dirty="0" err="1"/>
              <a:t>cooperation</a:t>
            </a:r>
            <a:r>
              <a:rPr lang="pt-PT" dirty="0"/>
              <a:t> </a:t>
            </a:r>
            <a:r>
              <a:rPr lang="pt-PT" dirty="0" err="1"/>
              <a:t>programs</a:t>
            </a:r>
            <a:r>
              <a:rPr lang="pt-PT" dirty="0"/>
              <a:t> </a:t>
            </a:r>
            <a:r>
              <a:rPr lang="pt-PT" dirty="0" err="1"/>
              <a:t>like</a:t>
            </a:r>
            <a:r>
              <a:rPr lang="pt-PT" dirty="0"/>
              <a:t> </a:t>
            </a:r>
            <a:r>
              <a:rPr lang="pt-PT" dirty="0" err="1"/>
              <a:t>The</a:t>
            </a:r>
            <a:r>
              <a:rPr lang="pt-PT" dirty="0"/>
              <a:t> Global Fund </a:t>
            </a:r>
            <a:r>
              <a:rPr lang="pt-PT" dirty="0" err="1"/>
              <a:t>fors</a:t>
            </a:r>
            <a:r>
              <a:rPr lang="pt-PT" dirty="0"/>
              <a:t> AIDS, Malaria </a:t>
            </a:r>
            <a:r>
              <a:rPr lang="pt-PT" dirty="0" err="1"/>
              <a:t>and</a:t>
            </a:r>
            <a:r>
              <a:rPr lang="pt-PT" dirty="0"/>
              <a:t> </a:t>
            </a:r>
            <a:r>
              <a:rPr lang="pt-PT" dirty="0" err="1"/>
              <a:t>Tuberculosis</a:t>
            </a:r>
            <a:r>
              <a:rPr lang="pt-PT" dirty="0"/>
              <a:t> </a:t>
            </a:r>
            <a:r>
              <a:rPr lang="pt-PT" dirty="0" err="1"/>
              <a:t>and</a:t>
            </a:r>
            <a:r>
              <a:rPr lang="pt-PT" dirty="0"/>
              <a:t> PEPFAR </a:t>
            </a:r>
            <a:r>
              <a:rPr lang="pt-PT" dirty="0" err="1"/>
              <a:t>have</a:t>
            </a:r>
            <a:r>
              <a:rPr lang="pt-PT" dirty="0"/>
              <a:t> </a:t>
            </a:r>
            <a:r>
              <a:rPr lang="pt-PT" dirty="0" err="1"/>
              <a:t>promoted</a:t>
            </a:r>
            <a:r>
              <a:rPr lang="pt-PT" dirty="0"/>
              <a:t> </a:t>
            </a:r>
            <a:r>
              <a:rPr lang="pt-PT" dirty="0" err="1"/>
              <a:t>roll</a:t>
            </a:r>
            <a:r>
              <a:rPr lang="pt-PT" dirty="0"/>
              <a:t> out </a:t>
            </a:r>
            <a:r>
              <a:rPr lang="pt-PT" dirty="0" err="1"/>
              <a:t>of</a:t>
            </a:r>
            <a:r>
              <a:rPr lang="pt-PT" dirty="0"/>
              <a:t> </a:t>
            </a:r>
            <a:r>
              <a:rPr lang="pt-PT" dirty="0" err="1"/>
              <a:t>GeneXpert</a:t>
            </a:r>
            <a:r>
              <a:rPr lang="pt-PT" dirty="0"/>
              <a:t> </a:t>
            </a:r>
            <a:r>
              <a:rPr lang="pt-PT" dirty="0" err="1"/>
              <a:t>testing</a:t>
            </a:r>
            <a:r>
              <a:rPr lang="pt-PT" dirty="0"/>
              <a:t> </a:t>
            </a:r>
            <a:r>
              <a:rPr lang="pt-PT" dirty="0" err="1"/>
              <a:t>trying</a:t>
            </a:r>
            <a:r>
              <a:rPr lang="pt-PT" dirty="0"/>
              <a:t> to </a:t>
            </a:r>
            <a:r>
              <a:rPr lang="pt-PT" dirty="0" err="1"/>
              <a:t>increase</a:t>
            </a:r>
            <a:r>
              <a:rPr lang="pt-PT" dirty="0"/>
              <a:t> TB </a:t>
            </a:r>
            <a:r>
              <a:rPr lang="pt-PT" dirty="0" err="1"/>
              <a:t>detection</a:t>
            </a:r>
            <a:r>
              <a:rPr lang="pt-PT" dirty="0"/>
              <a:t> rates </a:t>
            </a:r>
            <a:r>
              <a:rPr lang="pt-PT" dirty="0" err="1"/>
              <a:t>and</a:t>
            </a:r>
            <a:r>
              <a:rPr lang="pt-PT" dirty="0"/>
              <a:t> </a:t>
            </a:r>
            <a:r>
              <a:rPr lang="pt-PT" dirty="0" err="1"/>
              <a:t>consequently</a:t>
            </a:r>
            <a:r>
              <a:rPr lang="pt-PT" dirty="0"/>
              <a:t> </a:t>
            </a:r>
            <a:r>
              <a:rPr lang="pt-PT" dirty="0" err="1"/>
              <a:t>numbers</a:t>
            </a:r>
            <a:r>
              <a:rPr lang="pt-PT" dirty="0"/>
              <a:t> </a:t>
            </a:r>
            <a:r>
              <a:rPr lang="pt-PT" dirty="0" err="1"/>
              <a:t>of</a:t>
            </a:r>
            <a:r>
              <a:rPr lang="pt-PT" dirty="0"/>
              <a:t> </a:t>
            </a:r>
            <a:r>
              <a:rPr lang="pt-PT" dirty="0" err="1"/>
              <a:t>patients</a:t>
            </a:r>
            <a:r>
              <a:rPr lang="pt-PT" dirty="0"/>
              <a:t> </a:t>
            </a:r>
            <a:r>
              <a:rPr lang="pt-PT" dirty="0" err="1"/>
              <a:t>treated</a:t>
            </a:r>
            <a:r>
              <a:rPr lang="pt-PT" dirty="0"/>
              <a:t>. In Mozambique </a:t>
            </a:r>
            <a:r>
              <a:rPr lang="pt-PT" dirty="0" err="1"/>
              <a:t>Xpert</a:t>
            </a:r>
            <a:r>
              <a:rPr lang="pt-PT" dirty="0"/>
              <a:t> </a:t>
            </a:r>
            <a:r>
              <a:rPr lang="pt-PT" dirty="0" err="1"/>
              <a:t>was</a:t>
            </a:r>
            <a:r>
              <a:rPr lang="pt-PT" dirty="0"/>
              <a:t> </a:t>
            </a:r>
            <a:r>
              <a:rPr lang="pt-PT" dirty="0" err="1"/>
              <a:t>introduced</a:t>
            </a:r>
            <a:r>
              <a:rPr lang="pt-PT" dirty="0"/>
              <a:t> in 2011, </a:t>
            </a:r>
            <a:r>
              <a:rPr lang="pt-PT" dirty="0" err="1"/>
              <a:t>and</a:t>
            </a:r>
            <a:r>
              <a:rPr lang="pt-PT" dirty="0"/>
              <a:t> </a:t>
            </a:r>
            <a:r>
              <a:rPr lang="pt-PT" dirty="0" err="1"/>
              <a:t>subsequently</a:t>
            </a:r>
            <a:r>
              <a:rPr lang="pt-PT" dirty="0"/>
              <a:t> </a:t>
            </a:r>
            <a:r>
              <a:rPr lang="pt-PT" dirty="0" err="1"/>
              <a:t>was</a:t>
            </a:r>
            <a:r>
              <a:rPr lang="pt-PT" dirty="0"/>
              <a:t> </a:t>
            </a:r>
            <a:r>
              <a:rPr lang="pt-PT" dirty="0" err="1"/>
              <a:t>defined</a:t>
            </a:r>
            <a:r>
              <a:rPr lang="pt-PT" dirty="0"/>
              <a:t> as </a:t>
            </a:r>
            <a:r>
              <a:rPr lang="pt-PT" dirty="0" err="1"/>
              <a:t>the</a:t>
            </a:r>
            <a:r>
              <a:rPr lang="pt-PT" dirty="0"/>
              <a:t> </a:t>
            </a:r>
            <a:r>
              <a:rPr lang="pt-PT" dirty="0" err="1"/>
              <a:t>initial</a:t>
            </a:r>
            <a:r>
              <a:rPr lang="pt-PT" dirty="0"/>
              <a:t> </a:t>
            </a:r>
            <a:r>
              <a:rPr lang="pt-PT" dirty="0" err="1"/>
              <a:t>diagnostic</a:t>
            </a:r>
            <a:r>
              <a:rPr lang="pt-PT" dirty="0"/>
              <a:t> TB </a:t>
            </a:r>
            <a:r>
              <a:rPr lang="pt-PT" dirty="0" err="1"/>
              <a:t>test</a:t>
            </a:r>
            <a:r>
              <a:rPr lang="pt-PT" dirty="0"/>
              <a:t> in 2016.</a:t>
            </a:r>
          </a:p>
          <a:p>
            <a:r>
              <a:rPr lang="pt-PT" dirty="0" err="1"/>
              <a:t>Different</a:t>
            </a:r>
            <a:r>
              <a:rPr lang="pt-PT" dirty="0"/>
              <a:t> </a:t>
            </a:r>
            <a:r>
              <a:rPr lang="pt-PT" dirty="0" err="1"/>
              <a:t>reports</a:t>
            </a:r>
            <a:r>
              <a:rPr lang="pt-PT" dirty="0"/>
              <a:t> </a:t>
            </a:r>
            <a:r>
              <a:rPr lang="pt-PT" dirty="0" err="1"/>
              <a:t>have</a:t>
            </a:r>
            <a:r>
              <a:rPr lang="pt-PT" dirty="0"/>
              <a:t> </a:t>
            </a:r>
            <a:r>
              <a:rPr lang="pt-PT" dirty="0" err="1"/>
              <a:t>shown</a:t>
            </a:r>
            <a:r>
              <a:rPr lang="pt-PT" dirty="0"/>
              <a:t> </a:t>
            </a:r>
            <a:r>
              <a:rPr lang="pt-PT" dirty="0" err="1"/>
              <a:t>that</a:t>
            </a:r>
            <a:r>
              <a:rPr lang="pt-PT" dirty="0"/>
              <a:t> </a:t>
            </a:r>
            <a:r>
              <a:rPr lang="pt-PT" dirty="0" err="1"/>
              <a:t>Xpert</a:t>
            </a:r>
            <a:r>
              <a:rPr lang="pt-PT" dirty="0"/>
              <a:t> MTB/RIF use </a:t>
            </a:r>
            <a:r>
              <a:rPr lang="pt-PT" dirty="0" err="1"/>
              <a:t>increases</a:t>
            </a:r>
            <a:r>
              <a:rPr lang="pt-PT" dirty="0"/>
              <a:t> </a:t>
            </a:r>
            <a:r>
              <a:rPr lang="pt-PT" dirty="0" err="1"/>
              <a:t>significantly</a:t>
            </a:r>
            <a:r>
              <a:rPr lang="pt-PT" dirty="0"/>
              <a:t> </a:t>
            </a:r>
            <a:r>
              <a:rPr lang="pt-PT" dirty="0" err="1"/>
              <a:t>the</a:t>
            </a:r>
            <a:r>
              <a:rPr lang="pt-PT" dirty="0"/>
              <a:t> </a:t>
            </a:r>
            <a:r>
              <a:rPr lang="pt-PT" dirty="0" err="1"/>
              <a:t>number</a:t>
            </a:r>
            <a:r>
              <a:rPr lang="pt-PT" dirty="0"/>
              <a:t> </a:t>
            </a:r>
            <a:r>
              <a:rPr lang="pt-PT" dirty="0" err="1"/>
              <a:t>of</a:t>
            </a:r>
            <a:r>
              <a:rPr lang="pt-PT" dirty="0"/>
              <a:t> </a:t>
            </a:r>
            <a:r>
              <a:rPr lang="pt-PT" dirty="0" err="1"/>
              <a:t>bacteriologically</a:t>
            </a:r>
            <a:r>
              <a:rPr lang="pt-PT" dirty="0"/>
              <a:t> </a:t>
            </a:r>
            <a:r>
              <a:rPr lang="pt-PT" dirty="0" err="1"/>
              <a:t>confirmed</a:t>
            </a:r>
            <a:r>
              <a:rPr lang="pt-PT" dirty="0"/>
              <a:t> TB cases </a:t>
            </a:r>
            <a:r>
              <a:rPr lang="pt-PT" dirty="0" err="1"/>
              <a:t>and</a:t>
            </a:r>
            <a:r>
              <a:rPr lang="pt-PT" dirty="0"/>
              <a:t> </a:t>
            </a:r>
            <a:r>
              <a:rPr lang="pt-PT" dirty="0" err="1"/>
              <a:t>multi-drug</a:t>
            </a:r>
            <a:r>
              <a:rPr lang="pt-PT" dirty="0"/>
              <a:t> </a:t>
            </a:r>
            <a:r>
              <a:rPr lang="pt-PT" dirty="0" err="1"/>
              <a:t>resistant</a:t>
            </a:r>
            <a:r>
              <a:rPr lang="pt-PT" dirty="0"/>
              <a:t> TB cases.</a:t>
            </a:r>
          </a:p>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For HIV-</a:t>
            </a:r>
            <a:r>
              <a:rPr lang="pt-PT" dirty="0" err="1"/>
              <a:t>associated</a:t>
            </a:r>
            <a:r>
              <a:rPr lang="pt-PT" dirty="0"/>
              <a:t> </a:t>
            </a:r>
            <a:r>
              <a:rPr lang="pt-PT" dirty="0" err="1"/>
              <a:t>tuberculosis</a:t>
            </a:r>
            <a:r>
              <a:rPr lang="pt-PT" dirty="0"/>
              <a:t>, </a:t>
            </a:r>
            <a:r>
              <a:rPr lang="pt-PT" dirty="0" err="1"/>
              <a:t>Xpert</a:t>
            </a:r>
            <a:r>
              <a:rPr lang="pt-PT" dirty="0"/>
              <a:t> MTB/RIF </a:t>
            </a:r>
            <a:r>
              <a:rPr lang="pt-PT" dirty="0" err="1"/>
              <a:t>has</a:t>
            </a:r>
            <a:r>
              <a:rPr lang="pt-PT" dirty="0"/>
              <a:t> </a:t>
            </a:r>
            <a:r>
              <a:rPr lang="pt-PT" dirty="0" err="1"/>
              <a:t>been</a:t>
            </a:r>
            <a:r>
              <a:rPr lang="pt-PT" dirty="0"/>
              <a:t> </a:t>
            </a:r>
            <a:r>
              <a:rPr lang="pt-PT" dirty="0" err="1"/>
              <a:t>also</a:t>
            </a:r>
            <a:r>
              <a:rPr lang="pt-PT" dirty="0"/>
              <a:t> </a:t>
            </a:r>
            <a:r>
              <a:rPr lang="pt-PT" dirty="0" err="1"/>
              <a:t>reported</a:t>
            </a:r>
            <a:r>
              <a:rPr lang="pt-PT" dirty="0"/>
              <a:t> </a:t>
            </a:r>
            <a:r>
              <a:rPr lang="pt-PT" dirty="0" err="1"/>
              <a:t>by</a:t>
            </a:r>
            <a:r>
              <a:rPr lang="pt-PT" dirty="0"/>
              <a:t> </a:t>
            </a:r>
            <a:r>
              <a:rPr lang="en-US" altLang="en-US" sz="1200" dirty="0"/>
              <a:t>WHO and independent researchers </a:t>
            </a:r>
            <a:r>
              <a:rPr lang="pt-PT" dirty="0"/>
              <a:t>to </a:t>
            </a:r>
            <a:r>
              <a:rPr lang="pt-PT" dirty="0" err="1"/>
              <a:t>increase</a:t>
            </a:r>
            <a:r>
              <a:rPr lang="pt-PT" dirty="0"/>
              <a:t> </a:t>
            </a:r>
            <a:r>
              <a:rPr lang="pt-PT" dirty="0" err="1"/>
              <a:t>two-fold</a:t>
            </a:r>
            <a:r>
              <a:rPr lang="pt-PT" dirty="0"/>
              <a:t> </a:t>
            </a:r>
            <a:r>
              <a:rPr lang="pt-PT" dirty="0" err="1"/>
              <a:t>the</a:t>
            </a:r>
            <a:r>
              <a:rPr lang="pt-PT" dirty="0"/>
              <a:t> </a:t>
            </a:r>
            <a:r>
              <a:rPr lang="pt-PT" dirty="0" err="1"/>
              <a:t>number</a:t>
            </a:r>
            <a:r>
              <a:rPr lang="pt-PT" dirty="0"/>
              <a:t> </a:t>
            </a:r>
            <a:r>
              <a:rPr lang="pt-PT" dirty="0" err="1"/>
              <a:t>of</a:t>
            </a:r>
            <a:r>
              <a:rPr lang="pt-PT" dirty="0"/>
              <a:t> cases </a:t>
            </a:r>
            <a:r>
              <a:rPr lang="pt-PT" dirty="0" err="1"/>
              <a:t>detected</a:t>
            </a:r>
            <a:r>
              <a:rPr lang="pt-PT" dirty="0"/>
              <a:t>.</a:t>
            </a:r>
            <a:endParaRPr lang="en-US" dirty="0"/>
          </a:p>
          <a:p>
            <a:endParaRPr lang="pt-PT" dirty="0"/>
          </a:p>
        </p:txBody>
      </p:sp>
      <p:sp>
        <p:nvSpPr>
          <p:cNvPr id="4" name="Slide Number Placeholder 3"/>
          <p:cNvSpPr>
            <a:spLocks noGrp="1"/>
          </p:cNvSpPr>
          <p:nvPr>
            <p:ph type="sldNum" sz="quarter" idx="5"/>
          </p:nvPr>
        </p:nvSpPr>
        <p:spPr/>
        <p:txBody>
          <a:bodyPr/>
          <a:lstStyle/>
          <a:p>
            <a:fld id="{8EC7F781-4016-40C6-B581-F86D808066B5}" type="slidenum">
              <a:rPr lang="en-US" smtClean="0"/>
              <a:t>4</a:t>
            </a:fld>
            <a:endParaRPr lang="en-US"/>
          </a:p>
        </p:txBody>
      </p:sp>
    </p:spTree>
    <p:extLst>
      <p:ext uri="{BB962C8B-B14F-4D97-AF65-F5344CB8AC3E}">
        <p14:creationId xmlns:p14="http://schemas.microsoft.com/office/powerpoint/2010/main" val="2257815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HIV patients, WHO and other health agencies recommend since 2015 a universal test and treat approach starting ART </a:t>
            </a:r>
            <a:r>
              <a:rPr lang="en-US" altLang="en-US" sz="1200" dirty="0"/>
              <a:t>in all HIV diagnosed persons independent of CD4 count </a:t>
            </a:r>
            <a:r>
              <a:rPr lang="en-US" dirty="0"/>
              <a:t>as the basic pillar of the UNAIDS 90-90-90 strategy. In developing countries this recommendation has generated a strong pressure from the donor community to quickly increase the numbers of individuals on ART.</a:t>
            </a:r>
          </a:p>
          <a:p>
            <a:r>
              <a:rPr lang="en-US" altLang="en-US" sz="1200" dirty="0"/>
              <a:t>Universal test and treat is meant to improve survival and outcomes for persons diagnosed with HIV. </a:t>
            </a:r>
            <a:r>
              <a:rPr lang="en-US" dirty="0"/>
              <a:t>However, in high-burden HIV/TB contexts, pressure to quickly start ART in individuals with a positive HIV result may reduce focus on pre-ART interventions, among them the necessary screening for TB in all individuals newly diagnosed with HIV.</a:t>
            </a:r>
          </a:p>
          <a:p>
            <a:r>
              <a:rPr lang="en-US" dirty="0"/>
              <a:t>Through the analysis of a large cohort of TB patients from a rural hospital in southern Mozambique, we want to explore the relationships between </a:t>
            </a:r>
            <a:r>
              <a:rPr lang="en-US" dirty="0" err="1"/>
              <a:t>Xpert</a:t>
            </a:r>
            <a:r>
              <a:rPr lang="en-US" dirty="0"/>
              <a:t> introduction, universal test and treat and TB treatment outcomes.</a:t>
            </a:r>
          </a:p>
        </p:txBody>
      </p:sp>
      <p:sp>
        <p:nvSpPr>
          <p:cNvPr id="4" name="Slide Number Placeholder 3"/>
          <p:cNvSpPr>
            <a:spLocks noGrp="1"/>
          </p:cNvSpPr>
          <p:nvPr>
            <p:ph type="sldNum" sz="quarter" idx="5"/>
          </p:nvPr>
        </p:nvSpPr>
        <p:spPr/>
        <p:txBody>
          <a:bodyPr/>
          <a:lstStyle/>
          <a:p>
            <a:fld id="{8EC7F781-4016-40C6-B581-F86D808066B5}" type="slidenum">
              <a:rPr lang="en-US" smtClean="0"/>
              <a:t>5</a:t>
            </a:fld>
            <a:endParaRPr lang="en-US"/>
          </a:p>
        </p:txBody>
      </p:sp>
    </p:spTree>
    <p:extLst>
      <p:ext uri="{BB962C8B-B14F-4D97-AF65-F5344CB8AC3E}">
        <p14:creationId xmlns:p14="http://schemas.microsoft.com/office/powerpoint/2010/main" val="1304863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Carmelo Hospital </a:t>
            </a:r>
            <a:r>
              <a:rPr lang="pt-PT" dirty="0" err="1"/>
              <a:t>of</a:t>
            </a:r>
            <a:r>
              <a:rPr lang="pt-PT" dirty="0"/>
              <a:t> </a:t>
            </a:r>
            <a:r>
              <a:rPr lang="pt-PT" dirty="0" err="1"/>
              <a:t>Chókwè</a:t>
            </a:r>
            <a:r>
              <a:rPr lang="pt-PT" dirty="0"/>
              <a:t> </a:t>
            </a:r>
            <a:r>
              <a:rPr lang="pt-PT" dirty="0" err="1"/>
              <a:t>is</a:t>
            </a:r>
            <a:r>
              <a:rPr lang="pt-PT" dirty="0"/>
              <a:t> a </a:t>
            </a:r>
            <a:r>
              <a:rPr lang="pt-PT" dirty="0" err="1"/>
              <a:t>large</a:t>
            </a:r>
            <a:r>
              <a:rPr lang="pt-PT" dirty="0"/>
              <a:t> rural TB/HIV </a:t>
            </a:r>
            <a:r>
              <a:rPr lang="pt-PT" dirty="0" err="1"/>
              <a:t>reference</a:t>
            </a:r>
            <a:r>
              <a:rPr lang="pt-PT" dirty="0"/>
              <a:t> </a:t>
            </a:r>
            <a:r>
              <a:rPr lang="pt-PT" dirty="0" err="1"/>
              <a:t>center</a:t>
            </a:r>
            <a:r>
              <a:rPr lang="pt-PT" dirty="0"/>
              <a:t> in Gaza </a:t>
            </a:r>
            <a:r>
              <a:rPr lang="pt-PT" dirty="0" err="1"/>
              <a:t>Province</a:t>
            </a:r>
            <a:r>
              <a:rPr lang="pt-PT" dirty="0"/>
              <a:t>, Southern Mozambique, (</a:t>
            </a:r>
            <a:r>
              <a:rPr lang="pt-PT" dirty="0" err="1">
                <a:solidFill>
                  <a:srgbClr val="FF0000"/>
                </a:solidFill>
                <a:highlight>
                  <a:srgbClr val="FFFF00"/>
                </a:highlight>
              </a:rPr>
              <a:t>with</a:t>
            </a:r>
            <a:r>
              <a:rPr lang="pt-PT" dirty="0">
                <a:solidFill>
                  <a:srgbClr val="FF0000"/>
                </a:solidFill>
                <a:highlight>
                  <a:srgbClr val="FFFF00"/>
                </a:highlight>
              </a:rPr>
              <a:t> a </a:t>
            </a:r>
            <a:r>
              <a:rPr lang="pt-PT" dirty="0" err="1">
                <a:solidFill>
                  <a:srgbClr val="FF0000"/>
                </a:solidFill>
                <a:highlight>
                  <a:srgbClr val="FFFF00"/>
                </a:highlight>
              </a:rPr>
              <a:t>catchment</a:t>
            </a:r>
            <a:r>
              <a:rPr lang="pt-PT" dirty="0">
                <a:solidFill>
                  <a:srgbClr val="FF0000"/>
                </a:solidFill>
                <a:highlight>
                  <a:srgbClr val="FFFF00"/>
                </a:highlight>
              </a:rPr>
              <a:t> </a:t>
            </a:r>
            <a:r>
              <a:rPr lang="pt-PT" dirty="0" err="1">
                <a:solidFill>
                  <a:srgbClr val="FF0000"/>
                </a:solidFill>
                <a:highlight>
                  <a:srgbClr val="FFFF00"/>
                </a:highlight>
              </a:rPr>
              <a:t>population</a:t>
            </a:r>
            <a:r>
              <a:rPr lang="pt-PT" dirty="0">
                <a:solidFill>
                  <a:srgbClr val="FF0000"/>
                </a:solidFill>
                <a:highlight>
                  <a:srgbClr val="FFFF00"/>
                </a:highlight>
              </a:rPr>
              <a:t> </a:t>
            </a:r>
            <a:r>
              <a:rPr lang="pt-PT" dirty="0" err="1">
                <a:solidFill>
                  <a:srgbClr val="FF0000"/>
                </a:solidFill>
                <a:highlight>
                  <a:srgbClr val="FFFF00"/>
                </a:highlight>
              </a:rPr>
              <a:t>of</a:t>
            </a:r>
            <a:r>
              <a:rPr lang="pt-PT" dirty="0">
                <a:solidFill>
                  <a:srgbClr val="FF0000"/>
                </a:solidFill>
                <a:highlight>
                  <a:srgbClr val="FFFF00"/>
                </a:highlight>
              </a:rPr>
              <a:t> 200,000, </a:t>
            </a:r>
            <a:r>
              <a:rPr lang="pt-PT" dirty="0" err="1">
                <a:solidFill>
                  <a:srgbClr val="FF0000"/>
                </a:solidFill>
                <a:highlight>
                  <a:srgbClr val="FFFF00"/>
                </a:highlight>
              </a:rPr>
              <a:t>but</a:t>
            </a:r>
            <a:r>
              <a:rPr lang="pt-PT" dirty="0">
                <a:solidFill>
                  <a:srgbClr val="FF0000"/>
                </a:solidFill>
                <a:highlight>
                  <a:srgbClr val="FFFF00"/>
                </a:highlight>
              </a:rPr>
              <a:t> </a:t>
            </a:r>
            <a:r>
              <a:rPr lang="pt-PT" dirty="0" err="1">
                <a:solidFill>
                  <a:srgbClr val="FF0000"/>
                </a:solidFill>
                <a:highlight>
                  <a:srgbClr val="FFFF00"/>
                </a:highlight>
              </a:rPr>
              <a:t>receiving</a:t>
            </a:r>
            <a:r>
              <a:rPr lang="pt-PT" dirty="0">
                <a:solidFill>
                  <a:srgbClr val="FF0000"/>
                </a:solidFill>
                <a:highlight>
                  <a:srgbClr val="FFFF00"/>
                </a:highlight>
              </a:rPr>
              <a:t> </a:t>
            </a:r>
            <a:r>
              <a:rPr lang="pt-PT" dirty="0" err="1">
                <a:solidFill>
                  <a:srgbClr val="FF0000"/>
                </a:solidFill>
                <a:highlight>
                  <a:srgbClr val="FFFF00"/>
                </a:highlight>
              </a:rPr>
              <a:t>also</a:t>
            </a:r>
            <a:r>
              <a:rPr lang="pt-PT" dirty="0">
                <a:solidFill>
                  <a:srgbClr val="FF0000"/>
                </a:solidFill>
                <a:highlight>
                  <a:srgbClr val="FFFF00"/>
                </a:highlight>
              </a:rPr>
              <a:t> </a:t>
            </a:r>
            <a:r>
              <a:rPr lang="pt-PT" dirty="0" err="1">
                <a:solidFill>
                  <a:srgbClr val="FF0000"/>
                </a:solidFill>
                <a:highlight>
                  <a:srgbClr val="FFFF00"/>
                </a:highlight>
              </a:rPr>
              <a:t>many</a:t>
            </a:r>
            <a:r>
              <a:rPr lang="pt-PT" dirty="0">
                <a:solidFill>
                  <a:srgbClr val="FF0000"/>
                </a:solidFill>
                <a:highlight>
                  <a:srgbClr val="FFFF00"/>
                </a:highlight>
              </a:rPr>
              <a:t> </a:t>
            </a:r>
            <a:r>
              <a:rPr lang="pt-PT" dirty="0" err="1">
                <a:solidFill>
                  <a:srgbClr val="FF0000"/>
                </a:solidFill>
                <a:highlight>
                  <a:srgbClr val="FFFF00"/>
                </a:highlight>
              </a:rPr>
              <a:t>patients</a:t>
            </a:r>
            <a:r>
              <a:rPr lang="pt-PT" dirty="0">
                <a:solidFill>
                  <a:srgbClr val="FF0000"/>
                </a:solidFill>
                <a:highlight>
                  <a:srgbClr val="FFFF00"/>
                </a:highlight>
              </a:rPr>
              <a:t> </a:t>
            </a:r>
            <a:r>
              <a:rPr lang="pt-PT" dirty="0" err="1">
                <a:solidFill>
                  <a:srgbClr val="FF0000"/>
                </a:solidFill>
                <a:highlight>
                  <a:srgbClr val="FFFF00"/>
                </a:highlight>
              </a:rPr>
              <a:t>referred</a:t>
            </a:r>
            <a:r>
              <a:rPr lang="pt-PT" dirty="0">
                <a:solidFill>
                  <a:srgbClr val="FF0000"/>
                </a:solidFill>
                <a:highlight>
                  <a:srgbClr val="FFFF00"/>
                </a:highlight>
              </a:rPr>
              <a:t> </a:t>
            </a:r>
            <a:r>
              <a:rPr lang="pt-PT" dirty="0" err="1">
                <a:solidFill>
                  <a:srgbClr val="FF0000"/>
                </a:solidFill>
                <a:highlight>
                  <a:srgbClr val="FFFF00"/>
                </a:highlight>
              </a:rPr>
              <a:t>from</a:t>
            </a:r>
            <a:r>
              <a:rPr lang="pt-PT" dirty="0">
                <a:solidFill>
                  <a:srgbClr val="FF0000"/>
                </a:solidFill>
                <a:highlight>
                  <a:srgbClr val="FFFF00"/>
                </a:highlight>
              </a:rPr>
              <a:t> </a:t>
            </a:r>
            <a:r>
              <a:rPr lang="pt-PT" dirty="0" err="1">
                <a:solidFill>
                  <a:srgbClr val="FF0000"/>
                </a:solidFill>
                <a:highlight>
                  <a:srgbClr val="FFFF00"/>
                </a:highlight>
              </a:rPr>
              <a:t>other</a:t>
            </a:r>
            <a:r>
              <a:rPr lang="pt-PT" dirty="0">
                <a:solidFill>
                  <a:srgbClr val="FF0000"/>
                </a:solidFill>
                <a:highlight>
                  <a:srgbClr val="FFFF00"/>
                </a:highlight>
              </a:rPr>
              <a:t> </a:t>
            </a:r>
            <a:r>
              <a:rPr lang="pt-PT" dirty="0" err="1">
                <a:solidFill>
                  <a:srgbClr val="FF0000"/>
                </a:solidFill>
                <a:highlight>
                  <a:srgbClr val="FFFF00"/>
                </a:highlight>
              </a:rPr>
              <a:t>districts</a:t>
            </a:r>
            <a:r>
              <a:rPr lang="pt-PT" dirty="0">
                <a:solidFill>
                  <a:srgbClr val="FF0000"/>
                </a:solidFill>
                <a:highlight>
                  <a:srgbClr val="FFFF00"/>
                </a:highlight>
              </a:rPr>
              <a:t>. Male </a:t>
            </a:r>
            <a:r>
              <a:rPr lang="pt-PT" dirty="0" err="1">
                <a:solidFill>
                  <a:srgbClr val="FF0000"/>
                </a:solidFill>
                <a:highlight>
                  <a:srgbClr val="FFFF00"/>
                </a:highlight>
              </a:rPr>
              <a:t>population</a:t>
            </a:r>
            <a:r>
              <a:rPr lang="pt-PT" dirty="0">
                <a:solidFill>
                  <a:srgbClr val="FF0000"/>
                </a:solidFill>
                <a:highlight>
                  <a:srgbClr val="FFFF00"/>
                </a:highlight>
              </a:rPr>
              <a:t> </a:t>
            </a:r>
            <a:r>
              <a:rPr lang="pt-PT" dirty="0" err="1">
                <a:solidFill>
                  <a:srgbClr val="FF0000"/>
                </a:solidFill>
                <a:highlight>
                  <a:srgbClr val="FFFF00"/>
                </a:highlight>
              </a:rPr>
              <a:t>of</a:t>
            </a:r>
            <a:r>
              <a:rPr lang="pt-PT" dirty="0">
                <a:solidFill>
                  <a:srgbClr val="FF0000"/>
                </a:solidFill>
                <a:highlight>
                  <a:srgbClr val="FFFF00"/>
                </a:highlight>
              </a:rPr>
              <a:t> </a:t>
            </a:r>
            <a:r>
              <a:rPr lang="pt-PT" dirty="0" err="1">
                <a:solidFill>
                  <a:srgbClr val="FF0000"/>
                </a:solidFill>
                <a:highlight>
                  <a:srgbClr val="FFFF00"/>
                </a:highlight>
              </a:rPr>
              <a:t>Chókwè</a:t>
            </a:r>
            <a:r>
              <a:rPr lang="pt-PT" dirty="0">
                <a:solidFill>
                  <a:srgbClr val="FF0000"/>
                </a:solidFill>
                <a:highlight>
                  <a:srgbClr val="FFFF00"/>
                </a:highlight>
              </a:rPr>
              <a:t> </a:t>
            </a:r>
            <a:r>
              <a:rPr lang="pt-PT" dirty="0" err="1">
                <a:solidFill>
                  <a:srgbClr val="FF0000"/>
                </a:solidFill>
                <a:highlight>
                  <a:srgbClr val="FFFF00"/>
                </a:highlight>
              </a:rPr>
              <a:t>district</a:t>
            </a:r>
            <a:r>
              <a:rPr lang="pt-PT" dirty="0">
                <a:solidFill>
                  <a:srgbClr val="FF0000"/>
                </a:solidFill>
                <a:highlight>
                  <a:srgbClr val="FFFF00"/>
                </a:highlight>
              </a:rPr>
              <a:t> </a:t>
            </a:r>
            <a:r>
              <a:rPr lang="pt-PT" dirty="0" err="1">
                <a:solidFill>
                  <a:srgbClr val="FF0000"/>
                </a:solidFill>
                <a:highlight>
                  <a:srgbClr val="FFFF00"/>
                </a:highlight>
              </a:rPr>
              <a:t>has</a:t>
            </a:r>
            <a:r>
              <a:rPr lang="pt-PT" dirty="0">
                <a:solidFill>
                  <a:srgbClr val="FF0000"/>
                </a:solidFill>
                <a:highlight>
                  <a:srgbClr val="FFFF00"/>
                </a:highlight>
              </a:rPr>
              <a:t> </a:t>
            </a:r>
            <a:r>
              <a:rPr lang="pt-PT" dirty="0" err="1">
                <a:solidFill>
                  <a:srgbClr val="FF0000"/>
                </a:solidFill>
                <a:highlight>
                  <a:srgbClr val="FFFF00"/>
                </a:highlight>
              </a:rPr>
              <a:t>traditionally</a:t>
            </a:r>
            <a:r>
              <a:rPr lang="pt-PT" dirty="0">
                <a:solidFill>
                  <a:srgbClr val="FF0000"/>
                </a:solidFill>
                <a:highlight>
                  <a:srgbClr val="FFFF00"/>
                </a:highlight>
              </a:rPr>
              <a:t> </a:t>
            </a:r>
            <a:r>
              <a:rPr lang="pt-PT" dirty="0" err="1">
                <a:solidFill>
                  <a:srgbClr val="FF0000"/>
                </a:solidFill>
                <a:highlight>
                  <a:srgbClr val="FFFF00"/>
                </a:highlight>
              </a:rPr>
              <a:t>migrated</a:t>
            </a:r>
            <a:r>
              <a:rPr lang="pt-PT" dirty="0">
                <a:solidFill>
                  <a:srgbClr val="FF0000"/>
                </a:solidFill>
                <a:highlight>
                  <a:srgbClr val="FFFF00"/>
                </a:highlight>
              </a:rPr>
              <a:t> to </a:t>
            </a:r>
            <a:r>
              <a:rPr lang="pt-PT" dirty="0" err="1">
                <a:solidFill>
                  <a:srgbClr val="FF0000"/>
                </a:solidFill>
                <a:highlight>
                  <a:srgbClr val="FFFF00"/>
                </a:highlight>
              </a:rPr>
              <a:t>South</a:t>
            </a:r>
            <a:r>
              <a:rPr lang="pt-PT" dirty="0">
                <a:solidFill>
                  <a:srgbClr val="FF0000"/>
                </a:solidFill>
                <a:highlight>
                  <a:srgbClr val="FFFF00"/>
                </a:highlight>
              </a:rPr>
              <a:t> Africa to </a:t>
            </a:r>
            <a:r>
              <a:rPr lang="pt-PT" dirty="0" err="1">
                <a:solidFill>
                  <a:srgbClr val="FF0000"/>
                </a:solidFill>
                <a:highlight>
                  <a:srgbClr val="FFFF00"/>
                </a:highlight>
              </a:rPr>
              <a:t>work</a:t>
            </a:r>
            <a:r>
              <a:rPr lang="pt-PT" dirty="0">
                <a:solidFill>
                  <a:srgbClr val="FF0000"/>
                </a:solidFill>
                <a:highlight>
                  <a:srgbClr val="FFFF00"/>
                </a:highlight>
              </a:rPr>
              <a:t> in </a:t>
            </a:r>
            <a:r>
              <a:rPr lang="pt-PT" dirty="0" err="1">
                <a:solidFill>
                  <a:srgbClr val="FF0000"/>
                </a:solidFill>
                <a:highlight>
                  <a:srgbClr val="FFFF00"/>
                </a:highlight>
              </a:rPr>
              <a:t>the</a:t>
            </a:r>
            <a:r>
              <a:rPr lang="pt-PT" dirty="0">
                <a:solidFill>
                  <a:srgbClr val="FF0000"/>
                </a:solidFill>
                <a:highlight>
                  <a:srgbClr val="FFFF00"/>
                </a:highlight>
              </a:rPr>
              <a:t> mines, </a:t>
            </a:r>
            <a:r>
              <a:rPr lang="pt-PT" dirty="0" err="1">
                <a:solidFill>
                  <a:srgbClr val="FF0000"/>
                </a:solidFill>
                <a:highlight>
                  <a:srgbClr val="FFFF00"/>
                </a:highlight>
              </a:rPr>
              <a:t>coming</a:t>
            </a:r>
            <a:r>
              <a:rPr lang="pt-PT" dirty="0">
                <a:solidFill>
                  <a:srgbClr val="FF0000"/>
                </a:solidFill>
                <a:highlight>
                  <a:srgbClr val="FFFF00"/>
                </a:highlight>
              </a:rPr>
              <a:t> </a:t>
            </a:r>
            <a:r>
              <a:rPr lang="pt-PT" dirty="0" err="1">
                <a:solidFill>
                  <a:srgbClr val="FF0000"/>
                </a:solidFill>
                <a:highlight>
                  <a:srgbClr val="FFFF00"/>
                </a:highlight>
              </a:rPr>
              <a:t>back</a:t>
            </a:r>
            <a:r>
              <a:rPr lang="pt-PT" dirty="0">
                <a:solidFill>
                  <a:srgbClr val="FF0000"/>
                </a:solidFill>
                <a:highlight>
                  <a:srgbClr val="FFFF00"/>
                </a:highlight>
              </a:rPr>
              <a:t> </a:t>
            </a:r>
            <a:r>
              <a:rPr lang="pt-PT" dirty="0" err="1">
                <a:solidFill>
                  <a:srgbClr val="FF0000"/>
                </a:solidFill>
                <a:highlight>
                  <a:srgbClr val="FFFF00"/>
                </a:highlight>
              </a:rPr>
              <a:t>home</a:t>
            </a:r>
            <a:r>
              <a:rPr lang="pt-PT" dirty="0">
                <a:solidFill>
                  <a:srgbClr val="FF0000"/>
                </a:solidFill>
                <a:highlight>
                  <a:srgbClr val="FFFF00"/>
                </a:highlight>
              </a:rPr>
              <a:t> for </a:t>
            </a:r>
            <a:r>
              <a:rPr lang="pt-PT" dirty="0" err="1">
                <a:solidFill>
                  <a:srgbClr val="FF0000"/>
                </a:solidFill>
                <a:highlight>
                  <a:srgbClr val="FFFF00"/>
                </a:highlight>
              </a:rPr>
              <a:t>holidays</a:t>
            </a:r>
            <a:r>
              <a:rPr lang="pt-PT" dirty="0">
                <a:solidFill>
                  <a:srgbClr val="FF0000"/>
                </a:solidFill>
                <a:highlight>
                  <a:srgbClr val="FFFF00"/>
                </a:highlight>
              </a:rPr>
              <a:t> </a:t>
            </a:r>
            <a:r>
              <a:rPr lang="pt-PT" dirty="0" err="1">
                <a:solidFill>
                  <a:srgbClr val="FF0000"/>
                </a:solidFill>
                <a:highlight>
                  <a:srgbClr val="FFFF00"/>
                </a:highlight>
              </a:rPr>
              <a:t>but</a:t>
            </a:r>
            <a:r>
              <a:rPr lang="pt-PT" dirty="0">
                <a:solidFill>
                  <a:srgbClr val="FF0000"/>
                </a:solidFill>
                <a:highlight>
                  <a:srgbClr val="FFFF00"/>
                </a:highlight>
              </a:rPr>
              <a:t> </a:t>
            </a:r>
            <a:r>
              <a:rPr lang="pt-PT" dirty="0" err="1">
                <a:solidFill>
                  <a:srgbClr val="FF0000"/>
                </a:solidFill>
                <a:highlight>
                  <a:srgbClr val="FFFF00"/>
                </a:highlight>
              </a:rPr>
              <a:t>also</a:t>
            </a:r>
            <a:r>
              <a:rPr lang="pt-PT" dirty="0">
                <a:solidFill>
                  <a:srgbClr val="FF0000"/>
                </a:solidFill>
                <a:highlight>
                  <a:srgbClr val="FFFF00"/>
                </a:highlight>
              </a:rPr>
              <a:t> </a:t>
            </a:r>
            <a:r>
              <a:rPr lang="pt-PT" dirty="0" err="1">
                <a:solidFill>
                  <a:srgbClr val="FF0000"/>
                </a:solidFill>
                <a:highlight>
                  <a:srgbClr val="FFFF00"/>
                </a:highlight>
              </a:rPr>
              <a:t>very</a:t>
            </a:r>
            <a:r>
              <a:rPr lang="pt-PT" dirty="0">
                <a:solidFill>
                  <a:srgbClr val="FF0000"/>
                </a:solidFill>
                <a:highlight>
                  <a:srgbClr val="FFFF00"/>
                </a:highlight>
              </a:rPr>
              <a:t> </a:t>
            </a:r>
            <a:r>
              <a:rPr lang="pt-PT" dirty="0" err="1">
                <a:solidFill>
                  <a:srgbClr val="FF0000"/>
                </a:solidFill>
                <a:highlight>
                  <a:srgbClr val="FFFF00"/>
                </a:highlight>
              </a:rPr>
              <a:t>often</a:t>
            </a:r>
            <a:r>
              <a:rPr lang="pt-PT" dirty="0">
                <a:solidFill>
                  <a:srgbClr val="FF0000"/>
                </a:solidFill>
                <a:highlight>
                  <a:srgbClr val="FFFF00"/>
                </a:highlight>
              </a:rPr>
              <a:t> </a:t>
            </a:r>
            <a:r>
              <a:rPr lang="pt-PT" dirty="0" err="1">
                <a:solidFill>
                  <a:srgbClr val="FF0000"/>
                </a:solidFill>
                <a:highlight>
                  <a:srgbClr val="FFFF00"/>
                </a:highlight>
              </a:rPr>
              <a:t>when</a:t>
            </a:r>
            <a:r>
              <a:rPr lang="pt-PT" dirty="0">
                <a:solidFill>
                  <a:srgbClr val="FF0000"/>
                </a:solidFill>
                <a:highlight>
                  <a:srgbClr val="FFFF00"/>
                </a:highlight>
              </a:rPr>
              <a:t> feeling </a:t>
            </a:r>
            <a:r>
              <a:rPr lang="pt-PT" dirty="0" err="1">
                <a:solidFill>
                  <a:srgbClr val="FF0000"/>
                </a:solidFill>
                <a:highlight>
                  <a:srgbClr val="FFFF00"/>
                </a:highlight>
              </a:rPr>
              <a:t>sick</a:t>
            </a:r>
            <a:r>
              <a:rPr lang="pt-PT" dirty="0">
                <a:solidFill>
                  <a:srgbClr val="FF0000"/>
                </a:solidFill>
                <a:highlight>
                  <a:srgbClr val="FFFF00"/>
                </a:highlight>
              </a:rPr>
              <a:t>.)</a:t>
            </a:r>
          </a:p>
          <a:p>
            <a:r>
              <a:rPr lang="pt-PT" dirty="0"/>
              <a:t>Carmelo Hospital </a:t>
            </a:r>
            <a:r>
              <a:rPr lang="pt-PT" dirty="0" err="1"/>
              <a:t>was</a:t>
            </a:r>
            <a:r>
              <a:rPr lang="pt-PT" dirty="0"/>
              <a:t> </a:t>
            </a:r>
            <a:r>
              <a:rPr lang="pt-PT" dirty="0" err="1"/>
              <a:t>one</a:t>
            </a:r>
            <a:r>
              <a:rPr lang="pt-PT" dirty="0"/>
              <a:t> </a:t>
            </a:r>
            <a:r>
              <a:rPr lang="pt-PT" dirty="0" err="1"/>
              <a:t>of</a:t>
            </a:r>
            <a:r>
              <a:rPr lang="pt-PT" dirty="0"/>
              <a:t> </a:t>
            </a:r>
            <a:r>
              <a:rPr lang="pt-PT" dirty="0" err="1"/>
              <a:t>the</a:t>
            </a:r>
            <a:r>
              <a:rPr lang="pt-PT" dirty="0"/>
              <a:t> centres </a:t>
            </a:r>
            <a:r>
              <a:rPr lang="pt-PT" dirty="0" err="1"/>
              <a:t>pioneering</a:t>
            </a:r>
            <a:r>
              <a:rPr lang="pt-PT" dirty="0"/>
              <a:t> </a:t>
            </a:r>
            <a:r>
              <a:rPr lang="pt-PT" dirty="0" err="1"/>
              <a:t>introduction</a:t>
            </a:r>
            <a:r>
              <a:rPr lang="pt-PT" dirty="0"/>
              <a:t> </a:t>
            </a:r>
            <a:r>
              <a:rPr lang="pt-PT" dirty="0" err="1"/>
              <a:t>of</a:t>
            </a:r>
            <a:r>
              <a:rPr lang="pt-PT" dirty="0"/>
              <a:t> ART in Mozambique </a:t>
            </a:r>
            <a:r>
              <a:rPr lang="pt-PT" dirty="0" err="1"/>
              <a:t>back</a:t>
            </a:r>
            <a:r>
              <a:rPr lang="pt-PT" dirty="0"/>
              <a:t> in 2002, </a:t>
            </a:r>
            <a:r>
              <a:rPr lang="pt-PT" dirty="0" err="1"/>
              <a:t>and</a:t>
            </a:r>
            <a:r>
              <a:rPr lang="pt-PT" dirty="0"/>
              <a:t> </a:t>
            </a:r>
            <a:r>
              <a:rPr lang="pt-PT" dirty="0" err="1"/>
              <a:t>has</a:t>
            </a:r>
            <a:r>
              <a:rPr lang="pt-PT" dirty="0"/>
              <a:t> </a:t>
            </a:r>
            <a:r>
              <a:rPr lang="pt-PT" dirty="0" err="1"/>
              <a:t>currently</a:t>
            </a:r>
            <a:r>
              <a:rPr lang="pt-PT" dirty="0"/>
              <a:t> more </a:t>
            </a:r>
            <a:r>
              <a:rPr lang="pt-PT" dirty="0" err="1"/>
              <a:t>than</a:t>
            </a:r>
            <a:r>
              <a:rPr lang="pt-PT" dirty="0"/>
              <a:t> 12,000 </a:t>
            </a:r>
            <a:r>
              <a:rPr lang="pt-PT" dirty="0" err="1"/>
              <a:t>patients</a:t>
            </a:r>
            <a:r>
              <a:rPr lang="pt-PT" dirty="0"/>
              <a:t> </a:t>
            </a:r>
            <a:r>
              <a:rPr lang="pt-PT" dirty="0" err="1"/>
              <a:t>on</a:t>
            </a:r>
            <a:r>
              <a:rPr lang="pt-PT" dirty="0"/>
              <a:t> </a:t>
            </a:r>
            <a:r>
              <a:rPr lang="pt-PT" dirty="0" err="1"/>
              <a:t>treatment</a:t>
            </a:r>
            <a:r>
              <a:rPr lang="pt-PT" dirty="0"/>
              <a:t>. </a:t>
            </a:r>
            <a:r>
              <a:rPr lang="pt-PT" dirty="0" err="1"/>
              <a:t>Approximately</a:t>
            </a:r>
            <a:r>
              <a:rPr lang="pt-PT" dirty="0"/>
              <a:t> 1,000 </a:t>
            </a:r>
            <a:r>
              <a:rPr lang="pt-PT" dirty="0" err="1"/>
              <a:t>tuberculosis</a:t>
            </a:r>
            <a:r>
              <a:rPr lang="pt-PT" dirty="0"/>
              <a:t> </a:t>
            </a:r>
            <a:r>
              <a:rPr lang="pt-PT" dirty="0" err="1"/>
              <a:t>patients</a:t>
            </a:r>
            <a:r>
              <a:rPr lang="pt-PT" dirty="0"/>
              <a:t> per </a:t>
            </a:r>
            <a:r>
              <a:rPr lang="pt-PT" dirty="0" err="1"/>
              <a:t>year</a:t>
            </a:r>
            <a:r>
              <a:rPr lang="pt-PT" dirty="0"/>
              <a:t> are </a:t>
            </a:r>
            <a:r>
              <a:rPr lang="pt-PT" dirty="0" err="1"/>
              <a:t>diagnosed</a:t>
            </a:r>
            <a:r>
              <a:rPr lang="pt-PT" dirty="0"/>
              <a:t> </a:t>
            </a:r>
            <a:r>
              <a:rPr lang="pt-PT" dirty="0" err="1"/>
              <a:t>and</a:t>
            </a:r>
            <a:r>
              <a:rPr lang="pt-PT" dirty="0"/>
              <a:t> </a:t>
            </a:r>
            <a:r>
              <a:rPr lang="pt-PT" dirty="0" err="1"/>
              <a:t>treated</a:t>
            </a:r>
            <a:r>
              <a:rPr lang="pt-PT" dirty="0"/>
              <a:t> </a:t>
            </a:r>
            <a:r>
              <a:rPr lang="pt-PT" dirty="0" err="1"/>
              <a:t>at</a:t>
            </a:r>
            <a:r>
              <a:rPr lang="pt-PT" dirty="0"/>
              <a:t> Carmelo.</a:t>
            </a:r>
          </a:p>
          <a:p>
            <a:r>
              <a:rPr lang="pt-PT" dirty="0"/>
              <a:t>Carmelo Hospital </a:t>
            </a:r>
            <a:r>
              <a:rPr lang="pt-PT" dirty="0" err="1"/>
              <a:t>has</a:t>
            </a:r>
            <a:r>
              <a:rPr lang="pt-PT" dirty="0"/>
              <a:t> </a:t>
            </a:r>
            <a:r>
              <a:rPr lang="pt-PT" dirty="0" err="1"/>
              <a:t>Xpert</a:t>
            </a:r>
            <a:r>
              <a:rPr lang="pt-PT" dirty="0"/>
              <a:t> MTB/RIF </a:t>
            </a:r>
            <a:r>
              <a:rPr lang="pt-PT" dirty="0" err="1"/>
              <a:t>testing</a:t>
            </a:r>
            <a:r>
              <a:rPr lang="pt-PT" dirty="0"/>
              <a:t> </a:t>
            </a:r>
            <a:r>
              <a:rPr lang="pt-PT" dirty="0" err="1"/>
              <a:t>available</a:t>
            </a:r>
            <a:r>
              <a:rPr lang="pt-PT" dirty="0"/>
              <a:t> </a:t>
            </a:r>
            <a:r>
              <a:rPr lang="pt-PT" dirty="0" err="1"/>
              <a:t>since</a:t>
            </a:r>
            <a:r>
              <a:rPr lang="pt-PT" dirty="0"/>
              <a:t> </a:t>
            </a:r>
            <a:r>
              <a:rPr lang="pt-PT" dirty="0" err="1"/>
              <a:t>the</a:t>
            </a:r>
            <a:r>
              <a:rPr lang="pt-PT" dirty="0"/>
              <a:t> </a:t>
            </a:r>
            <a:r>
              <a:rPr lang="pt-PT" dirty="0" err="1"/>
              <a:t>beginning</a:t>
            </a:r>
            <a:r>
              <a:rPr lang="pt-PT" dirty="0"/>
              <a:t> </a:t>
            </a:r>
            <a:r>
              <a:rPr lang="pt-PT" dirty="0" err="1"/>
              <a:t>of</a:t>
            </a:r>
            <a:r>
              <a:rPr lang="pt-PT" dirty="0"/>
              <a:t> 2013, </a:t>
            </a:r>
            <a:r>
              <a:rPr lang="pt-PT" dirty="0" err="1"/>
              <a:t>with</a:t>
            </a:r>
            <a:r>
              <a:rPr lang="pt-PT" dirty="0"/>
              <a:t> </a:t>
            </a:r>
            <a:r>
              <a:rPr lang="pt-PT" dirty="0" err="1"/>
              <a:t>number</a:t>
            </a:r>
            <a:r>
              <a:rPr lang="pt-PT" dirty="0"/>
              <a:t> </a:t>
            </a:r>
            <a:r>
              <a:rPr lang="pt-PT" dirty="0" err="1"/>
              <a:t>of</a:t>
            </a:r>
            <a:r>
              <a:rPr lang="pt-PT" dirty="0"/>
              <a:t> </a:t>
            </a:r>
            <a:r>
              <a:rPr lang="pt-PT" dirty="0" err="1"/>
              <a:t>tests</a:t>
            </a:r>
            <a:r>
              <a:rPr lang="pt-PT" dirty="0"/>
              <a:t> </a:t>
            </a:r>
            <a:r>
              <a:rPr lang="pt-PT" dirty="0" err="1"/>
              <a:t>performed</a:t>
            </a:r>
            <a:r>
              <a:rPr lang="pt-PT" dirty="0"/>
              <a:t> </a:t>
            </a:r>
            <a:r>
              <a:rPr lang="pt-PT" dirty="0" err="1"/>
              <a:t>increasing</a:t>
            </a:r>
            <a:r>
              <a:rPr lang="pt-PT" dirty="0"/>
              <a:t> </a:t>
            </a:r>
            <a:r>
              <a:rPr lang="pt-PT" dirty="0" err="1"/>
              <a:t>gradually</a:t>
            </a:r>
            <a:r>
              <a:rPr lang="pt-PT" dirty="0"/>
              <a:t> </a:t>
            </a:r>
            <a:r>
              <a:rPr lang="pt-PT" dirty="0" err="1"/>
              <a:t>every</a:t>
            </a:r>
            <a:r>
              <a:rPr lang="pt-PT" dirty="0"/>
              <a:t> </a:t>
            </a:r>
            <a:r>
              <a:rPr lang="pt-PT" dirty="0" err="1"/>
              <a:t>year</a:t>
            </a:r>
            <a:r>
              <a:rPr lang="pt-PT" dirty="0"/>
              <a:t>.</a:t>
            </a:r>
          </a:p>
          <a:p>
            <a:r>
              <a:rPr lang="pt-PT" dirty="0"/>
              <a:t>As per </a:t>
            </a:r>
            <a:r>
              <a:rPr lang="pt-PT" dirty="0" err="1"/>
              <a:t>the</a:t>
            </a:r>
            <a:r>
              <a:rPr lang="pt-PT" dirty="0"/>
              <a:t> </a:t>
            </a:r>
            <a:r>
              <a:rPr lang="pt-PT" dirty="0" err="1"/>
              <a:t>national</a:t>
            </a:r>
            <a:r>
              <a:rPr lang="pt-PT" dirty="0"/>
              <a:t> HIV </a:t>
            </a:r>
            <a:r>
              <a:rPr lang="pt-PT" dirty="0" err="1"/>
              <a:t>program</a:t>
            </a:r>
            <a:r>
              <a:rPr lang="pt-PT" dirty="0"/>
              <a:t> policies, Carmelo </a:t>
            </a:r>
            <a:r>
              <a:rPr lang="pt-PT" dirty="0" err="1"/>
              <a:t>introduced</a:t>
            </a:r>
            <a:r>
              <a:rPr lang="pt-PT" dirty="0"/>
              <a:t> universal </a:t>
            </a:r>
            <a:r>
              <a:rPr lang="pt-PT" dirty="0" err="1"/>
              <a:t>test</a:t>
            </a:r>
            <a:r>
              <a:rPr lang="pt-PT" dirty="0"/>
              <a:t> </a:t>
            </a:r>
            <a:r>
              <a:rPr lang="pt-PT" dirty="0" err="1"/>
              <a:t>and</a:t>
            </a:r>
            <a:r>
              <a:rPr lang="pt-PT" dirty="0"/>
              <a:t> </a:t>
            </a:r>
            <a:r>
              <a:rPr lang="pt-PT" dirty="0" err="1"/>
              <a:t>treat</a:t>
            </a:r>
            <a:r>
              <a:rPr lang="pt-PT" dirty="0"/>
              <a:t> in </a:t>
            </a:r>
            <a:r>
              <a:rPr lang="pt-PT" dirty="0" err="1"/>
              <a:t>August</a:t>
            </a:r>
            <a:r>
              <a:rPr lang="pt-PT" dirty="0"/>
              <a:t> 2016.</a:t>
            </a:r>
          </a:p>
          <a:p>
            <a:r>
              <a:rPr lang="en-US" noProof="0" dirty="0"/>
              <a:t>We conducted a retrospective 12-years cohort study of the tuberculosis patients of 15 years of age and older, consecutively diagnosed and treated at Carmelo Hospital between January 1st 2006 and December 31st 2017.</a:t>
            </a:r>
          </a:p>
        </p:txBody>
      </p:sp>
      <p:sp>
        <p:nvSpPr>
          <p:cNvPr id="4" name="Slide Number Placeholder 3"/>
          <p:cNvSpPr>
            <a:spLocks noGrp="1"/>
          </p:cNvSpPr>
          <p:nvPr>
            <p:ph type="sldNum" sz="quarter" idx="5"/>
          </p:nvPr>
        </p:nvSpPr>
        <p:spPr/>
        <p:txBody>
          <a:bodyPr/>
          <a:lstStyle/>
          <a:p>
            <a:fld id="{8EC7F781-4016-40C6-B581-F86D808066B5}" type="slidenum">
              <a:rPr lang="en-US" smtClean="0"/>
              <a:t>6</a:t>
            </a:fld>
            <a:endParaRPr lang="en-US"/>
          </a:p>
        </p:txBody>
      </p:sp>
    </p:spTree>
    <p:extLst>
      <p:ext uri="{BB962C8B-B14F-4D97-AF65-F5344CB8AC3E}">
        <p14:creationId xmlns:p14="http://schemas.microsoft.com/office/powerpoint/2010/main" val="1071383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Patient characteristics recorded in the hospital registry documents were collected, including demographics, results of sputum smear and </a:t>
            </a:r>
            <a:r>
              <a:rPr lang="en-US" noProof="0" dirty="0" err="1"/>
              <a:t>Xpert</a:t>
            </a:r>
            <a:r>
              <a:rPr lang="en-US" noProof="0" dirty="0"/>
              <a:t> MTB/RIF, TB starting and end dates, treatment outcomes, and ART starting and end dates. HIV-negative patients were followed only for the length of the anti-TB treatment.</a:t>
            </a:r>
          </a:p>
          <a:p>
            <a:r>
              <a:rPr lang="en-US" noProof="0" dirty="0"/>
              <a:t>The evolution and trends in TB treatment outcomes were plotted and analyzed, focusing on the two main events happening in the period: introduction of </a:t>
            </a:r>
            <a:r>
              <a:rPr lang="en-US" noProof="0" dirty="0" err="1"/>
              <a:t>Xpert</a:t>
            </a:r>
            <a:r>
              <a:rPr lang="en-US" noProof="0" dirty="0"/>
              <a:t> MTB/RIF testing and HIV test and treat approach.</a:t>
            </a:r>
          </a:p>
          <a:p>
            <a:endParaRPr lang="en-US" noProof="0" dirty="0"/>
          </a:p>
        </p:txBody>
      </p:sp>
      <p:sp>
        <p:nvSpPr>
          <p:cNvPr id="4" name="Slide Number Placeholder 3"/>
          <p:cNvSpPr>
            <a:spLocks noGrp="1"/>
          </p:cNvSpPr>
          <p:nvPr>
            <p:ph type="sldNum" sz="quarter" idx="5"/>
          </p:nvPr>
        </p:nvSpPr>
        <p:spPr/>
        <p:txBody>
          <a:bodyPr/>
          <a:lstStyle/>
          <a:p>
            <a:fld id="{8EC7F781-4016-40C6-B581-F86D808066B5}" type="slidenum">
              <a:rPr lang="en-US" smtClean="0"/>
              <a:t>7</a:t>
            </a:fld>
            <a:endParaRPr lang="en-US"/>
          </a:p>
        </p:txBody>
      </p:sp>
    </p:spTree>
    <p:extLst>
      <p:ext uri="{BB962C8B-B14F-4D97-AF65-F5344CB8AC3E}">
        <p14:creationId xmlns:p14="http://schemas.microsoft.com/office/powerpoint/2010/main" val="4146974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Patient characteristics recorded in the hospital registry documents were collected, including demographics, results of sputum smear and </a:t>
            </a:r>
            <a:r>
              <a:rPr lang="en-US" noProof="0" dirty="0" err="1"/>
              <a:t>Xpert</a:t>
            </a:r>
            <a:r>
              <a:rPr lang="en-US" noProof="0" dirty="0"/>
              <a:t> MTB/RIF, TB starting and end dates, treatment outcomes, and ART starting and end dates. HIV-negative patients were followed only for the length of the anti-TB treatment.</a:t>
            </a:r>
          </a:p>
          <a:p>
            <a:r>
              <a:rPr lang="en-US" noProof="0" dirty="0"/>
              <a:t>The evolution and trends in TB treatment outcomes were plotted and analyzed, focusing on the two main events happening in the period: introduction of </a:t>
            </a:r>
            <a:r>
              <a:rPr lang="en-US" noProof="0" dirty="0" err="1"/>
              <a:t>Xpert</a:t>
            </a:r>
            <a:r>
              <a:rPr lang="en-US" noProof="0" dirty="0"/>
              <a:t> MTB/RIF testing and HIV test and treat approach.</a:t>
            </a:r>
          </a:p>
          <a:p>
            <a:endParaRPr lang="en-US" noProof="0" dirty="0"/>
          </a:p>
        </p:txBody>
      </p:sp>
      <p:sp>
        <p:nvSpPr>
          <p:cNvPr id="4" name="Slide Number Placeholder 3"/>
          <p:cNvSpPr>
            <a:spLocks noGrp="1"/>
          </p:cNvSpPr>
          <p:nvPr>
            <p:ph type="sldNum" sz="quarter" idx="5"/>
          </p:nvPr>
        </p:nvSpPr>
        <p:spPr/>
        <p:txBody>
          <a:bodyPr/>
          <a:lstStyle/>
          <a:p>
            <a:fld id="{8EC7F781-4016-40C6-B581-F86D808066B5}" type="slidenum">
              <a:rPr lang="en-US" smtClean="0"/>
              <a:t>8</a:t>
            </a:fld>
            <a:endParaRPr lang="en-US"/>
          </a:p>
        </p:txBody>
      </p:sp>
    </p:spTree>
    <p:extLst>
      <p:ext uri="{BB962C8B-B14F-4D97-AF65-F5344CB8AC3E}">
        <p14:creationId xmlns:p14="http://schemas.microsoft.com/office/powerpoint/2010/main" val="4014936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(Some </a:t>
            </a:r>
            <a:r>
              <a:rPr lang="pt-PT" dirty="0" err="1"/>
              <a:t>patients</a:t>
            </a:r>
            <a:r>
              <a:rPr lang="pt-PT" dirty="0"/>
              <a:t> </a:t>
            </a:r>
            <a:r>
              <a:rPr lang="pt-PT" dirty="0" err="1"/>
              <a:t>were</a:t>
            </a:r>
            <a:r>
              <a:rPr lang="pt-PT" dirty="0"/>
              <a:t> </a:t>
            </a:r>
            <a:r>
              <a:rPr lang="pt-PT" dirty="0" err="1"/>
              <a:t>excluded</a:t>
            </a:r>
            <a:r>
              <a:rPr lang="pt-PT" dirty="0"/>
              <a:t> </a:t>
            </a:r>
            <a:r>
              <a:rPr lang="pt-PT" dirty="0" err="1"/>
              <a:t>because</a:t>
            </a:r>
            <a:r>
              <a:rPr lang="pt-PT" dirty="0"/>
              <a:t> </a:t>
            </a:r>
            <a:r>
              <a:rPr lang="pt-PT" dirty="0" err="1"/>
              <a:t>they</a:t>
            </a:r>
            <a:r>
              <a:rPr lang="pt-PT" dirty="0"/>
              <a:t> </a:t>
            </a:r>
            <a:r>
              <a:rPr lang="pt-PT" dirty="0" err="1"/>
              <a:t>were</a:t>
            </a:r>
            <a:r>
              <a:rPr lang="pt-PT" dirty="0"/>
              <a:t> </a:t>
            </a:r>
            <a:r>
              <a:rPr lang="pt-PT" dirty="0" err="1"/>
              <a:t>transferred</a:t>
            </a:r>
            <a:r>
              <a:rPr lang="pt-PT" dirty="0"/>
              <a:t> </a:t>
            </a:r>
            <a:r>
              <a:rPr lang="pt-PT" dirty="0" err="1"/>
              <a:t>before</a:t>
            </a:r>
            <a:r>
              <a:rPr lang="pt-PT" dirty="0"/>
              <a:t> </a:t>
            </a:r>
            <a:r>
              <a:rPr lang="pt-PT" dirty="0" err="1"/>
              <a:t>completion</a:t>
            </a:r>
            <a:r>
              <a:rPr lang="pt-PT" dirty="0"/>
              <a:t> </a:t>
            </a:r>
            <a:r>
              <a:rPr lang="pt-PT" dirty="0" err="1"/>
              <a:t>of</a:t>
            </a:r>
            <a:r>
              <a:rPr lang="pt-PT" dirty="0"/>
              <a:t> </a:t>
            </a:r>
            <a:r>
              <a:rPr lang="pt-PT" dirty="0" err="1"/>
              <a:t>treatment</a:t>
            </a:r>
            <a:r>
              <a:rPr lang="pt-PT" dirty="0"/>
              <a:t>, </a:t>
            </a:r>
            <a:r>
              <a:rPr lang="pt-PT" dirty="0" err="1"/>
              <a:t>duplication</a:t>
            </a:r>
            <a:r>
              <a:rPr lang="pt-PT" dirty="0"/>
              <a:t> </a:t>
            </a:r>
            <a:r>
              <a:rPr lang="pt-PT" dirty="0" err="1"/>
              <a:t>and</a:t>
            </a:r>
            <a:r>
              <a:rPr lang="pt-PT" dirty="0"/>
              <a:t> </a:t>
            </a:r>
            <a:r>
              <a:rPr lang="pt-PT" dirty="0" err="1"/>
              <a:t>missing</a:t>
            </a:r>
            <a:r>
              <a:rPr lang="pt-PT" dirty="0"/>
              <a:t> data. </a:t>
            </a:r>
            <a:r>
              <a:rPr lang="pt-PT" dirty="0" err="1"/>
              <a:t>Patients</a:t>
            </a:r>
            <a:r>
              <a:rPr lang="pt-PT" dirty="0"/>
              <a:t> </a:t>
            </a:r>
            <a:r>
              <a:rPr lang="pt-PT" dirty="0" err="1"/>
              <a:t>transferred</a:t>
            </a:r>
            <a:r>
              <a:rPr lang="pt-PT" dirty="0"/>
              <a:t> to Carmelo </a:t>
            </a:r>
            <a:r>
              <a:rPr lang="pt-PT" dirty="0" err="1"/>
              <a:t>after</a:t>
            </a:r>
            <a:r>
              <a:rPr lang="pt-PT" dirty="0"/>
              <a:t> </a:t>
            </a:r>
            <a:r>
              <a:rPr lang="pt-PT" dirty="0" err="1"/>
              <a:t>starting</a:t>
            </a:r>
            <a:r>
              <a:rPr lang="pt-PT" dirty="0"/>
              <a:t> </a:t>
            </a:r>
            <a:r>
              <a:rPr lang="pt-PT" dirty="0" err="1"/>
              <a:t>anti-TB</a:t>
            </a:r>
            <a:r>
              <a:rPr lang="pt-PT" dirty="0"/>
              <a:t> </a:t>
            </a:r>
            <a:r>
              <a:rPr lang="pt-PT" dirty="0" err="1"/>
              <a:t>treatment</a:t>
            </a:r>
            <a:r>
              <a:rPr lang="pt-PT" dirty="0"/>
              <a:t> </a:t>
            </a:r>
            <a:r>
              <a:rPr lang="pt-PT" dirty="0" err="1"/>
              <a:t>were</a:t>
            </a:r>
            <a:r>
              <a:rPr lang="pt-PT" dirty="0"/>
              <a:t> </a:t>
            </a:r>
            <a:r>
              <a:rPr lang="pt-PT" dirty="0" err="1"/>
              <a:t>also</a:t>
            </a:r>
            <a:r>
              <a:rPr lang="pt-PT" dirty="0"/>
              <a:t> </a:t>
            </a:r>
            <a:r>
              <a:rPr lang="pt-PT" dirty="0" err="1"/>
              <a:t>not</a:t>
            </a:r>
            <a:r>
              <a:rPr lang="pt-PT" dirty="0"/>
              <a:t> </a:t>
            </a:r>
            <a:r>
              <a:rPr lang="pt-PT" dirty="0" err="1"/>
              <a:t>included</a:t>
            </a:r>
            <a:r>
              <a:rPr lang="pt-PT" dirty="0"/>
              <a:t>.)</a:t>
            </a:r>
          </a:p>
          <a:p>
            <a:r>
              <a:rPr lang="pt-PT" dirty="0" err="1"/>
              <a:t>Close</a:t>
            </a:r>
            <a:r>
              <a:rPr lang="pt-PT" dirty="0"/>
              <a:t> to 45% </a:t>
            </a:r>
            <a:r>
              <a:rPr lang="pt-PT" dirty="0" err="1"/>
              <a:t>were</a:t>
            </a:r>
            <a:r>
              <a:rPr lang="pt-PT" dirty="0"/>
              <a:t> </a:t>
            </a:r>
            <a:r>
              <a:rPr lang="pt-PT" dirty="0" err="1"/>
              <a:t>female</a:t>
            </a:r>
            <a:r>
              <a:rPr lang="pt-PT" dirty="0"/>
              <a:t> </a:t>
            </a:r>
            <a:r>
              <a:rPr lang="pt-PT" dirty="0" err="1"/>
              <a:t>patients</a:t>
            </a:r>
            <a:r>
              <a:rPr lang="pt-PT" dirty="0"/>
              <a:t>.</a:t>
            </a:r>
          </a:p>
          <a:p>
            <a:r>
              <a:rPr lang="pt-PT" dirty="0" err="1"/>
              <a:t>Practically</a:t>
            </a:r>
            <a:r>
              <a:rPr lang="pt-PT" dirty="0"/>
              <a:t> </a:t>
            </a:r>
            <a:r>
              <a:rPr lang="pt-PT" dirty="0" err="1"/>
              <a:t>the</a:t>
            </a:r>
            <a:r>
              <a:rPr lang="pt-PT" dirty="0"/>
              <a:t> </a:t>
            </a:r>
            <a:r>
              <a:rPr lang="pt-PT" dirty="0" err="1"/>
              <a:t>totality</a:t>
            </a:r>
            <a:r>
              <a:rPr lang="pt-PT" dirty="0"/>
              <a:t> </a:t>
            </a:r>
            <a:r>
              <a:rPr lang="pt-PT" dirty="0" err="1"/>
              <a:t>of</a:t>
            </a:r>
            <a:r>
              <a:rPr lang="pt-PT" dirty="0"/>
              <a:t> </a:t>
            </a:r>
            <a:r>
              <a:rPr lang="pt-PT" dirty="0" err="1"/>
              <a:t>patients</a:t>
            </a:r>
            <a:r>
              <a:rPr lang="pt-PT" dirty="0"/>
              <a:t> in </a:t>
            </a:r>
            <a:r>
              <a:rPr lang="pt-PT" dirty="0" err="1"/>
              <a:t>the</a:t>
            </a:r>
            <a:r>
              <a:rPr lang="pt-PT" dirty="0"/>
              <a:t> </a:t>
            </a:r>
            <a:r>
              <a:rPr lang="pt-PT" dirty="0" err="1"/>
              <a:t>cohort</a:t>
            </a:r>
            <a:r>
              <a:rPr lang="pt-PT" dirty="0"/>
              <a:t> </a:t>
            </a:r>
            <a:r>
              <a:rPr lang="pt-PT" dirty="0" err="1"/>
              <a:t>was</a:t>
            </a:r>
            <a:r>
              <a:rPr lang="pt-PT" dirty="0"/>
              <a:t> </a:t>
            </a:r>
            <a:r>
              <a:rPr lang="pt-PT" dirty="0" err="1"/>
              <a:t>tested</a:t>
            </a:r>
            <a:r>
              <a:rPr lang="pt-PT" dirty="0"/>
              <a:t> for HIV, </a:t>
            </a:r>
            <a:r>
              <a:rPr lang="pt-PT" dirty="0" err="1"/>
              <a:t>above</a:t>
            </a:r>
            <a:r>
              <a:rPr lang="pt-PT" dirty="0"/>
              <a:t> </a:t>
            </a:r>
            <a:r>
              <a:rPr lang="pt-PT" dirty="0" err="1"/>
              <a:t>the</a:t>
            </a:r>
            <a:r>
              <a:rPr lang="pt-PT" dirty="0"/>
              <a:t> </a:t>
            </a:r>
            <a:r>
              <a:rPr lang="pt-PT" dirty="0" err="1"/>
              <a:t>national</a:t>
            </a:r>
            <a:r>
              <a:rPr lang="pt-PT" dirty="0"/>
              <a:t> </a:t>
            </a:r>
            <a:r>
              <a:rPr lang="pt-PT" dirty="0" err="1"/>
              <a:t>averages</a:t>
            </a:r>
            <a:r>
              <a:rPr lang="pt-PT" dirty="0"/>
              <a:t>.</a:t>
            </a:r>
          </a:p>
          <a:p>
            <a:r>
              <a:rPr lang="en-US" dirty="0"/>
              <a:t>The rate of TB/HIV co-infection was 83.5% well above other co-infection rates reported for other sites in Mozambique and also above the co-infection rates reported in the annual NTP reports. This is probably an effect of the status of Carmelo Hospital as reference center, often receiving complicated and difficult-to-treat cases from other health facilities.</a:t>
            </a:r>
          </a:p>
          <a:p>
            <a:endParaRPr lang="en-US" dirty="0"/>
          </a:p>
        </p:txBody>
      </p:sp>
      <p:sp>
        <p:nvSpPr>
          <p:cNvPr id="4" name="Slide Number Placeholder 3"/>
          <p:cNvSpPr>
            <a:spLocks noGrp="1"/>
          </p:cNvSpPr>
          <p:nvPr>
            <p:ph type="sldNum" sz="quarter" idx="5"/>
          </p:nvPr>
        </p:nvSpPr>
        <p:spPr/>
        <p:txBody>
          <a:bodyPr/>
          <a:lstStyle/>
          <a:p>
            <a:fld id="{8EC7F781-4016-40C6-B581-F86D808066B5}" type="slidenum">
              <a:rPr lang="en-US" smtClean="0"/>
              <a:t>9</a:t>
            </a:fld>
            <a:endParaRPr lang="en-US"/>
          </a:p>
        </p:txBody>
      </p:sp>
    </p:spTree>
    <p:extLst>
      <p:ext uri="{BB962C8B-B14F-4D97-AF65-F5344CB8AC3E}">
        <p14:creationId xmlns:p14="http://schemas.microsoft.com/office/powerpoint/2010/main" val="1954958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(Some </a:t>
            </a:r>
            <a:r>
              <a:rPr lang="pt-PT" dirty="0" err="1"/>
              <a:t>patients</a:t>
            </a:r>
            <a:r>
              <a:rPr lang="pt-PT" dirty="0"/>
              <a:t> </a:t>
            </a:r>
            <a:r>
              <a:rPr lang="pt-PT" dirty="0" err="1"/>
              <a:t>were</a:t>
            </a:r>
            <a:r>
              <a:rPr lang="pt-PT" dirty="0"/>
              <a:t> </a:t>
            </a:r>
            <a:r>
              <a:rPr lang="pt-PT" dirty="0" err="1"/>
              <a:t>excluded</a:t>
            </a:r>
            <a:r>
              <a:rPr lang="pt-PT" dirty="0"/>
              <a:t> </a:t>
            </a:r>
            <a:r>
              <a:rPr lang="pt-PT" dirty="0" err="1"/>
              <a:t>because</a:t>
            </a:r>
            <a:r>
              <a:rPr lang="pt-PT" dirty="0"/>
              <a:t> </a:t>
            </a:r>
            <a:r>
              <a:rPr lang="pt-PT" dirty="0" err="1"/>
              <a:t>they</a:t>
            </a:r>
            <a:r>
              <a:rPr lang="pt-PT" dirty="0"/>
              <a:t> </a:t>
            </a:r>
            <a:r>
              <a:rPr lang="pt-PT" dirty="0" err="1"/>
              <a:t>were</a:t>
            </a:r>
            <a:r>
              <a:rPr lang="pt-PT" dirty="0"/>
              <a:t> </a:t>
            </a:r>
            <a:r>
              <a:rPr lang="pt-PT" dirty="0" err="1"/>
              <a:t>transferred</a:t>
            </a:r>
            <a:r>
              <a:rPr lang="pt-PT" dirty="0"/>
              <a:t> </a:t>
            </a:r>
            <a:r>
              <a:rPr lang="pt-PT" dirty="0" err="1"/>
              <a:t>before</a:t>
            </a:r>
            <a:r>
              <a:rPr lang="pt-PT" dirty="0"/>
              <a:t> </a:t>
            </a:r>
            <a:r>
              <a:rPr lang="pt-PT" dirty="0" err="1"/>
              <a:t>completion</a:t>
            </a:r>
            <a:r>
              <a:rPr lang="pt-PT" dirty="0"/>
              <a:t> </a:t>
            </a:r>
            <a:r>
              <a:rPr lang="pt-PT" dirty="0" err="1"/>
              <a:t>of</a:t>
            </a:r>
            <a:r>
              <a:rPr lang="pt-PT" dirty="0"/>
              <a:t> </a:t>
            </a:r>
            <a:r>
              <a:rPr lang="pt-PT" dirty="0" err="1"/>
              <a:t>treatment</a:t>
            </a:r>
            <a:r>
              <a:rPr lang="pt-PT" dirty="0"/>
              <a:t>, </a:t>
            </a:r>
            <a:r>
              <a:rPr lang="pt-PT" dirty="0" err="1"/>
              <a:t>duplication</a:t>
            </a:r>
            <a:r>
              <a:rPr lang="pt-PT" dirty="0"/>
              <a:t> </a:t>
            </a:r>
            <a:r>
              <a:rPr lang="pt-PT" dirty="0" err="1"/>
              <a:t>and</a:t>
            </a:r>
            <a:r>
              <a:rPr lang="pt-PT" dirty="0"/>
              <a:t> </a:t>
            </a:r>
            <a:r>
              <a:rPr lang="pt-PT" dirty="0" err="1"/>
              <a:t>missing</a:t>
            </a:r>
            <a:r>
              <a:rPr lang="pt-PT" dirty="0"/>
              <a:t> data. </a:t>
            </a:r>
            <a:r>
              <a:rPr lang="pt-PT" dirty="0" err="1"/>
              <a:t>Patients</a:t>
            </a:r>
            <a:r>
              <a:rPr lang="pt-PT" dirty="0"/>
              <a:t> </a:t>
            </a:r>
            <a:r>
              <a:rPr lang="pt-PT" dirty="0" err="1"/>
              <a:t>transferred</a:t>
            </a:r>
            <a:r>
              <a:rPr lang="pt-PT" dirty="0"/>
              <a:t> to Carmelo </a:t>
            </a:r>
            <a:r>
              <a:rPr lang="pt-PT" dirty="0" err="1"/>
              <a:t>after</a:t>
            </a:r>
            <a:r>
              <a:rPr lang="pt-PT" dirty="0"/>
              <a:t> </a:t>
            </a:r>
            <a:r>
              <a:rPr lang="pt-PT" dirty="0" err="1"/>
              <a:t>starting</a:t>
            </a:r>
            <a:r>
              <a:rPr lang="pt-PT" dirty="0"/>
              <a:t> </a:t>
            </a:r>
            <a:r>
              <a:rPr lang="pt-PT" dirty="0" err="1"/>
              <a:t>anti-TB</a:t>
            </a:r>
            <a:r>
              <a:rPr lang="pt-PT" dirty="0"/>
              <a:t> </a:t>
            </a:r>
            <a:r>
              <a:rPr lang="pt-PT" dirty="0" err="1"/>
              <a:t>treatment</a:t>
            </a:r>
            <a:r>
              <a:rPr lang="pt-PT" dirty="0"/>
              <a:t> </a:t>
            </a:r>
            <a:r>
              <a:rPr lang="pt-PT" dirty="0" err="1"/>
              <a:t>were</a:t>
            </a:r>
            <a:r>
              <a:rPr lang="pt-PT" dirty="0"/>
              <a:t> </a:t>
            </a:r>
            <a:r>
              <a:rPr lang="pt-PT" dirty="0" err="1"/>
              <a:t>also</a:t>
            </a:r>
            <a:r>
              <a:rPr lang="pt-PT" dirty="0"/>
              <a:t> </a:t>
            </a:r>
            <a:r>
              <a:rPr lang="pt-PT" dirty="0" err="1"/>
              <a:t>not</a:t>
            </a:r>
            <a:r>
              <a:rPr lang="pt-PT" dirty="0"/>
              <a:t> </a:t>
            </a:r>
            <a:r>
              <a:rPr lang="pt-PT" dirty="0" err="1"/>
              <a:t>included</a:t>
            </a:r>
            <a:r>
              <a:rPr lang="pt-PT" dirty="0"/>
              <a:t>.)</a:t>
            </a:r>
          </a:p>
          <a:p>
            <a:r>
              <a:rPr lang="pt-PT" dirty="0" err="1"/>
              <a:t>Close</a:t>
            </a:r>
            <a:r>
              <a:rPr lang="pt-PT" dirty="0"/>
              <a:t> to 45% </a:t>
            </a:r>
            <a:r>
              <a:rPr lang="pt-PT" dirty="0" err="1"/>
              <a:t>were</a:t>
            </a:r>
            <a:r>
              <a:rPr lang="pt-PT" dirty="0"/>
              <a:t> </a:t>
            </a:r>
            <a:r>
              <a:rPr lang="pt-PT" dirty="0" err="1"/>
              <a:t>female</a:t>
            </a:r>
            <a:r>
              <a:rPr lang="pt-PT" dirty="0"/>
              <a:t> </a:t>
            </a:r>
            <a:r>
              <a:rPr lang="pt-PT" dirty="0" err="1"/>
              <a:t>patients</a:t>
            </a:r>
            <a:r>
              <a:rPr lang="pt-PT" dirty="0"/>
              <a:t>.</a:t>
            </a:r>
          </a:p>
          <a:p>
            <a:r>
              <a:rPr lang="pt-PT" dirty="0" err="1"/>
              <a:t>Practically</a:t>
            </a:r>
            <a:r>
              <a:rPr lang="pt-PT" dirty="0"/>
              <a:t> </a:t>
            </a:r>
            <a:r>
              <a:rPr lang="pt-PT" dirty="0" err="1"/>
              <a:t>the</a:t>
            </a:r>
            <a:r>
              <a:rPr lang="pt-PT" dirty="0"/>
              <a:t> </a:t>
            </a:r>
            <a:r>
              <a:rPr lang="pt-PT" dirty="0" err="1"/>
              <a:t>totality</a:t>
            </a:r>
            <a:r>
              <a:rPr lang="pt-PT" dirty="0"/>
              <a:t> </a:t>
            </a:r>
            <a:r>
              <a:rPr lang="pt-PT" dirty="0" err="1"/>
              <a:t>of</a:t>
            </a:r>
            <a:r>
              <a:rPr lang="pt-PT" dirty="0"/>
              <a:t> </a:t>
            </a:r>
            <a:r>
              <a:rPr lang="pt-PT" dirty="0" err="1"/>
              <a:t>patients</a:t>
            </a:r>
            <a:r>
              <a:rPr lang="pt-PT" dirty="0"/>
              <a:t> in </a:t>
            </a:r>
            <a:r>
              <a:rPr lang="pt-PT" dirty="0" err="1"/>
              <a:t>the</a:t>
            </a:r>
            <a:r>
              <a:rPr lang="pt-PT" dirty="0"/>
              <a:t> </a:t>
            </a:r>
            <a:r>
              <a:rPr lang="pt-PT" dirty="0" err="1"/>
              <a:t>cohort</a:t>
            </a:r>
            <a:r>
              <a:rPr lang="pt-PT" dirty="0"/>
              <a:t> </a:t>
            </a:r>
            <a:r>
              <a:rPr lang="pt-PT" dirty="0" err="1"/>
              <a:t>was</a:t>
            </a:r>
            <a:r>
              <a:rPr lang="pt-PT" dirty="0"/>
              <a:t> </a:t>
            </a:r>
            <a:r>
              <a:rPr lang="pt-PT" dirty="0" err="1"/>
              <a:t>tested</a:t>
            </a:r>
            <a:r>
              <a:rPr lang="pt-PT" dirty="0"/>
              <a:t> for HIV, </a:t>
            </a:r>
            <a:r>
              <a:rPr lang="pt-PT" dirty="0" err="1"/>
              <a:t>above</a:t>
            </a:r>
            <a:r>
              <a:rPr lang="pt-PT" dirty="0"/>
              <a:t> </a:t>
            </a:r>
            <a:r>
              <a:rPr lang="pt-PT" dirty="0" err="1"/>
              <a:t>the</a:t>
            </a:r>
            <a:r>
              <a:rPr lang="pt-PT" dirty="0"/>
              <a:t> </a:t>
            </a:r>
            <a:r>
              <a:rPr lang="pt-PT" dirty="0" err="1"/>
              <a:t>national</a:t>
            </a:r>
            <a:r>
              <a:rPr lang="pt-PT" dirty="0"/>
              <a:t> </a:t>
            </a:r>
            <a:r>
              <a:rPr lang="pt-PT" dirty="0" err="1"/>
              <a:t>averages</a:t>
            </a:r>
            <a:r>
              <a:rPr lang="pt-PT" dirty="0"/>
              <a:t>.</a:t>
            </a:r>
          </a:p>
          <a:p>
            <a:r>
              <a:rPr lang="en-US" dirty="0"/>
              <a:t>The rate of TB/HIV co-infection was 83.5% well above other co-infection rates reported for other sites in Mozambique and also above the co-infection rates reported in the annual NTP reports. This is probably an effect of the status of Carmelo Hospital as reference center, often receiving complicated and difficult-to-treat cases from other health facilities.</a:t>
            </a:r>
          </a:p>
          <a:p>
            <a:endParaRPr lang="en-US" dirty="0"/>
          </a:p>
        </p:txBody>
      </p:sp>
      <p:sp>
        <p:nvSpPr>
          <p:cNvPr id="4" name="Slide Number Placeholder 3"/>
          <p:cNvSpPr>
            <a:spLocks noGrp="1"/>
          </p:cNvSpPr>
          <p:nvPr>
            <p:ph type="sldNum" sz="quarter" idx="5"/>
          </p:nvPr>
        </p:nvSpPr>
        <p:spPr/>
        <p:txBody>
          <a:bodyPr/>
          <a:lstStyle/>
          <a:p>
            <a:fld id="{8EC7F781-4016-40C6-B581-F86D808066B5}" type="slidenum">
              <a:rPr lang="en-US" smtClean="0"/>
              <a:t>10</a:t>
            </a:fld>
            <a:endParaRPr lang="en-US"/>
          </a:p>
        </p:txBody>
      </p:sp>
    </p:spTree>
    <p:extLst>
      <p:ext uri="{BB962C8B-B14F-4D97-AF65-F5344CB8AC3E}">
        <p14:creationId xmlns:p14="http://schemas.microsoft.com/office/powerpoint/2010/main" val="2862931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err="1"/>
              <a:t>Number</a:t>
            </a:r>
            <a:r>
              <a:rPr lang="pt-PT" dirty="0"/>
              <a:t> </a:t>
            </a:r>
            <a:r>
              <a:rPr lang="pt-PT" dirty="0" err="1"/>
              <a:t>of</a:t>
            </a:r>
            <a:r>
              <a:rPr lang="pt-PT" dirty="0"/>
              <a:t> </a:t>
            </a:r>
            <a:r>
              <a:rPr lang="pt-PT" dirty="0" err="1"/>
              <a:t>patients</a:t>
            </a:r>
            <a:r>
              <a:rPr lang="pt-PT" dirty="0"/>
              <a:t> </a:t>
            </a:r>
            <a:r>
              <a:rPr lang="pt-PT" dirty="0" err="1"/>
              <a:t>with</a:t>
            </a:r>
            <a:r>
              <a:rPr lang="pt-PT" dirty="0"/>
              <a:t> TB/HIV </a:t>
            </a:r>
            <a:r>
              <a:rPr lang="pt-PT" dirty="0" err="1"/>
              <a:t>co-infection</a:t>
            </a:r>
            <a:r>
              <a:rPr lang="pt-PT" dirty="0"/>
              <a:t> </a:t>
            </a:r>
            <a:r>
              <a:rPr lang="pt-PT" dirty="0" err="1"/>
              <a:t>varied</a:t>
            </a:r>
            <a:r>
              <a:rPr lang="pt-PT" dirty="0"/>
              <a:t> </a:t>
            </a:r>
            <a:r>
              <a:rPr lang="pt-PT" dirty="0" err="1"/>
              <a:t>between</a:t>
            </a:r>
            <a:r>
              <a:rPr lang="pt-PT" dirty="0"/>
              <a:t> 600 </a:t>
            </a:r>
            <a:r>
              <a:rPr lang="pt-PT" dirty="0" err="1"/>
              <a:t>and</a:t>
            </a:r>
            <a:r>
              <a:rPr lang="pt-PT" dirty="0"/>
              <a:t> 800 cases per </a:t>
            </a:r>
            <a:r>
              <a:rPr lang="pt-PT" dirty="0" err="1"/>
              <a:t>year</a:t>
            </a:r>
            <a:r>
              <a:rPr lang="pt-PT" dirty="0"/>
              <a:t>, </a:t>
            </a:r>
            <a:r>
              <a:rPr lang="pt-PT" dirty="0" err="1"/>
              <a:t>while</a:t>
            </a:r>
            <a:r>
              <a:rPr lang="pt-PT" dirty="0"/>
              <a:t> </a:t>
            </a:r>
            <a:r>
              <a:rPr lang="pt-PT" dirty="0" err="1"/>
              <a:t>yearly</a:t>
            </a:r>
            <a:r>
              <a:rPr lang="pt-PT" dirty="0"/>
              <a:t> TB/HIV </a:t>
            </a:r>
            <a:r>
              <a:rPr lang="pt-PT" dirty="0" err="1"/>
              <a:t>co-infection</a:t>
            </a:r>
            <a:r>
              <a:rPr lang="pt-PT" dirty="0"/>
              <a:t> rates </a:t>
            </a:r>
            <a:r>
              <a:rPr lang="pt-PT" dirty="0" err="1"/>
              <a:t>slightly</a:t>
            </a:r>
            <a:r>
              <a:rPr lang="pt-PT" dirty="0"/>
              <a:t> </a:t>
            </a:r>
            <a:r>
              <a:rPr lang="pt-PT" dirty="0" err="1"/>
              <a:t>fluctuated</a:t>
            </a:r>
            <a:r>
              <a:rPr lang="pt-PT" dirty="0"/>
              <a:t> </a:t>
            </a:r>
            <a:r>
              <a:rPr lang="pt-PT" dirty="0" err="1"/>
              <a:t>around</a:t>
            </a:r>
            <a:r>
              <a:rPr lang="pt-PT" dirty="0"/>
              <a:t> 80%. </a:t>
            </a:r>
            <a:r>
              <a:rPr lang="pt-PT" dirty="0" err="1"/>
              <a:t>However</a:t>
            </a:r>
            <a:r>
              <a:rPr lang="pt-PT" dirty="0"/>
              <a:t>, no </a:t>
            </a:r>
            <a:r>
              <a:rPr lang="pt-PT" dirty="0" err="1"/>
              <a:t>statistically</a:t>
            </a:r>
            <a:r>
              <a:rPr lang="pt-PT" dirty="0"/>
              <a:t> </a:t>
            </a:r>
            <a:r>
              <a:rPr lang="pt-PT" dirty="0" err="1"/>
              <a:t>significant</a:t>
            </a:r>
            <a:r>
              <a:rPr lang="pt-PT" dirty="0"/>
              <a:t> </a:t>
            </a:r>
            <a:r>
              <a:rPr lang="pt-PT" dirty="0" err="1"/>
              <a:t>difference</a:t>
            </a:r>
            <a:r>
              <a:rPr lang="pt-PT" dirty="0"/>
              <a:t> </a:t>
            </a:r>
            <a:r>
              <a:rPr lang="pt-PT" dirty="0" err="1"/>
              <a:t>or</a:t>
            </a:r>
            <a:r>
              <a:rPr lang="pt-PT" dirty="0"/>
              <a:t> </a:t>
            </a:r>
            <a:r>
              <a:rPr lang="pt-PT" dirty="0" err="1"/>
              <a:t>increase</a:t>
            </a:r>
            <a:r>
              <a:rPr lang="pt-PT" dirty="0"/>
              <a:t> </a:t>
            </a:r>
            <a:r>
              <a:rPr lang="pt-PT" dirty="0" err="1"/>
              <a:t>was</a:t>
            </a:r>
            <a:r>
              <a:rPr lang="pt-PT" dirty="0"/>
              <a:t> </a:t>
            </a:r>
            <a:r>
              <a:rPr lang="pt-PT" dirty="0" err="1"/>
              <a:t>noticed</a:t>
            </a:r>
            <a:r>
              <a:rPr lang="pt-PT" dirty="0"/>
              <a:t> </a:t>
            </a:r>
            <a:r>
              <a:rPr lang="pt-PT" dirty="0" err="1"/>
              <a:t>after</a:t>
            </a:r>
            <a:r>
              <a:rPr lang="pt-PT" dirty="0"/>
              <a:t> </a:t>
            </a:r>
            <a:r>
              <a:rPr lang="pt-PT" dirty="0" err="1"/>
              <a:t>introduction</a:t>
            </a:r>
            <a:r>
              <a:rPr lang="pt-PT" dirty="0"/>
              <a:t> </a:t>
            </a:r>
            <a:r>
              <a:rPr lang="pt-PT" dirty="0" err="1"/>
              <a:t>of</a:t>
            </a:r>
            <a:r>
              <a:rPr lang="pt-PT" dirty="0"/>
              <a:t> </a:t>
            </a:r>
            <a:r>
              <a:rPr lang="pt-PT" dirty="0" err="1"/>
              <a:t>Xpert</a:t>
            </a:r>
            <a:r>
              <a:rPr lang="pt-PT" dirty="0"/>
              <a:t> MTB/RIF </a:t>
            </a:r>
            <a:r>
              <a:rPr lang="pt-PT" dirty="0" err="1"/>
              <a:t>testing</a:t>
            </a:r>
            <a:r>
              <a:rPr lang="pt-PT" dirty="0"/>
              <a:t>.</a:t>
            </a:r>
          </a:p>
        </p:txBody>
      </p:sp>
      <p:sp>
        <p:nvSpPr>
          <p:cNvPr id="4" name="Slide Number Placeholder 3"/>
          <p:cNvSpPr>
            <a:spLocks noGrp="1"/>
          </p:cNvSpPr>
          <p:nvPr>
            <p:ph type="sldNum" sz="quarter" idx="5"/>
          </p:nvPr>
        </p:nvSpPr>
        <p:spPr/>
        <p:txBody>
          <a:bodyPr/>
          <a:lstStyle/>
          <a:p>
            <a:fld id="{8EC7F781-4016-40C6-B581-F86D808066B5}" type="slidenum">
              <a:rPr lang="en-US" smtClean="0"/>
              <a:t>11</a:t>
            </a:fld>
            <a:endParaRPr lang="en-US"/>
          </a:p>
        </p:txBody>
      </p:sp>
    </p:spTree>
    <p:extLst>
      <p:ext uri="{BB962C8B-B14F-4D97-AF65-F5344CB8AC3E}">
        <p14:creationId xmlns:p14="http://schemas.microsoft.com/office/powerpoint/2010/main" val="39968836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750459" y="1600202"/>
            <a:ext cx="10691084" cy="4525963"/>
          </a:xfrm>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pic>
        <p:nvPicPr>
          <p:cNvPr id="11" name="Picture 10" descr="Aurum New Concept">
            <a:extLst>
              <a:ext uri="{FF2B5EF4-FFF2-40B4-BE49-F238E27FC236}">
                <a16:creationId xmlns:a16="http://schemas.microsoft.com/office/drawing/2014/main" id="{FE2B1B5F-9473-495D-A161-1CB96CB134A6}"/>
              </a:ext>
            </a:extLst>
          </p:cNvPr>
          <p:cNvPicPr>
            <a:picLocks noChangeAspect="1"/>
          </p:cNvPicPr>
          <p:nvPr userDrawn="1"/>
        </p:nvPicPr>
        <p:blipFill>
          <a:blip r:embed="rId4"/>
          <a:srcRect/>
          <a:stretch>
            <a:fillRect/>
          </a:stretch>
        </p:blipFill>
        <p:spPr bwMode="auto">
          <a:xfrm>
            <a:off x="522125" y="5336769"/>
            <a:ext cx="885415" cy="756000"/>
          </a:xfrm>
          <a:prstGeom prst="rect">
            <a:avLst/>
          </a:prstGeom>
          <a:noFill/>
          <a:ln w="9525">
            <a:noFill/>
            <a:miter lim="800000"/>
            <a:headEnd/>
            <a:tailEnd/>
          </a:ln>
        </p:spPr>
      </p:pic>
      <p:pic>
        <p:nvPicPr>
          <p:cNvPr id="12" name="Picture 11">
            <a:extLst>
              <a:ext uri="{FF2B5EF4-FFF2-40B4-BE49-F238E27FC236}">
                <a16:creationId xmlns:a16="http://schemas.microsoft.com/office/drawing/2014/main" id="{DA40E253-F8BF-4031-A338-BB0E983544D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9069" y="5344924"/>
            <a:ext cx="477792" cy="720000"/>
          </a:xfrm>
          <a:prstGeom prst="rect">
            <a:avLst/>
          </a:prstGeom>
        </p:spPr>
      </p:pic>
      <p:pic>
        <p:nvPicPr>
          <p:cNvPr id="13" name="Picture 12" descr="A close up of a logo&#10;&#10;Description automatically generated">
            <a:extLst>
              <a:ext uri="{FF2B5EF4-FFF2-40B4-BE49-F238E27FC236}">
                <a16:creationId xmlns:a16="http://schemas.microsoft.com/office/drawing/2014/main" id="{33E56E9E-C6A2-4F50-BFB7-D21ECAA58F2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33960" y="5246797"/>
            <a:ext cx="699259" cy="8640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pic>
        <p:nvPicPr>
          <p:cNvPr id="9" name="Picture 8" descr="Aurum New Concept">
            <a:extLst>
              <a:ext uri="{FF2B5EF4-FFF2-40B4-BE49-F238E27FC236}">
                <a16:creationId xmlns:a16="http://schemas.microsoft.com/office/drawing/2014/main" id="{FE2B1B5F-9473-495D-A161-1CB96CB134A6}"/>
              </a:ext>
            </a:extLst>
          </p:cNvPr>
          <p:cNvPicPr>
            <a:picLocks noChangeAspect="1"/>
          </p:cNvPicPr>
          <p:nvPr userDrawn="1"/>
        </p:nvPicPr>
        <p:blipFill>
          <a:blip r:embed="rId4"/>
          <a:srcRect/>
          <a:stretch>
            <a:fillRect/>
          </a:stretch>
        </p:blipFill>
        <p:spPr bwMode="auto">
          <a:xfrm>
            <a:off x="522125" y="5336769"/>
            <a:ext cx="885415" cy="756000"/>
          </a:xfrm>
          <a:prstGeom prst="rect">
            <a:avLst/>
          </a:prstGeom>
          <a:noFill/>
          <a:ln w="9525">
            <a:noFill/>
            <a:miter lim="800000"/>
            <a:headEnd/>
            <a:tailEnd/>
          </a:ln>
        </p:spPr>
      </p:pic>
      <p:pic>
        <p:nvPicPr>
          <p:cNvPr id="13" name="Picture 12">
            <a:extLst>
              <a:ext uri="{FF2B5EF4-FFF2-40B4-BE49-F238E27FC236}">
                <a16:creationId xmlns:a16="http://schemas.microsoft.com/office/drawing/2014/main" id="{DA40E253-F8BF-4031-A338-BB0E983544D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9069" y="5344924"/>
            <a:ext cx="477792" cy="720000"/>
          </a:xfrm>
          <a:prstGeom prst="rect">
            <a:avLst/>
          </a:prstGeom>
        </p:spPr>
      </p:pic>
      <p:pic>
        <p:nvPicPr>
          <p:cNvPr id="15" name="Picture 14" descr="A close up of a logo&#10;&#10;Description automatically generated">
            <a:extLst>
              <a:ext uri="{FF2B5EF4-FFF2-40B4-BE49-F238E27FC236}">
                <a16:creationId xmlns:a16="http://schemas.microsoft.com/office/drawing/2014/main" id="{33E56E9E-C6A2-4F50-BFB7-D21ECAA58F2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33960" y="5246797"/>
            <a:ext cx="699259" cy="864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ctrTitle" hasCustomPrompt="1"/>
          </p:nvPr>
        </p:nvSpPr>
        <p:spPr>
          <a:xfrm>
            <a:off x="914400" y="2130427"/>
            <a:ext cx="10363200" cy="1470025"/>
          </a:xfrm>
        </p:spPr>
        <p:txBody>
          <a:bodyPr/>
          <a:lstStyle>
            <a:lvl1pPr>
              <a:defRPr b="1">
                <a:solidFill>
                  <a:srgbClr val="E8303B"/>
                </a:solidFill>
                <a:latin typeface="Franklin Gothic Book" panose="020B0503020102020204" pitchFamily="34" charset="0"/>
              </a:defRPr>
            </a:lvl1pPr>
          </a:lstStyle>
          <a:p>
            <a:r>
              <a:rPr lang="en-AU" dirty="0"/>
              <a:t>CLICK TO ENTER TITLE</a:t>
            </a:r>
            <a:endParaRPr lang="en-US" dirty="0"/>
          </a:p>
        </p:txBody>
      </p:sp>
      <p:sp>
        <p:nvSpPr>
          <p:cNvPr id="3" name="Subtitle 2"/>
          <p:cNvSpPr>
            <a:spLocks noGrp="1"/>
          </p:cNvSpPr>
          <p:nvPr>
            <p:ph type="subTitle" idx="1" hasCustomPrompt="1"/>
          </p:nvPr>
        </p:nvSpPr>
        <p:spPr>
          <a:xfrm>
            <a:off x="1828800" y="3886200"/>
            <a:ext cx="8534400" cy="1752600"/>
          </a:xfrm>
        </p:spPr>
        <p:txBody>
          <a:bodyPr>
            <a:normAutofit/>
          </a:bodyPr>
          <a:lstStyle>
            <a:lvl1pPr marL="0" indent="0" algn="ctr">
              <a:buNone/>
              <a:defRPr sz="2800">
                <a:solidFill>
                  <a:srgbClr val="383333"/>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enter presenter name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2416" y="108843"/>
            <a:ext cx="3967168" cy="191274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80" y="274639"/>
            <a:ext cx="10691040"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750480" y="1600202"/>
            <a:ext cx="10691040" cy="4525963"/>
          </a:xfrm>
        </p:spPr>
        <p:txBody>
          <a:bodyPr/>
          <a:lstStyle>
            <a:lvl1pPr>
              <a:defRPr>
                <a:solidFill>
                  <a:srgbClr val="383333"/>
                </a:solidFill>
                <a:latin typeface="Franklin Gothic Book" panose="020B0503020102020204" pitchFamily="34" charset="0"/>
              </a:defRPr>
            </a:lvl1pPr>
            <a:lvl2pPr>
              <a:defRPr>
                <a:solidFill>
                  <a:srgbClr val="383333"/>
                </a:solidFill>
                <a:latin typeface="Franklin Gothic Book" panose="020B0503020102020204" pitchFamily="34" charset="0"/>
              </a:defRPr>
            </a:lvl2pPr>
            <a:lvl3pPr>
              <a:defRPr>
                <a:solidFill>
                  <a:srgbClr val="383333"/>
                </a:solidFill>
                <a:latin typeface="Franklin Gothic Book" panose="020B0503020102020204" pitchFamily="34" charset="0"/>
              </a:defRPr>
            </a:lvl3pPr>
            <a:lvl4pPr>
              <a:defRPr>
                <a:solidFill>
                  <a:srgbClr val="383333"/>
                </a:solidFill>
                <a:latin typeface="Franklin Gothic Book" panose="020B0503020102020204" pitchFamily="34" charset="0"/>
              </a:defRPr>
            </a:lvl4pPr>
            <a:lvl5pPr>
              <a:defRPr>
                <a:solidFill>
                  <a:srgbClr val="383333"/>
                </a:solidFill>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pic>
        <p:nvPicPr>
          <p:cNvPr id="9" name="Picture 8" descr="Aurum New Concept">
            <a:extLst>
              <a:ext uri="{FF2B5EF4-FFF2-40B4-BE49-F238E27FC236}">
                <a16:creationId xmlns:a16="http://schemas.microsoft.com/office/drawing/2014/main" id="{FE2B1B5F-9473-495D-A161-1CB96CB134A6}"/>
              </a:ext>
            </a:extLst>
          </p:cNvPr>
          <p:cNvPicPr>
            <a:picLocks noChangeAspect="1"/>
          </p:cNvPicPr>
          <p:nvPr userDrawn="1"/>
        </p:nvPicPr>
        <p:blipFill>
          <a:blip r:embed="rId4"/>
          <a:srcRect/>
          <a:stretch>
            <a:fillRect/>
          </a:stretch>
        </p:blipFill>
        <p:spPr bwMode="auto">
          <a:xfrm>
            <a:off x="522125" y="5336769"/>
            <a:ext cx="885415" cy="756000"/>
          </a:xfrm>
          <a:prstGeom prst="rect">
            <a:avLst/>
          </a:prstGeom>
          <a:noFill/>
          <a:ln w="9525">
            <a:noFill/>
            <a:miter lim="800000"/>
            <a:headEnd/>
            <a:tailEnd/>
          </a:ln>
        </p:spPr>
      </p:pic>
      <p:pic>
        <p:nvPicPr>
          <p:cNvPr id="13" name="Picture 12">
            <a:extLst>
              <a:ext uri="{FF2B5EF4-FFF2-40B4-BE49-F238E27FC236}">
                <a16:creationId xmlns:a16="http://schemas.microsoft.com/office/drawing/2014/main" id="{DA40E253-F8BF-4031-A338-BB0E983544D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9069" y="5344924"/>
            <a:ext cx="477792" cy="720000"/>
          </a:xfrm>
          <a:prstGeom prst="rect">
            <a:avLst/>
          </a:prstGeom>
        </p:spPr>
      </p:pic>
      <p:pic>
        <p:nvPicPr>
          <p:cNvPr id="14" name="Picture 13" descr="A close up of a logo&#10;&#10;Description automatically generated">
            <a:extLst>
              <a:ext uri="{FF2B5EF4-FFF2-40B4-BE49-F238E27FC236}">
                <a16:creationId xmlns:a16="http://schemas.microsoft.com/office/drawing/2014/main" id="{33E56E9E-C6A2-4F50-BFB7-D21ECAA58F2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33960" y="5246797"/>
            <a:ext cx="699259" cy="864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914400" y="4406902"/>
            <a:ext cx="10363200" cy="1362075"/>
          </a:xfrm>
        </p:spPr>
        <p:txBody>
          <a:bodyPr anchor="t"/>
          <a:lstStyle>
            <a:lvl1pPr algn="l">
              <a:defRPr sz="4000" b="1" cap="all">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914400" y="2906713"/>
            <a:ext cx="10363200" cy="1500187"/>
          </a:xfrm>
        </p:spPr>
        <p:txBody>
          <a:bodyPr anchor="b"/>
          <a:lstStyle>
            <a:lvl1pPr marL="0" indent="0">
              <a:buNone/>
              <a:defRPr sz="2000">
                <a:solidFill>
                  <a:srgbClr val="383333"/>
                </a:solidFill>
                <a:latin typeface="Franklin Gothic Book" panose="020B0503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pic>
        <p:nvPicPr>
          <p:cNvPr id="11" name="Picture 10" descr="Aurum New Concept">
            <a:extLst>
              <a:ext uri="{FF2B5EF4-FFF2-40B4-BE49-F238E27FC236}">
                <a16:creationId xmlns:a16="http://schemas.microsoft.com/office/drawing/2014/main" id="{FE2B1B5F-9473-495D-A161-1CB96CB134A6}"/>
              </a:ext>
            </a:extLst>
          </p:cNvPr>
          <p:cNvPicPr>
            <a:picLocks noChangeAspect="1"/>
          </p:cNvPicPr>
          <p:nvPr userDrawn="1"/>
        </p:nvPicPr>
        <p:blipFill>
          <a:blip r:embed="rId4"/>
          <a:srcRect/>
          <a:stretch>
            <a:fillRect/>
          </a:stretch>
        </p:blipFill>
        <p:spPr bwMode="auto">
          <a:xfrm>
            <a:off x="522125" y="5336769"/>
            <a:ext cx="885415" cy="756000"/>
          </a:xfrm>
          <a:prstGeom prst="rect">
            <a:avLst/>
          </a:prstGeom>
          <a:noFill/>
          <a:ln w="9525">
            <a:noFill/>
            <a:miter lim="800000"/>
            <a:headEnd/>
            <a:tailEnd/>
          </a:ln>
        </p:spPr>
      </p:pic>
      <p:pic>
        <p:nvPicPr>
          <p:cNvPr id="12" name="Picture 11">
            <a:extLst>
              <a:ext uri="{FF2B5EF4-FFF2-40B4-BE49-F238E27FC236}">
                <a16:creationId xmlns:a16="http://schemas.microsoft.com/office/drawing/2014/main" id="{DA40E253-F8BF-4031-A338-BB0E983544D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9069" y="5344924"/>
            <a:ext cx="477792" cy="720000"/>
          </a:xfrm>
          <a:prstGeom prst="rect">
            <a:avLst/>
          </a:prstGeom>
        </p:spPr>
      </p:pic>
      <p:pic>
        <p:nvPicPr>
          <p:cNvPr id="13" name="Picture 12" descr="A close up of a logo&#10;&#10;Description automatically generated">
            <a:extLst>
              <a:ext uri="{FF2B5EF4-FFF2-40B4-BE49-F238E27FC236}">
                <a16:creationId xmlns:a16="http://schemas.microsoft.com/office/drawing/2014/main" id="{33E56E9E-C6A2-4F50-BFB7-D21ECAA58F2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33960" y="5246797"/>
            <a:ext cx="699259" cy="864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563864" y="274639"/>
            <a:ext cx="11064273"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sz="half" idx="1"/>
          </p:nvPr>
        </p:nvSpPr>
        <p:spPr>
          <a:xfrm>
            <a:off x="563863" y="1600202"/>
            <a:ext cx="5115611" cy="4525963"/>
          </a:xfrm>
        </p:spPr>
        <p:txBody>
          <a:bodyPr/>
          <a:lstStyle>
            <a:lvl1pPr>
              <a:defRPr sz="2800">
                <a:latin typeface="Franklin Gothic Book" panose="020B0503020102020204" pitchFamily="34" charset="0"/>
              </a:defRPr>
            </a:lvl1pPr>
            <a:lvl2pPr>
              <a:defRPr sz="2400">
                <a:latin typeface="Franklin Gothic Book" panose="020B0503020102020204" pitchFamily="34" charset="0"/>
              </a:defRPr>
            </a:lvl2pPr>
            <a:lvl3pPr>
              <a:defRPr sz="2000">
                <a:latin typeface="Franklin Gothic Book" panose="020B0503020102020204" pitchFamily="34" charset="0"/>
              </a:defRPr>
            </a:lvl3pPr>
            <a:lvl4pPr>
              <a:defRPr sz="1800">
                <a:latin typeface="Franklin Gothic Book" panose="020B0503020102020204" pitchFamily="34" charset="0"/>
              </a:defRPr>
            </a:lvl4pPr>
            <a:lvl5pPr>
              <a:defRPr sz="1800">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3336" y="1600202"/>
            <a:ext cx="5384800" cy="4525963"/>
          </a:xfrm>
        </p:spPr>
        <p:txBody>
          <a:bodyPr/>
          <a:lstStyle>
            <a:lvl1pPr>
              <a:defRPr sz="2800">
                <a:solidFill>
                  <a:srgbClr val="383333"/>
                </a:solidFill>
                <a:latin typeface="Franklin Gothic Book" panose="020B0503020102020204" pitchFamily="34" charset="0"/>
              </a:defRPr>
            </a:lvl1pPr>
            <a:lvl2pPr>
              <a:defRPr sz="2400">
                <a:solidFill>
                  <a:srgbClr val="383333"/>
                </a:solidFill>
                <a:latin typeface="Franklin Gothic Book" panose="020B0503020102020204" pitchFamily="34" charset="0"/>
              </a:defRPr>
            </a:lvl2pPr>
            <a:lvl3pPr>
              <a:defRPr sz="2000">
                <a:solidFill>
                  <a:srgbClr val="383333"/>
                </a:solidFill>
                <a:latin typeface="Franklin Gothic Book" panose="020B0503020102020204" pitchFamily="34" charset="0"/>
              </a:defRPr>
            </a:lvl3pPr>
            <a:lvl4pPr>
              <a:defRPr sz="1800">
                <a:solidFill>
                  <a:srgbClr val="383333"/>
                </a:solidFill>
                <a:latin typeface="Franklin Gothic Book" panose="020B0503020102020204" pitchFamily="34" charset="0"/>
              </a:defRPr>
            </a:lvl4pPr>
            <a:lvl5pPr>
              <a:defRPr sz="1800">
                <a:solidFill>
                  <a:srgbClr val="383333"/>
                </a:solidFill>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pic>
        <p:nvPicPr>
          <p:cNvPr id="12" name="Picture 11" descr="Aurum New Concept">
            <a:extLst>
              <a:ext uri="{FF2B5EF4-FFF2-40B4-BE49-F238E27FC236}">
                <a16:creationId xmlns:a16="http://schemas.microsoft.com/office/drawing/2014/main" id="{FE2B1B5F-9473-495D-A161-1CB96CB134A6}"/>
              </a:ext>
            </a:extLst>
          </p:cNvPr>
          <p:cNvPicPr>
            <a:picLocks noChangeAspect="1"/>
          </p:cNvPicPr>
          <p:nvPr userDrawn="1"/>
        </p:nvPicPr>
        <p:blipFill>
          <a:blip r:embed="rId4"/>
          <a:srcRect/>
          <a:stretch>
            <a:fillRect/>
          </a:stretch>
        </p:blipFill>
        <p:spPr bwMode="auto">
          <a:xfrm>
            <a:off x="522125" y="5336769"/>
            <a:ext cx="885415" cy="756000"/>
          </a:xfrm>
          <a:prstGeom prst="rect">
            <a:avLst/>
          </a:prstGeom>
          <a:noFill/>
          <a:ln w="9525">
            <a:noFill/>
            <a:miter lim="800000"/>
            <a:headEnd/>
            <a:tailEnd/>
          </a:ln>
        </p:spPr>
      </p:pic>
      <p:pic>
        <p:nvPicPr>
          <p:cNvPr id="13" name="Picture 12">
            <a:extLst>
              <a:ext uri="{FF2B5EF4-FFF2-40B4-BE49-F238E27FC236}">
                <a16:creationId xmlns:a16="http://schemas.microsoft.com/office/drawing/2014/main" id="{DA40E253-F8BF-4031-A338-BB0E983544D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9069" y="5344924"/>
            <a:ext cx="477792" cy="720000"/>
          </a:xfrm>
          <a:prstGeom prst="rect">
            <a:avLst/>
          </a:prstGeom>
        </p:spPr>
      </p:pic>
      <p:pic>
        <p:nvPicPr>
          <p:cNvPr id="14" name="Picture 13" descr="A close up of a logo&#10;&#10;Description automatically generated">
            <a:extLst>
              <a:ext uri="{FF2B5EF4-FFF2-40B4-BE49-F238E27FC236}">
                <a16:creationId xmlns:a16="http://schemas.microsoft.com/office/drawing/2014/main" id="{33E56E9E-C6A2-4F50-BFB7-D21ECAA58F2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33960" y="5246797"/>
            <a:ext cx="699259" cy="864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757655" y="1535114"/>
            <a:ext cx="511772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757655" y="2174875"/>
            <a:ext cx="51177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5251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0525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pic>
        <p:nvPicPr>
          <p:cNvPr id="14" name="Picture 13" descr="Aurum New Concept">
            <a:extLst>
              <a:ext uri="{FF2B5EF4-FFF2-40B4-BE49-F238E27FC236}">
                <a16:creationId xmlns:a16="http://schemas.microsoft.com/office/drawing/2014/main" id="{FE2B1B5F-9473-495D-A161-1CB96CB134A6}"/>
              </a:ext>
            </a:extLst>
          </p:cNvPr>
          <p:cNvPicPr>
            <a:picLocks noChangeAspect="1"/>
          </p:cNvPicPr>
          <p:nvPr userDrawn="1"/>
        </p:nvPicPr>
        <p:blipFill>
          <a:blip r:embed="rId4"/>
          <a:srcRect/>
          <a:stretch>
            <a:fillRect/>
          </a:stretch>
        </p:blipFill>
        <p:spPr bwMode="auto">
          <a:xfrm>
            <a:off x="522125" y="5336769"/>
            <a:ext cx="885415" cy="756000"/>
          </a:xfrm>
          <a:prstGeom prst="rect">
            <a:avLst/>
          </a:prstGeom>
          <a:noFill/>
          <a:ln w="9525">
            <a:noFill/>
            <a:miter lim="800000"/>
            <a:headEnd/>
            <a:tailEnd/>
          </a:ln>
        </p:spPr>
      </p:pic>
      <p:pic>
        <p:nvPicPr>
          <p:cNvPr id="15" name="Picture 14">
            <a:extLst>
              <a:ext uri="{FF2B5EF4-FFF2-40B4-BE49-F238E27FC236}">
                <a16:creationId xmlns:a16="http://schemas.microsoft.com/office/drawing/2014/main" id="{DA40E253-F8BF-4031-A338-BB0E983544D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9069" y="5344924"/>
            <a:ext cx="477792" cy="720000"/>
          </a:xfrm>
          <a:prstGeom prst="rect">
            <a:avLst/>
          </a:prstGeom>
        </p:spPr>
      </p:pic>
      <p:pic>
        <p:nvPicPr>
          <p:cNvPr id="16" name="Picture 15" descr="A close up of a logo&#10;&#10;Description automatically generated">
            <a:extLst>
              <a:ext uri="{FF2B5EF4-FFF2-40B4-BE49-F238E27FC236}">
                <a16:creationId xmlns:a16="http://schemas.microsoft.com/office/drawing/2014/main" id="{33E56E9E-C6A2-4F50-BFB7-D21ECAA58F2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33960" y="5246797"/>
            <a:ext cx="699259" cy="864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pic>
        <p:nvPicPr>
          <p:cNvPr id="10" name="Picture 9" descr="Aurum New Concept">
            <a:extLst>
              <a:ext uri="{FF2B5EF4-FFF2-40B4-BE49-F238E27FC236}">
                <a16:creationId xmlns:a16="http://schemas.microsoft.com/office/drawing/2014/main" id="{FE2B1B5F-9473-495D-A161-1CB96CB134A6}"/>
              </a:ext>
            </a:extLst>
          </p:cNvPr>
          <p:cNvPicPr>
            <a:picLocks noChangeAspect="1"/>
          </p:cNvPicPr>
          <p:nvPr userDrawn="1"/>
        </p:nvPicPr>
        <p:blipFill>
          <a:blip r:embed="rId4"/>
          <a:srcRect/>
          <a:stretch>
            <a:fillRect/>
          </a:stretch>
        </p:blipFill>
        <p:spPr bwMode="auto">
          <a:xfrm>
            <a:off x="522125" y="5336769"/>
            <a:ext cx="885415" cy="756000"/>
          </a:xfrm>
          <a:prstGeom prst="rect">
            <a:avLst/>
          </a:prstGeom>
          <a:noFill/>
          <a:ln w="9525">
            <a:noFill/>
            <a:miter lim="800000"/>
            <a:headEnd/>
            <a:tailEnd/>
          </a:ln>
        </p:spPr>
      </p:pic>
      <p:pic>
        <p:nvPicPr>
          <p:cNvPr id="11" name="Picture 10">
            <a:extLst>
              <a:ext uri="{FF2B5EF4-FFF2-40B4-BE49-F238E27FC236}">
                <a16:creationId xmlns:a16="http://schemas.microsoft.com/office/drawing/2014/main" id="{DA40E253-F8BF-4031-A338-BB0E983544D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9069" y="5344924"/>
            <a:ext cx="477792" cy="720000"/>
          </a:xfrm>
          <a:prstGeom prst="rect">
            <a:avLst/>
          </a:prstGeom>
        </p:spPr>
      </p:pic>
      <p:pic>
        <p:nvPicPr>
          <p:cNvPr id="12" name="Picture 11" descr="A close up of a logo&#10;&#10;Description automatically generated">
            <a:extLst>
              <a:ext uri="{FF2B5EF4-FFF2-40B4-BE49-F238E27FC236}">
                <a16:creationId xmlns:a16="http://schemas.microsoft.com/office/drawing/2014/main" id="{33E56E9E-C6A2-4F50-BFB7-D21ECAA58F2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33960" y="5246797"/>
            <a:ext cx="699259" cy="864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97297" y="273050"/>
            <a:ext cx="3729368" cy="1162051"/>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4672671" y="273053"/>
            <a:ext cx="6815667" cy="5853113"/>
          </a:xfrm>
        </p:spPr>
        <p:txBody>
          <a:bodyPr/>
          <a:lstStyle>
            <a:lvl1pPr>
              <a:defRPr sz="3200">
                <a:solidFill>
                  <a:srgbClr val="383333"/>
                </a:solidFill>
                <a:latin typeface="Franklin Gothic Book" panose="020B0503020102020204" pitchFamily="34" charset="0"/>
              </a:defRPr>
            </a:lvl1pPr>
            <a:lvl2pPr>
              <a:defRPr sz="2800">
                <a:solidFill>
                  <a:srgbClr val="383333"/>
                </a:solidFill>
                <a:latin typeface="Franklin Gothic Book" panose="020B0503020102020204" pitchFamily="34" charset="0"/>
              </a:defRPr>
            </a:lvl2pPr>
            <a:lvl3pPr>
              <a:defRPr sz="2400">
                <a:solidFill>
                  <a:srgbClr val="383333"/>
                </a:solidFill>
                <a:latin typeface="Franklin Gothic Book" panose="020B0503020102020204" pitchFamily="34" charset="0"/>
              </a:defRPr>
            </a:lvl3pPr>
            <a:lvl4pPr>
              <a:defRPr sz="2000">
                <a:solidFill>
                  <a:srgbClr val="383333"/>
                </a:solidFill>
                <a:latin typeface="Franklin Gothic Book" panose="020B0503020102020204" pitchFamily="34" charset="0"/>
              </a:defRPr>
            </a:lvl4pPr>
            <a:lvl5pPr>
              <a:defRPr sz="2000">
                <a:solidFill>
                  <a:srgbClr val="383333"/>
                </a:solidFill>
                <a:latin typeface="Franklin Gothic Book" panose="020B05030201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97297" y="1435103"/>
            <a:ext cx="3729368" cy="46910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pic>
        <p:nvPicPr>
          <p:cNvPr id="12" name="Picture 11" descr="Aurum New Concept">
            <a:extLst>
              <a:ext uri="{FF2B5EF4-FFF2-40B4-BE49-F238E27FC236}">
                <a16:creationId xmlns:a16="http://schemas.microsoft.com/office/drawing/2014/main" id="{FE2B1B5F-9473-495D-A161-1CB96CB134A6}"/>
              </a:ext>
            </a:extLst>
          </p:cNvPr>
          <p:cNvPicPr>
            <a:picLocks noChangeAspect="1"/>
          </p:cNvPicPr>
          <p:nvPr userDrawn="1"/>
        </p:nvPicPr>
        <p:blipFill>
          <a:blip r:embed="rId4"/>
          <a:srcRect/>
          <a:stretch>
            <a:fillRect/>
          </a:stretch>
        </p:blipFill>
        <p:spPr bwMode="auto">
          <a:xfrm>
            <a:off x="522125" y="5336769"/>
            <a:ext cx="885415" cy="756000"/>
          </a:xfrm>
          <a:prstGeom prst="rect">
            <a:avLst/>
          </a:prstGeom>
          <a:noFill/>
          <a:ln w="9525">
            <a:noFill/>
            <a:miter lim="800000"/>
            <a:headEnd/>
            <a:tailEnd/>
          </a:ln>
        </p:spPr>
      </p:pic>
      <p:pic>
        <p:nvPicPr>
          <p:cNvPr id="13" name="Picture 12">
            <a:extLst>
              <a:ext uri="{FF2B5EF4-FFF2-40B4-BE49-F238E27FC236}">
                <a16:creationId xmlns:a16="http://schemas.microsoft.com/office/drawing/2014/main" id="{DA40E253-F8BF-4031-A338-BB0E983544D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9069" y="5344924"/>
            <a:ext cx="477792" cy="720000"/>
          </a:xfrm>
          <a:prstGeom prst="rect">
            <a:avLst/>
          </a:prstGeom>
        </p:spPr>
      </p:pic>
      <p:pic>
        <p:nvPicPr>
          <p:cNvPr id="14" name="Picture 13" descr="A close up of a logo&#10;&#10;Description automatically generated">
            <a:extLst>
              <a:ext uri="{FF2B5EF4-FFF2-40B4-BE49-F238E27FC236}">
                <a16:creationId xmlns:a16="http://schemas.microsoft.com/office/drawing/2014/main" id="{33E56E9E-C6A2-4F50-BFB7-D21ECAA58F2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33960" y="5246797"/>
            <a:ext cx="699259" cy="864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2438400" y="4800601"/>
            <a:ext cx="7315200" cy="566739"/>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Picture Placeholder 2"/>
          <p:cNvSpPr>
            <a:spLocks noGrp="1"/>
          </p:cNvSpPr>
          <p:nvPr>
            <p:ph type="pic" idx="1"/>
          </p:nvPr>
        </p:nvSpPr>
        <p:spPr>
          <a:xfrm>
            <a:off x="2438400" y="612775"/>
            <a:ext cx="7315200" cy="4114800"/>
          </a:xfrm>
        </p:spPr>
        <p:txBody>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438400" y="5367339"/>
            <a:ext cx="7315200" cy="8048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pic>
        <p:nvPicPr>
          <p:cNvPr id="12" name="Picture 11" descr="Aurum New Concept">
            <a:extLst>
              <a:ext uri="{FF2B5EF4-FFF2-40B4-BE49-F238E27FC236}">
                <a16:creationId xmlns:a16="http://schemas.microsoft.com/office/drawing/2014/main" id="{FE2B1B5F-9473-495D-A161-1CB96CB134A6}"/>
              </a:ext>
            </a:extLst>
          </p:cNvPr>
          <p:cNvPicPr>
            <a:picLocks noChangeAspect="1"/>
          </p:cNvPicPr>
          <p:nvPr userDrawn="1"/>
        </p:nvPicPr>
        <p:blipFill>
          <a:blip r:embed="rId4"/>
          <a:srcRect/>
          <a:stretch>
            <a:fillRect/>
          </a:stretch>
        </p:blipFill>
        <p:spPr bwMode="auto">
          <a:xfrm>
            <a:off x="522125" y="5336769"/>
            <a:ext cx="885415" cy="756000"/>
          </a:xfrm>
          <a:prstGeom prst="rect">
            <a:avLst/>
          </a:prstGeom>
          <a:noFill/>
          <a:ln w="9525">
            <a:noFill/>
            <a:miter lim="800000"/>
            <a:headEnd/>
            <a:tailEnd/>
          </a:ln>
        </p:spPr>
      </p:pic>
      <p:pic>
        <p:nvPicPr>
          <p:cNvPr id="13" name="Picture 12">
            <a:extLst>
              <a:ext uri="{FF2B5EF4-FFF2-40B4-BE49-F238E27FC236}">
                <a16:creationId xmlns:a16="http://schemas.microsoft.com/office/drawing/2014/main" id="{DA40E253-F8BF-4031-A338-BB0E983544D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9069" y="5344924"/>
            <a:ext cx="477792" cy="720000"/>
          </a:xfrm>
          <a:prstGeom prst="rect">
            <a:avLst/>
          </a:prstGeom>
        </p:spPr>
      </p:pic>
      <p:pic>
        <p:nvPicPr>
          <p:cNvPr id="14" name="Picture 13" descr="A close up of a logo&#10;&#10;Description automatically generated">
            <a:extLst>
              <a:ext uri="{FF2B5EF4-FFF2-40B4-BE49-F238E27FC236}">
                <a16:creationId xmlns:a16="http://schemas.microsoft.com/office/drawing/2014/main" id="{33E56E9E-C6A2-4F50-BFB7-D21ECAA58F2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33960" y="5246797"/>
            <a:ext cx="699259" cy="864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60" r:id="rId11"/>
  </p:sldLayoutIdLst>
  <p:txStyles>
    <p:title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B698B-93E2-48F2-A28B-DC7759CBD3A7}"/>
              </a:ext>
            </a:extLst>
          </p:cNvPr>
          <p:cNvSpPr>
            <a:spLocks noGrp="1"/>
          </p:cNvSpPr>
          <p:nvPr>
            <p:ph type="title"/>
          </p:nvPr>
        </p:nvSpPr>
        <p:spPr>
          <a:xfrm>
            <a:off x="750459" y="72000"/>
            <a:ext cx="10691084" cy="1143000"/>
          </a:xfrm>
        </p:spPr>
        <p:txBody>
          <a:bodyPr>
            <a:normAutofit/>
          </a:bodyPr>
          <a:lstStyle/>
          <a:p>
            <a:r>
              <a:rPr lang="en-US" altLang="en-US" dirty="0">
                <a:solidFill>
                  <a:srgbClr val="C00000"/>
                </a:solidFill>
                <a:latin typeface="Arial" panose="020B0604020202020204" pitchFamily="34" charset="0"/>
              </a:rPr>
              <a:t>Results</a:t>
            </a:r>
            <a:endParaRPr lang="en-US" dirty="0"/>
          </a:p>
        </p:txBody>
      </p:sp>
      <p:graphicFrame>
        <p:nvGraphicFramePr>
          <p:cNvPr id="10" name="Content Placeholder 9">
            <a:extLst>
              <a:ext uri="{FF2B5EF4-FFF2-40B4-BE49-F238E27FC236}">
                <a16:creationId xmlns:a16="http://schemas.microsoft.com/office/drawing/2014/main" id="{186FE911-CAF9-42D4-BF77-3E74851E06EA}"/>
              </a:ext>
            </a:extLst>
          </p:cNvPr>
          <p:cNvGraphicFramePr>
            <a:graphicFrameLocks noGrp="1"/>
          </p:cNvGraphicFramePr>
          <p:nvPr>
            <p:ph sz="half" idx="2"/>
          </p:nvPr>
        </p:nvGraphicFramePr>
        <p:xfrm>
          <a:off x="757238" y="1525587"/>
          <a:ext cx="5400000" cy="43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10">
            <a:extLst>
              <a:ext uri="{FF2B5EF4-FFF2-40B4-BE49-F238E27FC236}">
                <a16:creationId xmlns:a16="http://schemas.microsoft.com/office/drawing/2014/main" id="{DBBDA405-9B9F-4E66-98D3-EC8E57453DA5}"/>
              </a:ext>
            </a:extLst>
          </p:cNvPr>
          <p:cNvGraphicFramePr>
            <a:graphicFrameLocks noGrp="1"/>
          </p:cNvGraphicFramePr>
          <p:nvPr>
            <p:ph sz="quarter" idx="4"/>
          </p:nvPr>
        </p:nvGraphicFramePr>
        <p:xfrm>
          <a:off x="6053137" y="1166190"/>
          <a:ext cx="5400000" cy="478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4856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0F382-9097-4110-8A5A-70322910F800}"/>
              </a:ext>
            </a:extLst>
          </p:cNvPr>
          <p:cNvSpPr>
            <a:spLocks noGrp="1"/>
          </p:cNvSpPr>
          <p:nvPr>
            <p:ph type="title"/>
          </p:nvPr>
        </p:nvSpPr>
        <p:spPr>
          <a:xfrm>
            <a:off x="609600" y="72000"/>
            <a:ext cx="10972800" cy="1143000"/>
          </a:xfrm>
        </p:spPr>
        <p:txBody>
          <a:bodyPr/>
          <a:lstStyle/>
          <a:p>
            <a:r>
              <a:rPr lang="en-US" altLang="en-US" dirty="0">
                <a:solidFill>
                  <a:srgbClr val="C00000"/>
                </a:solidFill>
                <a:latin typeface="Arial" panose="020B0604020202020204" pitchFamily="34" charset="0"/>
              </a:rPr>
              <a:t>Results</a:t>
            </a:r>
            <a:endParaRPr lang="en-US" dirty="0"/>
          </a:p>
        </p:txBody>
      </p:sp>
      <p:graphicFrame>
        <p:nvGraphicFramePr>
          <p:cNvPr id="4" name="Chart 3">
            <a:extLst>
              <a:ext uri="{FF2B5EF4-FFF2-40B4-BE49-F238E27FC236}">
                <a16:creationId xmlns:a16="http://schemas.microsoft.com/office/drawing/2014/main" id="{2252295C-18C0-4273-A996-3DB39D1E5378}"/>
              </a:ext>
            </a:extLst>
          </p:cNvPr>
          <p:cNvGraphicFramePr>
            <a:graphicFrameLocks/>
          </p:cNvGraphicFramePr>
          <p:nvPr>
            <p:extLst>
              <p:ext uri="{D42A27DB-BD31-4B8C-83A1-F6EECF244321}">
                <p14:modId xmlns:p14="http://schemas.microsoft.com/office/powerpoint/2010/main" val="2903732708"/>
              </p:ext>
            </p:extLst>
          </p:nvPr>
        </p:nvGraphicFramePr>
        <p:xfrm>
          <a:off x="3827501" y="1192695"/>
          <a:ext cx="7920000" cy="428400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8D581387-8FE8-474A-ACCE-57530DEE03BD}"/>
              </a:ext>
            </a:extLst>
          </p:cNvPr>
          <p:cNvCxnSpPr/>
          <p:nvPr/>
        </p:nvCxnSpPr>
        <p:spPr>
          <a:xfrm>
            <a:off x="8707136" y="2118016"/>
            <a:ext cx="0" cy="27000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2">
            <a:extLst>
              <a:ext uri="{FF2B5EF4-FFF2-40B4-BE49-F238E27FC236}">
                <a16:creationId xmlns:a16="http://schemas.microsoft.com/office/drawing/2014/main" id="{7EFD9329-6C76-4384-B78D-D4987C7194BD}"/>
              </a:ext>
            </a:extLst>
          </p:cNvPr>
          <p:cNvSpPr txBox="1"/>
          <p:nvPr/>
        </p:nvSpPr>
        <p:spPr>
          <a:xfrm>
            <a:off x="7040388" y="1872453"/>
            <a:ext cx="1728432" cy="69184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err="1"/>
              <a:t>Xpert</a:t>
            </a:r>
            <a:r>
              <a:rPr lang="en-US" sz="1400" b="1" dirty="0"/>
              <a:t> MTB/RIF</a:t>
            </a:r>
            <a:br>
              <a:rPr lang="en-US" sz="1400" b="1" dirty="0"/>
            </a:br>
            <a:r>
              <a:rPr lang="en-US" sz="1400" b="1" dirty="0"/>
              <a:t>introduction</a:t>
            </a:r>
          </a:p>
        </p:txBody>
      </p:sp>
      <p:cxnSp>
        <p:nvCxnSpPr>
          <p:cNvPr id="8" name="Straight Arrow Connector 7">
            <a:extLst>
              <a:ext uri="{FF2B5EF4-FFF2-40B4-BE49-F238E27FC236}">
                <a16:creationId xmlns:a16="http://schemas.microsoft.com/office/drawing/2014/main" id="{7799BC81-7FDC-42FC-85F1-13630E60E3D4}"/>
              </a:ext>
            </a:extLst>
          </p:cNvPr>
          <p:cNvCxnSpPr/>
          <p:nvPr/>
        </p:nvCxnSpPr>
        <p:spPr>
          <a:xfrm>
            <a:off x="7582116" y="2373915"/>
            <a:ext cx="1117757" cy="0"/>
          </a:xfrm>
          <a:prstGeom prst="straightConnector1">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C5C54CD-FD80-4D28-82AE-4E040571990D}"/>
              </a:ext>
            </a:extLst>
          </p:cNvPr>
          <p:cNvCxnSpPr/>
          <p:nvPr/>
        </p:nvCxnSpPr>
        <p:spPr>
          <a:xfrm>
            <a:off x="10723309" y="2118016"/>
            <a:ext cx="0" cy="27000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2">
            <a:extLst>
              <a:ext uri="{FF2B5EF4-FFF2-40B4-BE49-F238E27FC236}">
                <a16:creationId xmlns:a16="http://schemas.microsoft.com/office/drawing/2014/main" id="{A8E03A3B-739D-4FD5-A5D4-746C798A065F}"/>
              </a:ext>
            </a:extLst>
          </p:cNvPr>
          <p:cNvSpPr txBox="1"/>
          <p:nvPr/>
        </p:nvSpPr>
        <p:spPr>
          <a:xfrm>
            <a:off x="9069812" y="1865829"/>
            <a:ext cx="1864749" cy="69184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t>test and treat</a:t>
            </a:r>
            <a:br>
              <a:rPr lang="en-US" sz="1400" b="1" dirty="0"/>
            </a:br>
            <a:r>
              <a:rPr lang="en-US" sz="1400" b="1" dirty="0"/>
              <a:t>approach</a:t>
            </a:r>
          </a:p>
        </p:txBody>
      </p:sp>
      <p:cxnSp>
        <p:nvCxnSpPr>
          <p:cNvPr id="11" name="Straight Arrow Connector 10">
            <a:extLst>
              <a:ext uri="{FF2B5EF4-FFF2-40B4-BE49-F238E27FC236}">
                <a16:creationId xmlns:a16="http://schemas.microsoft.com/office/drawing/2014/main" id="{D9D3E629-F08C-4FC4-9044-51F38F092FC0}"/>
              </a:ext>
            </a:extLst>
          </p:cNvPr>
          <p:cNvCxnSpPr/>
          <p:nvPr/>
        </p:nvCxnSpPr>
        <p:spPr>
          <a:xfrm>
            <a:off x="9611541" y="2367291"/>
            <a:ext cx="1117757" cy="0"/>
          </a:xfrm>
          <a:prstGeom prst="straightConnector1">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6EF2311F-03DB-4038-B7A1-E9062A383015}"/>
              </a:ext>
            </a:extLst>
          </p:cNvPr>
          <p:cNvSpPr/>
          <p:nvPr/>
        </p:nvSpPr>
        <p:spPr>
          <a:xfrm>
            <a:off x="506410" y="2236849"/>
            <a:ext cx="3060000" cy="1938992"/>
          </a:xfrm>
          <a:prstGeom prst="rect">
            <a:avLst/>
          </a:prstGeom>
        </p:spPr>
        <p:txBody>
          <a:bodyPr wrap="square">
            <a:spAutoFit/>
          </a:bodyPr>
          <a:lstStyle/>
          <a:p>
            <a:r>
              <a:rPr lang="en-US" altLang="en-US" sz="2400" dirty="0">
                <a:latin typeface="Franklin Gothic Book" panose="020B0503020102020204" pitchFamily="34" charset="0"/>
              </a:rPr>
              <a:t>No increase in the number of TB/HIV co-infected patients after introduction of </a:t>
            </a:r>
            <a:r>
              <a:rPr lang="en-US" altLang="en-US" sz="2400" dirty="0" err="1">
                <a:latin typeface="Franklin Gothic Book" panose="020B0503020102020204" pitchFamily="34" charset="0"/>
              </a:rPr>
              <a:t>Xpert</a:t>
            </a:r>
            <a:r>
              <a:rPr lang="en-US" altLang="en-US" sz="2400" dirty="0">
                <a:latin typeface="Franklin Gothic Book" panose="020B0503020102020204" pitchFamily="34" charset="0"/>
              </a:rPr>
              <a:t> MTB/RIF </a:t>
            </a:r>
            <a:endParaRPr lang="en-US" sz="2400" dirty="0">
              <a:latin typeface="Franklin Gothic Book" panose="020B0503020102020204" pitchFamily="34" charset="0"/>
            </a:endParaRPr>
          </a:p>
        </p:txBody>
      </p:sp>
    </p:spTree>
    <p:extLst>
      <p:ext uri="{BB962C8B-B14F-4D97-AF65-F5344CB8AC3E}">
        <p14:creationId xmlns:p14="http://schemas.microsoft.com/office/powerpoint/2010/main" val="2251277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3E040090-FEA0-46CD-8A89-E63C923AC626}"/>
              </a:ext>
            </a:extLst>
          </p:cNvPr>
          <p:cNvGraphicFramePr>
            <a:graphicFrameLocks/>
          </p:cNvGraphicFramePr>
          <p:nvPr>
            <p:extLst>
              <p:ext uri="{D42A27DB-BD31-4B8C-83A1-F6EECF244321}">
                <p14:modId xmlns:p14="http://schemas.microsoft.com/office/powerpoint/2010/main" val="955163044"/>
              </p:ext>
            </p:extLst>
          </p:nvPr>
        </p:nvGraphicFramePr>
        <p:xfrm>
          <a:off x="3826800" y="1215000"/>
          <a:ext cx="7920000" cy="4284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2">
            <a:extLst>
              <a:ext uri="{FF2B5EF4-FFF2-40B4-BE49-F238E27FC236}">
                <a16:creationId xmlns:a16="http://schemas.microsoft.com/office/drawing/2014/main" id="{F93C7EFA-D3C7-4380-A353-07EB41729161}"/>
              </a:ext>
            </a:extLst>
          </p:cNvPr>
          <p:cNvSpPr txBox="1"/>
          <p:nvPr/>
        </p:nvSpPr>
        <p:spPr>
          <a:xfrm>
            <a:off x="6967905" y="1731942"/>
            <a:ext cx="1728432" cy="69184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err="1"/>
              <a:t>Xpert</a:t>
            </a:r>
            <a:r>
              <a:rPr lang="en-US" sz="1400" b="1" dirty="0"/>
              <a:t> MTB/RIF</a:t>
            </a:r>
            <a:br>
              <a:rPr lang="en-US" sz="1400" b="1" dirty="0"/>
            </a:br>
            <a:r>
              <a:rPr lang="en-US" sz="1400" b="1" dirty="0"/>
              <a:t>introduction</a:t>
            </a:r>
          </a:p>
        </p:txBody>
      </p:sp>
      <p:cxnSp>
        <p:nvCxnSpPr>
          <p:cNvPr id="9" name="Straight Arrow Connector 8">
            <a:extLst>
              <a:ext uri="{FF2B5EF4-FFF2-40B4-BE49-F238E27FC236}">
                <a16:creationId xmlns:a16="http://schemas.microsoft.com/office/drawing/2014/main" id="{60F88261-1B94-42AA-81F7-C66C8076723E}"/>
              </a:ext>
            </a:extLst>
          </p:cNvPr>
          <p:cNvCxnSpPr/>
          <p:nvPr/>
        </p:nvCxnSpPr>
        <p:spPr>
          <a:xfrm>
            <a:off x="7509633" y="2233404"/>
            <a:ext cx="1117757" cy="0"/>
          </a:xfrm>
          <a:prstGeom prst="straightConnector1">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2">
            <a:extLst>
              <a:ext uri="{FF2B5EF4-FFF2-40B4-BE49-F238E27FC236}">
                <a16:creationId xmlns:a16="http://schemas.microsoft.com/office/drawing/2014/main" id="{E6585E86-BF6C-4D7B-983B-0AAA3AC33D12}"/>
              </a:ext>
            </a:extLst>
          </p:cNvPr>
          <p:cNvSpPr txBox="1"/>
          <p:nvPr/>
        </p:nvSpPr>
        <p:spPr>
          <a:xfrm>
            <a:off x="9072290" y="1738570"/>
            <a:ext cx="1864749" cy="69184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t>test and treat</a:t>
            </a:r>
            <a:br>
              <a:rPr lang="en-US" sz="1400" b="1" dirty="0"/>
            </a:br>
            <a:r>
              <a:rPr lang="en-US" sz="1400" b="1" dirty="0"/>
              <a:t>approach</a:t>
            </a:r>
          </a:p>
        </p:txBody>
      </p:sp>
      <p:cxnSp>
        <p:nvCxnSpPr>
          <p:cNvPr id="11" name="Straight Arrow Connector 10">
            <a:extLst>
              <a:ext uri="{FF2B5EF4-FFF2-40B4-BE49-F238E27FC236}">
                <a16:creationId xmlns:a16="http://schemas.microsoft.com/office/drawing/2014/main" id="{FAF1C37C-2693-4171-A4EE-E1E15670DD84}"/>
              </a:ext>
            </a:extLst>
          </p:cNvPr>
          <p:cNvCxnSpPr/>
          <p:nvPr/>
        </p:nvCxnSpPr>
        <p:spPr>
          <a:xfrm>
            <a:off x="9614019" y="2240032"/>
            <a:ext cx="1117757" cy="0"/>
          </a:xfrm>
          <a:prstGeom prst="straightConnector1">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B4A16B2B-A61C-4D99-A3BB-95BDFB772804}"/>
              </a:ext>
            </a:extLst>
          </p:cNvPr>
          <p:cNvSpPr>
            <a:spLocks noGrp="1"/>
          </p:cNvSpPr>
          <p:nvPr>
            <p:ph type="title"/>
          </p:nvPr>
        </p:nvSpPr>
        <p:spPr>
          <a:xfrm>
            <a:off x="609600" y="72000"/>
            <a:ext cx="10972800" cy="1143000"/>
          </a:xfrm>
        </p:spPr>
        <p:txBody>
          <a:bodyPr/>
          <a:lstStyle/>
          <a:p>
            <a:r>
              <a:rPr lang="en-US" altLang="en-US" dirty="0">
                <a:solidFill>
                  <a:srgbClr val="C00000"/>
                </a:solidFill>
                <a:latin typeface="Arial" panose="020B0604020202020204" pitchFamily="34" charset="0"/>
              </a:rPr>
              <a:t>Results</a:t>
            </a:r>
            <a:endParaRPr lang="en-US" dirty="0"/>
          </a:p>
        </p:txBody>
      </p:sp>
      <p:sp>
        <p:nvSpPr>
          <p:cNvPr id="14" name="Content Placeholder 2">
            <a:extLst>
              <a:ext uri="{FF2B5EF4-FFF2-40B4-BE49-F238E27FC236}">
                <a16:creationId xmlns:a16="http://schemas.microsoft.com/office/drawing/2014/main" id="{9C49552F-066A-4908-BE2A-137EF3A426EF}"/>
              </a:ext>
            </a:extLst>
          </p:cNvPr>
          <p:cNvSpPr>
            <a:spLocks noGrp="1"/>
          </p:cNvSpPr>
          <p:nvPr>
            <p:ph idx="1"/>
          </p:nvPr>
        </p:nvSpPr>
        <p:spPr>
          <a:xfrm>
            <a:off x="609600" y="1600202"/>
            <a:ext cx="3060000" cy="4525963"/>
          </a:xfrm>
        </p:spPr>
        <p:txBody>
          <a:bodyPr>
            <a:noAutofit/>
          </a:bodyPr>
          <a:lstStyle/>
          <a:p>
            <a:pPr marL="0" indent="0">
              <a:spcAft>
                <a:spcPts val="2400"/>
              </a:spcAft>
              <a:buNone/>
            </a:pPr>
            <a:r>
              <a:rPr lang="en-US" altLang="en-US" sz="2400" dirty="0"/>
              <a:t>Bacteriologically confirmed cases dropped from 42.4% in 2006 to 22.0% in 2017.</a:t>
            </a:r>
            <a:endParaRPr lang="en-US" sz="2400" dirty="0"/>
          </a:p>
        </p:txBody>
      </p:sp>
    </p:spTree>
    <p:extLst>
      <p:ext uri="{BB962C8B-B14F-4D97-AF65-F5344CB8AC3E}">
        <p14:creationId xmlns:p14="http://schemas.microsoft.com/office/powerpoint/2010/main" val="264217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DBEE3FC-32B4-4D1F-A5E1-7CEED9D1182F}"/>
              </a:ext>
            </a:extLst>
          </p:cNvPr>
          <p:cNvGraphicFramePr>
            <a:graphicFrameLocks/>
          </p:cNvGraphicFramePr>
          <p:nvPr>
            <p:extLst>
              <p:ext uri="{D42A27DB-BD31-4B8C-83A1-F6EECF244321}">
                <p14:modId xmlns:p14="http://schemas.microsoft.com/office/powerpoint/2010/main" val="3545526987"/>
              </p:ext>
            </p:extLst>
          </p:nvPr>
        </p:nvGraphicFramePr>
        <p:xfrm>
          <a:off x="3826800" y="1287000"/>
          <a:ext cx="7920000" cy="4284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a:extLst>
              <a:ext uri="{FF2B5EF4-FFF2-40B4-BE49-F238E27FC236}">
                <a16:creationId xmlns:a16="http://schemas.microsoft.com/office/drawing/2014/main" id="{17EDB990-333F-4737-90DF-1037B30662C7}"/>
              </a:ext>
            </a:extLst>
          </p:cNvPr>
          <p:cNvSpPr txBox="1"/>
          <p:nvPr/>
        </p:nvSpPr>
        <p:spPr>
          <a:xfrm>
            <a:off x="9272722" y="1940277"/>
            <a:ext cx="1425615" cy="69184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t>test and treat</a:t>
            </a:r>
            <a:br>
              <a:rPr lang="en-US" sz="1400" b="1" dirty="0"/>
            </a:br>
            <a:r>
              <a:rPr lang="en-US" sz="1400" b="1" dirty="0"/>
              <a:t>approach</a:t>
            </a:r>
          </a:p>
        </p:txBody>
      </p:sp>
      <p:sp>
        <p:nvSpPr>
          <p:cNvPr id="7" name="TextBox 1">
            <a:extLst>
              <a:ext uri="{FF2B5EF4-FFF2-40B4-BE49-F238E27FC236}">
                <a16:creationId xmlns:a16="http://schemas.microsoft.com/office/drawing/2014/main" id="{17C0E900-55A8-4B3B-8896-965BC180E56F}"/>
              </a:ext>
            </a:extLst>
          </p:cNvPr>
          <p:cNvSpPr txBox="1"/>
          <p:nvPr/>
        </p:nvSpPr>
        <p:spPr>
          <a:xfrm>
            <a:off x="7075973" y="1951479"/>
            <a:ext cx="1694105" cy="69184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err="1"/>
              <a:t>Xpert</a:t>
            </a:r>
            <a:r>
              <a:rPr lang="en-US" sz="1400" b="1" dirty="0"/>
              <a:t> MTB/RIF</a:t>
            </a:r>
            <a:br>
              <a:rPr lang="en-US" sz="1400" b="1" dirty="0"/>
            </a:br>
            <a:r>
              <a:rPr lang="en-US" sz="1400" b="1" dirty="0"/>
              <a:t>introduction</a:t>
            </a:r>
          </a:p>
        </p:txBody>
      </p:sp>
      <p:cxnSp>
        <p:nvCxnSpPr>
          <p:cNvPr id="9" name="Straight Arrow Connector 8">
            <a:extLst>
              <a:ext uri="{FF2B5EF4-FFF2-40B4-BE49-F238E27FC236}">
                <a16:creationId xmlns:a16="http://schemas.microsoft.com/office/drawing/2014/main" id="{296A0D5C-EFAB-4EF2-9A69-3351D14C4625}"/>
              </a:ext>
            </a:extLst>
          </p:cNvPr>
          <p:cNvCxnSpPr>
            <a:cxnSpLocks/>
          </p:cNvCxnSpPr>
          <p:nvPr/>
        </p:nvCxnSpPr>
        <p:spPr>
          <a:xfrm>
            <a:off x="9853235" y="2429148"/>
            <a:ext cx="882372" cy="0"/>
          </a:xfrm>
          <a:prstGeom prst="straightConnector1">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E751C4A-6417-40D1-A8F8-55A971D3C1C1}"/>
              </a:ext>
            </a:extLst>
          </p:cNvPr>
          <p:cNvCxnSpPr>
            <a:cxnSpLocks/>
          </p:cNvCxnSpPr>
          <p:nvPr/>
        </p:nvCxnSpPr>
        <p:spPr>
          <a:xfrm>
            <a:off x="7762306" y="2444138"/>
            <a:ext cx="882372" cy="0"/>
          </a:xfrm>
          <a:prstGeom prst="straightConnector1">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18D783F-0F93-4800-A321-692992765076}"/>
              </a:ext>
            </a:extLst>
          </p:cNvPr>
          <p:cNvSpPr/>
          <p:nvPr/>
        </p:nvSpPr>
        <p:spPr>
          <a:xfrm>
            <a:off x="3924000" y="1157852"/>
            <a:ext cx="7920000" cy="461665"/>
          </a:xfrm>
          <a:prstGeom prst="rect">
            <a:avLst/>
          </a:prstGeom>
        </p:spPr>
        <p:txBody>
          <a:bodyPr wrap="square">
            <a:spAutoFit/>
          </a:bodyPr>
          <a:lstStyle/>
          <a:p>
            <a:r>
              <a:rPr lang="en-ZA" sz="2400" b="1" dirty="0">
                <a:solidFill>
                  <a:prstClr val="black">
                    <a:lumMod val="65000"/>
                    <a:lumOff val="35000"/>
                  </a:prstClr>
                </a:solidFill>
                <a:latin typeface="Franklin Gothic Book" panose="020B0503020102020204" pitchFamily="34" charset="0"/>
                <a:cs typeface="Arial" pitchFamily="34" charset="0"/>
              </a:rPr>
              <a:t>Treatment mortality rates disaggregated by sex, 2006-2017</a:t>
            </a:r>
            <a:endParaRPr lang="en-US" sz="2400" b="1" dirty="0">
              <a:solidFill>
                <a:prstClr val="black">
                  <a:lumMod val="65000"/>
                  <a:lumOff val="35000"/>
                </a:prstClr>
              </a:solidFill>
              <a:latin typeface="Franklin Gothic Book" panose="020B0503020102020204" pitchFamily="34" charset="0"/>
              <a:cs typeface="Arial" pitchFamily="34" charset="0"/>
            </a:endParaRPr>
          </a:p>
        </p:txBody>
      </p:sp>
      <p:sp>
        <p:nvSpPr>
          <p:cNvPr id="12" name="Title 1">
            <a:extLst>
              <a:ext uri="{FF2B5EF4-FFF2-40B4-BE49-F238E27FC236}">
                <a16:creationId xmlns:a16="http://schemas.microsoft.com/office/drawing/2014/main" id="{C3D3999E-2952-4CAD-9E40-61A1B156E5EE}"/>
              </a:ext>
            </a:extLst>
          </p:cNvPr>
          <p:cNvSpPr>
            <a:spLocks noGrp="1"/>
          </p:cNvSpPr>
          <p:nvPr>
            <p:ph type="title"/>
          </p:nvPr>
        </p:nvSpPr>
        <p:spPr>
          <a:xfrm>
            <a:off x="609600" y="72000"/>
            <a:ext cx="10972800" cy="1143000"/>
          </a:xfrm>
        </p:spPr>
        <p:txBody>
          <a:bodyPr/>
          <a:lstStyle/>
          <a:p>
            <a:r>
              <a:rPr lang="en-US" altLang="en-US" dirty="0">
                <a:solidFill>
                  <a:srgbClr val="C00000"/>
                </a:solidFill>
                <a:latin typeface="Arial" panose="020B0604020202020204" pitchFamily="34" charset="0"/>
              </a:rPr>
              <a:t>Results</a:t>
            </a:r>
            <a:endParaRPr lang="en-US" b="0" dirty="0"/>
          </a:p>
        </p:txBody>
      </p:sp>
      <p:sp>
        <p:nvSpPr>
          <p:cNvPr id="13" name="Content Placeholder 2">
            <a:extLst>
              <a:ext uri="{FF2B5EF4-FFF2-40B4-BE49-F238E27FC236}">
                <a16:creationId xmlns:a16="http://schemas.microsoft.com/office/drawing/2014/main" id="{3DD64CC4-FC6A-4355-8F57-2F95CD2DB441}"/>
              </a:ext>
            </a:extLst>
          </p:cNvPr>
          <p:cNvSpPr>
            <a:spLocks noGrp="1"/>
          </p:cNvSpPr>
          <p:nvPr>
            <p:ph idx="1"/>
          </p:nvPr>
        </p:nvSpPr>
        <p:spPr>
          <a:xfrm>
            <a:off x="609600" y="1125410"/>
            <a:ext cx="3060000" cy="4525963"/>
          </a:xfrm>
        </p:spPr>
        <p:txBody>
          <a:bodyPr>
            <a:normAutofit/>
          </a:bodyPr>
          <a:lstStyle/>
          <a:p>
            <a:pPr marL="0" indent="0">
              <a:spcAft>
                <a:spcPts val="2400"/>
              </a:spcAft>
              <a:buNone/>
            </a:pPr>
            <a:r>
              <a:rPr lang="en-US" altLang="en-US" sz="2400" dirty="0"/>
              <a:t>Mortality decreased  up until 2013, but increased again until 2017.</a:t>
            </a:r>
            <a:endParaRPr lang="en-US" altLang="en-US" sz="2400" dirty="0">
              <a:solidFill>
                <a:srgbClr val="FF0000"/>
              </a:solidFill>
            </a:endParaRPr>
          </a:p>
          <a:p>
            <a:pPr marL="0" indent="0">
              <a:spcAft>
                <a:spcPts val="2400"/>
              </a:spcAft>
              <a:buNone/>
            </a:pPr>
            <a:r>
              <a:rPr lang="en-US" altLang="en-US" sz="2400" dirty="0"/>
              <a:t>Increase more evident in 2016/2017, coinciding with the start of the “universal test and treat” approach for HIV.</a:t>
            </a:r>
            <a:endParaRPr lang="en-US" sz="2400" dirty="0"/>
          </a:p>
        </p:txBody>
      </p:sp>
    </p:spTree>
    <p:extLst>
      <p:ext uri="{BB962C8B-B14F-4D97-AF65-F5344CB8AC3E}">
        <p14:creationId xmlns:p14="http://schemas.microsoft.com/office/powerpoint/2010/main" val="1157674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D5EC8-86DB-4120-B44C-E6F7F480B213}"/>
              </a:ext>
            </a:extLst>
          </p:cNvPr>
          <p:cNvSpPr>
            <a:spLocks noGrp="1"/>
          </p:cNvSpPr>
          <p:nvPr>
            <p:ph type="title"/>
          </p:nvPr>
        </p:nvSpPr>
        <p:spPr>
          <a:xfrm>
            <a:off x="609600" y="72000"/>
            <a:ext cx="10972800" cy="1143000"/>
          </a:xfrm>
        </p:spPr>
        <p:txBody>
          <a:bodyPr/>
          <a:lstStyle/>
          <a:p>
            <a:r>
              <a:rPr lang="en-US" altLang="en-US" dirty="0">
                <a:solidFill>
                  <a:srgbClr val="C00000"/>
                </a:solidFill>
                <a:latin typeface="Arial" panose="020B0604020202020204" pitchFamily="34" charset="0"/>
              </a:rPr>
              <a:t>Results</a:t>
            </a:r>
            <a:endParaRPr lang="en-US" b="0" dirty="0"/>
          </a:p>
        </p:txBody>
      </p:sp>
      <p:graphicFrame>
        <p:nvGraphicFramePr>
          <p:cNvPr id="4" name="Chart 3">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788020864"/>
              </p:ext>
            </p:extLst>
          </p:nvPr>
        </p:nvGraphicFramePr>
        <p:xfrm>
          <a:off x="3826800" y="1191600"/>
          <a:ext cx="7920000" cy="4284000"/>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2">
            <a:extLst>
              <a:ext uri="{FF2B5EF4-FFF2-40B4-BE49-F238E27FC236}">
                <a16:creationId xmlns:a16="http://schemas.microsoft.com/office/drawing/2014/main" id="{6C56C5DD-3FB0-4D0F-A208-70985D4FDE81}"/>
              </a:ext>
            </a:extLst>
          </p:cNvPr>
          <p:cNvSpPr>
            <a:spLocks noGrp="1"/>
          </p:cNvSpPr>
          <p:nvPr>
            <p:ph idx="1"/>
          </p:nvPr>
        </p:nvSpPr>
        <p:spPr>
          <a:xfrm>
            <a:off x="609600" y="1097409"/>
            <a:ext cx="3060000" cy="4525963"/>
          </a:xfrm>
        </p:spPr>
        <p:txBody>
          <a:bodyPr/>
          <a:lstStyle/>
          <a:p>
            <a:pPr marL="0" indent="0">
              <a:spcAft>
                <a:spcPts val="2400"/>
              </a:spcAft>
              <a:buNone/>
            </a:pPr>
            <a:r>
              <a:rPr lang="en-US" altLang="en-US" sz="2400" dirty="0"/>
              <a:t>Proportion of PLHIV starting TB treatment prior to ART initiation declined after introduction of universal test and </a:t>
            </a:r>
            <a:r>
              <a:rPr lang="en-US" altLang="en-US" sz="2400"/>
              <a:t>treat</a:t>
            </a:r>
            <a:r>
              <a:rPr lang="en-US" altLang="en-US" sz="2400" smtClean="0"/>
              <a:t>.</a:t>
            </a:r>
            <a:endParaRPr lang="en-US" altLang="en-US" sz="2400" dirty="0"/>
          </a:p>
        </p:txBody>
      </p:sp>
    </p:spTree>
    <p:extLst>
      <p:ext uri="{BB962C8B-B14F-4D97-AF65-F5344CB8AC3E}">
        <p14:creationId xmlns:p14="http://schemas.microsoft.com/office/powerpoint/2010/main" val="3411379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D5EC8-86DB-4120-B44C-E6F7F480B213}"/>
              </a:ext>
            </a:extLst>
          </p:cNvPr>
          <p:cNvSpPr>
            <a:spLocks noGrp="1"/>
          </p:cNvSpPr>
          <p:nvPr>
            <p:ph type="title"/>
          </p:nvPr>
        </p:nvSpPr>
        <p:spPr>
          <a:xfrm>
            <a:off x="609600" y="72000"/>
            <a:ext cx="10972800" cy="1143000"/>
          </a:xfrm>
        </p:spPr>
        <p:txBody>
          <a:bodyPr/>
          <a:lstStyle/>
          <a:p>
            <a:r>
              <a:rPr lang="en-US" altLang="en-US" dirty="0">
                <a:solidFill>
                  <a:srgbClr val="C00000"/>
                </a:solidFill>
                <a:latin typeface="Arial" panose="020B0604020202020204" pitchFamily="34" charset="0"/>
              </a:rPr>
              <a:t>Results</a:t>
            </a:r>
            <a:endParaRPr lang="en-US" b="0" dirty="0"/>
          </a:p>
        </p:txBody>
      </p:sp>
      <p:graphicFrame>
        <p:nvGraphicFramePr>
          <p:cNvPr id="4" name="Chart 3">
            <a:extLst>
              <a:ext uri="{FF2B5EF4-FFF2-40B4-BE49-F238E27FC236}">
                <a16:creationId xmlns:a16="http://schemas.microsoft.com/office/drawing/2014/main" id="{00000000-0008-0000-0000-000002000000}"/>
              </a:ext>
            </a:extLst>
          </p:cNvPr>
          <p:cNvGraphicFramePr>
            <a:graphicFrameLocks/>
          </p:cNvGraphicFramePr>
          <p:nvPr/>
        </p:nvGraphicFramePr>
        <p:xfrm>
          <a:off x="3826800" y="1191600"/>
          <a:ext cx="7920000" cy="4284000"/>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2">
            <a:extLst>
              <a:ext uri="{FF2B5EF4-FFF2-40B4-BE49-F238E27FC236}">
                <a16:creationId xmlns:a16="http://schemas.microsoft.com/office/drawing/2014/main" id="{6C56C5DD-3FB0-4D0F-A208-70985D4FDE81}"/>
              </a:ext>
            </a:extLst>
          </p:cNvPr>
          <p:cNvSpPr>
            <a:spLocks noGrp="1"/>
          </p:cNvSpPr>
          <p:nvPr>
            <p:ph idx="1"/>
          </p:nvPr>
        </p:nvSpPr>
        <p:spPr>
          <a:xfrm>
            <a:off x="609600" y="1097409"/>
            <a:ext cx="3060000" cy="4525963"/>
          </a:xfrm>
        </p:spPr>
        <p:txBody>
          <a:bodyPr/>
          <a:lstStyle/>
          <a:p>
            <a:pPr marL="0" indent="0">
              <a:spcAft>
                <a:spcPts val="2400"/>
              </a:spcAft>
              <a:buNone/>
            </a:pPr>
            <a:r>
              <a:rPr lang="en-US" altLang="en-US" sz="2400" dirty="0"/>
              <a:t>Proportion of PLHIV starting TB treatment prior to ART initiation declined after introduction of universal test and treat.</a:t>
            </a:r>
          </a:p>
          <a:p>
            <a:pPr marL="0" indent="0">
              <a:spcAft>
                <a:spcPts val="2400"/>
              </a:spcAft>
              <a:buNone/>
            </a:pPr>
            <a:r>
              <a:rPr lang="en-US" altLang="en-US" sz="2400" dirty="0"/>
              <a:t>Possible reduction in TB screening before ART initiation.</a:t>
            </a:r>
            <a:endParaRPr lang="en-US" sz="2400" dirty="0"/>
          </a:p>
        </p:txBody>
      </p:sp>
    </p:spTree>
    <p:extLst>
      <p:ext uri="{BB962C8B-B14F-4D97-AF65-F5344CB8AC3E}">
        <p14:creationId xmlns:p14="http://schemas.microsoft.com/office/powerpoint/2010/main" val="3905476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8C902-E78E-4002-8A3E-71000C4AB632}"/>
              </a:ext>
            </a:extLst>
          </p:cNvPr>
          <p:cNvSpPr>
            <a:spLocks noGrp="1"/>
          </p:cNvSpPr>
          <p:nvPr>
            <p:ph type="title"/>
          </p:nvPr>
        </p:nvSpPr>
        <p:spPr>
          <a:xfrm>
            <a:off x="609600" y="72000"/>
            <a:ext cx="10972800" cy="1143000"/>
          </a:xfrm>
        </p:spPr>
        <p:txBody>
          <a:bodyPr>
            <a:noAutofit/>
          </a:bodyPr>
          <a:lstStyle/>
          <a:p>
            <a:r>
              <a:rPr lang="en-US" altLang="en-US" sz="3100" dirty="0">
                <a:solidFill>
                  <a:srgbClr val="C00000"/>
                </a:solidFill>
                <a:latin typeface="Arial" panose="020B0604020202020204" pitchFamily="34" charset="0"/>
              </a:rPr>
              <a:t>Proportion of TB cases diagnosed ≤90 days after ART correlates with mortality observed in co-infected patients</a:t>
            </a:r>
            <a:endParaRPr lang="en-US" sz="3100" dirty="0">
              <a:solidFill>
                <a:srgbClr val="C00000"/>
              </a:solidFill>
              <a:latin typeface="Arial" panose="020B0604020202020204" pitchFamily="34" charset="0"/>
            </a:endParaRPr>
          </a:p>
        </p:txBody>
      </p:sp>
      <p:graphicFrame>
        <p:nvGraphicFramePr>
          <p:cNvPr id="12" name="Chart 11">
            <a:extLst>
              <a:ext uri="{FF2B5EF4-FFF2-40B4-BE49-F238E27FC236}">
                <a16:creationId xmlns:a16="http://schemas.microsoft.com/office/drawing/2014/main" id="{55A418EE-BF30-4E5D-8070-C8BF3E90A510}"/>
              </a:ext>
            </a:extLst>
          </p:cNvPr>
          <p:cNvGraphicFramePr>
            <a:graphicFrameLocks noChangeAspect="1"/>
          </p:cNvGraphicFramePr>
          <p:nvPr>
            <p:extLst>
              <p:ext uri="{D42A27DB-BD31-4B8C-83A1-F6EECF244321}">
                <p14:modId xmlns:p14="http://schemas.microsoft.com/office/powerpoint/2010/main" val="412983320"/>
              </p:ext>
            </p:extLst>
          </p:nvPr>
        </p:nvGraphicFramePr>
        <p:xfrm>
          <a:off x="2196000" y="1417639"/>
          <a:ext cx="7800000" cy="468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C642C546-4290-4698-8AFF-883083548284}"/>
              </a:ext>
            </a:extLst>
          </p:cNvPr>
          <p:cNvSpPr txBox="1"/>
          <p:nvPr/>
        </p:nvSpPr>
        <p:spPr>
          <a:xfrm>
            <a:off x="7494795" y="1976256"/>
            <a:ext cx="1425615" cy="69184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t>HIV “test and</a:t>
            </a:r>
            <a:br>
              <a:rPr lang="en-US" sz="1400" b="1" dirty="0"/>
            </a:br>
            <a:r>
              <a:rPr lang="en-US" sz="1400" b="1" dirty="0"/>
              <a:t>treat” approach</a:t>
            </a:r>
          </a:p>
        </p:txBody>
      </p:sp>
      <p:sp>
        <p:nvSpPr>
          <p:cNvPr id="5" name="TextBox 1">
            <a:extLst>
              <a:ext uri="{FF2B5EF4-FFF2-40B4-BE49-F238E27FC236}">
                <a16:creationId xmlns:a16="http://schemas.microsoft.com/office/drawing/2014/main" id="{6DA43DEC-9826-4EF3-ABF7-9628E38C9945}"/>
              </a:ext>
            </a:extLst>
          </p:cNvPr>
          <p:cNvSpPr txBox="1"/>
          <p:nvPr/>
        </p:nvSpPr>
        <p:spPr>
          <a:xfrm>
            <a:off x="5496166" y="1976256"/>
            <a:ext cx="1694105" cy="69184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err="1"/>
              <a:t>Xpert</a:t>
            </a:r>
            <a:r>
              <a:rPr lang="en-US" sz="1400" b="1" dirty="0"/>
              <a:t> MTB/RIF</a:t>
            </a:r>
            <a:br>
              <a:rPr lang="en-US" sz="1400" b="1" dirty="0"/>
            </a:br>
            <a:r>
              <a:rPr lang="en-US" sz="1400" b="1" dirty="0"/>
              <a:t>introduction</a:t>
            </a:r>
          </a:p>
        </p:txBody>
      </p:sp>
      <p:cxnSp>
        <p:nvCxnSpPr>
          <p:cNvPr id="6" name="Straight Arrow Connector 5">
            <a:extLst>
              <a:ext uri="{FF2B5EF4-FFF2-40B4-BE49-F238E27FC236}">
                <a16:creationId xmlns:a16="http://schemas.microsoft.com/office/drawing/2014/main" id="{E7E0A36D-0920-45E6-9D41-B146BE03B976}"/>
              </a:ext>
            </a:extLst>
          </p:cNvPr>
          <p:cNvCxnSpPr>
            <a:cxnSpLocks/>
          </p:cNvCxnSpPr>
          <p:nvPr/>
        </p:nvCxnSpPr>
        <p:spPr>
          <a:xfrm>
            <a:off x="8188553" y="2489176"/>
            <a:ext cx="882372" cy="0"/>
          </a:xfrm>
          <a:prstGeom prst="straightConnector1">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88C74908-7CD6-472A-86CF-A25CA3A359B9}"/>
              </a:ext>
            </a:extLst>
          </p:cNvPr>
          <p:cNvCxnSpPr>
            <a:cxnSpLocks/>
          </p:cNvCxnSpPr>
          <p:nvPr/>
        </p:nvCxnSpPr>
        <p:spPr>
          <a:xfrm>
            <a:off x="6182499" y="2491839"/>
            <a:ext cx="882372" cy="0"/>
          </a:xfrm>
          <a:prstGeom prst="straightConnector1">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1B488C8-812A-49EE-AE74-F3071C9BE2D8}"/>
              </a:ext>
            </a:extLst>
          </p:cNvPr>
          <p:cNvCxnSpPr/>
          <p:nvPr/>
        </p:nvCxnSpPr>
        <p:spPr>
          <a:xfrm>
            <a:off x="7079058" y="1997561"/>
            <a:ext cx="0" cy="34740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2F0E763-5C0F-426D-93DD-E47BB9043A98}"/>
              </a:ext>
            </a:extLst>
          </p:cNvPr>
          <p:cNvCxnSpPr/>
          <p:nvPr/>
        </p:nvCxnSpPr>
        <p:spPr>
          <a:xfrm>
            <a:off x="9120876" y="1997561"/>
            <a:ext cx="0" cy="34740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AB65D1C-BC8E-4B39-93D7-A23C02853DA1}"/>
              </a:ext>
            </a:extLst>
          </p:cNvPr>
          <p:cNvSpPr/>
          <p:nvPr/>
        </p:nvSpPr>
        <p:spPr>
          <a:xfrm>
            <a:off x="9996000" y="2241852"/>
            <a:ext cx="1930605" cy="2308324"/>
          </a:xfrm>
          <a:prstGeom prst="rect">
            <a:avLst/>
          </a:prstGeom>
        </p:spPr>
        <p:txBody>
          <a:bodyPr wrap="square">
            <a:spAutoFit/>
          </a:bodyPr>
          <a:lstStyle/>
          <a:p>
            <a:r>
              <a:rPr lang="en-US" dirty="0">
                <a:solidFill>
                  <a:srgbClr val="C00000"/>
                </a:solidFill>
                <a:latin typeface="Arial" panose="020B0604020202020204" pitchFamily="34" charset="0"/>
              </a:rPr>
              <a:t>Treatment death rate vs. % TB cases diagnosed ≤90 days after ART start, TB/HIV co-infected patients, 2006-2017</a:t>
            </a:r>
            <a:endParaRPr lang="en-US" dirty="0"/>
          </a:p>
        </p:txBody>
      </p:sp>
      <p:sp>
        <p:nvSpPr>
          <p:cNvPr id="10" name="TextBox 9">
            <a:extLst>
              <a:ext uri="{FF2B5EF4-FFF2-40B4-BE49-F238E27FC236}">
                <a16:creationId xmlns:a16="http://schemas.microsoft.com/office/drawing/2014/main" id="{33F7F068-0C94-4711-A9C9-CC42D07F1BDE}"/>
              </a:ext>
            </a:extLst>
          </p:cNvPr>
          <p:cNvSpPr txBox="1"/>
          <p:nvPr/>
        </p:nvSpPr>
        <p:spPr>
          <a:xfrm>
            <a:off x="265395" y="3299791"/>
            <a:ext cx="1678439" cy="646331"/>
          </a:xfrm>
          <a:prstGeom prst="rect">
            <a:avLst/>
          </a:prstGeom>
          <a:noFill/>
        </p:spPr>
        <p:txBody>
          <a:bodyPr wrap="square" rtlCol="0">
            <a:spAutoFit/>
          </a:bodyPr>
          <a:lstStyle/>
          <a:p>
            <a:r>
              <a:rPr lang="en-US" dirty="0">
                <a:solidFill>
                  <a:srgbClr val="C00000"/>
                </a:solidFill>
                <a:latin typeface="Arial" panose="020B0604020202020204" pitchFamily="34" charset="0"/>
              </a:rPr>
              <a:t>Pearson coefficient 0.8</a:t>
            </a:r>
          </a:p>
        </p:txBody>
      </p:sp>
    </p:spTree>
    <p:extLst>
      <p:ext uri="{BB962C8B-B14F-4D97-AF65-F5344CB8AC3E}">
        <p14:creationId xmlns:p14="http://schemas.microsoft.com/office/powerpoint/2010/main" val="2559873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D5EC8-86DB-4120-B44C-E6F7F480B213}"/>
              </a:ext>
            </a:extLst>
          </p:cNvPr>
          <p:cNvSpPr>
            <a:spLocks noGrp="1"/>
          </p:cNvSpPr>
          <p:nvPr>
            <p:ph type="title"/>
          </p:nvPr>
        </p:nvSpPr>
        <p:spPr>
          <a:xfrm>
            <a:off x="609600" y="72000"/>
            <a:ext cx="10972800" cy="1143000"/>
          </a:xfrm>
        </p:spPr>
        <p:txBody>
          <a:bodyPr/>
          <a:lstStyle/>
          <a:p>
            <a:r>
              <a:rPr lang="en-US" altLang="en-US" dirty="0">
                <a:solidFill>
                  <a:srgbClr val="C00000"/>
                </a:solidFill>
                <a:latin typeface="Arial" panose="020B0604020202020204" pitchFamily="34" charset="0"/>
              </a:rPr>
              <a:t>Limitations</a:t>
            </a:r>
            <a:endParaRPr lang="en-US" b="0" dirty="0"/>
          </a:p>
        </p:txBody>
      </p:sp>
      <p:sp>
        <p:nvSpPr>
          <p:cNvPr id="3" name="Content Placeholder 2">
            <a:extLst>
              <a:ext uri="{FF2B5EF4-FFF2-40B4-BE49-F238E27FC236}">
                <a16:creationId xmlns:a16="http://schemas.microsoft.com/office/drawing/2014/main" id="{ACA6EEE7-1E82-47A2-979C-2453339B3EA8}"/>
              </a:ext>
            </a:extLst>
          </p:cNvPr>
          <p:cNvSpPr>
            <a:spLocks noGrp="1"/>
          </p:cNvSpPr>
          <p:nvPr>
            <p:ph idx="1"/>
          </p:nvPr>
        </p:nvSpPr>
        <p:spPr/>
        <p:txBody>
          <a:bodyPr/>
          <a:lstStyle/>
          <a:p>
            <a:pPr>
              <a:spcAft>
                <a:spcPts val="2400"/>
              </a:spcAft>
            </a:pPr>
            <a:r>
              <a:rPr lang="es-ES" sz="2400" dirty="0" err="1"/>
              <a:t>Being</a:t>
            </a:r>
            <a:r>
              <a:rPr lang="es-ES" sz="2400" dirty="0"/>
              <a:t> a </a:t>
            </a:r>
            <a:r>
              <a:rPr lang="es-ES" sz="2400" dirty="0" err="1"/>
              <a:t>retrospective</a:t>
            </a:r>
            <a:r>
              <a:rPr lang="es-ES" sz="2400" dirty="0"/>
              <a:t> </a:t>
            </a:r>
            <a:r>
              <a:rPr lang="es-ES" sz="2400" dirty="0" err="1"/>
              <a:t>study</a:t>
            </a:r>
            <a:r>
              <a:rPr lang="es-ES" sz="2400" dirty="0"/>
              <a:t>, data </a:t>
            </a:r>
            <a:r>
              <a:rPr lang="es-ES" sz="2400" dirty="0" err="1"/>
              <a:t>availability</a:t>
            </a:r>
            <a:r>
              <a:rPr lang="es-ES" sz="2400" dirty="0"/>
              <a:t> </a:t>
            </a:r>
            <a:r>
              <a:rPr lang="es-ES" sz="2400" dirty="0" err="1"/>
              <a:t>was</a:t>
            </a:r>
            <a:r>
              <a:rPr lang="es-ES" sz="2400" dirty="0"/>
              <a:t> </a:t>
            </a:r>
            <a:r>
              <a:rPr lang="es-ES" sz="2400" dirty="0" err="1"/>
              <a:t>limited</a:t>
            </a:r>
            <a:r>
              <a:rPr lang="es-ES" sz="2400" dirty="0"/>
              <a:t> and </a:t>
            </a:r>
            <a:r>
              <a:rPr lang="es-ES" sz="2400" dirty="0" err="1"/>
              <a:t>often</a:t>
            </a:r>
            <a:r>
              <a:rPr lang="es-ES" sz="2400" dirty="0"/>
              <a:t> </a:t>
            </a:r>
            <a:r>
              <a:rPr lang="es-ES" sz="2400" dirty="0" err="1"/>
              <a:t>incomplete</a:t>
            </a:r>
            <a:r>
              <a:rPr lang="es-ES" sz="2400" dirty="0"/>
              <a:t>.</a:t>
            </a:r>
          </a:p>
          <a:p>
            <a:pPr>
              <a:spcAft>
                <a:spcPts val="2400"/>
              </a:spcAft>
            </a:pPr>
            <a:r>
              <a:rPr lang="es-ES" sz="2400" dirty="0" err="1"/>
              <a:t>This</a:t>
            </a:r>
            <a:r>
              <a:rPr lang="es-ES" sz="2400" dirty="0"/>
              <a:t> </a:t>
            </a:r>
            <a:r>
              <a:rPr lang="es-ES" sz="2400" dirty="0" err="1"/>
              <a:t>may</a:t>
            </a:r>
            <a:r>
              <a:rPr lang="es-ES" sz="2400" dirty="0"/>
              <a:t> </a:t>
            </a:r>
            <a:r>
              <a:rPr lang="es-ES" sz="2400" dirty="0" err="1"/>
              <a:t>have</a:t>
            </a:r>
            <a:r>
              <a:rPr lang="es-ES" sz="2400" dirty="0"/>
              <a:t> </a:t>
            </a:r>
            <a:r>
              <a:rPr lang="es-ES" sz="2400" dirty="0" err="1"/>
              <a:t>implications</a:t>
            </a:r>
            <a:r>
              <a:rPr lang="es-ES" sz="2400" dirty="0"/>
              <a:t> in </a:t>
            </a:r>
            <a:r>
              <a:rPr lang="es-ES" sz="2400" dirty="0" err="1"/>
              <a:t>the</a:t>
            </a:r>
            <a:r>
              <a:rPr lang="es-ES" sz="2400" dirty="0"/>
              <a:t> </a:t>
            </a:r>
            <a:r>
              <a:rPr lang="es-ES" sz="2400" dirty="0" err="1"/>
              <a:t>calculations</a:t>
            </a:r>
            <a:r>
              <a:rPr lang="es-ES" sz="2400" dirty="0"/>
              <a:t> of </a:t>
            </a:r>
            <a:r>
              <a:rPr lang="es-ES" sz="2400" dirty="0" err="1"/>
              <a:t>treatment</a:t>
            </a:r>
            <a:r>
              <a:rPr lang="es-ES" sz="2400" dirty="0"/>
              <a:t> </a:t>
            </a:r>
            <a:r>
              <a:rPr lang="es-ES" sz="2400" dirty="0" err="1"/>
              <a:t>outcome</a:t>
            </a:r>
            <a:r>
              <a:rPr lang="es-ES" sz="2400" dirty="0"/>
              <a:t> </a:t>
            </a:r>
            <a:r>
              <a:rPr lang="es-ES" sz="2400" dirty="0" err="1"/>
              <a:t>rates</a:t>
            </a:r>
            <a:r>
              <a:rPr lang="es-ES" sz="2400" dirty="0" smtClean="0"/>
              <a:t>.</a:t>
            </a:r>
          </a:p>
          <a:p>
            <a:pPr>
              <a:spcAft>
                <a:spcPts val="2400"/>
              </a:spcAft>
            </a:pPr>
            <a:r>
              <a:rPr lang="es-ES" sz="2400" dirty="0" smtClean="0"/>
              <a:t>Data come </a:t>
            </a:r>
            <a:r>
              <a:rPr lang="es-ES" sz="2400" dirty="0" err="1" smtClean="0"/>
              <a:t>from</a:t>
            </a:r>
            <a:r>
              <a:rPr lang="es-ES" sz="2400" dirty="0" smtClean="0"/>
              <a:t> </a:t>
            </a:r>
            <a:r>
              <a:rPr lang="es-ES" sz="2400" dirty="0" err="1" smtClean="0"/>
              <a:t>only</a:t>
            </a:r>
            <a:r>
              <a:rPr lang="es-ES" sz="2400" dirty="0" smtClean="0"/>
              <a:t> </a:t>
            </a:r>
            <a:r>
              <a:rPr lang="es-ES" sz="2400" dirty="0" err="1" smtClean="0"/>
              <a:t>one</a:t>
            </a:r>
            <a:r>
              <a:rPr lang="es-ES" sz="2400" dirty="0" smtClean="0"/>
              <a:t> </a:t>
            </a:r>
            <a:r>
              <a:rPr lang="es-ES" sz="2400" dirty="0" err="1" smtClean="0"/>
              <a:t>site</a:t>
            </a:r>
            <a:r>
              <a:rPr lang="es-ES" sz="2400" dirty="0" smtClean="0"/>
              <a:t>.</a:t>
            </a:r>
            <a:endParaRPr lang="es-ES" sz="2400" dirty="0"/>
          </a:p>
        </p:txBody>
      </p:sp>
    </p:spTree>
    <p:extLst>
      <p:ext uri="{BB962C8B-B14F-4D97-AF65-F5344CB8AC3E}">
        <p14:creationId xmlns:p14="http://schemas.microsoft.com/office/powerpoint/2010/main" val="667648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D5EC8-86DB-4120-B44C-E6F7F480B213}"/>
              </a:ext>
            </a:extLst>
          </p:cNvPr>
          <p:cNvSpPr>
            <a:spLocks noGrp="1"/>
          </p:cNvSpPr>
          <p:nvPr>
            <p:ph type="title"/>
          </p:nvPr>
        </p:nvSpPr>
        <p:spPr>
          <a:xfrm>
            <a:off x="609600" y="72000"/>
            <a:ext cx="10972800" cy="1143000"/>
          </a:xfrm>
        </p:spPr>
        <p:txBody>
          <a:bodyPr/>
          <a:lstStyle/>
          <a:p>
            <a:r>
              <a:rPr lang="en-US" altLang="en-US" dirty="0">
                <a:solidFill>
                  <a:srgbClr val="C00000"/>
                </a:solidFill>
                <a:latin typeface="Arial" panose="020B0604020202020204" pitchFamily="34" charset="0"/>
              </a:rPr>
              <a:t>Conclusions</a:t>
            </a:r>
            <a:endParaRPr lang="en-US" b="0" dirty="0"/>
          </a:p>
        </p:txBody>
      </p:sp>
      <p:sp>
        <p:nvSpPr>
          <p:cNvPr id="3" name="Content Placeholder 2">
            <a:extLst>
              <a:ext uri="{FF2B5EF4-FFF2-40B4-BE49-F238E27FC236}">
                <a16:creationId xmlns:a16="http://schemas.microsoft.com/office/drawing/2014/main" id="{ACA6EEE7-1E82-47A2-979C-2453339B3EA8}"/>
              </a:ext>
            </a:extLst>
          </p:cNvPr>
          <p:cNvSpPr>
            <a:spLocks noGrp="1"/>
          </p:cNvSpPr>
          <p:nvPr>
            <p:ph idx="1"/>
          </p:nvPr>
        </p:nvSpPr>
        <p:spPr/>
        <p:txBody>
          <a:bodyPr/>
          <a:lstStyle/>
          <a:p>
            <a:pPr>
              <a:spcAft>
                <a:spcPts val="2400"/>
              </a:spcAft>
            </a:pPr>
            <a:r>
              <a:rPr lang="en-US" altLang="en-US" sz="2400" dirty="0"/>
              <a:t>Challenges remain as to how best to integrate </a:t>
            </a:r>
            <a:r>
              <a:rPr lang="en-US" altLang="en-US" sz="2400" dirty="0" err="1"/>
              <a:t>Xpert</a:t>
            </a:r>
            <a:r>
              <a:rPr lang="en-US" altLang="en-US" sz="2400" dirty="0"/>
              <a:t> MTB/RIF into diagnostic algorithms to maximize its impact on TB morbidity and mortality.</a:t>
            </a:r>
          </a:p>
          <a:p>
            <a:pPr>
              <a:spcAft>
                <a:spcPts val="2400"/>
              </a:spcAft>
            </a:pPr>
            <a:r>
              <a:rPr lang="en-US" sz="2400" dirty="0"/>
              <a:t>Observed increase in mortality rates could be potentially linked to the loss of pre-ART interventions, particularly missing TB screening in patients newly diagnosed with HIV.</a:t>
            </a:r>
          </a:p>
          <a:p>
            <a:pPr>
              <a:spcAft>
                <a:spcPts val="2400"/>
              </a:spcAft>
            </a:pPr>
            <a:r>
              <a:rPr lang="en-US" altLang="en-US" sz="2400" dirty="0"/>
              <a:t>HIV care “test and treat” approach implementation should be reviewed to highlight the need of reasonably excluding TB disease before ART start.</a:t>
            </a:r>
            <a:endParaRPr lang="en-US" sz="2400" dirty="0"/>
          </a:p>
        </p:txBody>
      </p:sp>
    </p:spTree>
    <p:extLst>
      <p:ext uri="{BB962C8B-B14F-4D97-AF65-F5344CB8AC3E}">
        <p14:creationId xmlns:p14="http://schemas.microsoft.com/office/powerpoint/2010/main" val="301310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urum New Concept">
            <a:extLst>
              <a:ext uri="{FF2B5EF4-FFF2-40B4-BE49-F238E27FC236}">
                <a16:creationId xmlns:a16="http://schemas.microsoft.com/office/drawing/2014/main" id="{206FABE5-323F-4E0B-BE0A-9DE3E3BDA800}"/>
              </a:ext>
            </a:extLst>
          </p:cNvPr>
          <p:cNvPicPr>
            <a:picLocks noChangeAspect="1"/>
          </p:cNvPicPr>
          <p:nvPr/>
        </p:nvPicPr>
        <p:blipFill>
          <a:blip r:embed="rId2"/>
          <a:srcRect/>
          <a:stretch>
            <a:fillRect/>
          </a:stretch>
        </p:blipFill>
        <p:spPr bwMode="auto">
          <a:xfrm>
            <a:off x="4787720" y="2737411"/>
            <a:ext cx="2968163" cy="2542306"/>
          </a:xfrm>
          <a:prstGeom prst="rect">
            <a:avLst/>
          </a:prstGeom>
          <a:noFill/>
          <a:ln w="9525">
            <a:noFill/>
            <a:miter lim="800000"/>
            <a:headEnd/>
            <a:tailEnd/>
          </a:ln>
        </p:spPr>
      </p:pic>
      <p:pic>
        <p:nvPicPr>
          <p:cNvPr id="5" name="Picture 4">
            <a:extLst>
              <a:ext uri="{FF2B5EF4-FFF2-40B4-BE49-F238E27FC236}">
                <a16:creationId xmlns:a16="http://schemas.microsoft.com/office/drawing/2014/main" id="{7E86E35A-9CFB-4CB4-975B-D7FEBF124A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3058" y="3009801"/>
            <a:ext cx="1325556" cy="1997527"/>
          </a:xfrm>
          <a:prstGeom prst="rect">
            <a:avLst/>
          </a:prstGeom>
        </p:spPr>
      </p:pic>
      <p:pic>
        <p:nvPicPr>
          <p:cNvPr id="6" name="Picture 5" descr="A close up of a logo&#10;&#10;Description automatically generated">
            <a:extLst>
              <a:ext uri="{FF2B5EF4-FFF2-40B4-BE49-F238E27FC236}">
                <a16:creationId xmlns:a16="http://schemas.microsoft.com/office/drawing/2014/main" id="{0372D0F2-9EAE-49CC-8727-F108CE98DF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3006" y="2737411"/>
            <a:ext cx="2057538" cy="2542306"/>
          </a:xfrm>
          <a:prstGeom prst="rect">
            <a:avLst/>
          </a:prstGeom>
        </p:spPr>
      </p:pic>
    </p:spTree>
    <p:extLst>
      <p:ext uri="{BB962C8B-B14F-4D97-AF65-F5344CB8AC3E}">
        <p14:creationId xmlns:p14="http://schemas.microsoft.com/office/powerpoint/2010/main" val="4165549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868" y="2130427"/>
            <a:ext cx="11256264" cy="1470025"/>
          </a:xfrm>
        </p:spPr>
        <p:txBody>
          <a:bodyPr>
            <a:noAutofit/>
          </a:bodyPr>
          <a:lstStyle/>
          <a:p>
            <a:r>
              <a:rPr lang="en-US" altLang="en-US" sz="2800" dirty="0">
                <a:solidFill>
                  <a:srgbClr val="C00000"/>
                </a:solidFill>
                <a:latin typeface="Arial" panose="020B0604020202020204" pitchFamily="34" charset="0"/>
              </a:rPr>
              <a:t>“Test and treat” approaches to HIV care may affect the </a:t>
            </a:r>
            <a:r>
              <a:rPr lang="en-US" altLang="en-US" sz="2800" dirty="0" err="1">
                <a:solidFill>
                  <a:srgbClr val="C00000"/>
                </a:solidFill>
                <a:latin typeface="Arial" panose="020B0604020202020204" pitchFamily="34" charset="0"/>
              </a:rPr>
              <a:t>Xpert</a:t>
            </a:r>
            <a:r>
              <a:rPr lang="en-US" altLang="en-US" sz="2800" dirty="0">
                <a:solidFill>
                  <a:srgbClr val="C00000"/>
                </a:solidFill>
                <a:latin typeface="Arial" panose="020B0604020202020204" pitchFamily="34" charset="0"/>
              </a:rPr>
              <a:t> MTB/RIF testing impact in high burden TB/HIV settings: results from a cohort from a rural hospital in Southern Mozambique</a:t>
            </a:r>
            <a:endParaRPr lang="en-US" sz="2800" dirty="0"/>
          </a:p>
        </p:txBody>
      </p:sp>
      <p:sp>
        <p:nvSpPr>
          <p:cNvPr id="3" name="Subtitle 2"/>
          <p:cNvSpPr>
            <a:spLocks noGrp="1"/>
          </p:cNvSpPr>
          <p:nvPr>
            <p:ph type="subTitle" idx="1"/>
          </p:nvPr>
        </p:nvSpPr>
        <p:spPr>
          <a:xfrm>
            <a:off x="1828800" y="3886200"/>
            <a:ext cx="8534400" cy="543143"/>
          </a:xfrm>
        </p:spPr>
        <p:txBody>
          <a:bodyPr/>
          <a:lstStyle/>
          <a:p>
            <a:r>
              <a:rPr lang="en-US" dirty="0">
                <a:solidFill>
                  <a:srgbClr val="C00000"/>
                </a:solidFill>
                <a:latin typeface="Arial" panose="020B0604020202020204" pitchFamily="34" charset="0"/>
              </a:rPr>
              <a:t>Emilio Valverde, The Aurum Institute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2265" y="4663751"/>
            <a:ext cx="266777" cy="266777"/>
          </a:xfrm>
          <a:prstGeom prst="rect">
            <a:avLst/>
          </a:prstGeom>
        </p:spPr>
      </p:pic>
      <p:sp>
        <p:nvSpPr>
          <p:cNvPr id="6" name="Rectangle 5"/>
          <p:cNvSpPr/>
          <p:nvPr/>
        </p:nvSpPr>
        <p:spPr>
          <a:xfrm>
            <a:off x="5372080" y="4629262"/>
            <a:ext cx="1813060" cy="369332"/>
          </a:xfrm>
          <a:prstGeom prst="rect">
            <a:avLst/>
          </a:prstGeom>
        </p:spPr>
        <p:txBody>
          <a:bodyPr wrap="none">
            <a:spAutoFit/>
          </a:bodyPr>
          <a:lstStyle/>
          <a:p>
            <a:r>
              <a:rPr lang="en-US" dirty="0" smtClean="0">
                <a:solidFill>
                  <a:schemeClr val="tx1">
                    <a:lumMod val="85000"/>
                    <a:lumOff val="15000"/>
                  </a:schemeClr>
                </a:solidFill>
              </a:rPr>
              <a:t>@</a:t>
            </a:r>
            <a:r>
              <a:rPr lang="en-US" dirty="0" err="1" smtClean="0">
                <a:solidFill>
                  <a:schemeClr val="tx1">
                    <a:lumMod val="85000"/>
                    <a:lumOff val="15000"/>
                  </a:schemeClr>
                </a:solidFill>
              </a:rPr>
              <a:t>Auruminstitute</a:t>
            </a:r>
            <a:endParaRPr lang="en-US" dirty="0">
              <a:solidFill>
                <a:schemeClr val="tx1">
                  <a:lumMod val="85000"/>
                  <a:lumOff val="15000"/>
                </a:schemeClr>
              </a:solidFill>
            </a:endParaRPr>
          </a:p>
        </p:txBody>
      </p:sp>
      <p:sp>
        <p:nvSpPr>
          <p:cNvPr id="8" name="Subtitle 2"/>
          <p:cNvSpPr txBox="1">
            <a:spLocks/>
          </p:cNvSpPr>
          <p:nvPr/>
        </p:nvSpPr>
        <p:spPr>
          <a:xfrm>
            <a:off x="1981200" y="5167746"/>
            <a:ext cx="8534400" cy="54314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2800" kern="1200">
                <a:solidFill>
                  <a:srgbClr val="383333"/>
                </a:solidFill>
                <a:latin typeface="Franklin Gothic Book" panose="020B0503020102020204" pitchFamily="34" charset="0"/>
                <a:ea typeface="+mn-ea"/>
                <a:cs typeface="Arial" pitchFamily="34"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Franklin Gothic Book" panose="020B0503020102020204" pitchFamily="34" charset="0"/>
                <a:ea typeface="+mn-ea"/>
                <a:cs typeface="Arial" pitchFamily="34" charset="0"/>
              </a:defRPr>
            </a:lvl2pPr>
            <a:lvl3pPr marL="914400" indent="0" algn="ctr" defTabSz="457200" rtl="0" eaLnBrk="1" latinLnBrk="0" hangingPunct="1">
              <a:spcBef>
                <a:spcPct val="20000"/>
              </a:spcBef>
              <a:buFont typeface="Arial"/>
              <a:buNone/>
              <a:defRPr sz="2400" kern="1200">
                <a:solidFill>
                  <a:schemeClr val="tx1">
                    <a:tint val="75000"/>
                  </a:schemeClr>
                </a:solidFill>
                <a:latin typeface="Franklin Gothic Book" panose="020B0503020102020204" pitchFamily="34" charset="0"/>
                <a:ea typeface="+mn-ea"/>
                <a:cs typeface="Arial" pitchFamily="34" charset="0"/>
              </a:defRPr>
            </a:lvl3pPr>
            <a:lvl4pPr marL="1371600" indent="0" algn="ctr" defTabSz="457200" rtl="0" eaLnBrk="1" latinLnBrk="0" hangingPunct="1">
              <a:spcBef>
                <a:spcPct val="20000"/>
              </a:spcBef>
              <a:buFont typeface="Arial"/>
              <a:buNone/>
              <a:defRPr sz="2000" kern="1200">
                <a:solidFill>
                  <a:schemeClr val="tx1">
                    <a:tint val="75000"/>
                  </a:schemeClr>
                </a:solidFill>
                <a:latin typeface="Franklin Gothic Book" panose="020B0503020102020204" pitchFamily="34" charset="0"/>
                <a:ea typeface="+mn-ea"/>
                <a:cs typeface="Arial" pitchFamily="34" charset="0"/>
              </a:defRPr>
            </a:lvl4pPr>
            <a:lvl5pPr marL="1828800" indent="0" algn="ctr" defTabSz="457200" rtl="0" eaLnBrk="1" latinLnBrk="0" hangingPunct="1">
              <a:spcBef>
                <a:spcPct val="20000"/>
              </a:spcBef>
              <a:buFont typeface="Arial"/>
              <a:buNone/>
              <a:defRPr sz="2000" kern="1200">
                <a:solidFill>
                  <a:schemeClr val="tx1">
                    <a:tint val="75000"/>
                  </a:schemeClr>
                </a:solidFill>
                <a:latin typeface="Franklin Gothic Book" panose="020B0503020102020204" pitchFamily="34" charset="0"/>
                <a:ea typeface="+mn-ea"/>
                <a:cs typeface="Arial"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b="1" dirty="0">
                <a:solidFill>
                  <a:schemeClr val="tx1">
                    <a:lumMod val="85000"/>
                    <a:lumOff val="15000"/>
                  </a:schemeClr>
                </a:solidFill>
              </a:rPr>
              <a:t>Share your thoughts on this presentation with </a:t>
            </a:r>
            <a:r>
              <a:rPr lang="en-US" sz="2000" b="1" dirty="0">
                <a:solidFill>
                  <a:srgbClr val="FF0000"/>
                </a:solidFill>
              </a:rPr>
              <a:t>#IAS2019</a:t>
            </a:r>
          </a:p>
        </p:txBody>
      </p:sp>
      <p:pic>
        <p:nvPicPr>
          <p:cNvPr id="7" name="Picture 6" descr="Aurum New Concept">
            <a:extLst>
              <a:ext uri="{FF2B5EF4-FFF2-40B4-BE49-F238E27FC236}">
                <a16:creationId xmlns:a16="http://schemas.microsoft.com/office/drawing/2014/main" id="{83BBDACA-8C08-439F-B5D8-EB9104EB9D0B}"/>
              </a:ext>
            </a:extLst>
          </p:cNvPr>
          <p:cNvPicPr>
            <a:picLocks noChangeAspect="1"/>
          </p:cNvPicPr>
          <p:nvPr/>
        </p:nvPicPr>
        <p:blipFill>
          <a:blip r:embed="rId3"/>
          <a:srcRect/>
          <a:stretch>
            <a:fillRect/>
          </a:stretch>
        </p:blipFill>
        <p:spPr bwMode="auto">
          <a:xfrm>
            <a:off x="1114528" y="4827523"/>
            <a:ext cx="1428543" cy="1223588"/>
          </a:xfrm>
          <a:prstGeom prst="rect">
            <a:avLst/>
          </a:prstGeom>
          <a:noFill/>
          <a:ln w="9525">
            <a:noFill/>
            <a:miter lim="800000"/>
            <a:headEnd/>
            <a:tailEnd/>
          </a:ln>
        </p:spPr>
      </p:pic>
      <p:pic>
        <p:nvPicPr>
          <p:cNvPr id="9" name="Picture 8">
            <a:extLst>
              <a:ext uri="{FF2B5EF4-FFF2-40B4-BE49-F238E27FC236}">
                <a16:creationId xmlns:a16="http://schemas.microsoft.com/office/drawing/2014/main" id="{EA4879AF-F85D-4CFA-9631-8A2B8FD21D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1175" y="4928209"/>
            <a:ext cx="678340" cy="1022216"/>
          </a:xfrm>
          <a:prstGeom prst="rect">
            <a:avLst/>
          </a:prstGeom>
        </p:spPr>
      </p:pic>
      <p:pic>
        <p:nvPicPr>
          <p:cNvPr id="10" name="Picture 9" descr="A close up of a logo&#10;&#10;Description automatically generated">
            <a:extLst>
              <a:ext uri="{FF2B5EF4-FFF2-40B4-BE49-F238E27FC236}">
                <a16:creationId xmlns:a16="http://schemas.microsoft.com/office/drawing/2014/main" id="{4263FDF5-3EE5-44A5-B095-56C354639F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142" y="4827523"/>
            <a:ext cx="990282" cy="1223589"/>
          </a:xfrm>
          <a:prstGeom prst="rect">
            <a:avLst/>
          </a:prstGeom>
        </p:spPr>
      </p:pic>
    </p:spTree>
    <p:extLst>
      <p:ext uri="{BB962C8B-B14F-4D97-AF65-F5344CB8AC3E}">
        <p14:creationId xmlns:p14="http://schemas.microsoft.com/office/powerpoint/2010/main" val="3565225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8014" y="3292571"/>
            <a:ext cx="5980386" cy="1343410"/>
          </a:xfrm>
        </p:spPr>
        <p:txBody>
          <a:bodyPr numCol="1">
            <a:normAutofit/>
          </a:bodyPr>
          <a:lstStyle/>
          <a:p>
            <a:pPr algn="l"/>
            <a:r>
              <a:rPr lang="en-US" sz="2000" dirty="0">
                <a:solidFill>
                  <a:srgbClr val="C00000"/>
                </a:solidFill>
                <a:latin typeface="Arial" panose="020B0604020202020204" pitchFamily="34" charset="0"/>
              </a:rPr>
              <a:t>Edy Nacarapa, Hospital Carmelo</a:t>
            </a:r>
          </a:p>
          <a:p>
            <a:pPr algn="l"/>
            <a:r>
              <a:rPr lang="en-US" sz="2000" dirty="0">
                <a:solidFill>
                  <a:srgbClr val="C00000"/>
                </a:solidFill>
                <a:latin typeface="Arial" panose="020B0604020202020204" pitchFamily="34" charset="0"/>
              </a:rPr>
              <a:t>Maria Elisa </a:t>
            </a:r>
            <a:r>
              <a:rPr lang="en-US" sz="2000" dirty="0" err="1">
                <a:solidFill>
                  <a:srgbClr val="C00000"/>
                </a:solidFill>
                <a:latin typeface="Arial" panose="020B0604020202020204" pitchFamily="34" charset="0"/>
              </a:rPr>
              <a:t>Verd</a:t>
            </a:r>
            <a:r>
              <a:rPr lang="pt-PT" sz="2000" dirty="0">
                <a:solidFill>
                  <a:srgbClr val="C00000"/>
                </a:solidFill>
                <a:latin typeface="Arial" panose="020B0604020202020204" pitchFamily="34" charset="0"/>
              </a:rPr>
              <a:t>ú-</a:t>
            </a:r>
            <a:r>
              <a:rPr lang="pt-PT" sz="2000" dirty="0" err="1">
                <a:solidFill>
                  <a:srgbClr val="C00000"/>
                </a:solidFill>
                <a:latin typeface="Arial" panose="020B0604020202020204" pitchFamily="34" charset="0"/>
              </a:rPr>
              <a:t>Jordá</a:t>
            </a:r>
            <a:r>
              <a:rPr lang="pt-PT" sz="2000" dirty="0">
                <a:solidFill>
                  <a:srgbClr val="C00000"/>
                </a:solidFill>
                <a:latin typeface="Arial" panose="020B0604020202020204" pitchFamily="34" charset="0"/>
              </a:rPr>
              <a:t>, Hospital Carmelo</a:t>
            </a:r>
          </a:p>
          <a:p>
            <a:pPr algn="l"/>
            <a:r>
              <a:rPr lang="pt-PT" sz="2000" dirty="0">
                <a:solidFill>
                  <a:srgbClr val="C00000"/>
                </a:solidFill>
                <a:latin typeface="Arial" panose="020B0604020202020204" pitchFamily="34" charset="0"/>
              </a:rPr>
              <a:t>Troy D. Moon, </a:t>
            </a:r>
            <a:r>
              <a:rPr lang="pt-PT" sz="2000" dirty="0" err="1">
                <a:solidFill>
                  <a:srgbClr val="C00000"/>
                </a:solidFill>
                <a:latin typeface="Arial" panose="020B0604020202020204" pitchFamily="34" charset="0"/>
              </a:rPr>
              <a:t>Vanderbilt</a:t>
            </a:r>
            <a:r>
              <a:rPr lang="pt-PT" sz="2000" dirty="0">
                <a:solidFill>
                  <a:srgbClr val="C00000"/>
                </a:solidFill>
                <a:latin typeface="Arial" panose="020B0604020202020204" pitchFamily="34" charset="0"/>
              </a:rPr>
              <a:t> </a:t>
            </a:r>
            <a:r>
              <a:rPr lang="pt-PT" sz="2000" dirty="0" err="1">
                <a:solidFill>
                  <a:srgbClr val="C00000"/>
                </a:solidFill>
                <a:latin typeface="Arial" panose="020B0604020202020204" pitchFamily="34" charset="0"/>
              </a:rPr>
              <a:t>Institute</a:t>
            </a:r>
            <a:r>
              <a:rPr lang="pt-PT" sz="2000" dirty="0">
                <a:solidFill>
                  <a:srgbClr val="C00000"/>
                </a:solidFill>
                <a:latin typeface="Arial" panose="020B0604020202020204" pitchFamily="34" charset="0"/>
              </a:rPr>
              <a:t> for Global </a:t>
            </a:r>
            <a:r>
              <a:rPr lang="pt-PT" sz="2000" dirty="0" err="1">
                <a:solidFill>
                  <a:srgbClr val="C00000"/>
                </a:solidFill>
                <a:latin typeface="Arial" panose="020B0604020202020204" pitchFamily="34" charset="0"/>
              </a:rPr>
              <a:t>Health</a:t>
            </a:r>
            <a:endParaRPr lang="pt-PT" sz="2000" dirty="0">
              <a:solidFill>
                <a:srgbClr val="C00000"/>
              </a:solidFill>
              <a:latin typeface="Arial" panose="020B0604020202020204" pitchFamily="34" charset="0"/>
            </a:endParaRPr>
          </a:p>
        </p:txBody>
      </p:sp>
      <p:sp>
        <p:nvSpPr>
          <p:cNvPr id="11" name="Title 10">
            <a:extLst>
              <a:ext uri="{FF2B5EF4-FFF2-40B4-BE49-F238E27FC236}">
                <a16:creationId xmlns:a16="http://schemas.microsoft.com/office/drawing/2014/main" id="{52C82EFD-BB49-44A0-91BB-C78DB6AEF0F9}"/>
              </a:ext>
            </a:extLst>
          </p:cNvPr>
          <p:cNvSpPr>
            <a:spLocks noGrp="1"/>
          </p:cNvSpPr>
          <p:nvPr>
            <p:ph type="ctrTitle"/>
          </p:nvPr>
        </p:nvSpPr>
        <p:spPr>
          <a:xfrm>
            <a:off x="914400" y="1983279"/>
            <a:ext cx="10363200" cy="717876"/>
          </a:xfrm>
        </p:spPr>
        <p:txBody>
          <a:bodyPr/>
          <a:lstStyle/>
          <a:p>
            <a:r>
              <a:rPr lang="en-US" sz="2800" dirty="0">
                <a:solidFill>
                  <a:srgbClr val="C00000"/>
                </a:solidFill>
                <a:latin typeface="Arial" panose="020B0604020202020204" pitchFamily="34" charset="0"/>
              </a:rPr>
              <a:t>Conflict of interest</a:t>
            </a:r>
          </a:p>
        </p:txBody>
      </p:sp>
      <p:sp>
        <p:nvSpPr>
          <p:cNvPr id="12" name="Subtitle 2">
            <a:extLst>
              <a:ext uri="{FF2B5EF4-FFF2-40B4-BE49-F238E27FC236}">
                <a16:creationId xmlns:a16="http://schemas.microsoft.com/office/drawing/2014/main" id="{138BC763-C8E0-4363-9894-F46E662B4E05}"/>
              </a:ext>
            </a:extLst>
          </p:cNvPr>
          <p:cNvSpPr txBox="1">
            <a:spLocks/>
          </p:cNvSpPr>
          <p:nvPr/>
        </p:nvSpPr>
        <p:spPr>
          <a:xfrm>
            <a:off x="420414" y="2698357"/>
            <a:ext cx="11351172" cy="71787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2800" kern="1200">
                <a:solidFill>
                  <a:srgbClr val="383333"/>
                </a:solidFill>
                <a:latin typeface="Franklin Gothic Book" panose="020B0503020102020204" pitchFamily="34" charset="0"/>
                <a:ea typeface="+mn-ea"/>
                <a:cs typeface="Arial" pitchFamily="34"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Franklin Gothic Book" panose="020B0503020102020204" pitchFamily="34" charset="0"/>
                <a:ea typeface="+mn-ea"/>
                <a:cs typeface="Arial" pitchFamily="34" charset="0"/>
              </a:defRPr>
            </a:lvl2pPr>
            <a:lvl3pPr marL="914400" indent="0" algn="ctr" defTabSz="457200" rtl="0" eaLnBrk="1" latinLnBrk="0" hangingPunct="1">
              <a:spcBef>
                <a:spcPct val="20000"/>
              </a:spcBef>
              <a:buFont typeface="Arial"/>
              <a:buNone/>
              <a:defRPr sz="2400" kern="1200">
                <a:solidFill>
                  <a:schemeClr val="tx1">
                    <a:tint val="75000"/>
                  </a:schemeClr>
                </a:solidFill>
                <a:latin typeface="Franklin Gothic Book" panose="020B0503020102020204" pitchFamily="34" charset="0"/>
                <a:ea typeface="+mn-ea"/>
                <a:cs typeface="Arial" pitchFamily="34" charset="0"/>
              </a:defRPr>
            </a:lvl3pPr>
            <a:lvl4pPr marL="1371600" indent="0" algn="ctr" defTabSz="457200" rtl="0" eaLnBrk="1" latinLnBrk="0" hangingPunct="1">
              <a:spcBef>
                <a:spcPct val="20000"/>
              </a:spcBef>
              <a:buFont typeface="Arial"/>
              <a:buNone/>
              <a:defRPr sz="2000" kern="1200">
                <a:solidFill>
                  <a:schemeClr val="tx1">
                    <a:tint val="75000"/>
                  </a:schemeClr>
                </a:solidFill>
                <a:latin typeface="Franklin Gothic Book" panose="020B0503020102020204" pitchFamily="34" charset="0"/>
                <a:ea typeface="+mn-ea"/>
                <a:cs typeface="Arial" pitchFamily="34" charset="0"/>
              </a:defRPr>
            </a:lvl4pPr>
            <a:lvl5pPr marL="1828800" indent="0" algn="ctr" defTabSz="457200" rtl="0" eaLnBrk="1" latinLnBrk="0" hangingPunct="1">
              <a:spcBef>
                <a:spcPct val="20000"/>
              </a:spcBef>
              <a:buFont typeface="Arial"/>
              <a:buNone/>
              <a:defRPr sz="2000" kern="1200">
                <a:solidFill>
                  <a:schemeClr val="tx1">
                    <a:tint val="75000"/>
                  </a:schemeClr>
                </a:solidFill>
                <a:latin typeface="Franklin Gothic Book" panose="020B0503020102020204" pitchFamily="34" charset="0"/>
                <a:ea typeface="+mn-ea"/>
                <a:cs typeface="Arial"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a:solidFill>
                  <a:srgbClr val="C00000"/>
                </a:solidFill>
                <a:latin typeface="Arial" panose="020B0604020202020204" pitchFamily="34" charset="0"/>
              </a:rPr>
              <a:t>Authors of this abstract have no conflict of interest to disclose</a:t>
            </a:r>
            <a:endParaRPr lang="en-US" dirty="0"/>
          </a:p>
        </p:txBody>
      </p:sp>
      <p:sp>
        <p:nvSpPr>
          <p:cNvPr id="13" name="Rectangle 12">
            <a:extLst>
              <a:ext uri="{FF2B5EF4-FFF2-40B4-BE49-F238E27FC236}">
                <a16:creationId xmlns:a16="http://schemas.microsoft.com/office/drawing/2014/main" id="{A35EEB8C-F2FA-4150-816F-BFA202A7294F}"/>
              </a:ext>
            </a:extLst>
          </p:cNvPr>
          <p:cNvSpPr/>
          <p:nvPr/>
        </p:nvSpPr>
        <p:spPr>
          <a:xfrm>
            <a:off x="6537435" y="3292571"/>
            <a:ext cx="5055475" cy="769441"/>
          </a:xfrm>
          <a:prstGeom prst="rect">
            <a:avLst/>
          </a:prstGeom>
        </p:spPr>
        <p:txBody>
          <a:bodyPr wrap="square">
            <a:spAutoFit/>
          </a:bodyPr>
          <a:lstStyle/>
          <a:p>
            <a:pPr>
              <a:spcBef>
                <a:spcPct val="20000"/>
              </a:spcBef>
            </a:pPr>
            <a:r>
              <a:rPr lang="en-US" sz="2000" dirty="0">
                <a:solidFill>
                  <a:srgbClr val="C00000"/>
                </a:solidFill>
                <a:latin typeface="Arial" panose="020B0604020202020204" pitchFamily="34" charset="0"/>
                <a:cs typeface="Arial" pitchFamily="34" charset="0"/>
              </a:rPr>
              <a:t>Gavin Churchyard, The Aurum Institute</a:t>
            </a:r>
          </a:p>
          <a:p>
            <a:pPr>
              <a:spcBef>
                <a:spcPct val="20000"/>
              </a:spcBef>
            </a:pPr>
            <a:r>
              <a:rPr lang="en-US" sz="2000" dirty="0">
                <a:solidFill>
                  <a:srgbClr val="C00000"/>
                </a:solidFill>
                <a:latin typeface="Arial" panose="020B0604020202020204" pitchFamily="34" charset="0"/>
                <a:cs typeface="Arial" pitchFamily="34" charset="0"/>
              </a:rPr>
              <a:t>Emilio Valverde, The Aurum Institute</a:t>
            </a:r>
          </a:p>
        </p:txBody>
      </p:sp>
      <p:sp>
        <p:nvSpPr>
          <p:cNvPr id="14" name="Subtitle 2">
            <a:extLst>
              <a:ext uri="{FF2B5EF4-FFF2-40B4-BE49-F238E27FC236}">
                <a16:creationId xmlns:a16="http://schemas.microsoft.com/office/drawing/2014/main" id="{F96D0678-0AA7-4913-B3AB-3D72C0A776FA}"/>
              </a:ext>
            </a:extLst>
          </p:cNvPr>
          <p:cNvSpPr txBox="1">
            <a:spLocks/>
          </p:cNvSpPr>
          <p:nvPr/>
        </p:nvSpPr>
        <p:spPr>
          <a:xfrm>
            <a:off x="2348747" y="5533344"/>
            <a:ext cx="9685186" cy="717876"/>
          </a:xfrm>
          <a:prstGeom prst="rect">
            <a:avLst/>
          </a:prstGeom>
        </p:spPr>
        <p:txBody>
          <a:bodyPr vert="horz" lIns="91440" tIns="45720" rIns="91440" bIns="45720" rtlCol="0" anchor="ctr" anchorCtr="0">
            <a:normAutofit/>
          </a:bodyPr>
          <a:lstStyle>
            <a:lvl1pPr marL="0" indent="0" algn="ctr" defTabSz="457200" rtl="0" eaLnBrk="1" latinLnBrk="0" hangingPunct="1">
              <a:spcBef>
                <a:spcPct val="20000"/>
              </a:spcBef>
              <a:buFont typeface="Arial"/>
              <a:buNone/>
              <a:defRPr sz="2800" kern="1200">
                <a:solidFill>
                  <a:srgbClr val="383333"/>
                </a:solidFill>
                <a:latin typeface="Franklin Gothic Book" panose="020B0503020102020204" pitchFamily="34" charset="0"/>
                <a:ea typeface="+mn-ea"/>
                <a:cs typeface="Arial" pitchFamily="34"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Franklin Gothic Book" panose="020B0503020102020204" pitchFamily="34" charset="0"/>
                <a:ea typeface="+mn-ea"/>
                <a:cs typeface="Arial" pitchFamily="34" charset="0"/>
              </a:defRPr>
            </a:lvl2pPr>
            <a:lvl3pPr marL="914400" indent="0" algn="ctr" defTabSz="457200" rtl="0" eaLnBrk="1" latinLnBrk="0" hangingPunct="1">
              <a:spcBef>
                <a:spcPct val="20000"/>
              </a:spcBef>
              <a:buFont typeface="Arial"/>
              <a:buNone/>
              <a:defRPr sz="2400" kern="1200">
                <a:solidFill>
                  <a:schemeClr val="tx1">
                    <a:tint val="75000"/>
                  </a:schemeClr>
                </a:solidFill>
                <a:latin typeface="Franklin Gothic Book" panose="020B0503020102020204" pitchFamily="34" charset="0"/>
                <a:ea typeface="+mn-ea"/>
                <a:cs typeface="Arial" pitchFamily="34" charset="0"/>
              </a:defRPr>
            </a:lvl3pPr>
            <a:lvl4pPr marL="1371600" indent="0" algn="ctr" defTabSz="457200" rtl="0" eaLnBrk="1" latinLnBrk="0" hangingPunct="1">
              <a:spcBef>
                <a:spcPct val="20000"/>
              </a:spcBef>
              <a:buFont typeface="Arial"/>
              <a:buNone/>
              <a:defRPr sz="2000" kern="1200">
                <a:solidFill>
                  <a:schemeClr val="tx1">
                    <a:tint val="75000"/>
                  </a:schemeClr>
                </a:solidFill>
                <a:latin typeface="Franklin Gothic Book" panose="020B0503020102020204" pitchFamily="34" charset="0"/>
                <a:ea typeface="+mn-ea"/>
                <a:cs typeface="Arial" pitchFamily="34" charset="0"/>
              </a:defRPr>
            </a:lvl4pPr>
            <a:lvl5pPr marL="1828800" indent="0" algn="ctr" defTabSz="457200" rtl="0" eaLnBrk="1" latinLnBrk="0" hangingPunct="1">
              <a:spcBef>
                <a:spcPct val="20000"/>
              </a:spcBef>
              <a:buFont typeface="Arial"/>
              <a:buNone/>
              <a:defRPr sz="2000" kern="1200">
                <a:solidFill>
                  <a:schemeClr val="tx1">
                    <a:tint val="75000"/>
                  </a:schemeClr>
                </a:solidFill>
                <a:latin typeface="Franklin Gothic Book" panose="020B0503020102020204" pitchFamily="34" charset="0"/>
                <a:ea typeface="+mn-ea"/>
                <a:cs typeface="Arial"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pPr>
            <a:r>
              <a:rPr lang="en-US" sz="2300" dirty="0">
                <a:solidFill>
                  <a:schemeClr val="tx1"/>
                </a:solidFill>
                <a:latin typeface="Arial" panose="020B0604020202020204" pitchFamily="34" charset="0"/>
              </a:rPr>
              <a:t>Study cleared by the Mozambican Bioethics Committee (25/CNBS/2019)</a:t>
            </a:r>
            <a:endParaRPr lang="en-US" sz="2300" dirty="0">
              <a:solidFill>
                <a:schemeClr val="tx1"/>
              </a:solidFill>
            </a:endParaRPr>
          </a:p>
        </p:txBody>
      </p:sp>
      <p:pic>
        <p:nvPicPr>
          <p:cNvPr id="15" name="Picture 14" descr="Aurum New Concept">
            <a:extLst>
              <a:ext uri="{FF2B5EF4-FFF2-40B4-BE49-F238E27FC236}">
                <a16:creationId xmlns:a16="http://schemas.microsoft.com/office/drawing/2014/main" id="{FE2B1B5F-9473-495D-A161-1CB96CB134A6}"/>
              </a:ext>
            </a:extLst>
          </p:cNvPr>
          <p:cNvPicPr>
            <a:picLocks noChangeAspect="1"/>
          </p:cNvPicPr>
          <p:nvPr/>
        </p:nvPicPr>
        <p:blipFill>
          <a:blip r:embed="rId3"/>
          <a:srcRect/>
          <a:stretch>
            <a:fillRect/>
          </a:stretch>
        </p:blipFill>
        <p:spPr bwMode="auto">
          <a:xfrm>
            <a:off x="522125" y="5336769"/>
            <a:ext cx="885415" cy="756000"/>
          </a:xfrm>
          <a:prstGeom prst="rect">
            <a:avLst/>
          </a:prstGeom>
          <a:noFill/>
          <a:ln w="9525">
            <a:noFill/>
            <a:miter lim="800000"/>
            <a:headEnd/>
            <a:tailEnd/>
          </a:ln>
        </p:spPr>
      </p:pic>
      <p:pic>
        <p:nvPicPr>
          <p:cNvPr id="16" name="Picture 15">
            <a:extLst>
              <a:ext uri="{FF2B5EF4-FFF2-40B4-BE49-F238E27FC236}">
                <a16:creationId xmlns:a16="http://schemas.microsoft.com/office/drawing/2014/main" id="{DA40E253-F8BF-4031-A338-BB0E983544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9" y="5344924"/>
            <a:ext cx="477792" cy="720000"/>
          </a:xfrm>
          <a:prstGeom prst="rect">
            <a:avLst/>
          </a:prstGeom>
        </p:spPr>
      </p:pic>
      <p:pic>
        <p:nvPicPr>
          <p:cNvPr id="17" name="Picture 16" descr="A close up of a logo&#10;&#10;Description automatically generated">
            <a:extLst>
              <a:ext uri="{FF2B5EF4-FFF2-40B4-BE49-F238E27FC236}">
                <a16:creationId xmlns:a16="http://schemas.microsoft.com/office/drawing/2014/main" id="{33E56E9E-C6A2-4F50-BFB7-D21ECAA58F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3960" y="5246797"/>
            <a:ext cx="699259" cy="864000"/>
          </a:xfrm>
          <a:prstGeom prst="rect">
            <a:avLst/>
          </a:prstGeom>
        </p:spPr>
      </p:pic>
    </p:spTree>
    <p:extLst>
      <p:ext uri="{BB962C8B-B14F-4D97-AF65-F5344CB8AC3E}">
        <p14:creationId xmlns:p14="http://schemas.microsoft.com/office/powerpoint/2010/main" val="3488887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2000"/>
            <a:ext cx="10972800" cy="1143000"/>
          </a:xfrm>
        </p:spPr>
        <p:txBody>
          <a:bodyPr>
            <a:normAutofit/>
          </a:bodyPr>
          <a:lstStyle/>
          <a:p>
            <a:r>
              <a:rPr lang="en-US" dirty="0">
                <a:solidFill>
                  <a:srgbClr val="C00000"/>
                </a:solidFill>
                <a:latin typeface="Arial" panose="020B0604020202020204" pitchFamily="34" charset="0"/>
              </a:rPr>
              <a:t>Background</a:t>
            </a:r>
          </a:p>
        </p:txBody>
      </p:sp>
      <p:sp>
        <p:nvSpPr>
          <p:cNvPr id="3" name="Content Placeholder 2"/>
          <p:cNvSpPr>
            <a:spLocks noGrp="1"/>
          </p:cNvSpPr>
          <p:nvPr>
            <p:ph idx="1"/>
          </p:nvPr>
        </p:nvSpPr>
        <p:spPr>
          <a:xfrm>
            <a:off x="609600" y="1600203"/>
            <a:ext cx="10972800" cy="3570888"/>
          </a:xfrm>
        </p:spPr>
        <p:txBody>
          <a:bodyPr>
            <a:normAutofit/>
          </a:bodyPr>
          <a:lstStyle/>
          <a:p>
            <a:pPr>
              <a:spcAft>
                <a:spcPts val="2400"/>
              </a:spcAft>
            </a:pPr>
            <a:r>
              <a:rPr lang="en-US" altLang="en-US" sz="2400" dirty="0" err="1"/>
              <a:t>Xpert</a:t>
            </a:r>
            <a:r>
              <a:rPr lang="en-US" altLang="en-US" sz="2400" dirty="0"/>
              <a:t> MTB/RIF rolled out globally as the initial diagnostic test for TB.</a:t>
            </a:r>
          </a:p>
          <a:p>
            <a:pPr>
              <a:spcAft>
                <a:spcPts val="2400"/>
              </a:spcAft>
            </a:pPr>
            <a:r>
              <a:rPr lang="en-US" sz="2400" dirty="0"/>
              <a:t>Available in Mozambique since 2011, defined as the initial test since 2016.</a:t>
            </a:r>
            <a:endParaRPr lang="en-GB" sz="2400" dirty="0"/>
          </a:p>
          <a:p>
            <a:pPr>
              <a:spcAft>
                <a:spcPts val="2400"/>
              </a:spcAft>
            </a:pPr>
            <a:r>
              <a:rPr lang="en-US" altLang="en-US" sz="2400" dirty="0"/>
              <a:t>Reported to significantly increase bacteriologically confirmed TB cases and multi-drug resistant TB cases.</a:t>
            </a:r>
            <a:r>
              <a:rPr lang="en-US" altLang="en-US" sz="2400" baseline="30000" dirty="0"/>
              <a:t>1</a:t>
            </a:r>
          </a:p>
          <a:p>
            <a:pPr>
              <a:spcAft>
                <a:spcPts val="2400"/>
              </a:spcAft>
            </a:pPr>
            <a:r>
              <a:rPr lang="en-US" altLang="en-US" sz="2400" dirty="0"/>
              <a:t>Two-fold increase in the number of HIV-associated TB cases reported</a:t>
            </a:r>
            <a:r>
              <a:rPr lang="en-US" altLang="en-US" sz="2400" baseline="30000" dirty="0"/>
              <a:t>2,3</a:t>
            </a:r>
            <a:r>
              <a:rPr lang="en-US" altLang="en-US" sz="2400" dirty="0"/>
              <a:t> following </a:t>
            </a:r>
            <a:r>
              <a:rPr lang="en-US" altLang="en-US" sz="2400" dirty="0" err="1"/>
              <a:t>Xpert</a:t>
            </a:r>
            <a:r>
              <a:rPr lang="en-US" altLang="en-US" sz="2400" dirty="0"/>
              <a:t> MTB/RIF introduction.</a:t>
            </a:r>
          </a:p>
        </p:txBody>
      </p:sp>
      <p:sp>
        <p:nvSpPr>
          <p:cNvPr id="4" name="Rectangle 3">
            <a:extLst>
              <a:ext uri="{FF2B5EF4-FFF2-40B4-BE49-F238E27FC236}">
                <a16:creationId xmlns:a16="http://schemas.microsoft.com/office/drawing/2014/main" id="{084BB668-E5CA-4F16-8235-4397D6C25590}"/>
              </a:ext>
            </a:extLst>
          </p:cNvPr>
          <p:cNvSpPr/>
          <p:nvPr/>
        </p:nvSpPr>
        <p:spPr>
          <a:xfrm>
            <a:off x="2099391" y="5413623"/>
            <a:ext cx="9822873" cy="738664"/>
          </a:xfrm>
          <a:prstGeom prst="rect">
            <a:avLst/>
          </a:prstGeom>
        </p:spPr>
        <p:txBody>
          <a:bodyPr wrap="square">
            <a:spAutoFit/>
          </a:bodyPr>
          <a:lstStyle/>
          <a:p>
            <a:r>
              <a:rPr lang="en-US" altLang="en-US" sz="1050" baseline="30000" dirty="0">
                <a:solidFill>
                  <a:srgbClr val="000000"/>
                </a:solidFill>
                <a:latin typeface="Arial" panose="020B0604020202020204" pitchFamily="34" charset="0"/>
              </a:rPr>
              <a:t>1</a:t>
            </a:r>
            <a:r>
              <a:rPr lang="en-US" altLang="en-US" sz="1050" dirty="0">
                <a:solidFill>
                  <a:srgbClr val="000000"/>
                </a:solidFill>
                <a:latin typeface="Arial" panose="020B0604020202020204" pitchFamily="34" charset="0"/>
              </a:rPr>
              <a:t>Boehme CC, et al. </a:t>
            </a:r>
            <a:r>
              <a:rPr lang="en-US" sz="1050" dirty="0">
                <a:solidFill>
                  <a:srgbClr val="000000"/>
                </a:solidFill>
                <a:latin typeface="Arial" panose="020B0604020202020204" pitchFamily="34" charset="0"/>
              </a:rPr>
              <a:t>Rapid Molecular Detection of Tuberculosis and Rifampin Resistance. </a:t>
            </a:r>
            <a:r>
              <a:rPr lang="en-US" altLang="en-US" sz="1050" dirty="0">
                <a:solidFill>
                  <a:srgbClr val="000000"/>
                </a:solidFill>
                <a:latin typeface="Arial" panose="020B0604020202020204" pitchFamily="34" charset="0"/>
              </a:rPr>
              <a:t>N </a:t>
            </a:r>
            <a:r>
              <a:rPr lang="en-US" altLang="en-US" sz="1050" dirty="0" err="1">
                <a:solidFill>
                  <a:srgbClr val="000000"/>
                </a:solidFill>
                <a:latin typeface="Arial" panose="020B0604020202020204" pitchFamily="34" charset="0"/>
              </a:rPr>
              <a:t>Engl</a:t>
            </a:r>
            <a:r>
              <a:rPr lang="en-US" altLang="en-US" sz="1050" dirty="0">
                <a:solidFill>
                  <a:srgbClr val="000000"/>
                </a:solidFill>
                <a:latin typeface="Arial" panose="020B0604020202020204" pitchFamily="34" charset="0"/>
              </a:rPr>
              <a:t> J Med. 2010, 363(11):1005-1015</a:t>
            </a:r>
          </a:p>
          <a:p>
            <a:r>
              <a:rPr lang="en-US" altLang="en-US" sz="1050" baseline="30000" dirty="0">
                <a:solidFill>
                  <a:srgbClr val="000000"/>
                </a:solidFill>
                <a:latin typeface="Arial" panose="020B0604020202020204" pitchFamily="34" charset="0"/>
              </a:rPr>
              <a:t>2</a:t>
            </a:r>
            <a:r>
              <a:rPr lang="en-US" altLang="en-US" sz="1050" dirty="0">
                <a:solidFill>
                  <a:srgbClr val="000000"/>
                </a:solidFill>
                <a:latin typeface="Arial" panose="020B0604020202020204" pitchFamily="34" charset="0"/>
              </a:rPr>
              <a:t>Lawn SD, et al. </a:t>
            </a:r>
            <a:r>
              <a:rPr lang="en-US" sz="1050" dirty="0">
                <a:solidFill>
                  <a:srgbClr val="000000"/>
                </a:solidFill>
                <a:latin typeface="Arial" panose="020B0604020202020204" pitchFamily="34" charset="0"/>
              </a:rPr>
              <a:t>Screening for HIV-associated tuberculosis and rifampicin resistance before antiretroviral therapy using the </a:t>
            </a:r>
            <a:r>
              <a:rPr lang="en-US" sz="1050" dirty="0" err="1">
                <a:solidFill>
                  <a:srgbClr val="000000"/>
                </a:solidFill>
                <a:latin typeface="Arial" panose="020B0604020202020204" pitchFamily="34" charset="0"/>
              </a:rPr>
              <a:t>Xpert</a:t>
            </a:r>
            <a:r>
              <a:rPr lang="en-US" sz="1050" dirty="0">
                <a:solidFill>
                  <a:srgbClr val="000000"/>
                </a:solidFill>
                <a:latin typeface="Arial" panose="020B0604020202020204" pitchFamily="34" charset="0"/>
              </a:rPr>
              <a:t> MTB/RIF assay: a prospective study. </a:t>
            </a:r>
            <a:r>
              <a:rPr lang="en-US" altLang="en-US" sz="1050" dirty="0" err="1">
                <a:solidFill>
                  <a:srgbClr val="000000"/>
                </a:solidFill>
                <a:latin typeface="Arial" panose="020B0604020202020204" pitchFamily="34" charset="0"/>
              </a:rPr>
              <a:t>PLoS</a:t>
            </a:r>
            <a:r>
              <a:rPr lang="en-US" altLang="en-US" sz="1050" dirty="0">
                <a:solidFill>
                  <a:srgbClr val="000000"/>
                </a:solidFill>
                <a:latin typeface="Arial" panose="020B0604020202020204" pitchFamily="34" charset="0"/>
              </a:rPr>
              <a:t> Med. 2011, 8(7):e1001067</a:t>
            </a:r>
          </a:p>
          <a:p>
            <a:pPr algn="just" defTabSz="888990" eaLnBrk="0" fontAlgn="base" hangingPunct="0">
              <a:spcBef>
                <a:spcPct val="0"/>
              </a:spcBef>
            </a:pPr>
            <a:r>
              <a:rPr lang="en-US" altLang="en-US" sz="1050" baseline="30000" dirty="0">
                <a:latin typeface="Arial" panose="020B0604020202020204" pitchFamily="34" charset="0"/>
              </a:rPr>
              <a:t>3</a:t>
            </a:r>
            <a:r>
              <a:rPr lang="en-US" altLang="en-US" sz="1050" dirty="0">
                <a:latin typeface="Arial" panose="020B0604020202020204" pitchFamily="34" charset="0"/>
              </a:rPr>
              <a:t>World Health Organization. </a:t>
            </a:r>
            <a:r>
              <a:rPr lang="en-US" altLang="en-US" sz="1050" dirty="0" err="1">
                <a:latin typeface="Arial" panose="020B0604020202020204" pitchFamily="34" charset="0"/>
              </a:rPr>
              <a:t>Xpert</a:t>
            </a:r>
            <a:r>
              <a:rPr lang="en-US" altLang="en-US" sz="1050" dirty="0">
                <a:latin typeface="Arial" panose="020B0604020202020204" pitchFamily="34" charset="0"/>
              </a:rPr>
              <a:t> MTB/RIF for people living with HIV. WHO: Geneva, Switzerland. 2014</a:t>
            </a:r>
          </a:p>
        </p:txBody>
      </p:sp>
    </p:spTree>
    <p:extLst>
      <p:ext uri="{BB962C8B-B14F-4D97-AF65-F5344CB8AC3E}">
        <p14:creationId xmlns:p14="http://schemas.microsoft.com/office/powerpoint/2010/main" val="662151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8C6B1-8551-4379-9C04-21ACA8AF4F88}"/>
              </a:ext>
            </a:extLst>
          </p:cNvPr>
          <p:cNvSpPr>
            <a:spLocks noGrp="1"/>
          </p:cNvSpPr>
          <p:nvPr>
            <p:ph type="title"/>
          </p:nvPr>
        </p:nvSpPr>
        <p:spPr>
          <a:xfrm>
            <a:off x="609600" y="72000"/>
            <a:ext cx="10972800" cy="1143000"/>
          </a:xfrm>
        </p:spPr>
        <p:txBody>
          <a:bodyPr>
            <a:normAutofit/>
          </a:bodyPr>
          <a:lstStyle/>
          <a:p>
            <a:r>
              <a:rPr lang="en-US" dirty="0">
                <a:solidFill>
                  <a:srgbClr val="C00000"/>
                </a:solidFill>
                <a:latin typeface="Arial" panose="020B0604020202020204" pitchFamily="34" charset="0"/>
              </a:rPr>
              <a:t>Background</a:t>
            </a:r>
          </a:p>
        </p:txBody>
      </p:sp>
      <p:sp>
        <p:nvSpPr>
          <p:cNvPr id="3" name="Content Placeholder 2">
            <a:extLst>
              <a:ext uri="{FF2B5EF4-FFF2-40B4-BE49-F238E27FC236}">
                <a16:creationId xmlns:a16="http://schemas.microsoft.com/office/drawing/2014/main" id="{906F4765-BA96-49B1-9BD3-C5C86B27E316}"/>
              </a:ext>
            </a:extLst>
          </p:cNvPr>
          <p:cNvSpPr>
            <a:spLocks noGrp="1"/>
          </p:cNvSpPr>
          <p:nvPr>
            <p:ph idx="1"/>
          </p:nvPr>
        </p:nvSpPr>
        <p:spPr>
          <a:xfrm>
            <a:off x="609600" y="1600202"/>
            <a:ext cx="10972800" cy="4021109"/>
          </a:xfrm>
        </p:spPr>
        <p:txBody>
          <a:bodyPr>
            <a:noAutofit/>
          </a:bodyPr>
          <a:lstStyle/>
          <a:p>
            <a:pPr>
              <a:spcAft>
                <a:spcPts val="2400"/>
              </a:spcAft>
            </a:pPr>
            <a:r>
              <a:rPr lang="en-US" altLang="en-US" sz="2400" dirty="0"/>
              <a:t>Universal test and treat approach to HIV care</a:t>
            </a:r>
            <a:r>
              <a:rPr lang="en-US" altLang="en-US" sz="2400" baseline="30000" dirty="0"/>
              <a:t>4</a:t>
            </a:r>
            <a:r>
              <a:rPr lang="en-US" altLang="en-US" sz="2400" dirty="0"/>
              <a:t> since 2015.</a:t>
            </a:r>
            <a:endParaRPr lang="en-US" altLang="en-US" sz="2400" baseline="30000" dirty="0"/>
          </a:p>
          <a:p>
            <a:pPr>
              <a:spcAft>
                <a:spcPts val="2400"/>
              </a:spcAft>
            </a:pPr>
            <a:r>
              <a:rPr lang="en-US" altLang="en-US" sz="2400" dirty="0"/>
              <a:t>Approach is meant to improve survival and outcomes for persons diagnosed with HIV. </a:t>
            </a:r>
          </a:p>
          <a:p>
            <a:pPr>
              <a:spcAft>
                <a:spcPts val="2400"/>
              </a:spcAft>
            </a:pPr>
            <a:r>
              <a:rPr lang="en-US" altLang="en-US" sz="2400" dirty="0"/>
              <a:t>Possible focus shift from pre-ART interventions to immediate ART start.</a:t>
            </a:r>
            <a:endParaRPr lang="en-US" sz="2400" dirty="0"/>
          </a:p>
          <a:p>
            <a:r>
              <a:rPr lang="en-US" sz="2400" dirty="0"/>
              <a:t>This study explores the link between </a:t>
            </a:r>
            <a:r>
              <a:rPr lang="en-US" sz="2400" dirty="0" err="1"/>
              <a:t>Xpert</a:t>
            </a:r>
            <a:r>
              <a:rPr lang="en-US" sz="2400" dirty="0"/>
              <a:t> MTB/RIF introduction, universal test and treat and TB treatment outcomes in a rural hospital in southern Mozambique.</a:t>
            </a:r>
          </a:p>
        </p:txBody>
      </p:sp>
      <p:sp>
        <p:nvSpPr>
          <p:cNvPr id="4" name="Rectangle 3">
            <a:extLst>
              <a:ext uri="{FF2B5EF4-FFF2-40B4-BE49-F238E27FC236}">
                <a16:creationId xmlns:a16="http://schemas.microsoft.com/office/drawing/2014/main" id="{B1FF53AE-06B2-48CB-84D7-C4693D3B9BA0}"/>
              </a:ext>
            </a:extLst>
          </p:cNvPr>
          <p:cNvSpPr/>
          <p:nvPr/>
        </p:nvSpPr>
        <p:spPr>
          <a:xfrm>
            <a:off x="2103121" y="5886756"/>
            <a:ext cx="10088880" cy="253916"/>
          </a:xfrm>
          <a:prstGeom prst="rect">
            <a:avLst/>
          </a:prstGeom>
        </p:spPr>
        <p:txBody>
          <a:bodyPr wrap="square">
            <a:spAutoFit/>
          </a:bodyPr>
          <a:lstStyle/>
          <a:p>
            <a:pPr fontAlgn="base">
              <a:spcBef>
                <a:spcPct val="0"/>
              </a:spcBef>
              <a:spcAft>
                <a:spcPts val="2400"/>
              </a:spcAft>
            </a:pPr>
            <a:r>
              <a:rPr lang="en-US" sz="1050" baseline="30000" dirty="0">
                <a:solidFill>
                  <a:srgbClr val="000000"/>
                </a:solidFill>
                <a:latin typeface="Arial" panose="020B0604020202020204" pitchFamily="34" charset="0"/>
              </a:rPr>
              <a:t>4</a:t>
            </a:r>
            <a:r>
              <a:rPr lang="en-US" sz="1050" dirty="0">
                <a:solidFill>
                  <a:srgbClr val="000000"/>
                </a:solidFill>
                <a:latin typeface="Arial" panose="020B0604020202020204" pitchFamily="34" charset="0"/>
              </a:rPr>
              <a:t>World Health Organization. Guideline on when to start antiretroviral therapy and on preexposure prophylaxis for HIV Guidelines. WHO: Geneva, Switzerland; 2015</a:t>
            </a:r>
            <a:endParaRPr lang="en-US" altLang="en-US" sz="1050" dirty="0">
              <a:solidFill>
                <a:srgbClr val="000000"/>
              </a:solidFill>
              <a:latin typeface="Arial" panose="020B0604020202020204" pitchFamily="34" charset="0"/>
            </a:endParaRPr>
          </a:p>
        </p:txBody>
      </p:sp>
    </p:spTree>
    <p:extLst>
      <p:ext uri="{BB962C8B-B14F-4D97-AF65-F5344CB8AC3E}">
        <p14:creationId xmlns:p14="http://schemas.microsoft.com/office/powerpoint/2010/main" val="700662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BBBB0-8525-415E-948A-4909485AB91E}"/>
              </a:ext>
            </a:extLst>
          </p:cNvPr>
          <p:cNvSpPr>
            <a:spLocks noGrp="1"/>
          </p:cNvSpPr>
          <p:nvPr>
            <p:ph type="title"/>
          </p:nvPr>
        </p:nvSpPr>
        <p:spPr>
          <a:xfrm>
            <a:off x="609600" y="72000"/>
            <a:ext cx="10972800" cy="1143000"/>
          </a:xfrm>
        </p:spPr>
        <p:txBody>
          <a:bodyPr/>
          <a:lstStyle/>
          <a:p>
            <a:r>
              <a:rPr lang="en-US" altLang="en-US" dirty="0">
                <a:solidFill>
                  <a:srgbClr val="C00000"/>
                </a:solidFill>
                <a:latin typeface="Arial" panose="020B0604020202020204" pitchFamily="34" charset="0"/>
              </a:rPr>
              <a:t>Methods</a:t>
            </a:r>
            <a:endParaRPr lang="en-US" dirty="0"/>
          </a:p>
        </p:txBody>
      </p:sp>
      <p:sp>
        <p:nvSpPr>
          <p:cNvPr id="3" name="Content Placeholder 2">
            <a:extLst>
              <a:ext uri="{FF2B5EF4-FFF2-40B4-BE49-F238E27FC236}">
                <a16:creationId xmlns:a16="http://schemas.microsoft.com/office/drawing/2014/main" id="{8DADC6C8-C4E9-4EEF-AEDD-1438BE72BBC0}"/>
              </a:ext>
            </a:extLst>
          </p:cNvPr>
          <p:cNvSpPr>
            <a:spLocks noGrp="1"/>
          </p:cNvSpPr>
          <p:nvPr>
            <p:ph idx="1"/>
          </p:nvPr>
        </p:nvSpPr>
        <p:spPr>
          <a:xfrm>
            <a:off x="609600" y="1600202"/>
            <a:ext cx="6891130" cy="4525963"/>
          </a:xfrm>
        </p:spPr>
        <p:txBody>
          <a:bodyPr>
            <a:normAutofit/>
          </a:bodyPr>
          <a:lstStyle/>
          <a:p>
            <a:pPr>
              <a:spcAft>
                <a:spcPts val="2400"/>
              </a:spcAft>
            </a:pPr>
            <a:r>
              <a:rPr lang="en-US" altLang="en-US" sz="2400" dirty="0"/>
              <a:t>Carmelo Hospital of </a:t>
            </a:r>
            <a:r>
              <a:rPr lang="en-US" altLang="en-US" sz="2400" dirty="0" err="1"/>
              <a:t>Chókwè</a:t>
            </a:r>
            <a:r>
              <a:rPr lang="en-US" altLang="en-US" sz="2400" dirty="0"/>
              <a:t> (CHC) is a TB/HIV reference center in Gaza Province in Southern Mozambique.</a:t>
            </a:r>
          </a:p>
          <a:p>
            <a:pPr>
              <a:spcAft>
                <a:spcPts val="2400"/>
              </a:spcAft>
            </a:pPr>
            <a:r>
              <a:rPr lang="en-US" altLang="en-US" sz="2400" dirty="0"/>
              <a:t>Retrospective cohort study of TB infected patients ≥15 years of age, diagnosed and treated at CHC between January 1</a:t>
            </a:r>
            <a:r>
              <a:rPr lang="en-US" altLang="en-US" sz="2400" baseline="30000" dirty="0"/>
              <a:t>st</a:t>
            </a:r>
            <a:r>
              <a:rPr lang="en-US" altLang="en-US" sz="2400" dirty="0"/>
              <a:t>, 2006 and December 31</a:t>
            </a:r>
            <a:r>
              <a:rPr lang="en-US" altLang="en-US" sz="2400" baseline="30000" dirty="0"/>
              <a:t>st</a:t>
            </a:r>
            <a:r>
              <a:rPr lang="en-US" altLang="en-US" sz="2400" dirty="0"/>
              <a:t>, 2017.</a:t>
            </a:r>
          </a:p>
        </p:txBody>
      </p:sp>
      <p:pic>
        <p:nvPicPr>
          <p:cNvPr id="4" name="Picture 3" descr="A close up of a map&#10;&#10;Description automatically generated">
            <a:extLst>
              <a:ext uri="{FF2B5EF4-FFF2-40B4-BE49-F238E27FC236}">
                <a16:creationId xmlns:a16="http://schemas.microsoft.com/office/drawing/2014/main" id="{6B7BE894-AC1B-4460-9D71-F30663484158}"/>
              </a:ext>
            </a:extLst>
          </p:cNvPr>
          <p:cNvPicPr>
            <a:picLocks noChangeAspect="1"/>
          </p:cNvPicPr>
          <p:nvPr/>
        </p:nvPicPr>
        <p:blipFill>
          <a:blip r:embed="rId3"/>
          <a:stretch>
            <a:fillRect/>
          </a:stretch>
        </p:blipFill>
        <p:spPr>
          <a:xfrm>
            <a:off x="8193853" y="1254673"/>
            <a:ext cx="2835462" cy="4043172"/>
          </a:xfrm>
          <a:prstGeom prst="rect">
            <a:avLst/>
          </a:prstGeom>
        </p:spPr>
      </p:pic>
    </p:spTree>
    <p:extLst>
      <p:ext uri="{BB962C8B-B14F-4D97-AF65-F5344CB8AC3E}">
        <p14:creationId xmlns:p14="http://schemas.microsoft.com/office/powerpoint/2010/main" val="3642331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BBBB0-8525-415E-948A-4909485AB91E}"/>
              </a:ext>
            </a:extLst>
          </p:cNvPr>
          <p:cNvSpPr>
            <a:spLocks noGrp="1"/>
          </p:cNvSpPr>
          <p:nvPr>
            <p:ph type="title"/>
          </p:nvPr>
        </p:nvSpPr>
        <p:spPr>
          <a:xfrm>
            <a:off x="609600" y="72000"/>
            <a:ext cx="10972800" cy="1143000"/>
          </a:xfrm>
        </p:spPr>
        <p:txBody>
          <a:bodyPr/>
          <a:lstStyle/>
          <a:p>
            <a:r>
              <a:rPr lang="en-US" altLang="en-US" dirty="0">
                <a:solidFill>
                  <a:srgbClr val="C00000"/>
                </a:solidFill>
                <a:latin typeface="Arial" panose="020B0604020202020204" pitchFamily="34" charset="0"/>
              </a:rPr>
              <a:t>Methods</a:t>
            </a:r>
            <a:endParaRPr lang="en-US" dirty="0"/>
          </a:p>
        </p:txBody>
      </p:sp>
      <p:sp>
        <p:nvSpPr>
          <p:cNvPr id="3" name="Content Placeholder 2">
            <a:extLst>
              <a:ext uri="{FF2B5EF4-FFF2-40B4-BE49-F238E27FC236}">
                <a16:creationId xmlns:a16="http://schemas.microsoft.com/office/drawing/2014/main" id="{8DADC6C8-C4E9-4EEF-AEDD-1438BE72BBC0}"/>
              </a:ext>
            </a:extLst>
          </p:cNvPr>
          <p:cNvSpPr>
            <a:spLocks noGrp="1"/>
          </p:cNvSpPr>
          <p:nvPr>
            <p:ph idx="1"/>
          </p:nvPr>
        </p:nvSpPr>
        <p:spPr>
          <a:xfrm>
            <a:off x="609600" y="1600202"/>
            <a:ext cx="10972800" cy="528401"/>
          </a:xfrm>
        </p:spPr>
        <p:txBody>
          <a:bodyPr>
            <a:noAutofit/>
          </a:bodyPr>
          <a:lstStyle/>
          <a:p>
            <a:pPr>
              <a:spcAft>
                <a:spcPts val="2400"/>
              </a:spcAft>
            </a:pPr>
            <a:r>
              <a:rPr lang="en-US" altLang="en-US" sz="2400" dirty="0"/>
              <a:t>Data collected:</a:t>
            </a:r>
          </a:p>
        </p:txBody>
      </p:sp>
      <p:sp>
        <p:nvSpPr>
          <p:cNvPr id="4" name="Rectangle 3">
            <a:extLst>
              <a:ext uri="{FF2B5EF4-FFF2-40B4-BE49-F238E27FC236}">
                <a16:creationId xmlns:a16="http://schemas.microsoft.com/office/drawing/2014/main" id="{66FB4EFC-4C34-4550-8AF8-B018F9340407}"/>
              </a:ext>
            </a:extLst>
          </p:cNvPr>
          <p:cNvSpPr/>
          <p:nvPr/>
        </p:nvSpPr>
        <p:spPr>
          <a:xfrm>
            <a:off x="1334128" y="2173099"/>
            <a:ext cx="10373194" cy="1944000"/>
          </a:xfrm>
          <a:prstGeom prst="rect">
            <a:avLst/>
          </a:prstGeom>
        </p:spPr>
        <p:txBody>
          <a:bodyPr wrap="square" numCol="2">
            <a:spAutoFit/>
          </a:bodyPr>
          <a:lstStyle/>
          <a:p>
            <a:pPr marL="342900" indent="-342900">
              <a:spcAft>
                <a:spcPts val="2400"/>
              </a:spcAft>
              <a:buFont typeface="Wingdings" panose="05000000000000000000" pitchFamily="2" charset="2"/>
              <a:buChar char="ü"/>
            </a:pPr>
            <a:r>
              <a:rPr lang="en-US" altLang="en-US" sz="2400" dirty="0">
                <a:latin typeface="Franklin Gothic Book" panose="020B0503020102020204" pitchFamily="34" charset="0"/>
              </a:rPr>
              <a:t>Patient demographics</a:t>
            </a:r>
          </a:p>
          <a:p>
            <a:pPr marL="342900" indent="-342900">
              <a:spcAft>
                <a:spcPts val="2400"/>
              </a:spcAft>
              <a:buFont typeface="Wingdings" panose="05000000000000000000" pitchFamily="2" charset="2"/>
              <a:buChar char="ü"/>
            </a:pPr>
            <a:r>
              <a:rPr lang="en-US" altLang="en-US" sz="2400" dirty="0">
                <a:latin typeface="Franklin Gothic Book" panose="020B0503020102020204" pitchFamily="34" charset="0"/>
              </a:rPr>
              <a:t>Sputum smear results</a:t>
            </a:r>
          </a:p>
          <a:p>
            <a:pPr marL="342900" indent="-342900">
              <a:spcAft>
                <a:spcPts val="2400"/>
              </a:spcAft>
              <a:buFont typeface="Wingdings" panose="05000000000000000000" pitchFamily="2" charset="2"/>
              <a:buChar char="ü"/>
            </a:pPr>
            <a:r>
              <a:rPr lang="en-US" altLang="en-US" sz="2400" dirty="0" err="1">
                <a:latin typeface="Franklin Gothic Book" panose="020B0503020102020204" pitchFamily="34" charset="0"/>
              </a:rPr>
              <a:t>Xpert</a:t>
            </a:r>
            <a:r>
              <a:rPr lang="en-US" altLang="en-US" sz="2400" dirty="0">
                <a:latin typeface="Franklin Gothic Book" panose="020B0503020102020204" pitchFamily="34" charset="0"/>
              </a:rPr>
              <a:t> MTB/RIF results</a:t>
            </a:r>
          </a:p>
          <a:p>
            <a:pPr marL="342900" indent="-342900">
              <a:spcAft>
                <a:spcPts val="2400"/>
              </a:spcAft>
              <a:buFont typeface="Wingdings" panose="05000000000000000000" pitchFamily="2" charset="2"/>
              <a:buChar char="ü"/>
            </a:pPr>
            <a:r>
              <a:rPr lang="en-US" altLang="en-US" sz="2400" dirty="0">
                <a:latin typeface="Franklin Gothic Book" panose="020B0503020102020204" pitchFamily="34" charset="0"/>
              </a:rPr>
              <a:t>TB treatment starting and end dates</a:t>
            </a:r>
          </a:p>
          <a:p>
            <a:pPr marL="342900" indent="-342900">
              <a:spcAft>
                <a:spcPts val="2400"/>
              </a:spcAft>
              <a:buFont typeface="Wingdings" panose="05000000000000000000" pitchFamily="2" charset="2"/>
              <a:buChar char="ü"/>
            </a:pPr>
            <a:r>
              <a:rPr lang="en-US" altLang="en-US" sz="2400" dirty="0">
                <a:latin typeface="Franklin Gothic Book" panose="020B0503020102020204" pitchFamily="34" charset="0"/>
              </a:rPr>
              <a:t>HIV treatment starting dates</a:t>
            </a:r>
          </a:p>
          <a:p>
            <a:pPr marL="342900" indent="-342900">
              <a:spcAft>
                <a:spcPts val="2400"/>
              </a:spcAft>
              <a:buFont typeface="Wingdings" panose="05000000000000000000" pitchFamily="2" charset="2"/>
              <a:buChar char="ü"/>
            </a:pPr>
            <a:r>
              <a:rPr lang="en-US" altLang="en-US" sz="2400" dirty="0">
                <a:latin typeface="Franklin Gothic Book" panose="020B0503020102020204" pitchFamily="34" charset="0"/>
              </a:rPr>
              <a:t>Treatment outcomes</a:t>
            </a:r>
          </a:p>
        </p:txBody>
      </p:sp>
    </p:spTree>
    <p:extLst>
      <p:ext uri="{BB962C8B-B14F-4D97-AF65-F5344CB8AC3E}">
        <p14:creationId xmlns:p14="http://schemas.microsoft.com/office/powerpoint/2010/main" val="3543175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BBBB0-8525-415E-948A-4909485AB91E}"/>
              </a:ext>
            </a:extLst>
          </p:cNvPr>
          <p:cNvSpPr>
            <a:spLocks noGrp="1"/>
          </p:cNvSpPr>
          <p:nvPr>
            <p:ph type="title"/>
          </p:nvPr>
        </p:nvSpPr>
        <p:spPr>
          <a:xfrm>
            <a:off x="609600" y="72000"/>
            <a:ext cx="10972800" cy="1143000"/>
          </a:xfrm>
        </p:spPr>
        <p:txBody>
          <a:bodyPr/>
          <a:lstStyle/>
          <a:p>
            <a:r>
              <a:rPr lang="en-US" altLang="en-US" dirty="0">
                <a:solidFill>
                  <a:srgbClr val="C00000"/>
                </a:solidFill>
                <a:latin typeface="Arial" panose="020B0604020202020204" pitchFamily="34" charset="0"/>
              </a:rPr>
              <a:t>Methods</a:t>
            </a:r>
            <a:endParaRPr lang="en-US" dirty="0"/>
          </a:p>
        </p:txBody>
      </p:sp>
      <p:sp>
        <p:nvSpPr>
          <p:cNvPr id="3" name="Content Placeholder 2">
            <a:extLst>
              <a:ext uri="{FF2B5EF4-FFF2-40B4-BE49-F238E27FC236}">
                <a16:creationId xmlns:a16="http://schemas.microsoft.com/office/drawing/2014/main" id="{8DADC6C8-C4E9-4EEF-AEDD-1438BE72BBC0}"/>
              </a:ext>
            </a:extLst>
          </p:cNvPr>
          <p:cNvSpPr>
            <a:spLocks noGrp="1"/>
          </p:cNvSpPr>
          <p:nvPr>
            <p:ph idx="1"/>
          </p:nvPr>
        </p:nvSpPr>
        <p:spPr>
          <a:xfrm>
            <a:off x="609600" y="1600202"/>
            <a:ext cx="10972800" cy="528401"/>
          </a:xfrm>
        </p:spPr>
        <p:txBody>
          <a:bodyPr>
            <a:noAutofit/>
          </a:bodyPr>
          <a:lstStyle/>
          <a:p>
            <a:pPr>
              <a:spcAft>
                <a:spcPts val="2400"/>
              </a:spcAft>
            </a:pPr>
            <a:r>
              <a:rPr lang="en-US" altLang="en-US" sz="2400" dirty="0"/>
              <a:t>Data collected:</a:t>
            </a:r>
          </a:p>
        </p:txBody>
      </p:sp>
      <p:sp>
        <p:nvSpPr>
          <p:cNvPr id="4" name="Rectangle 3">
            <a:extLst>
              <a:ext uri="{FF2B5EF4-FFF2-40B4-BE49-F238E27FC236}">
                <a16:creationId xmlns:a16="http://schemas.microsoft.com/office/drawing/2014/main" id="{66FB4EFC-4C34-4550-8AF8-B018F9340407}"/>
              </a:ext>
            </a:extLst>
          </p:cNvPr>
          <p:cNvSpPr/>
          <p:nvPr/>
        </p:nvSpPr>
        <p:spPr>
          <a:xfrm>
            <a:off x="1334128" y="2173099"/>
            <a:ext cx="10373194" cy="1944000"/>
          </a:xfrm>
          <a:prstGeom prst="rect">
            <a:avLst/>
          </a:prstGeom>
        </p:spPr>
        <p:txBody>
          <a:bodyPr wrap="square" numCol="2">
            <a:spAutoFit/>
          </a:bodyPr>
          <a:lstStyle/>
          <a:p>
            <a:pPr marL="342900" indent="-342900">
              <a:spcAft>
                <a:spcPts val="2400"/>
              </a:spcAft>
              <a:buFont typeface="Wingdings" panose="05000000000000000000" pitchFamily="2" charset="2"/>
              <a:buChar char="ü"/>
            </a:pPr>
            <a:r>
              <a:rPr lang="en-US" altLang="en-US" sz="2400" dirty="0">
                <a:latin typeface="Franklin Gothic Book" panose="020B0503020102020204" pitchFamily="34" charset="0"/>
              </a:rPr>
              <a:t>Patient demographics</a:t>
            </a:r>
          </a:p>
          <a:p>
            <a:pPr marL="342900" indent="-342900">
              <a:spcAft>
                <a:spcPts val="2400"/>
              </a:spcAft>
              <a:buFont typeface="Wingdings" panose="05000000000000000000" pitchFamily="2" charset="2"/>
              <a:buChar char="ü"/>
            </a:pPr>
            <a:r>
              <a:rPr lang="en-US" altLang="en-US" sz="2400" dirty="0">
                <a:latin typeface="Franklin Gothic Book" panose="020B0503020102020204" pitchFamily="34" charset="0"/>
              </a:rPr>
              <a:t>Sputum smear results</a:t>
            </a:r>
          </a:p>
          <a:p>
            <a:pPr marL="342900" indent="-342900">
              <a:spcAft>
                <a:spcPts val="2400"/>
              </a:spcAft>
              <a:buFont typeface="Wingdings" panose="05000000000000000000" pitchFamily="2" charset="2"/>
              <a:buChar char="ü"/>
            </a:pPr>
            <a:r>
              <a:rPr lang="en-US" altLang="en-US" sz="2400" dirty="0" err="1">
                <a:latin typeface="Franklin Gothic Book" panose="020B0503020102020204" pitchFamily="34" charset="0"/>
              </a:rPr>
              <a:t>Xpert</a:t>
            </a:r>
            <a:r>
              <a:rPr lang="en-US" altLang="en-US" sz="2400" dirty="0">
                <a:latin typeface="Franklin Gothic Book" panose="020B0503020102020204" pitchFamily="34" charset="0"/>
              </a:rPr>
              <a:t> MTB/RIF results</a:t>
            </a:r>
          </a:p>
          <a:p>
            <a:pPr marL="342900" indent="-342900">
              <a:spcAft>
                <a:spcPts val="2400"/>
              </a:spcAft>
              <a:buFont typeface="Wingdings" panose="05000000000000000000" pitchFamily="2" charset="2"/>
              <a:buChar char="ü"/>
            </a:pPr>
            <a:r>
              <a:rPr lang="en-US" altLang="en-US" sz="2400" dirty="0">
                <a:latin typeface="Franklin Gothic Book" panose="020B0503020102020204" pitchFamily="34" charset="0"/>
              </a:rPr>
              <a:t>TB treatment starting and end dates</a:t>
            </a:r>
          </a:p>
          <a:p>
            <a:pPr marL="342900" indent="-342900">
              <a:spcAft>
                <a:spcPts val="2400"/>
              </a:spcAft>
              <a:buFont typeface="Wingdings" panose="05000000000000000000" pitchFamily="2" charset="2"/>
              <a:buChar char="ü"/>
            </a:pPr>
            <a:r>
              <a:rPr lang="en-US" altLang="en-US" sz="2400" dirty="0">
                <a:latin typeface="Franklin Gothic Book" panose="020B0503020102020204" pitchFamily="34" charset="0"/>
              </a:rPr>
              <a:t>HIV treatment starting dates</a:t>
            </a:r>
          </a:p>
          <a:p>
            <a:pPr marL="342900" indent="-342900">
              <a:spcAft>
                <a:spcPts val="2400"/>
              </a:spcAft>
              <a:buFont typeface="Wingdings" panose="05000000000000000000" pitchFamily="2" charset="2"/>
              <a:buChar char="ü"/>
            </a:pPr>
            <a:r>
              <a:rPr lang="en-US" altLang="en-US" sz="2400" dirty="0">
                <a:latin typeface="Franklin Gothic Book" panose="020B0503020102020204" pitchFamily="34" charset="0"/>
              </a:rPr>
              <a:t>Treatment outcomes</a:t>
            </a:r>
          </a:p>
        </p:txBody>
      </p:sp>
      <p:sp>
        <p:nvSpPr>
          <p:cNvPr id="5" name="Content Placeholder 2">
            <a:extLst>
              <a:ext uri="{FF2B5EF4-FFF2-40B4-BE49-F238E27FC236}">
                <a16:creationId xmlns:a16="http://schemas.microsoft.com/office/drawing/2014/main" id="{7447BE00-6EEC-43A7-BAC4-6FD8C6C9C1A7}"/>
              </a:ext>
            </a:extLst>
          </p:cNvPr>
          <p:cNvSpPr txBox="1">
            <a:spLocks/>
          </p:cNvSpPr>
          <p:nvPr/>
        </p:nvSpPr>
        <p:spPr>
          <a:xfrm>
            <a:off x="609600" y="4343400"/>
            <a:ext cx="10972800" cy="864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2400"/>
              </a:spcAft>
            </a:pPr>
            <a:r>
              <a:rPr lang="en-US" altLang="en-US" sz="2400" dirty="0"/>
              <a:t>Evolution and trends of treatment outcomes were plotted and analyzed, focusing on introduction of </a:t>
            </a:r>
            <a:r>
              <a:rPr lang="en-US" altLang="en-US" sz="2400" dirty="0" err="1"/>
              <a:t>Xpert</a:t>
            </a:r>
            <a:r>
              <a:rPr lang="en-US" altLang="en-US" sz="2400" dirty="0"/>
              <a:t> MTB/RIF testing and universal test and treat approach.</a:t>
            </a:r>
          </a:p>
        </p:txBody>
      </p:sp>
    </p:spTree>
    <p:extLst>
      <p:ext uri="{BB962C8B-B14F-4D97-AF65-F5344CB8AC3E}">
        <p14:creationId xmlns:p14="http://schemas.microsoft.com/office/powerpoint/2010/main" val="449061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B698B-93E2-48F2-A28B-DC7759CBD3A7}"/>
              </a:ext>
            </a:extLst>
          </p:cNvPr>
          <p:cNvSpPr>
            <a:spLocks noGrp="1"/>
          </p:cNvSpPr>
          <p:nvPr>
            <p:ph type="title"/>
          </p:nvPr>
        </p:nvSpPr>
        <p:spPr>
          <a:xfrm>
            <a:off x="750459" y="72000"/>
            <a:ext cx="10691084" cy="1143000"/>
          </a:xfrm>
        </p:spPr>
        <p:txBody>
          <a:bodyPr>
            <a:normAutofit/>
          </a:bodyPr>
          <a:lstStyle/>
          <a:p>
            <a:r>
              <a:rPr lang="en-US" altLang="en-US" dirty="0">
                <a:solidFill>
                  <a:srgbClr val="C00000"/>
                </a:solidFill>
                <a:latin typeface="Arial" panose="020B0604020202020204" pitchFamily="34" charset="0"/>
              </a:rPr>
              <a:t>Results</a:t>
            </a:r>
            <a:endParaRPr lang="en-US" dirty="0"/>
          </a:p>
        </p:txBody>
      </p:sp>
      <p:graphicFrame>
        <p:nvGraphicFramePr>
          <p:cNvPr id="10" name="Content Placeholder 9">
            <a:extLst>
              <a:ext uri="{FF2B5EF4-FFF2-40B4-BE49-F238E27FC236}">
                <a16:creationId xmlns:a16="http://schemas.microsoft.com/office/drawing/2014/main" id="{186FE911-CAF9-42D4-BF77-3E74851E06EA}"/>
              </a:ext>
            </a:extLst>
          </p:cNvPr>
          <p:cNvGraphicFramePr>
            <a:graphicFrameLocks noGrp="1"/>
          </p:cNvGraphicFramePr>
          <p:nvPr>
            <p:ph sz="half" idx="2"/>
            <p:extLst>
              <p:ext uri="{D42A27DB-BD31-4B8C-83A1-F6EECF244321}">
                <p14:modId xmlns:p14="http://schemas.microsoft.com/office/powerpoint/2010/main" val="1956873515"/>
              </p:ext>
            </p:extLst>
          </p:nvPr>
        </p:nvGraphicFramePr>
        <p:xfrm>
          <a:off x="757238" y="1525587"/>
          <a:ext cx="5400000" cy="43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10">
            <a:extLst>
              <a:ext uri="{FF2B5EF4-FFF2-40B4-BE49-F238E27FC236}">
                <a16:creationId xmlns:a16="http://schemas.microsoft.com/office/drawing/2014/main" id="{DBBDA405-9B9F-4E66-98D3-EC8E57453DA5}"/>
              </a:ext>
            </a:extLst>
          </p:cNvPr>
          <p:cNvGraphicFramePr>
            <a:graphicFrameLocks noGrp="1"/>
          </p:cNvGraphicFramePr>
          <p:nvPr>
            <p:ph sz="quarter" idx="4"/>
            <p:extLst>
              <p:ext uri="{D42A27DB-BD31-4B8C-83A1-F6EECF244321}">
                <p14:modId xmlns:p14="http://schemas.microsoft.com/office/powerpoint/2010/main" val="3008897893"/>
              </p:ext>
            </p:extLst>
          </p:nvPr>
        </p:nvGraphicFramePr>
        <p:xfrm>
          <a:off x="6053137" y="1166190"/>
          <a:ext cx="5400000" cy="478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78615116"/>
      </p:ext>
    </p:extLst>
  </p:cSld>
  <p:clrMapOvr>
    <a:masterClrMapping/>
  </p:clrMapOvr>
</p:sld>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DBD3347-1A0F-45F0-B4B5-B886B317FA11}" vid="{2289ECF3-0365-4EFC-8344-95011E66FD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AIDS2016_template</Template>
  <TotalTime>16057</TotalTime>
  <Words>2276</Words>
  <Application>Microsoft Office PowerPoint</Application>
  <PresentationFormat>Widescreen</PresentationFormat>
  <Paragraphs>143</Paragraphs>
  <Slides>19</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Franklin Gothic Book</vt:lpstr>
      <vt:lpstr>Raleway</vt:lpstr>
      <vt:lpstr>Wingdings</vt:lpstr>
      <vt:lpstr>AIDS 2016_Template</vt:lpstr>
      <vt:lpstr>PowerPoint Presentation</vt:lpstr>
      <vt:lpstr>“Test and treat” approaches to HIV care may affect the Xpert MTB/RIF testing impact in high burden TB/HIV settings: results from a cohort from a rural hospital in Southern Mozambique</vt:lpstr>
      <vt:lpstr>Conflict of interest</vt:lpstr>
      <vt:lpstr>Background</vt:lpstr>
      <vt:lpstr>Background</vt:lpstr>
      <vt:lpstr>Methods</vt:lpstr>
      <vt:lpstr>Methods</vt:lpstr>
      <vt:lpstr>Methods</vt:lpstr>
      <vt:lpstr>Results</vt:lpstr>
      <vt:lpstr>Results</vt:lpstr>
      <vt:lpstr>Results</vt:lpstr>
      <vt:lpstr>Results</vt:lpstr>
      <vt:lpstr>Results</vt:lpstr>
      <vt:lpstr>Results</vt:lpstr>
      <vt:lpstr>Results</vt:lpstr>
      <vt:lpstr>Proportion of TB cases diagnosed ≤90 days after ART correlates with mortality observed in co-infected patients</vt:lpstr>
      <vt:lpstr>Limitations</vt:lpstr>
      <vt:lpstr>Conclusions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Entwistle</dc:creator>
  <cp:lastModifiedBy>Media</cp:lastModifiedBy>
  <cp:revision>129</cp:revision>
  <cp:lastPrinted>2017-01-16T15:31:13Z</cp:lastPrinted>
  <dcterms:created xsi:type="dcterms:W3CDTF">2017-01-13T09:09:35Z</dcterms:created>
  <dcterms:modified xsi:type="dcterms:W3CDTF">2019-07-24T14:06:52Z</dcterms:modified>
</cp:coreProperties>
</file>