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4" r:id="rId5"/>
    <p:sldId id="258" r:id="rId6"/>
    <p:sldId id="266" r:id="rId7"/>
    <p:sldId id="267" r:id="rId8"/>
    <p:sldId id="268" r:id="rId9"/>
    <p:sldId id="260" r:id="rId10"/>
    <p:sldId id="261" r:id="rId11"/>
    <p:sldId id="262" r:id="rId12"/>
    <p:sldId id="270" r:id="rId13"/>
    <p:sldId id="271" r:id="rId14"/>
    <p:sldId id="272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21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10" y="72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5856845856845876"/>
          <c:y val="0.89231838616444736"/>
        </c:manualLayout>
      </c:layout>
      <c:overlay val="0"/>
      <c:spPr>
        <a:solidFill>
          <a:schemeClr val="tx2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50635042761023E-2"/>
          <c:y val="0.14235003688717737"/>
          <c:w val="0.88173616551569312"/>
          <c:h val="0.725287413971347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AFA-4DB7-82E5-1AD234AA8A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D1-425A-8443-D543BAF149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AD1-425A-8443-D543BAF149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Transwoman</c:v>
                </c:pt>
                <c:pt idx="1">
                  <c:v>Transman</c:v>
                </c:pt>
                <c:pt idx="2">
                  <c:v>Genderqueer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48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A-4DB7-82E5-1AD234AA8A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AD1-425A-8443-D543BAF149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AD1-425A-8443-D543BAF149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AD1-425A-8443-D543BAF149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Transwoman</c:v>
                </c:pt>
                <c:pt idx="1">
                  <c:v>Transman</c:v>
                </c:pt>
                <c:pt idx="2">
                  <c:v>Genderqueer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55.555555555555557</c:v>
                </c:pt>
                <c:pt idx="1">
                  <c:v>41.025641025641022</c:v>
                </c:pt>
                <c:pt idx="2">
                  <c:v>3.4188034188034191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FA-4DB7-82E5-1AD234AA8A2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9378521032064336E-2"/>
          <c:y val="0.88314265936332226"/>
          <c:w val="0.71954547261633872"/>
          <c:h val="0.11685745191873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/>
              <a:t>Features of Common Mental Disorders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Feeling Sad</c:v>
                </c:pt>
                <c:pt idx="1">
                  <c:v>Feeling Nervous</c:v>
                </c:pt>
                <c:pt idx="2">
                  <c:v>Lost Appetite</c:v>
                </c:pt>
                <c:pt idx="3">
                  <c:v>Sleep Difficulties</c:v>
                </c:pt>
                <c:pt idx="4">
                  <c:v>Feeling Hopeless</c:v>
                </c:pt>
                <c:pt idx="5">
                  <c:v>Feeling of Little Value</c:v>
                </c:pt>
                <c:pt idx="6">
                  <c:v>Feling Very Stressed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68</c:v>
                </c:pt>
                <c:pt idx="1">
                  <c:v>52</c:v>
                </c:pt>
                <c:pt idx="2">
                  <c:v>62</c:v>
                </c:pt>
                <c:pt idx="3">
                  <c:v>54</c:v>
                </c:pt>
                <c:pt idx="4">
                  <c:v>39</c:v>
                </c:pt>
                <c:pt idx="5">
                  <c:v>45</c:v>
                </c:pt>
                <c:pt idx="6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8-4C18-BFE2-1D4A62196A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Feeling Sad</c:v>
                </c:pt>
                <c:pt idx="1">
                  <c:v>Feeling Nervous</c:v>
                </c:pt>
                <c:pt idx="2">
                  <c:v>Lost Appetite</c:v>
                </c:pt>
                <c:pt idx="3">
                  <c:v>Sleep Difficulties</c:v>
                </c:pt>
                <c:pt idx="4">
                  <c:v>Feeling Hopeless</c:v>
                </c:pt>
                <c:pt idx="5">
                  <c:v>Feeling of Little Value</c:v>
                </c:pt>
                <c:pt idx="6">
                  <c:v>Feling Very Stressed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41</c:v>
                </c:pt>
                <c:pt idx="1">
                  <c:v>45</c:v>
                </c:pt>
                <c:pt idx="2">
                  <c:v>48</c:v>
                </c:pt>
                <c:pt idx="3">
                  <c:v>45</c:v>
                </c:pt>
                <c:pt idx="4">
                  <c:v>50</c:v>
                </c:pt>
                <c:pt idx="5">
                  <c:v>50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8-4C18-BFE2-1D4A62196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723792"/>
        <c:axId val="210746456"/>
      </c:barChart>
      <c:catAx>
        <c:axId val="52072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46456"/>
        <c:crosses val="autoZero"/>
        <c:auto val="1"/>
        <c:lblAlgn val="ctr"/>
        <c:lblOffset val="100"/>
        <c:noMultiLvlLbl val="0"/>
      </c:catAx>
      <c:valAx>
        <c:axId val="21074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72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4000" dirty="0" smtClean="0"/>
              <a:t>Suicidal</a:t>
            </a:r>
            <a:r>
              <a:rPr lang="en-GB" sz="4000" baseline="0" dirty="0" smtClean="0"/>
              <a:t> Ideation</a:t>
            </a:r>
            <a:endParaRPr lang="en-GB" sz="4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Thought to kill self</c:v>
                </c:pt>
                <c:pt idx="1">
                  <c:v>Plan to kill self</c:v>
                </c:pt>
                <c:pt idx="2">
                  <c:v>Tried to kill self</c:v>
                </c:pt>
                <c:pt idx="3">
                  <c:v>Received medical attention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</c:v>
                </c:pt>
                <c:pt idx="1">
                  <c:v>17.899999999999999</c:v>
                </c:pt>
                <c:pt idx="2">
                  <c:v>8.5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9B-43C6-93D7-775A8B45C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214832"/>
        <c:axId val="321219424"/>
      </c:barChart>
      <c:catAx>
        <c:axId val="32121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219424"/>
        <c:crosses val="autoZero"/>
        <c:auto val="1"/>
        <c:lblAlgn val="ctr"/>
        <c:lblOffset val="100"/>
        <c:noMultiLvlLbl val="0"/>
      </c:catAx>
      <c:valAx>
        <c:axId val="32121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21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 smtClean="0"/>
              <a:t>Interaction</a:t>
            </a:r>
            <a:r>
              <a:rPr lang="en-GB" sz="2400" b="1" baseline="0" dirty="0" smtClean="0"/>
              <a:t> with health providers</a:t>
            </a:r>
            <a:endParaRPr lang="en-GB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Transwoman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Health Provider Gossip</c:v>
                </c:pt>
                <c:pt idx="1">
                  <c:v>Provider ask invasive Questions</c:v>
                </c:pt>
                <c:pt idx="2">
                  <c:v>Provider use abusive language</c:v>
                </c:pt>
                <c:pt idx="3">
                  <c:v>Provider physically rough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42.2</c:v>
                </c:pt>
                <c:pt idx="2">
                  <c:v>42.2</c:v>
                </c:pt>
                <c:pt idx="3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7-4315-B1A3-1BA5A6EEB1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Health Provider Gossip</c:v>
                </c:pt>
                <c:pt idx="1">
                  <c:v>Provider ask invasive Questions</c:v>
                </c:pt>
                <c:pt idx="2">
                  <c:v>Provider use abusive language</c:v>
                </c:pt>
                <c:pt idx="3">
                  <c:v>Provider physically rough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62</c:v>
                </c:pt>
                <c:pt idx="1">
                  <c:v>56.2</c:v>
                </c:pt>
                <c:pt idx="2">
                  <c:v>42.6</c:v>
                </c:pt>
                <c:pt idx="3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A7-4315-B1A3-1BA5A6EEB1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Genderqueer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Health Provider Gossip</c:v>
                </c:pt>
                <c:pt idx="1">
                  <c:v>Provider ask invasive Questions</c:v>
                </c:pt>
                <c:pt idx="2">
                  <c:v>Provider use abusive language</c:v>
                </c:pt>
                <c:pt idx="3">
                  <c:v>Provider physically rough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A7-4315-B1A3-1BA5A6EEB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6542304"/>
        <c:axId val="316543944"/>
      </c:barChart>
      <c:catAx>
        <c:axId val="31654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543944"/>
        <c:crosses val="autoZero"/>
        <c:auto val="1"/>
        <c:lblAlgn val="ctr"/>
        <c:lblOffset val="100"/>
        <c:noMultiLvlLbl val="0"/>
      </c:catAx>
      <c:valAx>
        <c:axId val="316543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54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C3EB8-95A7-41D6-B2D7-28F3D294FD7A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9FF03-FABA-410A-9BFF-BFF45BE16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42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FF03-FABA-410A-9BFF-BFF45BE16C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21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3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Sexual </a:t>
            </a:r>
            <a:r>
              <a:rPr lang="en-GB" dirty="0"/>
              <a:t>Partner Based </a:t>
            </a:r>
            <a:r>
              <a:rPr lang="en-GB" dirty="0" smtClean="0"/>
              <a:t>Violence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696629"/>
              </p:ext>
            </p:extLst>
          </p:nvPr>
        </p:nvGraphicFramePr>
        <p:xfrm>
          <a:off x="257908" y="914400"/>
          <a:ext cx="11746522" cy="525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754">
                  <a:extLst>
                    <a:ext uri="{9D8B030D-6E8A-4147-A177-3AD203B41FA5}">
                      <a16:colId xmlns:a16="http://schemas.microsoft.com/office/drawing/2014/main" val="3191560694"/>
                    </a:ext>
                  </a:extLst>
                </a:gridCol>
                <a:gridCol w="1111814">
                  <a:extLst>
                    <a:ext uri="{9D8B030D-6E8A-4147-A177-3AD203B41FA5}">
                      <a16:colId xmlns:a16="http://schemas.microsoft.com/office/drawing/2014/main" val="270914703"/>
                    </a:ext>
                  </a:extLst>
                </a:gridCol>
                <a:gridCol w="1063470">
                  <a:extLst>
                    <a:ext uri="{9D8B030D-6E8A-4147-A177-3AD203B41FA5}">
                      <a16:colId xmlns:a16="http://schemas.microsoft.com/office/drawing/2014/main" val="3458379035"/>
                    </a:ext>
                  </a:extLst>
                </a:gridCol>
                <a:gridCol w="2054432">
                  <a:extLst>
                    <a:ext uri="{9D8B030D-6E8A-4147-A177-3AD203B41FA5}">
                      <a16:colId xmlns:a16="http://schemas.microsoft.com/office/drawing/2014/main" val="2199540680"/>
                    </a:ext>
                  </a:extLst>
                </a:gridCol>
                <a:gridCol w="1643544">
                  <a:extLst>
                    <a:ext uri="{9D8B030D-6E8A-4147-A177-3AD203B41FA5}">
                      <a16:colId xmlns:a16="http://schemas.microsoft.com/office/drawing/2014/main" val="2430860019"/>
                    </a:ext>
                  </a:extLst>
                </a:gridCol>
                <a:gridCol w="1957754">
                  <a:extLst>
                    <a:ext uri="{9D8B030D-6E8A-4147-A177-3AD203B41FA5}">
                      <a16:colId xmlns:a16="http://schemas.microsoft.com/office/drawing/2014/main" val="1398997088"/>
                    </a:ext>
                  </a:extLst>
                </a:gridCol>
                <a:gridCol w="1957754">
                  <a:extLst>
                    <a:ext uri="{9D8B030D-6E8A-4147-A177-3AD203B41FA5}">
                      <a16:colId xmlns:a16="http://schemas.microsoft.com/office/drawing/2014/main" val="1870045175"/>
                    </a:ext>
                  </a:extLst>
                </a:gridCol>
              </a:tblGrid>
              <a:tr h="52519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Transwoman</a:t>
                      </a:r>
                      <a:endParaRPr lang="en-GB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Transman</a:t>
                      </a:r>
                      <a:endParaRPr lang="en-GB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Genderqueer</a:t>
                      </a:r>
                      <a:endParaRPr lang="en-GB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All</a:t>
                      </a:r>
                      <a:endParaRPr lang="en-GB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6834"/>
                  </a:ext>
                </a:extLst>
              </a:tr>
              <a:tr h="525194">
                <a:tc gridSpan="4">
                  <a:txBody>
                    <a:bodyPr/>
                    <a:lstStyle/>
                    <a:p>
                      <a:r>
                        <a:rPr lang="en-GB" sz="2400" dirty="0" smtClean="0"/>
                        <a:t>In</a:t>
                      </a:r>
                      <a:r>
                        <a:rPr lang="en-GB" sz="2400" baseline="0" dirty="0" smtClean="0"/>
                        <a:t> a romantic / sexual relationship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29458"/>
                  </a:ext>
                </a:extLst>
              </a:tr>
              <a:tr h="525194">
                <a:tc gridSpan="2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60 (92.3%)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46 (95.8%)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 (100%)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110 (94.0%)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54583"/>
                  </a:ext>
                </a:extLst>
              </a:tr>
              <a:tr h="525194">
                <a:tc gridSpan="2"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 (7.7%)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 (4.1%)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7 (6.0%)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175"/>
                  </a:ext>
                </a:extLst>
              </a:tr>
              <a:tr h="525194">
                <a:tc gridSpan="4">
                  <a:txBody>
                    <a:bodyPr/>
                    <a:lstStyle/>
                    <a:p>
                      <a:r>
                        <a:rPr lang="en-GB" sz="2400" dirty="0" smtClean="0"/>
                        <a:t>Sexual partner</a:t>
                      </a:r>
                      <a:r>
                        <a:rPr lang="en-GB" sz="2400" baseline="0" dirty="0" smtClean="0"/>
                        <a:t> physically / verbally abusive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714064"/>
                  </a:ext>
                </a:extLst>
              </a:tr>
              <a:tr h="525194">
                <a:tc gridSpan="2"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20 (32.5%)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15 (31.3%)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35 (30.7%)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608073"/>
                  </a:ext>
                </a:extLst>
              </a:tr>
              <a:tr h="525194">
                <a:tc gridSpan="2"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42 (67.7%)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33 (68.7%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 (100%)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79 (69.3%)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174804"/>
                  </a:ext>
                </a:extLst>
              </a:tr>
              <a:tr h="525194">
                <a:tc gridSpan="4">
                  <a:txBody>
                    <a:bodyPr/>
                    <a:lstStyle/>
                    <a:p>
                      <a:r>
                        <a:rPr lang="en-GB" sz="2400" dirty="0" smtClean="0"/>
                        <a:t>Experienced</a:t>
                      </a:r>
                      <a:r>
                        <a:rPr lang="en-GB" sz="2400" baseline="0" dirty="0" smtClean="0"/>
                        <a:t> unwanted sexual contact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000749"/>
                  </a:ext>
                </a:extLst>
              </a:tr>
              <a:tr h="525194">
                <a:tc gridSpan="2"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20 (31.8%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7 (14.6%)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27 (23.5%)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002719"/>
                  </a:ext>
                </a:extLst>
              </a:tr>
              <a:tr h="525194">
                <a:tc gridSpan="2"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43 (68.2%)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41 (85.4%)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88 (76.5%)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017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0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997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Mental </a:t>
            </a:r>
            <a:r>
              <a:rPr lang="en-GB" dirty="0"/>
              <a:t>Health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57103"/>
              </p:ext>
            </p:extLst>
          </p:nvPr>
        </p:nvGraphicFramePr>
        <p:xfrm>
          <a:off x="609600" y="974362"/>
          <a:ext cx="10972800" cy="515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65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Mental Health (cont.)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815580"/>
              </p:ext>
            </p:extLst>
          </p:nvPr>
        </p:nvGraphicFramePr>
        <p:xfrm>
          <a:off x="1084217" y="1417640"/>
          <a:ext cx="10189030" cy="470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19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638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Health seeking experiences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073719"/>
              </p:ext>
            </p:extLst>
          </p:nvPr>
        </p:nvGraphicFramePr>
        <p:xfrm>
          <a:off x="609600" y="938463"/>
          <a:ext cx="10972800" cy="518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88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221" y="1532414"/>
            <a:ext cx="2888408" cy="2419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030" y="1532414"/>
            <a:ext cx="3731384" cy="2195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099" y="1627948"/>
            <a:ext cx="2017460" cy="24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81" y="2130427"/>
            <a:ext cx="11042073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Transgender </a:t>
            </a:r>
            <a:r>
              <a:rPr lang="en-GB" dirty="0"/>
              <a:t>People’s Experiences in HIV Testing, Sexual Partner Based Violence and Mental Health in </a:t>
            </a:r>
            <a:r>
              <a:rPr lang="en-GB" dirty="0" smtClean="0"/>
              <a:t>Malawi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/>
          <a:lstStyle/>
          <a:p>
            <a:r>
              <a:rPr lang="en-US" dirty="0" smtClean="0"/>
              <a:t>Eric Umar, PhD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Malawi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4149" y="1634836"/>
            <a:ext cx="5595582" cy="44913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Landlocked country.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south-eastern </a:t>
            </a:r>
            <a:r>
              <a:rPr lang="en-GB" sz="2600" dirty="0" smtClean="0"/>
              <a:t>Africa</a:t>
            </a:r>
          </a:p>
          <a:p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Estimated pop – 17.5 Million</a:t>
            </a:r>
          </a:p>
          <a:p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70% of population – below the international poverty line</a:t>
            </a:r>
            <a:endParaRPr lang="en-GB" sz="2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020" y="466149"/>
            <a:ext cx="5269833" cy="538162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Study Objectives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287380"/>
            <a:ext cx="10691040" cy="483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Broad Objective</a:t>
            </a:r>
          </a:p>
          <a:p>
            <a:r>
              <a:rPr lang="en-GB" sz="2400" dirty="0" smtClean="0"/>
              <a:t>Identify </a:t>
            </a:r>
            <a:r>
              <a:rPr lang="en-GB" sz="2400" dirty="0"/>
              <a:t>the needs of Malawi’s transgender community </a:t>
            </a:r>
            <a:r>
              <a:rPr lang="en-GB" sz="2400" dirty="0" smtClean="0"/>
              <a:t>regarding health seeking and their experiences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Specific Objective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400" dirty="0" smtClean="0"/>
              <a:t>To explore transgender people’s practices in regard to HIV testing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400" dirty="0" smtClean="0"/>
              <a:t>To establish incidents of sexual gender based violence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sz="2400" dirty="0" smtClean="0"/>
              <a:t>To examine mental health issues experienced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5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1540042"/>
            <a:ext cx="11113168" cy="4586123"/>
          </a:xfrm>
        </p:spPr>
        <p:txBody>
          <a:bodyPr>
            <a:normAutofit/>
          </a:bodyPr>
          <a:lstStyle/>
          <a:p>
            <a:r>
              <a:rPr lang="en-ZA" sz="2400" dirty="0" smtClean="0"/>
              <a:t>Study </a:t>
            </a:r>
            <a:r>
              <a:rPr lang="en-ZA" sz="2400" dirty="0"/>
              <a:t>Design :  Cross sectional </a:t>
            </a:r>
            <a:r>
              <a:rPr lang="en-ZA" sz="2400" dirty="0" smtClean="0"/>
              <a:t>– Mixed Methods </a:t>
            </a:r>
            <a:endParaRPr lang="en-GB" sz="2400" dirty="0"/>
          </a:p>
          <a:p>
            <a:pPr marL="0" indent="0">
              <a:buNone/>
            </a:pPr>
            <a:endParaRPr lang="en-ZA" sz="2400" dirty="0" smtClean="0"/>
          </a:p>
          <a:p>
            <a:r>
              <a:rPr lang="en-ZA" sz="2400" dirty="0" smtClean="0"/>
              <a:t>Data </a:t>
            </a:r>
            <a:r>
              <a:rPr lang="en-ZA" sz="2400" dirty="0"/>
              <a:t>Collection </a:t>
            </a:r>
            <a:r>
              <a:rPr lang="en-ZA" sz="2400" dirty="0" smtClean="0"/>
              <a:t>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 smtClean="0"/>
              <a:t>Desk 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 smtClean="0"/>
              <a:t>Survey - 117</a:t>
            </a:r>
            <a:endParaRPr lang="en-GB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 smtClean="0"/>
              <a:t>Focus Group Discussions </a:t>
            </a:r>
            <a:endParaRPr lang="en-GB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Data Management and Analysis – SPSS and NVIVO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274639"/>
            <a:ext cx="10691084" cy="709034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7981667"/>
              </p:ext>
            </p:extLst>
          </p:nvPr>
        </p:nvGraphicFramePr>
        <p:xfrm>
          <a:off x="6262256" y="2008911"/>
          <a:ext cx="5179286" cy="406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582">
                  <a:extLst>
                    <a:ext uri="{9D8B030D-6E8A-4147-A177-3AD203B41FA5}">
                      <a16:colId xmlns:a16="http://schemas.microsoft.com/office/drawing/2014/main" val="134618200"/>
                    </a:ext>
                  </a:extLst>
                </a:gridCol>
                <a:gridCol w="1712506">
                  <a:extLst>
                    <a:ext uri="{9D8B030D-6E8A-4147-A177-3AD203B41FA5}">
                      <a16:colId xmlns:a16="http://schemas.microsoft.com/office/drawing/2014/main" val="3454739209"/>
                    </a:ext>
                  </a:extLst>
                </a:gridCol>
                <a:gridCol w="696139">
                  <a:extLst>
                    <a:ext uri="{9D8B030D-6E8A-4147-A177-3AD203B41FA5}">
                      <a16:colId xmlns:a16="http://schemas.microsoft.com/office/drawing/2014/main" val="218982227"/>
                    </a:ext>
                  </a:extLst>
                </a:gridCol>
                <a:gridCol w="1072059">
                  <a:extLst>
                    <a:ext uri="{9D8B030D-6E8A-4147-A177-3AD203B41FA5}">
                      <a16:colId xmlns:a16="http://schemas.microsoft.com/office/drawing/2014/main" val="4254644705"/>
                    </a:ext>
                  </a:extLst>
                </a:gridCol>
              </a:tblGrid>
              <a:tr h="684972">
                <a:tc rowSpan="3"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Employment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marL="85750" marR="8575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Self-employed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85750" marR="8575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85750" marR="8575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26.1 %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85750" marR="8575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67605"/>
                  </a:ext>
                </a:extLst>
              </a:tr>
              <a:tr h="503696">
                <a:tc v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Employed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18.9 %</a:t>
                      </a:r>
                      <a:endParaRPr lang="en-GB" dirty="0"/>
                    </a:p>
                  </a:txBody>
                  <a:tcPr marL="85750" marR="85750"/>
                </a:tc>
                <a:extLst>
                  <a:ext uri="{0D108BD9-81ED-4DB2-BD59-A6C34878D82A}">
                    <a16:rowId xmlns:a16="http://schemas.microsoft.com/office/drawing/2014/main" val="2016924490"/>
                  </a:ext>
                </a:extLst>
              </a:tr>
              <a:tr h="488675">
                <a:tc v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Unemployed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61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55.0 %</a:t>
                      </a:r>
                      <a:endParaRPr lang="en-GB" dirty="0"/>
                    </a:p>
                  </a:txBody>
                  <a:tcPr marL="85750" marR="85750"/>
                </a:tc>
                <a:extLst>
                  <a:ext uri="{0D108BD9-81ED-4DB2-BD59-A6C34878D82A}">
                    <a16:rowId xmlns:a16="http://schemas.microsoft.com/office/drawing/2014/main" val="388294141"/>
                  </a:ext>
                </a:extLst>
              </a:tr>
              <a:tr h="488676">
                <a:tc rowSpan="5">
                  <a:txBody>
                    <a:bodyPr/>
                    <a:lstStyle/>
                    <a:p>
                      <a:r>
                        <a:rPr lang="en-GB" b="1" dirty="0" smtClean="0"/>
                        <a:t>Religion</a:t>
                      </a:r>
                      <a:endParaRPr lang="en-GB" b="1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Catholic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24.8 %</a:t>
                      </a:r>
                      <a:endParaRPr lang="en-GB" dirty="0"/>
                    </a:p>
                  </a:txBody>
                  <a:tcPr marL="85750" marR="85750"/>
                </a:tc>
                <a:extLst>
                  <a:ext uri="{0D108BD9-81ED-4DB2-BD59-A6C34878D82A}">
                    <a16:rowId xmlns:a16="http://schemas.microsoft.com/office/drawing/2014/main" val="3238898274"/>
                  </a:ext>
                </a:extLst>
              </a:tr>
              <a:tr h="44905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Protestant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29.0 %</a:t>
                      </a:r>
                      <a:endParaRPr lang="en-GB" dirty="0"/>
                    </a:p>
                  </a:txBody>
                  <a:tcPr marL="85750" marR="85750"/>
                </a:tc>
                <a:extLst>
                  <a:ext uri="{0D108BD9-81ED-4DB2-BD59-A6C34878D82A}">
                    <a16:rowId xmlns:a16="http://schemas.microsoft.com/office/drawing/2014/main" val="1721037148"/>
                  </a:ext>
                </a:extLst>
              </a:tr>
              <a:tr h="44905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Pentecostal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11.1 %</a:t>
                      </a:r>
                      <a:endParaRPr lang="en-GB" dirty="0"/>
                    </a:p>
                  </a:txBody>
                  <a:tcPr marL="85750" marR="85750"/>
                </a:tc>
                <a:extLst>
                  <a:ext uri="{0D108BD9-81ED-4DB2-BD59-A6C34878D82A}">
                    <a16:rowId xmlns:a16="http://schemas.microsoft.com/office/drawing/2014/main" val="3096318415"/>
                  </a:ext>
                </a:extLst>
              </a:tr>
              <a:tr h="34867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Islam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16.2 %</a:t>
                      </a:r>
                      <a:endParaRPr lang="en-GB" dirty="0"/>
                    </a:p>
                  </a:txBody>
                  <a:tcPr marL="85750" marR="85750"/>
                </a:tc>
                <a:extLst>
                  <a:ext uri="{0D108BD9-81ED-4DB2-BD59-A6C34878D82A}">
                    <a16:rowId xmlns:a16="http://schemas.microsoft.com/office/drawing/2014/main" val="3942781938"/>
                  </a:ext>
                </a:extLst>
              </a:tr>
              <a:tr h="63469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Other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 marL="85750" marR="8575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18.8 %</a:t>
                      </a:r>
                      <a:endParaRPr lang="en-GB" dirty="0"/>
                    </a:p>
                  </a:txBody>
                  <a:tcPr marL="85750" marR="85750"/>
                </a:tc>
                <a:extLst>
                  <a:ext uri="{0D108BD9-81ED-4DB2-BD59-A6C34878D82A}">
                    <a16:rowId xmlns:a16="http://schemas.microsoft.com/office/drawing/2014/main" val="297634873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15635" y="1108365"/>
            <a:ext cx="11025909" cy="56803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Demographic Details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26004924"/>
              </p:ext>
            </p:extLst>
          </p:nvPr>
        </p:nvGraphicFramePr>
        <p:xfrm>
          <a:off x="415635" y="2008912"/>
          <a:ext cx="5289992" cy="404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007">
                  <a:extLst>
                    <a:ext uri="{9D8B030D-6E8A-4147-A177-3AD203B41FA5}">
                      <a16:colId xmlns:a16="http://schemas.microsoft.com/office/drawing/2014/main" val="490966154"/>
                    </a:ext>
                  </a:extLst>
                </a:gridCol>
                <a:gridCol w="1660967">
                  <a:extLst>
                    <a:ext uri="{9D8B030D-6E8A-4147-A177-3AD203B41FA5}">
                      <a16:colId xmlns:a16="http://schemas.microsoft.com/office/drawing/2014/main" val="941957725"/>
                    </a:ext>
                  </a:extLst>
                </a:gridCol>
                <a:gridCol w="836696">
                  <a:extLst>
                    <a:ext uri="{9D8B030D-6E8A-4147-A177-3AD203B41FA5}">
                      <a16:colId xmlns:a16="http://schemas.microsoft.com/office/drawing/2014/main" val="845776543"/>
                    </a:ext>
                  </a:extLst>
                </a:gridCol>
                <a:gridCol w="1024322">
                  <a:extLst>
                    <a:ext uri="{9D8B030D-6E8A-4147-A177-3AD203B41FA5}">
                      <a16:colId xmlns:a16="http://schemas.microsoft.com/office/drawing/2014/main" val="1364768313"/>
                    </a:ext>
                  </a:extLst>
                </a:gridCol>
              </a:tblGrid>
              <a:tr h="671843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marL="94331" marR="943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94331" marR="943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23.3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94331" marR="943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SD 4.0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marL="94331" marR="9433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43858"/>
                  </a:ext>
                </a:extLst>
              </a:tr>
              <a:tr h="671843">
                <a:tc rowSpan="2">
                  <a:txBody>
                    <a:bodyPr/>
                    <a:lstStyle/>
                    <a:p>
                      <a:r>
                        <a:rPr lang="en-GB" b="1" dirty="0" smtClean="0"/>
                        <a:t>Schooling</a:t>
                      </a:r>
                      <a:endParaRPr lang="en-GB" b="1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 of school</a:t>
                      </a:r>
                      <a:endParaRPr lang="en-GB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29.3 %</a:t>
                      </a:r>
                      <a:endParaRPr lang="en-GB" dirty="0"/>
                    </a:p>
                  </a:txBody>
                  <a:tcPr marL="94331" marR="94331"/>
                </a:tc>
                <a:extLst>
                  <a:ext uri="{0D108BD9-81ED-4DB2-BD59-A6C34878D82A}">
                    <a16:rowId xmlns:a16="http://schemas.microsoft.com/office/drawing/2014/main" val="3530271148"/>
                  </a:ext>
                </a:extLst>
              </a:tr>
              <a:tr h="671843">
                <a:tc vMerge="1">
                  <a:txBody>
                    <a:bodyPr/>
                    <a:lstStyle/>
                    <a:p>
                      <a:endParaRPr lang="en-GB" b="1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 school</a:t>
                      </a:r>
                      <a:endParaRPr lang="en-GB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82</a:t>
                      </a:r>
                      <a:endParaRPr lang="en-GB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70.7 %</a:t>
                      </a:r>
                      <a:endParaRPr lang="en-GB" dirty="0"/>
                    </a:p>
                  </a:txBody>
                  <a:tcPr marL="94331" marR="94331"/>
                </a:tc>
                <a:extLst>
                  <a:ext uri="{0D108BD9-81ED-4DB2-BD59-A6C34878D82A}">
                    <a16:rowId xmlns:a16="http://schemas.microsoft.com/office/drawing/2014/main" val="2346126715"/>
                  </a:ext>
                </a:extLst>
              </a:tr>
              <a:tr h="688279">
                <a:tc rowSpan="3">
                  <a:txBody>
                    <a:bodyPr/>
                    <a:lstStyle/>
                    <a:p>
                      <a:r>
                        <a:rPr lang="en-GB" b="1" dirty="0" smtClean="0"/>
                        <a:t>Education Level</a:t>
                      </a:r>
                      <a:endParaRPr lang="en-GB" b="1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Primary</a:t>
                      </a:r>
                      <a:endParaRPr lang="en-GB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12.0 %</a:t>
                      </a:r>
                      <a:endParaRPr lang="en-GB" dirty="0"/>
                    </a:p>
                  </a:txBody>
                  <a:tcPr marL="94331" marR="94331"/>
                </a:tc>
                <a:extLst>
                  <a:ext uri="{0D108BD9-81ED-4DB2-BD59-A6C34878D82A}">
                    <a16:rowId xmlns:a16="http://schemas.microsoft.com/office/drawing/2014/main" val="3249599305"/>
                  </a:ext>
                </a:extLst>
              </a:tr>
              <a:tr h="6718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 School</a:t>
                      </a:r>
                      <a:endParaRPr lang="en-GB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85</a:t>
                      </a:r>
                      <a:endParaRPr lang="en-GB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72.6 %</a:t>
                      </a:r>
                      <a:endParaRPr lang="en-GB" dirty="0"/>
                    </a:p>
                  </a:txBody>
                  <a:tcPr marL="94331" marR="94331"/>
                </a:tc>
                <a:extLst>
                  <a:ext uri="{0D108BD9-81ED-4DB2-BD59-A6C34878D82A}">
                    <a16:rowId xmlns:a16="http://schemas.microsoft.com/office/drawing/2014/main" val="2441969646"/>
                  </a:ext>
                </a:extLst>
              </a:tr>
              <a:tr h="67184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College</a:t>
                      </a:r>
                      <a:endParaRPr lang="en-GB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marL="94331" marR="9433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15.4 %</a:t>
                      </a:r>
                      <a:endParaRPr lang="en-GB" dirty="0"/>
                    </a:p>
                  </a:txBody>
                  <a:tcPr marL="94331" marR="94331"/>
                </a:tc>
                <a:extLst>
                  <a:ext uri="{0D108BD9-81ED-4DB2-BD59-A6C34878D82A}">
                    <a16:rowId xmlns:a16="http://schemas.microsoft.com/office/drawing/2014/main" val="1271256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Self-Identified Transgender Identity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199383"/>
              </p:ext>
            </p:extLst>
          </p:nvPr>
        </p:nvGraphicFramePr>
        <p:xfrm>
          <a:off x="750888" y="1600201"/>
          <a:ext cx="10690225" cy="432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2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274640"/>
            <a:ext cx="10691040" cy="4472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Gender Identity Experiences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109253"/>
              </p:ext>
            </p:extLst>
          </p:nvPr>
        </p:nvGraphicFramePr>
        <p:xfrm>
          <a:off x="0" y="914399"/>
          <a:ext cx="12215055" cy="535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3552247442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870487477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669809295"/>
                    </a:ext>
                  </a:extLst>
                </a:gridCol>
                <a:gridCol w="117231">
                  <a:extLst>
                    <a:ext uri="{9D8B030D-6E8A-4147-A177-3AD203B41FA5}">
                      <a16:colId xmlns:a16="http://schemas.microsoft.com/office/drawing/2014/main" val="2209241664"/>
                    </a:ext>
                  </a:extLst>
                </a:gridCol>
                <a:gridCol w="1453661">
                  <a:extLst>
                    <a:ext uri="{9D8B030D-6E8A-4147-A177-3AD203B41FA5}">
                      <a16:colId xmlns:a16="http://schemas.microsoft.com/office/drawing/2014/main" val="3516791126"/>
                    </a:ext>
                  </a:extLst>
                </a:gridCol>
                <a:gridCol w="140677">
                  <a:extLst>
                    <a:ext uri="{9D8B030D-6E8A-4147-A177-3AD203B41FA5}">
                      <a16:colId xmlns:a16="http://schemas.microsoft.com/office/drawing/2014/main" val="12825310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55563132"/>
                    </a:ext>
                  </a:extLst>
                </a:gridCol>
                <a:gridCol w="445477">
                  <a:extLst>
                    <a:ext uri="{9D8B030D-6E8A-4147-A177-3AD203B41FA5}">
                      <a16:colId xmlns:a16="http://schemas.microsoft.com/office/drawing/2014/main" val="411207226"/>
                    </a:ext>
                  </a:extLst>
                </a:gridCol>
                <a:gridCol w="1242255">
                  <a:extLst>
                    <a:ext uri="{9D8B030D-6E8A-4147-A177-3AD203B41FA5}">
                      <a16:colId xmlns:a16="http://schemas.microsoft.com/office/drawing/2014/main" val="3705011701"/>
                    </a:ext>
                  </a:extLst>
                </a:gridCol>
              </a:tblGrid>
              <a:tr h="4781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Transwoman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Transman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Genderqueer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47897"/>
                  </a:ext>
                </a:extLst>
              </a:tr>
              <a:tr h="478119">
                <a:tc gridSpan="9">
                  <a:txBody>
                    <a:bodyPr/>
                    <a:lstStyle/>
                    <a:p>
                      <a:r>
                        <a:rPr lang="en-GB" sz="2400" dirty="0" smtClean="0"/>
                        <a:t>What Gender do people say</a:t>
                      </a:r>
                      <a:r>
                        <a:rPr lang="en-GB" sz="2400" baseline="0" dirty="0" smtClean="0"/>
                        <a:t> you are?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594415"/>
                  </a:ext>
                </a:extLst>
              </a:tr>
              <a:tr h="47811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24 (37.5 %)</a:t>
                      </a:r>
                      <a:endParaRPr lang="en-GB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2400" dirty="0" smtClean="0"/>
                        <a:t>36 (75. 0 %)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60</a:t>
                      </a:r>
                      <a:r>
                        <a:rPr lang="en-GB" sz="2400" baseline="0" dirty="0" smtClean="0"/>
                        <a:t> (51.7 %)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983746"/>
                  </a:ext>
                </a:extLst>
              </a:tr>
              <a:tr h="47811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Female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39 (60. 9 %)</a:t>
                      </a:r>
                      <a:endParaRPr lang="en-GB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2400" dirty="0" smtClean="0"/>
                        <a:t>8 (16.7 %)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47 (40.5 %)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848312"/>
                  </a:ext>
                </a:extLst>
              </a:tr>
              <a:tr h="478119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Intersex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 (1.6 %)</a:t>
                      </a:r>
                      <a:endParaRPr lang="en-GB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2400" dirty="0" smtClean="0"/>
                        <a:t>4 (8.3 %)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 (100%)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9 (7.8 %)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148933"/>
                  </a:ext>
                </a:extLst>
              </a:tr>
              <a:tr h="577562">
                <a:tc gridSpan="9">
                  <a:txBody>
                    <a:bodyPr/>
                    <a:lstStyle/>
                    <a:p>
                      <a:r>
                        <a:rPr lang="en-GB" sz="2400" dirty="0" smtClean="0"/>
                        <a:t>Do</a:t>
                      </a:r>
                      <a:r>
                        <a:rPr lang="en-GB" sz="2400" baseline="0" dirty="0" smtClean="0"/>
                        <a:t> people notice/tell you are transgender?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177180"/>
                  </a:ext>
                </a:extLst>
              </a:tr>
              <a:tr h="478119">
                <a:tc>
                  <a:txBody>
                    <a:bodyPr/>
                    <a:lstStyle/>
                    <a:p>
                      <a:pPr algn="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38 (60.3 %)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24 (50 %)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 (50 %)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69 (60.5</a:t>
                      </a:r>
                      <a:r>
                        <a:rPr lang="en-GB" sz="2400" baseline="0" dirty="0" smtClean="0"/>
                        <a:t>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13161"/>
                  </a:ext>
                </a:extLst>
              </a:tr>
              <a:tr h="478119">
                <a:tc>
                  <a:txBody>
                    <a:bodyPr/>
                    <a:lstStyle/>
                    <a:p>
                      <a:pPr algn="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25 (39.7 %)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24 (50 %)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 (50 %)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45 (39.5 %)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378816"/>
                  </a:ext>
                </a:extLst>
              </a:tr>
              <a:tr h="478119">
                <a:tc gridSpan="9">
                  <a:txBody>
                    <a:bodyPr/>
                    <a:lstStyle/>
                    <a:p>
                      <a:r>
                        <a:rPr lang="en-GB" sz="2400" dirty="0" smtClean="0"/>
                        <a:t>Do you disclose your gender identity?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764848"/>
                  </a:ext>
                </a:extLst>
              </a:tr>
              <a:tr h="478119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34 (52.3</a:t>
                      </a:r>
                      <a:r>
                        <a:rPr lang="en-GB" sz="2400" baseline="0" dirty="0" smtClean="0"/>
                        <a:t>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24 (50 %)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 (50 %)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60 (51.3 %)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051272"/>
                  </a:ext>
                </a:extLst>
              </a:tr>
              <a:tr h="478119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31 (47.7 %)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24 (50 %)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 (50 %)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57 (48.7 %)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759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60077"/>
          </a:xfrm>
        </p:spPr>
        <p:txBody>
          <a:bodyPr>
            <a:normAutofit/>
          </a:bodyPr>
          <a:lstStyle/>
          <a:p>
            <a:r>
              <a:rPr lang="en-GB" dirty="0"/>
              <a:t>HIV </a:t>
            </a:r>
            <a:r>
              <a:rPr lang="en-GB" dirty="0" smtClean="0"/>
              <a:t>Testing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958476"/>
              </p:ext>
            </p:extLst>
          </p:nvPr>
        </p:nvGraphicFramePr>
        <p:xfrm>
          <a:off x="1" y="1034712"/>
          <a:ext cx="12191998" cy="5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589">
                  <a:extLst>
                    <a:ext uri="{9D8B030D-6E8A-4147-A177-3AD203B41FA5}">
                      <a16:colId xmlns:a16="http://schemas.microsoft.com/office/drawing/2014/main" val="159188610"/>
                    </a:ext>
                  </a:extLst>
                </a:gridCol>
                <a:gridCol w="1276513">
                  <a:extLst>
                    <a:ext uri="{9D8B030D-6E8A-4147-A177-3AD203B41FA5}">
                      <a16:colId xmlns:a16="http://schemas.microsoft.com/office/drawing/2014/main" val="2444869146"/>
                    </a:ext>
                  </a:extLst>
                </a:gridCol>
                <a:gridCol w="2188307">
                  <a:extLst>
                    <a:ext uri="{9D8B030D-6E8A-4147-A177-3AD203B41FA5}">
                      <a16:colId xmlns:a16="http://schemas.microsoft.com/office/drawing/2014/main" val="1976778080"/>
                    </a:ext>
                  </a:extLst>
                </a:gridCol>
                <a:gridCol w="1901743">
                  <a:extLst>
                    <a:ext uri="{9D8B030D-6E8A-4147-A177-3AD203B41FA5}">
                      <a16:colId xmlns:a16="http://schemas.microsoft.com/office/drawing/2014/main" val="2436867442"/>
                    </a:ext>
                  </a:extLst>
                </a:gridCol>
                <a:gridCol w="2188307">
                  <a:extLst>
                    <a:ext uri="{9D8B030D-6E8A-4147-A177-3AD203B41FA5}">
                      <a16:colId xmlns:a16="http://schemas.microsoft.com/office/drawing/2014/main" val="238800361"/>
                    </a:ext>
                  </a:extLst>
                </a:gridCol>
                <a:gridCol w="1797539">
                  <a:extLst>
                    <a:ext uri="{9D8B030D-6E8A-4147-A177-3AD203B41FA5}">
                      <a16:colId xmlns:a16="http://schemas.microsoft.com/office/drawing/2014/main" val="4031340852"/>
                    </a:ext>
                  </a:extLst>
                </a:gridCol>
              </a:tblGrid>
              <a:tr h="71845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Transwoman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Transman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Genderqueer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889476"/>
                  </a:ext>
                </a:extLst>
              </a:tr>
              <a:tr h="718458"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Ever Tested for HIV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132106"/>
                  </a:ext>
                </a:extLst>
              </a:tr>
              <a:tr h="718458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59 (90.8</a:t>
                      </a:r>
                      <a:r>
                        <a:rPr lang="en-GB" sz="2400" baseline="0" dirty="0" smtClean="0"/>
                        <a:t> 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44 (91.7 %)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 (100 %)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107 (91.4 %)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49141"/>
                  </a:ext>
                </a:extLst>
              </a:tr>
              <a:tr h="718458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 (9.2 %)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 (8.3</a:t>
                      </a:r>
                      <a:r>
                        <a:rPr lang="en-GB" sz="2400" baseline="0" dirty="0" smtClean="0"/>
                        <a:t> 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 (8.6 %)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084184"/>
                  </a:ext>
                </a:extLst>
              </a:tr>
              <a:tr h="718458"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Ever sought STI Treatment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80248"/>
                  </a:ext>
                </a:extLst>
              </a:tr>
              <a:tr h="718458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36 (55.4%)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12 (25.0%)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 (100%)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52 (44.4 %)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311076"/>
                  </a:ext>
                </a:extLst>
              </a:tr>
              <a:tr h="718458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29 (44.6%)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36 (75.0%)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65 (55.6%)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350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7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23062</TotalTime>
  <Words>536</Words>
  <Application>Microsoft Office PowerPoint</Application>
  <PresentationFormat>Widescreen</PresentationFormat>
  <Paragraphs>185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Raleway</vt:lpstr>
      <vt:lpstr>Wingdings</vt:lpstr>
      <vt:lpstr>AIDS 2016_Template</vt:lpstr>
      <vt:lpstr>PowerPoint Presentation</vt:lpstr>
      <vt:lpstr>Transgender People’s Experiences in HIV Testing, Sexual Partner Based Violence and Mental Health in Malawi</vt:lpstr>
      <vt:lpstr>Malawi</vt:lpstr>
      <vt:lpstr>Study Objectives </vt:lpstr>
      <vt:lpstr>Methodology</vt:lpstr>
      <vt:lpstr>Results</vt:lpstr>
      <vt:lpstr>Self-Identified Transgender Identity</vt:lpstr>
      <vt:lpstr>Gender Identity Experiences</vt:lpstr>
      <vt:lpstr>HIV Testing</vt:lpstr>
      <vt:lpstr>Sexual Partner Based Violence</vt:lpstr>
      <vt:lpstr>Mental Health</vt:lpstr>
      <vt:lpstr>Mental Health (cont.)</vt:lpstr>
      <vt:lpstr>Health seeking experiences</vt:lpstr>
      <vt:lpstr>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103</cp:revision>
  <cp:lastPrinted>2017-01-16T15:31:13Z</cp:lastPrinted>
  <dcterms:created xsi:type="dcterms:W3CDTF">2017-01-13T09:09:35Z</dcterms:created>
  <dcterms:modified xsi:type="dcterms:W3CDTF">2019-07-21T19:09:03Z</dcterms:modified>
</cp:coreProperties>
</file>