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2"/>
  </p:notesMasterIdLst>
  <p:sldIdLst>
    <p:sldId id="256" r:id="rId2"/>
    <p:sldId id="287" r:id="rId3"/>
    <p:sldId id="290" r:id="rId4"/>
    <p:sldId id="293" r:id="rId5"/>
    <p:sldId id="289" r:id="rId6"/>
    <p:sldId id="292" r:id="rId7"/>
    <p:sldId id="294" r:id="rId8"/>
    <p:sldId id="291" r:id="rId9"/>
    <p:sldId id="286" r:id="rId10"/>
    <p:sldId id="295" r:id="rId1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trina Mugglin" initials="CMU" lastIdx="2" clrIdx="0">
    <p:extLst>
      <p:ext uri="{19B8F6BF-5375-455C-9EA6-DF929625EA0E}">
        <p15:presenceInfo xmlns:p15="http://schemas.microsoft.com/office/powerpoint/2012/main" userId="Catrina Muggl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8303B"/>
    <a:srgbClr val="66A61E"/>
    <a:srgbClr val="7570B3"/>
    <a:srgbClr val="E6A61E"/>
    <a:srgbClr val="E7298A"/>
    <a:srgbClr val="D95F02"/>
    <a:srgbClr val="1B9E77"/>
    <a:srgbClr val="E6A6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581" autoAdjust="0"/>
    <p:restoredTop sz="80899" autoAdjust="0"/>
  </p:normalViewPr>
  <p:slideViewPr>
    <p:cSldViewPr snapToGrid="0" snapToObjects="1">
      <p:cViewPr varScale="1">
        <p:scale>
          <a:sx n="99" d="100"/>
          <a:sy n="99" d="100"/>
        </p:scale>
        <p:origin x="1336" y="176"/>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CFC5D4-87E0-A74F-9AD0-36B9036A7BDE}" type="datetimeFigureOut">
              <a:rPr lang="de-DE" smtClean="0"/>
              <a:t>23.07.19</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D5A710-4315-3C40-BF93-3C9C8A5DC917}" type="slidenum">
              <a:rPr lang="de-DE" smtClean="0"/>
              <a:t>‹Nr.›</a:t>
            </a:fld>
            <a:endParaRPr lang="de-DE"/>
          </a:p>
        </p:txBody>
      </p:sp>
    </p:spTree>
    <p:extLst>
      <p:ext uri="{BB962C8B-B14F-4D97-AF65-F5344CB8AC3E}">
        <p14:creationId xmlns:p14="http://schemas.microsoft.com/office/powerpoint/2010/main" val="555805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8DD5A710-4315-3C40-BF93-3C9C8A5DC917}" type="slidenum">
              <a:rPr lang="de-DE" smtClean="0"/>
              <a:t>1</a:t>
            </a:fld>
            <a:endParaRPr lang="de-DE"/>
          </a:p>
        </p:txBody>
      </p:sp>
    </p:spTree>
    <p:extLst>
      <p:ext uri="{BB962C8B-B14F-4D97-AF65-F5344CB8AC3E}">
        <p14:creationId xmlns:p14="http://schemas.microsoft.com/office/powerpoint/2010/main" val="1335605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endParaRPr lang="de-DE" dirty="0"/>
          </a:p>
        </p:txBody>
      </p:sp>
      <p:sp>
        <p:nvSpPr>
          <p:cNvPr id="4" name="Foliennummernplatzhalter 3"/>
          <p:cNvSpPr>
            <a:spLocks noGrp="1"/>
          </p:cNvSpPr>
          <p:nvPr>
            <p:ph type="sldNum" sz="quarter" idx="5"/>
          </p:nvPr>
        </p:nvSpPr>
        <p:spPr/>
        <p:txBody>
          <a:bodyPr/>
          <a:lstStyle/>
          <a:p>
            <a:fld id="{8DD5A710-4315-3C40-BF93-3C9C8A5DC917}" type="slidenum">
              <a:rPr lang="de-DE" smtClean="0"/>
              <a:t>2</a:t>
            </a:fld>
            <a:endParaRPr lang="de-DE"/>
          </a:p>
        </p:txBody>
      </p:sp>
    </p:spTree>
    <p:extLst>
      <p:ext uri="{BB962C8B-B14F-4D97-AF65-F5344CB8AC3E}">
        <p14:creationId xmlns:p14="http://schemas.microsoft.com/office/powerpoint/2010/main" val="3360382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endParaRPr lang="de-DE" dirty="0"/>
          </a:p>
        </p:txBody>
      </p:sp>
      <p:sp>
        <p:nvSpPr>
          <p:cNvPr id="4" name="Foliennummernplatzhalter 3"/>
          <p:cNvSpPr>
            <a:spLocks noGrp="1"/>
          </p:cNvSpPr>
          <p:nvPr>
            <p:ph type="sldNum" sz="quarter" idx="5"/>
          </p:nvPr>
        </p:nvSpPr>
        <p:spPr/>
        <p:txBody>
          <a:bodyPr/>
          <a:lstStyle/>
          <a:p>
            <a:fld id="{8DD5A710-4315-3C40-BF93-3C9C8A5DC917}" type="slidenum">
              <a:rPr lang="de-DE" smtClean="0"/>
              <a:t>3</a:t>
            </a:fld>
            <a:endParaRPr lang="de-DE"/>
          </a:p>
        </p:txBody>
      </p:sp>
    </p:spTree>
    <p:extLst>
      <p:ext uri="{BB962C8B-B14F-4D97-AF65-F5344CB8AC3E}">
        <p14:creationId xmlns:p14="http://schemas.microsoft.com/office/powerpoint/2010/main" val="41376142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endParaRPr lang="de-DE" dirty="0"/>
          </a:p>
        </p:txBody>
      </p:sp>
      <p:sp>
        <p:nvSpPr>
          <p:cNvPr id="4" name="Foliennummernplatzhalter 3"/>
          <p:cNvSpPr>
            <a:spLocks noGrp="1"/>
          </p:cNvSpPr>
          <p:nvPr>
            <p:ph type="sldNum" sz="quarter" idx="5"/>
          </p:nvPr>
        </p:nvSpPr>
        <p:spPr/>
        <p:txBody>
          <a:bodyPr/>
          <a:lstStyle/>
          <a:p>
            <a:fld id="{8DD5A710-4315-3C40-BF93-3C9C8A5DC917}" type="slidenum">
              <a:rPr lang="de-DE" smtClean="0"/>
              <a:t>4</a:t>
            </a:fld>
            <a:endParaRPr lang="de-DE"/>
          </a:p>
        </p:txBody>
      </p:sp>
    </p:spTree>
    <p:extLst>
      <p:ext uri="{BB962C8B-B14F-4D97-AF65-F5344CB8AC3E}">
        <p14:creationId xmlns:p14="http://schemas.microsoft.com/office/powerpoint/2010/main" val="2398435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endParaRPr lang="de-DE" dirty="0"/>
          </a:p>
        </p:txBody>
      </p:sp>
      <p:sp>
        <p:nvSpPr>
          <p:cNvPr id="4" name="Foliennummernplatzhalter 3"/>
          <p:cNvSpPr>
            <a:spLocks noGrp="1"/>
          </p:cNvSpPr>
          <p:nvPr>
            <p:ph type="sldNum" sz="quarter" idx="5"/>
          </p:nvPr>
        </p:nvSpPr>
        <p:spPr/>
        <p:txBody>
          <a:bodyPr/>
          <a:lstStyle/>
          <a:p>
            <a:fld id="{8DD5A710-4315-3C40-BF93-3C9C8A5DC917}" type="slidenum">
              <a:rPr lang="de-DE" smtClean="0"/>
              <a:t>5</a:t>
            </a:fld>
            <a:endParaRPr lang="de-DE"/>
          </a:p>
        </p:txBody>
      </p:sp>
    </p:spTree>
    <p:extLst>
      <p:ext uri="{BB962C8B-B14F-4D97-AF65-F5344CB8AC3E}">
        <p14:creationId xmlns:p14="http://schemas.microsoft.com/office/powerpoint/2010/main" val="8000127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endParaRPr lang="de-DE" dirty="0"/>
          </a:p>
        </p:txBody>
      </p:sp>
      <p:sp>
        <p:nvSpPr>
          <p:cNvPr id="4" name="Foliennummernplatzhalter 3"/>
          <p:cNvSpPr>
            <a:spLocks noGrp="1"/>
          </p:cNvSpPr>
          <p:nvPr>
            <p:ph type="sldNum" sz="quarter" idx="5"/>
          </p:nvPr>
        </p:nvSpPr>
        <p:spPr/>
        <p:txBody>
          <a:bodyPr/>
          <a:lstStyle/>
          <a:p>
            <a:fld id="{8DD5A710-4315-3C40-BF93-3C9C8A5DC917}" type="slidenum">
              <a:rPr lang="de-DE" smtClean="0"/>
              <a:t>6</a:t>
            </a:fld>
            <a:endParaRPr lang="de-DE"/>
          </a:p>
        </p:txBody>
      </p:sp>
    </p:spTree>
    <p:extLst>
      <p:ext uri="{BB962C8B-B14F-4D97-AF65-F5344CB8AC3E}">
        <p14:creationId xmlns:p14="http://schemas.microsoft.com/office/powerpoint/2010/main" val="3471213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8DD5A710-4315-3C40-BF93-3C9C8A5DC917}" type="slidenum">
              <a:rPr lang="de-DE" smtClean="0"/>
              <a:t>7</a:t>
            </a:fld>
            <a:endParaRPr lang="de-DE"/>
          </a:p>
        </p:txBody>
      </p:sp>
    </p:spTree>
    <p:extLst>
      <p:ext uri="{BB962C8B-B14F-4D97-AF65-F5344CB8AC3E}">
        <p14:creationId xmlns:p14="http://schemas.microsoft.com/office/powerpoint/2010/main" val="1376593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8DD5A710-4315-3C40-BF93-3C9C8A5DC917}" type="slidenum">
              <a:rPr lang="de-DE" smtClean="0"/>
              <a:t>8</a:t>
            </a:fld>
            <a:endParaRPr lang="de-DE"/>
          </a:p>
        </p:txBody>
      </p:sp>
    </p:spTree>
    <p:extLst>
      <p:ext uri="{BB962C8B-B14F-4D97-AF65-F5344CB8AC3E}">
        <p14:creationId xmlns:p14="http://schemas.microsoft.com/office/powerpoint/2010/main" val="7808908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8DD5A710-4315-3C40-BF93-3C9C8A5DC917}" type="slidenum">
              <a:rPr lang="de-DE" smtClean="0"/>
              <a:t>9</a:t>
            </a:fld>
            <a:endParaRPr lang="de-DE"/>
          </a:p>
        </p:txBody>
      </p:sp>
    </p:spTree>
    <p:extLst>
      <p:ext uri="{BB962C8B-B14F-4D97-AF65-F5344CB8AC3E}">
        <p14:creationId xmlns:p14="http://schemas.microsoft.com/office/powerpoint/2010/main" val="3767107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3CEAF8-A762-AD4D-B3D4-276255AF8236}"/>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7BCFD79D-CA5B-DB46-8077-2670E39D10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92570482-1C71-F246-A037-BF2B5B1D3E49}"/>
              </a:ext>
            </a:extLst>
          </p:cNvPr>
          <p:cNvSpPr>
            <a:spLocks noGrp="1"/>
          </p:cNvSpPr>
          <p:nvPr>
            <p:ph type="dt" sz="half" idx="10"/>
          </p:nvPr>
        </p:nvSpPr>
        <p:spPr/>
        <p:txBody>
          <a:bodyPr/>
          <a:lstStyle/>
          <a:p>
            <a:fld id="{D92F73C8-8834-B549-A521-A5857A6FD270}" type="datetime1">
              <a:rPr lang="de-CH" smtClean="0"/>
              <a:t>23.07.19</a:t>
            </a:fld>
            <a:endParaRPr lang="de-DE"/>
          </a:p>
        </p:txBody>
      </p:sp>
      <p:sp>
        <p:nvSpPr>
          <p:cNvPr id="5" name="Fußzeilenplatzhalter 4">
            <a:extLst>
              <a:ext uri="{FF2B5EF4-FFF2-40B4-BE49-F238E27FC236}">
                <a16:creationId xmlns:a16="http://schemas.microsoft.com/office/drawing/2014/main" id="{719F538B-F8B8-8A46-AC3B-D98E20D0D27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59177A7-C6AD-AA4F-97B2-8FFBDA379FCB}"/>
              </a:ext>
            </a:extLst>
          </p:cNvPr>
          <p:cNvSpPr>
            <a:spLocks noGrp="1"/>
          </p:cNvSpPr>
          <p:nvPr>
            <p:ph type="sldNum" sz="quarter" idx="12"/>
          </p:nvPr>
        </p:nvSpPr>
        <p:spPr/>
        <p:txBody>
          <a:bodyPr/>
          <a:lstStyle/>
          <a:p>
            <a:fld id="{2091858F-4EDC-C347-86BF-7265ADEC3291}" type="slidenum">
              <a:rPr lang="de-DE" smtClean="0"/>
              <a:t>‹Nr.›</a:t>
            </a:fld>
            <a:endParaRPr lang="de-DE"/>
          </a:p>
        </p:txBody>
      </p:sp>
    </p:spTree>
    <p:extLst>
      <p:ext uri="{BB962C8B-B14F-4D97-AF65-F5344CB8AC3E}">
        <p14:creationId xmlns:p14="http://schemas.microsoft.com/office/powerpoint/2010/main" val="1130396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E41C6A-07FA-4B4F-ACA4-5C5D781C1199}"/>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7E0516A2-125D-F94B-B196-426B3BF80D73}"/>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0FE3C7A-538B-1241-972B-30D22E7DF37F}"/>
              </a:ext>
            </a:extLst>
          </p:cNvPr>
          <p:cNvSpPr>
            <a:spLocks noGrp="1"/>
          </p:cNvSpPr>
          <p:nvPr>
            <p:ph type="dt" sz="half" idx="10"/>
          </p:nvPr>
        </p:nvSpPr>
        <p:spPr/>
        <p:txBody>
          <a:bodyPr/>
          <a:lstStyle/>
          <a:p>
            <a:fld id="{F2438423-CAE4-AA42-9C78-C28DCDEF344B}" type="datetime1">
              <a:rPr lang="de-CH" smtClean="0"/>
              <a:t>23.07.19</a:t>
            </a:fld>
            <a:endParaRPr lang="de-DE"/>
          </a:p>
        </p:txBody>
      </p:sp>
      <p:sp>
        <p:nvSpPr>
          <p:cNvPr id="5" name="Fußzeilenplatzhalter 4">
            <a:extLst>
              <a:ext uri="{FF2B5EF4-FFF2-40B4-BE49-F238E27FC236}">
                <a16:creationId xmlns:a16="http://schemas.microsoft.com/office/drawing/2014/main" id="{A22F95EF-73F7-3B41-BC7C-D769DA504DB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4E88FFB-6C40-6745-ADE5-7AAB46DCEE42}"/>
              </a:ext>
            </a:extLst>
          </p:cNvPr>
          <p:cNvSpPr>
            <a:spLocks noGrp="1"/>
          </p:cNvSpPr>
          <p:nvPr>
            <p:ph type="sldNum" sz="quarter" idx="12"/>
          </p:nvPr>
        </p:nvSpPr>
        <p:spPr/>
        <p:txBody>
          <a:bodyPr/>
          <a:lstStyle/>
          <a:p>
            <a:fld id="{2091858F-4EDC-C347-86BF-7265ADEC3291}" type="slidenum">
              <a:rPr lang="de-DE" smtClean="0"/>
              <a:t>‹Nr.›</a:t>
            </a:fld>
            <a:endParaRPr lang="de-DE"/>
          </a:p>
        </p:txBody>
      </p:sp>
    </p:spTree>
    <p:extLst>
      <p:ext uri="{BB962C8B-B14F-4D97-AF65-F5344CB8AC3E}">
        <p14:creationId xmlns:p14="http://schemas.microsoft.com/office/powerpoint/2010/main" val="2265730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AF10A5BD-0F98-DD4A-84F8-F5FDB15C4CB5}"/>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BBF38A58-C657-6446-B699-84441ECE100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68CAA2D-56C5-2C4D-B9B9-0A4AD0A4B5B3}"/>
              </a:ext>
            </a:extLst>
          </p:cNvPr>
          <p:cNvSpPr>
            <a:spLocks noGrp="1"/>
          </p:cNvSpPr>
          <p:nvPr>
            <p:ph type="dt" sz="half" idx="10"/>
          </p:nvPr>
        </p:nvSpPr>
        <p:spPr/>
        <p:txBody>
          <a:bodyPr/>
          <a:lstStyle/>
          <a:p>
            <a:fld id="{2CCD3FEC-57ED-3A45-882B-5904408DC13A}" type="datetime1">
              <a:rPr lang="de-CH" smtClean="0"/>
              <a:t>23.07.19</a:t>
            </a:fld>
            <a:endParaRPr lang="de-DE"/>
          </a:p>
        </p:txBody>
      </p:sp>
      <p:sp>
        <p:nvSpPr>
          <p:cNvPr id="5" name="Fußzeilenplatzhalter 4">
            <a:extLst>
              <a:ext uri="{FF2B5EF4-FFF2-40B4-BE49-F238E27FC236}">
                <a16:creationId xmlns:a16="http://schemas.microsoft.com/office/drawing/2014/main" id="{F617A9BC-8A5B-C740-94A2-A54A45BE96D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C2B732D-C147-884E-B39B-72517092BC27}"/>
              </a:ext>
            </a:extLst>
          </p:cNvPr>
          <p:cNvSpPr>
            <a:spLocks noGrp="1"/>
          </p:cNvSpPr>
          <p:nvPr>
            <p:ph type="sldNum" sz="quarter" idx="12"/>
          </p:nvPr>
        </p:nvSpPr>
        <p:spPr/>
        <p:txBody>
          <a:bodyPr/>
          <a:lstStyle/>
          <a:p>
            <a:fld id="{2091858F-4EDC-C347-86BF-7265ADEC3291}" type="slidenum">
              <a:rPr lang="de-DE" smtClean="0"/>
              <a:t>‹Nr.›</a:t>
            </a:fld>
            <a:endParaRPr lang="de-DE"/>
          </a:p>
        </p:txBody>
      </p:sp>
    </p:spTree>
    <p:extLst>
      <p:ext uri="{BB962C8B-B14F-4D97-AF65-F5344CB8AC3E}">
        <p14:creationId xmlns:p14="http://schemas.microsoft.com/office/powerpoint/2010/main" val="488196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218EB8-6A66-6A4F-9A7B-AF5F63D5CEFB}"/>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38C59CCE-089F-F74A-814E-0A8FBF67F79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513799B-6A0C-0D46-BAE5-313AC2DC56A3}"/>
              </a:ext>
            </a:extLst>
          </p:cNvPr>
          <p:cNvSpPr>
            <a:spLocks noGrp="1"/>
          </p:cNvSpPr>
          <p:nvPr>
            <p:ph type="dt" sz="half" idx="10"/>
          </p:nvPr>
        </p:nvSpPr>
        <p:spPr/>
        <p:txBody>
          <a:bodyPr/>
          <a:lstStyle/>
          <a:p>
            <a:fld id="{7DC600B7-38E0-D04B-A408-8638328CAFA8}" type="datetime1">
              <a:rPr lang="de-CH" smtClean="0"/>
              <a:t>23.07.19</a:t>
            </a:fld>
            <a:endParaRPr lang="de-DE"/>
          </a:p>
        </p:txBody>
      </p:sp>
      <p:sp>
        <p:nvSpPr>
          <p:cNvPr id="5" name="Fußzeilenplatzhalter 4">
            <a:extLst>
              <a:ext uri="{FF2B5EF4-FFF2-40B4-BE49-F238E27FC236}">
                <a16:creationId xmlns:a16="http://schemas.microsoft.com/office/drawing/2014/main" id="{FDC1AC82-CBC1-524F-B4ED-38AD549B215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48332BA-94D3-FA47-80EF-B4FA521BAA1B}"/>
              </a:ext>
            </a:extLst>
          </p:cNvPr>
          <p:cNvSpPr>
            <a:spLocks noGrp="1"/>
          </p:cNvSpPr>
          <p:nvPr>
            <p:ph type="sldNum" sz="quarter" idx="12"/>
          </p:nvPr>
        </p:nvSpPr>
        <p:spPr/>
        <p:txBody>
          <a:bodyPr/>
          <a:lstStyle/>
          <a:p>
            <a:fld id="{2091858F-4EDC-C347-86BF-7265ADEC3291}" type="slidenum">
              <a:rPr lang="de-DE" smtClean="0"/>
              <a:t>‹Nr.›</a:t>
            </a:fld>
            <a:endParaRPr lang="de-DE"/>
          </a:p>
        </p:txBody>
      </p:sp>
    </p:spTree>
    <p:extLst>
      <p:ext uri="{BB962C8B-B14F-4D97-AF65-F5344CB8AC3E}">
        <p14:creationId xmlns:p14="http://schemas.microsoft.com/office/powerpoint/2010/main" val="2494282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0D4FFC-7F46-D344-8266-29118BE1F79F}"/>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11E6BF92-F1A9-B34C-B482-E9D92D6EBF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C31E1F2E-EC0C-8C4C-873C-4C2AF8C154A8}"/>
              </a:ext>
            </a:extLst>
          </p:cNvPr>
          <p:cNvSpPr>
            <a:spLocks noGrp="1"/>
          </p:cNvSpPr>
          <p:nvPr>
            <p:ph type="dt" sz="half" idx="10"/>
          </p:nvPr>
        </p:nvSpPr>
        <p:spPr/>
        <p:txBody>
          <a:bodyPr/>
          <a:lstStyle/>
          <a:p>
            <a:fld id="{66FDA4FC-9E74-9946-AB96-C31F1FBC12CE}" type="datetime1">
              <a:rPr lang="de-CH" smtClean="0"/>
              <a:t>23.07.19</a:t>
            </a:fld>
            <a:endParaRPr lang="de-DE"/>
          </a:p>
        </p:txBody>
      </p:sp>
      <p:sp>
        <p:nvSpPr>
          <p:cNvPr id="5" name="Fußzeilenplatzhalter 4">
            <a:extLst>
              <a:ext uri="{FF2B5EF4-FFF2-40B4-BE49-F238E27FC236}">
                <a16:creationId xmlns:a16="http://schemas.microsoft.com/office/drawing/2014/main" id="{97952C27-A79C-0448-BBF5-D6E23B0D6D1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E999004-E74C-6F48-97A3-3D398F3C93DE}"/>
              </a:ext>
            </a:extLst>
          </p:cNvPr>
          <p:cNvSpPr>
            <a:spLocks noGrp="1"/>
          </p:cNvSpPr>
          <p:nvPr>
            <p:ph type="sldNum" sz="quarter" idx="12"/>
          </p:nvPr>
        </p:nvSpPr>
        <p:spPr/>
        <p:txBody>
          <a:bodyPr/>
          <a:lstStyle/>
          <a:p>
            <a:fld id="{2091858F-4EDC-C347-86BF-7265ADEC3291}" type="slidenum">
              <a:rPr lang="de-DE" smtClean="0"/>
              <a:t>‹Nr.›</a:t>
            </a:fld>
            <a:endParaRPr lang="de-DE"/>
          </a:p>
        </p:txBody>
      </p:sp>
    </p:spTree>
    <p:extLst>
      <p:ext uri="{BB962C8B-B14F-4D97-AF65-F5344CB8AC3E}">
        <p14:creationId xmlns:p14="http://schemas.microsoft.com/office/powerpoint/2010/main" val="1084234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9784E4-8F7F-C443-BBA5-AD6F858D8408}"/>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A9AD225E-E452-1A43-907E-53F09FBF63AF}"/>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8CBEDB08-7147-3D40-803F-8406FA442893}"/>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2713AF3C-A70F-094A-ACCF-C569978C1605}"/>
              </a:ext>
            </a:extLst>
          </p:cNvPr>
          <p:cNvSpPr>
            <a:spLocks noGrp="1"/>
          </p:cNvSpPr>
          <p:nvPr>
            <p:ph type="dt" sz="half" idx="10"/>
          </p:nvPr>
        </p:nvSpPr>
        <p:spPr/>
        <p:txBody>
          <a:bodyPr/>
          <a:lstStyle/>
          <a:p>
            <a:fld id="{281F479C-D7D2-8946-8840-AF25FFCF11BF}" type="datetime1">
              <a:rPr lang="de-CH" smtClean="0"/>
              <a:t>23.07.19</a:t>
            </a:fld>
            <a:endParaRPr lang="de-DE"/>
          </a:p>
        </p:txBody>
      </p:sp>
      <p:sp>
        <p:nvSpPr>
          <p:cNvPr id="6" name="Fußzeilenplatzhalter 5">
            <a:extLst>
              <a:ext uri="{FF2B5EF4-FFF2-40B4-BE49-F238E27FC236}">
                <a16:creationId xmlns:a16="http://schemas.microsoft.com/office/drawing/2014/main" id="{D31601A2-A29E-E949-AD64-6A36E486EEC0}"/>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19AF706-2671-3E46-8628-701413BFD4C1}"/>
              </a:ext>
            </a:extLst>
          </p:cNvPr>
          <p:cNvSpPr>
            <a:spLocks noGrp="1"/>
          </p:cNvSpPr>
          <p:nvPr>
            <p:ph type="sldNum" sz="quarter" idx="12"/>
          </p:nvPr>
        </p:nvSpPr>
        <p:spPr/>
        <p:txBody>
          <a:bodyPr/>
          <a:lstStyle/>
          <a:p>
            <a:fld id="{2091858F-4EDC-C347-86BF-7265ADEC3291}" type="slidenum">
              <a:rPr lang="de-DE" smtClean="0"/>
              <a:t>‹Nr.›</a:t>
            </a:fld>
            <a:endParaRPr lang="de-DE"/>
          </a:p>
        </p:txBody>
      </p:sp>
    </p:spTree>
    <p:extLst>
      <p:ext uri="{BB962C8B-B14F-4D97-AF65-F5344CB8AC3E}">
        <p14:creationId xmlns:p14="http://schemas.microsoft.com/office/powerpoint/2010/main" val="2461352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F2E7BD-DF72-6841-8EF8-BB792EC77760}"/>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2A1439A4-7A8E-FB43-989E-C2534578CD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E75B4F1A-F0B1-234D-8B27-570EC90F17E8}"/>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092E4A4A-8B36-7144-9048-12E600B638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0E6A7051-E4C8-F041-A7BE-D5D4C081302C}"/>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57D1FF03-5058-F84F-903D-FA7FD20C458B}"/>
              </a:ext>
            </a:extLst>
          </p:cNvPr>
          <p:cNvSpPr>
            <a:spLocks noGrp="1"/>
          </p:cNvSpPr>
          <p:nvPr>
            <p:ph type="dt" sz="half" idx="10"/>
          </p:nvPr>
        </p:nvSpPr>
        <p:spPr/>
        <p:txBody>
          <a:bodyPr/>
          <a:lstStyle/>
          <a:p>
            <a:fld id="{657F75EB-19F3-B442-B1AB-F47A39FB656A}" type="datetime1">
              <a:rPr lang="de-CH" smtClean="0"/>
              <a:t>23.07.19</a:t>
            </a:fld>
            <a:endParaRPr lang="de-DE"/>
          </a:p>
        </p:txBody>
      </p:sp>
      <p:sp>
        <p:nvSpPr>
          <p:cNvPr id="8" name="Fußzeilenplatzhalter 7">
            <a:extLst>
              <a:ext uri="{FF2B5EF4-FFF2-40B4-BE49-F238E27FC236}">
                <a16:creationId xmlns:a16="http://schemas.microsoft.com/office/drawing/2014/main" id="{B5E36C6B-5AD1-DD47-B7CC-CEB0F9D8D713}"/>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D6EDD1FD-A319-7845-B5B0-A0EF5AFADBAF}"/>
              </a:ext>
            </a:extLst>
          </p:cNvPr>
          <p:cNvSpPr>
            <a:spLocks noGrp="1"/>
          </p:cNvSpPr>
          <p:nvPr>
            <p:ph type="sldNum" sz="quarter" idx="12"/>
          </p:nvPr>
        </p:nvSpPr>
        <p:spPr/>
        <p:txBody>
          <a:bodyPr/>
          <a:lstStyle/>
          <a:p>
            <a:fld id="{2091858F-4EDC-C347-86BF-7265ADEC3291}" type="slidenum">
              <a:rPr lang="de-DE" smtClean="0"/>
              <a:t>‹Nr.›</a:t>
            </a:fld>
            <a:endParaRPr lang="de-DE"/>
          </a:p>
        </p:txBody>
      </p:sp>
    </p:spTree>
    <p:extLst>
      <p:ext uri="{BB962C8B-B14F-4D97-AF65-F5344CB8AC3E}">
        <p14:creationId xmlns:p14="http://schemas.microsoft.com/office/powerpoint/2010/main" val="4070412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265DA1-0D10-384A-AB44-0D87DBBD3B50}"/>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6DA7F843-263A-9A41-88A9-36C19EA00929}"/>
              </a:ext>
            </a:extLst>
          </p:cNvPr>
          <p:cNvSpPr>
            <a:spLocks noGrp="1"/>
          </p:cNvSpPr>
          <p:nvPr>
            <p:ph type="dt" sz="half" idx="10"/>
          </p:nvPr>
        </p:nvSpPr>
        <p:spPr/>
        <p:txBody>
          <a:bodyPr/>
          <a:lstStyle/>
          <a:p>
            <a:fld id="{65B527E6-6BCB-4A4E-88C6-8A473C0E578B}" type="datetime1">
              <a:rPr lang="de-CH" smtClean="0"/>
              <a:t>23.07.19</a:t>
            </a:fld>
            <a:endParaRPr lang="de-DE"/>
          </a:p>
        </p:txBody>
      </p:sp>
      <p:sp>
        <p:nvSpPr>
          <p:cNvPr id="4" name="Fußzeilenplatzhalter 3">
            <a:extLst>
              <a:ext uri="{FF2B5EF4-FFF2-40B4-BE49-F238E27FC236}">
                <a16:creationId xmlns:a16="http://schemas.microsoft.com/office/drawing/2014/main" id="{21C4E055-DA20-2E46-A4BE-16121D4AE966}"/>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202E06F2-B6FA-6E41-96FE-624FBCFA3B98}"/>
              </a:ext>
            </a:extLst>
          </p:cNvPr>
          <p:cNvSpPr>
            <a:spLocks noGrp="1"/>
          </p:cNvSpPr>
          <p:nvPr>
            <p:ph type="sldNum" sz="quarter" idx="12"/>
          </p:nvPr>
        </p:nvSpPr>
        <p:spPr/>
        <p:txBody>
          <a:bodyPr/>
          <a:lstStyle/>
          <a:p>
            <a:fld id="{2091858F-4EDC-C347-86BF-7265ADEC3291}" type="slidenum">
              <a:rPr lang="de-DE" smtClean="0"/>
              <a:t>‹Nr.›</a:t>
            </a:fld>
            <a:endParaRPr lang="de-DE"/>
          </a:p>
        </p:txBody>
      </p:sp>
    </p:spTree>
    <p:extLst>
      <p:ext uri="{BB962C8B-B14F-4D97-AF65-F5344CB8AC3E}">
        <p14:creationId xmlns:p14="http://schemas.microsoft.com/office/powerpoint/2010/main" val="2719880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537542B5-BF41-CA4B-9D13-94441C26FDBC}"/>
              </a:ext>
            </a:extLst>
          </p:cNvPr>
          <p:cNvSpPr>
            <a:spLocks noGrp="1"/>
          </p:cNvSpPr>
          <p:nvPr>
            <p:ph type="dt" sz="half" idx="10"/>
          </p:nvPr>
        </p:nvSpPr>
        <p:spPr/>
        <p:txBody>
          <a:bodyPr/>
          <a:lstStyle/>
          <a:p>
            <a:fld id="{182A470E-6A1C-F74E-94F9-3F5CB614B4F5}" type="datetime1">
              <a:rPr lang="de-CH" smtClean="0"/>
              <a:t>23.07.19</a:t>
            </a:fld>
            <a:endParaRPr lang="de-DE"/>
          </a:p>
        </p:txBody>
      </p:sp>
      <p:sp>
        <p:nvSpPr>
          <p:cNvPr id="3" name="Fußzeilenplatzhalter 2">
            <a:extLst>
              <a:ext uri="{FF2B5EF4-FFF2-40B4-BE49-F238E27FC236}">
                <a16:creationId xmlns:a16="http://schemas.microsoft.com/office/drawing/2014/main" id="{5C873E6C-2149-6048-A93F-75B5FFFF6E5D}"/>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19FEC565-8A6B-784D-AD31-6BD68AF3BC0A}"/>
              </a:ext>
            </a:extLst>
          </p:cNvPr>
          <p:cNvSpPr>
            <a:spLocks noGrp="1"/>
          </p:cNvSpPr>
          <p:nvPr>
            <p:ph type="sldNum" sz="quarter" idx="12"/>
          </p:nvPr>
        </p:nvSpPr>
        <p:spPr/>
        <p:txBody>
          <a:bodyPr/>
          <a:lstStyle/>
          <a:p>
            <a:fld id="{2091858F-4EDC-C347-86BF-7265ADEC3291}" type="slidenum">
              <a:rPr lang="de-DE" smtClean="0"/>
              <a:t>‹Nr.›</a:t>
            </a:fld>
            <a:endParaRPr lang="de-DE"/>
          </a:p>
        </p:txBody>
      </p:sp>
    </p:spTree>
    <p:extLst>
      <p:ext uri="{BB962C8B-B14F-4D97-AF65-F5344CB8AC3E}">
        <p14:creationId xmlns:p14="http://schemas.microsoft.com/office/powerpoint/2010/main" val="3225583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5F8C79-62B5-0343-8CE7-ABF05EA922D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73EC0451-0546-CE4D-B6AB-1E8B879E3C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FE00F2E-EF49-1B40-83E7-16475AFD54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95C46DB-B163-1A4A-8F4D-BCE24132D043}"/>
              </a:ext>
            </a:extLst>
          </p:cNvPr>
          <p:cNvSpPr>
            <a:spLocks noGrp="1"/>
          </p:cNvSpPr>
          <p:nvPr>
            <p:ph type="dt" sz="half" idx="10"/>
          </p:nvPr>
        </p:nvSpPr>
        <p:spPr/>
        <p:txBody>
          <a:bodyPr/>
          <a:lstStyle/>
          <a:p>
            <a:fld id="{F1BCF0B0-B91D-B441-9DE8-DBB947E393DC}" type="datetime1">
              <a:rPr lang="de-CH" smtClean="0"/>
              <a:t>23.07.19</a:t>
            </a:fld>
            <a:endParaRPr lang="de-DE"/>
          </a:p>
        </p:txBody>
      </p:sp>
      <p:sp>
        <p:nvSpPr>
          <p:cNvPr id="6" name="Fußzeilenplatzhalter 5">
            <a:extLst>
              <a:ext uri="{FF2B5EF4-FFF2-40B4-BE49-F238E27FC236}">
                <a16:creationId xmlns:a16="http://schemas.microsoft.com/office/drawing/2014/main" id="{D463877A-B8D5-1943-97ED-39A7FF82D362}"/>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CC68E11-64AD-0B47-8345-4B28090E9774}"/>
              </a:ext>
            </a:extLst>
          </p:cNvPr>
          <p:cNvSpPr>
            <a:spLocks noGrp="1"/>
          </p:cNvSpPr>
          <p:nvPr>
            <p:ph type="sldNum" sz="quarter" idx="12"/>
          </p:nvPr>
        </p:nvSpPr>
        <p:spPr/>
        <p:txBody>
          <a:bodyPr/>
          <a:lstStyle/>
          <a:p>
            <a:fld id="{2091858F-4EDC-C347-86BF-7265ADEC3291}" type="slidenum">
              <a:rPr lang="de-DE" smtClean="0"/>
              <a:t>‹Nr.›</a:t>
            </a:fld>
            <a:endParaRPr lang="de-DE"/>
          </a:p>
        </p:txBody>
      </p:sp>
    </p:spTree>
    <p:extLst>
      <p:ext uri="{BB962C8B-B14F-4D97-AF65-F5344CB8AC3E}">
        <p14:creationId xmlns:p14="http://schemas.microsoft.com/office/powerpoint/2010/main" val="2309522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F637AC-F04A-2045-BE42-5D27EBA24D9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32369385-B670-B442-B0AF-855E401D01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B57659E-037B-C246-A666-283598AAF1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7544CA1-E09C-5F42-B4ED-F01E94452271}"/>
              </a:ext>
            </a:extLst>
          </p:cNvPr>
          <p:cNvSpPr>
            <a:spLocks noGrp="1"/>
          </p:cNvSpPr>
          <p:nvPr>
            <p:ph type="dt" sz="half" idx="10"/>
          </p:nvPr>
        </p:nvSpPr>
        <p:spPr/>
        <p:txBody>
          <a:bodyPr/>
          <a:lstStyle/>
          <a:p>
            <a:fld id="{B92323B1-F317-E94A-9EDE-D80E39237882}" type="datetime1">
              <a:rPr lang="de-CH" smtClean="0"/>
              <a:t>23.07.19</a:t>
            </a:fld>
            <a:endParaRPr lang="de-DE"/>
          </a:p>
        </p:txBody>
      </p:sp>
      <p:sp>
        <p:nvSpPr>
          <p:cNvPr id="6" name="Fußzeilenplatzhalter 5">
            <a:extLst>
              <a:ext uri="{FF2B5EF4-FFF2-40B4-BE49-F238E27FC236}">
                <a16:creationId xmlns:a16="http://schemas.microsoft.com/office/drawing/2014/main" id="{DCCA595C-B6BB-3C4B-803E-D5DA310759C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E60281FB-DA80-2845-9DEA-625CFE3BE63C}"/>
              </a:ext>
            </a:extLst>
          </p:cNvPr>
          <p:cNvSpPr>
            <a:spLocks noGrp="1"/>
          </p:cNvSpPr>
          <p:nvPr>
            <p:ph type="sldNum" sz="quarter" idx="12"/>
          </p:nvPr>
        </p:nvSpPr>
        <p:spPr/>
        <p:txBody>
          <a:bodyPr/>
          <a:lstStyle/>
          <a:p>
            <a:fld id="{2091858F-4EDC-C347-86BF-7265ADEC3291}" type="slidenum">
              <a:rPr lang="de-DE" smtClean="0"/>
              <a:t>‹Nr.›</a:t>
            </a:fld>
            <a:endParaRPr lang="de-DE"/>
          </a:p>
        </p:txBody>
      </p:sp>
    </p:spTree>
    <p:extLst>
      <p:ext uri="{BB962C8B-B14F-4D97-AF65-F5344CB8AC3E}">
        <p14:creationId xmlns:p14="http://schemas.microsoft.com/office/powerpoint/2010/main" val="2134642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46B2A79-0496-7F4A-B1F4-F7F8EFA837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D1187ABF-6824-8B4E-A85F-DF85FF5288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D04FE5E-F253-8948-9C23-4E5BC16B9F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3AEE17-E59B-FE4E-860C-B096A31251C3}" type="datetime1">
              <a:rPr lang="de-CH" smtClean="0"/>
              <a:t>23.07.19</a:t>
            </a:fld>
            <a:endParaRPr lang="de-DE"/>
          </a:p>
        </p:txBody>
      </p:sp>
      <p:sp>
        <p:nvSpPr>
          <p:cNvPr id="5" name="Fußzeilenplatzhalter 4">
            <a:extLst>
              <a:ext uri="{FF2B5EF4-FFF2-40B4-BE49-F238E27FC236}">
                <a16:creationId xmlns:a16="http://schemas.microsoft.com/office/drawing/2014/main" id="{9DF022A8-5076-D748-963E-D46C176B6A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0DAB630F-FE9D-024C-A456-7C48D9FDA6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91858F-4EDC-C347-86BF-7265ADEC3291}" type="slidenum">
              <a:rPr lang="de-DE" smtClean="0"/>
              <a:t>‹Nr.›</a:t>
            </a:fld>
            <a:endParaRPr lang="de-DE"/>
          </a:p>
        </p:txBody>
      </p:sp>
    </p:spTree>
    <p:extLst>
      <p:ext uri="{BB962C8B-B14F-4D97-AF65-F5344CB8AC3E}">
        <p14:creationId xmlns:p14="http://schemas.microsoft.com/office/powerpoint/2010/main" val="4994244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951704A-AC5B-C442-95F8-FDF447435C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el 1">
            <a:extLst>
              <a:ext uri="{FF2B5EF4-FFF2-40B4-BE49-F238E27FC236}">
                <a16:creationId xmlns:a16="http://schemas.microsoft.com/office/drawing/2014/main" id="{62E0E469-A0D7-AA4E-A0CD-2FDA19624FD9}"/>
              </a:ext>
            </a:extLst>
          </p:cNvPr>
          <p:cNvSpPr>
            <a:spLocks noGrp="1"/>
          </p:cNvSpPr>
          <p:nvPr>
            <p:ph type="ctrTitle"/>
          </p:nvPr>
        </p:nvSpPr>
        <p:spPr>
          <a:xfrm>
            <a:off x="1524000" y="1472321"/>
            <a:ext cx="9144000" cy="2761015"/>
          </a:xfrm>
        </p:spPr>
        <p:txBody>
          <a:bodyPr>
            <a:normAutofit fontScale="90000"/>
          </a:bodyPr>
          <a:lstStyle/>
          <a:p>
            <a:r>
              <a:rPr lang="en-GB" sz="4400" b="1" dirty="0">
                <a:solidFill>
                  <a:srgbClr val="E8303B"/>
                </a:solidFill>
                <a:latin typeface="Franklin Gothic Book" panose="020B0503020102020204" pitchFamily="34" charset="0"/>
                <a:cs typeface="Arial" pitchFamily="34" charset="0"/>
              </a:rPr>
              <a:t>Apples and Oranges: Assessment of the Care Cascade in sub-Saharan Africa - </a:t>
            </a:r>
            <a:r>
              <a:rPr lang="en-US" sz="4400" b="1" dirty="0">
                <a:solidFill>
                  <a:srgbClr val="E8303B"/>
                </a:solidFill>
                <a:latin typeface="Franklin Gothic Book" panose="020B0503020102020204" pitchFamily="34" charset="0"/>
                <a:cs typeface="Arial" pitchFamily="34" charset="0"/>
              </a:rPr>
              <a:t>Systematic Review of Criteria and Definitions used in Academic Papers</a:t>
            </a:r>
            <a:endParaRPr lang="de-DE" sz="4400" b="1" dirty="0">
              <a:solidFill>
                <a:srgbClr val="E8303B"/>
              </a:solidFill>
              <a:latin typeface="Franklin Gothic Book" panose="020B0503020102020204" pitchFamily="34" charset="0"/>
              <a:cs typeface="Arial" pitchFamily="34" charset="0"/>
            </a:endParaRPr>
          </a:p>
        </p:txBody>
      </p:sp>
      <p:sp>
        <p:nvSpPr>
          <p:cNvPr id="3" name="Untertitel 2">
            <a:extLst>
              <a:ext uri="{FF2B5EF4-FFF2-40B4-BE49-F238E27FC236}">
                <a16:creationId xmlns:a16="http://schemas.microsoft.com/office/drawing/2014/main" id="{BD9ADDE3-4472-D240-B990-870BFFF24A48}"/>
              </a:ext>
            </a:extLst>
          </p:cNvPr>
          <p:cNvSpPr>
            <a:spLocks noGrp="1"/>
          </p:cNvSpPr>
          <p:nvPr>
            <p:ph type="subTitle" idx="1"/>
          </p:nvPr>
        </p:nvSpPr>
        <p:spPr>
          <a:xfrm>
            <a:off x="1936108" y="4030132"/>
            <a:ext cx="8731892" cy="1655762"/>
          </a:xfrm>
        </p:spPr>
        <p:txBody>
          <a:bodyPr/>
          <a:lstStyle/>
          <a:p>
            <a:endParaRPr lang="en-GB" dirty="0"/>
          </a:p>
          <a:p>
            <a:r>
              <a:rPr lang="en-GB" sz="2000" u="sng" dirty="0"/>
              <a:t>Catrina Mugglin</a:t>
            </a:r>
            <a:r>
              <a:rPr lang="en-GB" sz="2000" dirty="0"/>
              <a:t>, Delia </a:t>
            </a:r>
            <a:r>
              <a:rPr lang="en-GB" sz="2000" dirty="0" err="1"/>
              <a:t>Kläger</a:t>
            </a:r>
            <a:r>
              <a:rPr lang="en-GB" sz="2000" dirty="0"/>
              <a:t>, </a:t>
            </a:r>
            <a:r>
              <a:rPr lang="en-GB" sz="2000" dirty="0" err="1"/>
              <a:t>Aysel</a:t>
            </a:r>
            <a:r>
              <a:rPr lang="en-GB" sz="2000" dirty="0"/>
              <a:t> </a:t>
            </a:r>
            <a:r>
              <a:rPr lang="en-GB" sz="2000" dirty="0" err="1"/>
              <a:t>Gueler</a:t>
            </a:r>
            <a:r>
              <a:rPr lang="en-GB" sz="2000" dirty="0"/>
              <a:t>, Fiona </a:t>
            </a:r>
            <a:r>
              <a:rPr lang="en-GB" sz="2000" dirty="0" err="1"/>
              <a:t>Vanobberghen</a:t>
            </a:r>
            <a:r>
              <a:rPr lang="en-GB" sz="2000" dirty="0"/>
              <a:t>, Brian Rice, Matthias Egger</a:t>
            </a:r>
          </a:p>
        </p:txBody>
      </p:sp>
      <p:pic>
        <p:nvPicPr>
          <p:cNvPr id="4" name="Picture 1" descr="IeDEA_Logo(T-360)">
            <a:extLst>
              <a:ext uri="{FF2B5EF4-FFF2-40B4-BE49-F238E27FC236}">
                <a16:creationId xmlns:a16="http://schemas.microsoft.com/office/drawing/2014/main" id="{E93E97D8-AC05-1244-9ACE-5B6F35A789D1}"/>
              </a:ext>
            </a:extLst>
          </p:cNvPr>
          <p:cNvPicPr/>
          <p:nvPr/>
        </p:nvPicPr>
        <p:blipFill>
          <a:blip r:embed="rId4" cstate="print"/>
          <a:srcRect/>
          <a:stretch>
            <a:fillRect/>
          </a:stretch>
        </p:blipFill>
        <p:spPr bwMode="auto">
          <a:xfrm>
            <a:off x="146452" y="227559"/>
            <a:ext cx="2055185" cy="1158697"/>
          </a:xfrm>
          <a:prstGeom prst="rect">
            <a:avLst/>
          </a:prstGeom>
          <a:noFill/>
          <a:ln w="9525">
            <a:noFill/>
            <a:miter lim="800000"/>
            <a:headEnd/>
            <a:tailEnd/>
          </a:ln>
        </p:spPr>
      </p:pic>
      <p:pic>
        <p:nvPicPr>
          <p:cNvPr id="5" name="Grafik 4">
            <a:extLst>
              <a:ext uri="{FF2B5EF4-FFF2-40B4-BE49-F238E27FC236}">
                <a16:creationId xmlns:a16="http://schemas.microsoft.com/office/drawing/2014/main" id="{960E9D81-0F2C-F74D-A0DE-1C0D520A5C2F}"/>
              </a:ext>
            </a:extLst>
          </p:cNvPr>
          <p:cNvPicPr>
            <a:picLocks noChangeAspect="1"/>
          </p:cNvPicPr>
          <p:nvPr/>
        </p:nvPicPr>
        <p:blipFill>
          <a:blip r:embed="rId5"/>
          <a:stretch>
            <a:fillRect/>
          </a:stretch>
        </p:blipFill>
        <p:spPr>
          <a:xfrm>
            <a:off x="10255892" y="159301"/>
            <a:ext cx="1936108" cy="1310167"/>
          </a:xfrm>
          <a:prstGeom prst="rect">
            <a:avLst/>
          </a:prstGeom>
        </p:spPr>
      </p:pic>
      <p:pic>
        <p:nvPicPr>
          <p:cNvPr id="7" name="Picture 8">
            <a:extLst>
              <a:ext uri="{FF2B5EF4-FFF2-40B4-BE49-F238E27FC236}">
                <a16:creationId xmlns:a16="http://schemas.microsoft.com/office/drawing/2014/main" id="{10699119-7180-EE43-B777-DFC95B7AC74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pic>
        <p:nvPicPr>
          <p:cNvPr id="9" name="Picture 6">
            <a:extLst>
              <a:ext uri="{FF2B5EF4-FFF2-40B4-BE49-F238E27FC236}">
                <a16:creationId xmlns:a16="http://schemas.microsoft.com/office/drawing/2014/main" id="{5DF9CFC8-8BEC-5E48-9AD1-E78EDCBBDF2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295781" y="141494"/>
            <a:ext cx="3104942" cy="1497026"/>
          </a:xfrm>
          <a:prstGeom prst="rect">
            <a:avLst/>
          </a:prstGeom>
        </p:spPr>
      </p:pic>
    </p:spTree>
    <p:extLst>
      <p:ext uri="{BB962C8B-B14F-4D97-AF65-F5344CB8AC3E}">
        <p14:creationId xmlns:p14="http://schemas.microsoft.com/office/powerpoint/2010/main" val="5360243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A18CC8-A75F-A643-ADD1-78E2E85FD30C}"/>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id="{FD53A2C0-7F5A-244F-B147-38AA8CCCF5F0}"/>
              </a:ext>
            </a:extLst>
          </p:cNvPr>
          <p:cNvSpPr>
            <a:spLocks noGrp="1"/>
          </p:cNvSpPr>
          <p:nvPr>
            <p:ph idx="1"/>
          </p:nvPr>
        </p:nvSpPr>
        <p:spPr/>
        <p:txBody>
          <a:bodyPr/>
          <a:lstStyle/>
          <a:p>
            <a:endParaRPr lang="de-DE"/>
          </a:p>
        </p:txBody>
      </p:sp>
      <p:sp>
        <p:nvSpPr>
          <p:cNvPr id="4" name="Foliennummernplatzhalter 3">
            <a:extLst>
              <a:ext uri="{FF2B5EF4-FFF2-40B4-BE49-F238E27FC236}">
                <a16:creationId xmlns:a16="http://schemas.microsoft.com/office/drawing/2014/main" id="{E91B09F1-2BAE-1B46-94CE-974AFD29EAC9}"/>
              </a:ext>
            </a:extLst>
          </p:cNvPr>
          <p:cNvSpPr>
            <a:spLocks noGrp="1"/>
          </p:cNvSpPr>
          <p:nvPr>
            <p:ph type="sldNum" sz="quarter" idx="12"/>
          </p:nvPr>
        </p:nvSpPr>
        <p:spPr/>
        <p:txBody>
          <a:bodyPr/>
          <a:lstStyle/>
          <a:p>
            <a:fld id="{2091858F-4EDC-C347-86BF-7265ADEC3291}" type="slidenum">
              <a:rPr lang="de-DE" smtClean="0"/>
              <a:t>10</a:t>
            </a:fld>
            <a:endParaRPr lang="de-DE"/>
          </a:p>
        </p:txBody>
      </p:sp>
      <p:pic>
        <p:nvPicPr>
          <p:cNvPr id="5" name="Picture 7">
            <a:extLst>
              <a:ext uri="{FF2B5EF4-FFF2-40B4-BE49-F238E27FC236}">
                <a16:creationId xmlns:a16="http://schemas.microsoft.com/office/drawing/2014/main" id="{93F46EFD-88D6-CA4C-9C12-CBB79DA538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pic>
        <p:nvPicPr>
          <p:cNvPr id="6" name="Picture 8">
            <a:extLst>
              <a:ext uri="{FF2B5EF4-FFF2-40B4-BE49-F238E27FC236}">
                <a16:creationId xmlns:a16="http://schemas.microsoft.com/office/drawing/2014/main" id="{CFFDA834-CBD3-EB49-B58E-14C5114CEE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extLst>
      <p:ext uri="{BB962C8B-B14F-4D97-AF65-F5344CB8AC3E}">
        <p14:creationId xmlns:p14="http://schemas.microsoft.com/office/powerpoint/2010/main" val="1101247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69283" y="447680"/>
            <a:ext cx="5107385" cy="1973548"/>
          </a:xfrm>
          <a:prstGeom prst="rect">
            <a:avLst/>
          </a:prstGeom>
          <a:solidFill>
            <a:schemeClr val="bg1"/>
          </a:solidFill>
          <a:ln w="12700">
            <a:solidFill>
              <a:schemeClr val="bg1">
                <a:lumMod val="65000"/>
              </a:schemeClr>
            </a:solidFill>
          </a:ln>
          <a:effectLst>
            <a:outerShdw blurRad="50800" dist="38100" dir="18900000" algn="b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171212" tIns="171212" rtlCol="0" anchor="t" anchorCtr="0"/>
          <a:lstStyle/>
          <a:p>
            <a:pPr>
              <a:spcAft>
                <a:spcPts val="1200"/>
              </a:spcAft>
            </a:pPr>
            <a:r>
              <a:rPr lang="en-US" sz="2400" b="1" noProof="1">
                <a:solidFill>
                  <a:srgbClr val="C00000"/>
                </a:solidFill>
              </a:rPr>
              <a:t>Background</a:t>
            </a:r>
          </a:p>
          <a:p>
            <a:pPr marL="342900" indent="-342900">
              <a:spcBef>
                <a:spcPts val="450"/>
              </a:spcBef>
              <a:buFont typeface="Arial" panose="020B0604020202020204" pitchFamily="34" charset="0"/>
              <a:buChar char="•"/>
            </a:pPr>
            <a:r>
              <a:rPr lang="en-US" sz="2000" noProof="1">
                <a:solidFill>
                  <a:schemeClr val="tx1"/>
                </a:solidFill>
              </a:rPr>
              <a:t>Monitoring and evaluation are needed to track linkage and retention throughout the continuum of care</a:t>
            </a:r>
          </a:p>
        </p:txBody>
      </p:sp>
      <p:sp>
        <p:nvSpPr>
          <p:cNvPr id="7" name="Rectangle 6"/>
          <p:cNvSpPr/>
          <p:nvPr/>
        </p:nvSpPr>
        <p:spPr>
          <a:xfrm>
            <a:off x="664346" y="2627290"/>
            <a:ext cx="5104332" cy="3685158"/>
          </a:xfrm>
          <a:prstGeom prst="rect">
            <a:avLst/>
          </a:prstGeom>
          <a:solidFill>
            <a:schemeClr val="bg1"/>
          </a:solidFill>
          <a:ln w="12700">
            <a:solidFill>
              <a:schemeClr val="bg1">
                <a:lumMod val="65000"/>
              </a:schemeClr>
            </a:solidFill>
          </a:ln>
          <a:effectLst>
            <a:outerShdw blurRad="50800" dist="38100" dir="18900000" algn="b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171212" tIns="171212" rtlCol="0" anchor="t" anchorCtr="0"/>
          <a:lstStyle/>
          <a:p>
            <a:r>
              <a:rPr lang="en-US" sz="2400" b="1" noProof="1">
                <a:solidFill>
                  <a:srgbClr val="C00000"/>
                </a:solidFill>
              </a:rPr>
              <a:t>Methods</a:t>
            </a:r>
          </a:p>
          <a:p>
            <a:pPr marL="342900" lvl="0" indent="-342900">
              <a:spcBef>
                <a:spcPts val="450"/>
              </a:spcBef>
              <a:buFont typeface="Arial" panose="020B0604020202020204" pitchFamily="34" charset="0"/>
              <a:buChar char="•"/>
            </a:pPr>
            <a:r>
              <a:rPr lang="en-US" sz="2000" noProof="1">
                <a:solidFill>
                  <a:prstClr val="black"/>
                </a:solidFill>
              </a:rPr>
              <a:t>Systematic review to identify the different methodological approaches used to define the steps in the HIV care cascade in sub-Saharan Africa (SSA), and to assess the proportion of participants retained at each step</a:t>
            </a:r>
            <a:endParaRPr lang="en-US" sz="2400" b="1" noProof="1">
              <a:solidFill>
                <a:srgbClr val="C00000"/>
              </a:solidFill>
            </a:endParaRPr>
          </a:p>
          <a:p>
            <a:pPr marL="285750" indent="-285750">
              <a:buFont typeface="Arial" panose="020B0604020202020204" pitchFamily="34" charset="0"/>
              <a:buChar char="•"/>
            </a:pPr>
            <a:r>
              <a:rPr lang="en-US" sz="2000" noProof="1">
                <a:solidFill>
                  <a:schemeClr val="tx1"/>
                </a:solidFill>
              </a:rPr>
              <a:t>Articles reporting on steps of the HIV cascade in SSA</a:t>
            </a:r>
          </a:p>
          <a:p>
            <a:pPr marL="285750" indent="-285750">
              <a:buFont typeface="Arial" panose="020B0604020202020204" pitchFamily="34" charset="0"/>
              <a:buChar char="•"/>
            </a:pPr>
            <a:r>
              <a:rPr lang="en-US" sz="2000" noProof="1">
                <a:solidFill>
                  <a:schemeClr val="tx1"/>
                </a:solidFill>
              </a:rPr>
              <a:t>Cross-sectional and cohort studies included</a:t>
            </a:r>
          </a:p>
        </p:txBody>
      </p:sp>
      <p:sp>
        <p:nvSpPr>
          <p:cNvPr id="36" name="Rectangle 35"/>
          <p:cNvSpPr/>
          <p:nvPr/>
        </p:nvSpPr>
        <p:spPr>
          <a:xfrm>
            <a:off x="5931507" y="447680"/>
            <a:ext cx="5525218" cy="5864768"/>
          </a:xfrm>
          <a:prstGeom prst="rect">
            <a:avLst/>
          </a:prstGeom>
          <a:solidFill>
            <a:schemeClr val="bg1"/>
          </a:solidFill>
          <a:ln w="12700">
            <a:solidFill>
              <a:schemeClr val="bg1">
                <a:lumMod val="65000"/>
              </a:schemeClr>
            </a:solidFill>
          </a:ln>
          <a:effectLst>
            <a:outerShdw blurRad="50800" dist="38100" dir="18900000" algn="b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171212" tIns="171212" rIns="73128" rtlCol="0" anchor="t" anchorCtr="0"/>
          <a:lstStyle/>
          <a:p>
            <a:pPr>
              <a:spcAft>
                <a:spcPts val="600"/>
              </a:spcAft>
            </a:pPr>
            <a:r>
              <a:rPr lang="en-US" sz="2400" b="1" noProof="1">
                <a:solidFill>
                  <a:srgbClr val="C00000"/>
                </a:solidFill>
              </a:rPr>
              <a:t>Study Selection and Data Extraction</a:t>
            </a:r>
          </a:p>
          <a:p>
            <a:pPr marL="285750" indent="-285750">
              <a:buFont typeface="Arial" panose="020B0604020202020204" pitchFamily="34" charset="0"/>
              <a:buChar char="•"/>
            </a:pPr>
            <a:r>
              <a:rPr lang="en-US" sz="2000" noProof="1">
                <a:solidFill>
                  <a:schemeClr val="tx1"/>
                </a:solidFill>
              </a:rPr>
              <a:t>Reporting on at least two steps of the HIV care cascade</a:t>
            </a:r>
          </a:p>
          <a:p>
            <a:pPr marL="285750" indent="-285750">
              <a:buFont typeface="Arial" panose="020B0604020202020204" pitchFamily="34" charset="0"/>
              <a:buChar char="•"/>
            </a:pPr>
            <a:r>
              <a:rPr lang="en-US" sz="2000" noProof="1">
                <a:solidFill>
                  <a:schemeClr val="tx1"/>
                </a:solidFill>
              </a:rPr>
              <a:t>Reporting defined as providing number or percentage for the step</a:t>
            </a:r>
          </a:p>
          <a:p>
            <a:pPr marL="285750" indent="-285750">
              <a:buFont typeface="Arial" panose="020B0604020202020204" pitchFamily="34" charset="0"/>
              <a:buChar char="•"/>
            </a:pPr>
            <a:r>
              <a:rPr lang="en-US" sz="2000" noProof="1">
                <a:solidFill>
                  <a:schemeClr val="tx1"/>
                </a:solidFill>
              </a:rPr>
              <a:t>Extracted definitions for numerator and denominator at each reported step</a:t>
            </a:r>
            <a:endParaRPr lang="en-US" sz="2000" b="1" noProof="1">
              <a:solidFill>
                <a:schemeClr val="tx1"/>
              </a:solidFill>
            </a:endParaRPr>
          </a:p>
        </p:txBody>
      </p:sp>
      <p:grpSp>
        <p:nvGrpSpPr>
          <p:cNvPr id="60" name="Group 59"/>
          <p:cNvGrpSpPr/>
          <p:nvPr/>
        </p:nvGrpSpPr>
        <p:grpSpPr>
          <a:xfrm>
            <a:off x="5954834" y="2883311"/>
            <a:ext cx="5509207" cy="3319865"/>
            <a:chOff x="1052419" y="4685805"/>
            <a:chExt cx="3543141" cy="1721950"/>
          </a:xfrm>
        </p:grpSpPr>
        <p:grpSp>
          <p:nvGrpSpPr>
            <p:cNvPr id="37" name="Gruppieren 32">
              <a:extLst>
                <a:ext uri="{FF2B5EF4-FFF2-40B4-BE49-F238E27FC236}">
                  <a16:creationId xmlns:a16="http://schemas.microsoft.com/office/drawing/2014/main" id="{53A96A6B-5BCB-D54F-8471-6A2AA1987AB8}"/>
                </a:ext>
              </a:extLst>
            </p:cNvPr>
            <p:cNvGrpSpPr>
              <a:grpSpLocks noChangeAspect="1"/>
            </p:cNvGrpSpPr>
            <p:nvPr/>
          </p:nvGrpSpPr>
          <p:grpSpPr>
            <a:xfrm>
              <a:off x="1052419" y="4685805"/>
              <a:ext cx="3543141" cy="1721950"/>
              <a:chOff x="1255986" y="804063"/>
              <a:chExt cx="6400800" cy="4264554"/>
            </a:xfrm>
          </p:grpSpPr>
          <p:cxnSp>
            <p:nvCxnSpPr>
              <p:cNvPr id="38" name="Gerade Verbindung mit Pfeil 4">
                <a:extLst>
                  <a:ext uri="{FF2B5EF4-FFF2-40B4-BE49-F238E27FC236}">
                    <a16:creationId xmlns:a16="http://schemas.microsoft.com/office/drawing/2014/main" id="{2A4273B7-1D22-4340-8487-21BB8549F0A0}"/>
                  </a:ext>
                </a:extLst>
              </p:cNvPr>
              <p:cNvCxnSpPr>
                <a:cxnSpLocks/>
              </p:cNvCxnSpPr>
              <p:nvPr/>
            </p:nvCxnSpPr>
            <p:spPr>
              <a:xfrm>
                <a:off x="1255986" y="4614041"/>
                <a:ext cx="6400800" cy="0"/>
              </a:xfrm>
              <a:prstGeom prst="straightConnector1">
                <a:avLst/>
              </a:prstGeom>
              <a:ln w="3810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9" name="Rechteck 5">
                <a:extLst>
                  <a:ext uri="{FF2B5EF4-FFF2-40B4-BE49-F238E27FC236}">
                    <a16:creationId xmlns:a16="http://schemas.microsoft.com/office/drawing/2014/main" id="{7AFD335C-3502-C348-8151-E00993994A22}"/>
                  </a:ext>
                </a:extLst>
              </p:cNvPr>
              <p:cNvSpPr/>
              <p:nvPr/>
            </p:nvSpPr>
            <p:spPr>
              <a:xfrm>
                <a:off x="1439917" y="1135142"/>
                <a:ext cx="651642" cy="3331756"/>
              </a:xfrm>
              <a:prstGeom prst="rect">
                <a:avLst/>
              </a:prstGeom>
              <a:solidFill>
                <a:srgbClr val="3182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500">
                  <a:latin typeface="Arial" panose="020B0604020202020204" pitchFamily="34" charset="0"/>
                  <a:cs typeface="Arial" panose="020B0604020202020204" pitchFamily="34" charset="0"/>
                </a:endParaRPr>
              </a:p>
            </p:txBody>
          </p:sp>
          <p:sp>
            <p:nvSpPr>
              <p:cNvPr id="40" name="Rechteck 6">
                <a:extLst>
                  <a:ext uri="{FF2B5EF4-FFF2-40B4-BE49-F238E27FC236}">
                    <a16:creationId xmlns:a16="http://schemas.microsoft.com/office/drawing/2014/main" id="{7A1D4642-91DB-E14C-8BE8-05CDC8E4F9F9}"/>
                  </a:ext>
                </a:extLst>
              </p:cNvPr>
              <p:cNvSpPr/>
              <p:nvPr/>
            </p:nvSpPr>
            <p:spPr>
              <a:xfrm>
                <a:off x="2328041" y="1555536"/>
                <a:ext cx="651642" cy="2911362"/>
              </a:xfrm>
              <a:prstGeom prst="rect">
                <a:avLst/>
              </a:prstGeom>
              <a:solidFill>
                <a:srgbClr val="9ECA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500">
                  <a:latin typeface="Arial" panose="020B0604020202020204" pitchFamily="34" charset="0"/>
                  <a:cs typeface="Arial" panose="020B0604020202020204" pitchFamily="34" charset="0"/>
                </a:endParaRPr>
              </a:p>
            </p:txBody>
          </p:sp>
          <p:sp>
            <p:nvSpPr>
              <p:cNvPr id="41" name="Rechteck 7">
                <a:extLst>
                  <a:ext uri="{FF2B5EF4-FFF2-40B4-BE49-F238E27FC236}">
                    <a16:creationId xmlns:a16="http://schemas.microsoft.com/office/drawing/2014/main" id="{0B72956F-CD44-CF4D-8B5A-26F501B17DC7}"/>
                  </a:ext>
                </a:extLst>
              </p:cNvPr>
              <p:cNvSpPr/>
              <p:nvPr/>
            </p:nvSpPr>
            <p:spPr>
              <a:xfrm>
                <a:off x="3216165" y="1849825"/>
                <a:ext cx="651642" cy="2609188"/>
              </a:xfrm>
              <a:prstGeom prst="rect">
                <a:avLst/>
              </a:prstGeom>
              <a:solidFill>
                <a:srgbClr val="BCBD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500">
                  <a:latin typeface="Arial" panose="020B0604020202020204" pitchFamily="34" charset="0"/>
                  <a:cs typeface="Arial" panose="020B0604020202020204" pitchFamily="34" charset="0"/>
                </a:endParaRPr>
              </a:p>
            </p:txBody>
          </p:sp>
          <p:sp>
            <p:nvSpPr>
              <p:cNvPr id="42" name="Rechteck 8">
                <a:extLst>
                  <a:ext uri="{FF2B5EF4-FFF2-40B4-BE49-F238E27FC236}">
                    <a16:creationId xmlns:a16="http://schemas.microsoft.com/office/drawing/2014/main" id="{422C40CD-FEB7-3045-B1AC-5ED65FF8BBDE}"/>
                  </a:ext>
                </a:extLst>
              </p:cNvPr>
              <p:cNvSpPr/>
              <p:nvPr/>
            </p:nvSpPr>
            <p:spPr>
              <a:xfrm>
                <a:off x="4104289" y="2002558"/>
                <a:ext cx="651642" cy="2456454"/>
              </a:xfrm>
              <a:prstGeom prst="rect">
                <a:avLst/>
              </a:prstGeom>
              <a:solidFill>
                <a:srgbClr val="EFED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500">
                  <a:latin typeface="Arial" panose="020B0604020202020204" pitchFamily="34" charset="0"/>
                  <a:cs typeface="Arial" panose="020B0604020202020204" pitchFamily="34" charset="0"/>
                </a:endParaRPr>
              </a:p>
            </p:txBody>
          </p:sp>
          <p:sp>
            <p:nvSpPr>
              <p:cNvPr id="43" name="Rechteck 9">
                <a:extLst>
                  <a:ext uri="{FF2B5EF4-FFF2-40B4-BE49-F238E27FC236}">
                    <a16:creationId xmlns:a16="http://schemas.microsoft.com/office/drawing/2014/main" id="{4B7E38BB-BC73-4F46-A10C-403DA9C5306F}"/>
                  </a:ext>
                </a:extLst>
              </p:cNvPr>
              <p:cNvSpPr/>
              <p:nvPr/>
            </p:nvSpPr>
            <p:spPr>
              <a:xfrm>
                <a:off x="4992413" y="2243959"/>
                <a:ext cx="651642" cy="2215052"/>
              </a:xfrm>
              <a:prstGeom prst="rect">
                <a:avLst/>
              </a:prstGeom>
              <a:solidFill>
                <a:srgbClr val="E655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500">
                  <a:latin typeface="Arial" panose="020B0604020202020204" pitchFamily="34" charset="0"/>
                  <a:cs typeface="Arial" panose="020B0604020202020204" pitchFamily="34" charset="0"/>
                </a:endParaRPr>
              </a:p>
            </p:txBody>
          </p:sp>
          <p:sp>
            <p:nvSpPr>
              <p:cNvPr id="44" name="Rechteck 10">
                <a:extLst>
                  <a:ext uri="{FF2B5EF4-FFF2-40B4-BE49-F238E27FC236}">
                    <a16:creationId xmlns:a16="http://schemas.microsoft.com/office/drawing/2014/main" id="{544DDC74-ABA0-2F44-A586-43826597FA72}"/>
                  </a:ext>
                </a:extLst>
              </p:cNvPr>
              <p:cNvSpPr/>
              <p:nvPr/>
            </p:nvSpPr>
            <p:spPr>
              <a:xfrm>
                <a:off x="5880537" y="2438401"/>
                <a:ext cx="651642" cy="2028495"/>
              </a:xfrm>
              <a:prstGeom prst="rect">
                <a:avLst/>
              </a:prstGeom>
              <a:solidFill>
                <a:srgbClr val="FDAE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500">
                  <a:latin typeface="Arial" panose="020B0604020202020204" pitchFamily="34" charset="0"/>
                  <a:cs typeface="Arial" panose="020B0604020202020204" pitchFamily="34" charset="0"/>
                </a:endParaRPr>
              </a:p>
            </p:txBody>
          </p:sp>
          <p:sp>
            <p:nvSpPr>
              <p:cNvPr id="45" name="Rechteck 12">
                <a:extLst>
                  <a:ext uri="{FF2B5EF4-FFF2-40B4-BE49-F238E27FC236}">
                    <a16:creationId xmlns:a16="http://schemas.microsoft.com/office/drawing/2014/main" id="{FEFF8D23-1BEE-2E42-96B8-6054DD9CAC08}"/>
                  </a:ext>
                </a:extLst>
              </p:cNvPr>
              <p:cNvSpPr/>
              <p:nvPr/>
            </p:nvSpPr>
            <p:spPr>
              <a:xfrm>
                <a:off x="6768661" y="2669628"/>
                <a:ext cx="651642" cy="1807777"/>
              </a:xfrm>
              <a:prstGeom prst="rect">
                <a:avLst/>
              </a:prstGeom>
              <a:solidFill>
                <a:srgbClr val="31A3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500">
                  <a:latin typeface="Arial" panose="020B0604020202020204" pitchFamily="34" charset="0"/>
                  <a:cs typeface="Arial" panose="020B0604020202020204" pitchFamily="34" charset="0"/>
                </a:endParaRPr>
              </a:p>
            </p:txBody>
          </p:sp>
          <p:sp>
            <p:nvSpPr>
              <p:cNvPr id="46" name="Rechteck 16">
                <a:extLst>
                  <a:ext uri="{FF2B5EF4-FFF2-40B4-BE49-F238E27FC236}">
                    <a16:creationId xmlns:a16="http://schemas.microsoft.com/office/drawing/2014/main" id="{08567C84-EAF6-D942-AA90-7F8E703D24D4}"/>
                  </a:ext>
                </a:extLst>
              </p:cNvPr>
              <p:cNvSpPr/>
              <p:nvPr/>
            </p:nvSpPr>
            <p:spPr>
              <a:xfrm>
                <a:off x="4992413" y="4771698"/>
                <a:ext cx="1539766" cy="296919"/>
              </a:xfrm>
              <a:prstGeom prst="rect">
                <a:avLst/>
              </a:prstGeom>
              <a:solidFill>
                <a:srgbClr val="FEE6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500" dirty="0">
                    <a:solidFill>
                      <a:sysClr val="windowText" lastClr="000000"/>
                    </a:solidFill>
                    <a:latin typeface="Arial" panose="020B0604020202020204" pitchFamily="34" charset="0"/>
                    <a:cs typeface="Arial" panose="020B0604020202020204" pitchFamily="34" charset="0"/>
                  </a:rPr>
                  <a:t>On ART</a:t>
                </a:r>
              </a:p>
            </p:txBody>
          </p:sp>
          <p:sp>
            <p:nvSpPr>
              <p:cNvPr id="47" name="Textfeld 18">
                <a:extLst>
                  <a:ext uri="{FF2B5EF4-FFF2-40B4-BE49-F238E27FC236}">
                    <a16:creationId xmlns:a16="http://schemas.microsoft.com/office/drawing/2014/main" id="{7F04A0DD-C499-8046-84C6-3B9A5037641B}"/>
                  </a:ext>
                </a:extLst>
              </p:cNvPr>
              <p:cNvSpPr txBox="1"/>
              <p:nvPr/>
            </p:nvSpPr>
            <p:spPr>
              <a:xfrm rot="16200000">
                <a:off x="905044" y="3371039"/>
                <a:ext cx="1721384" cy="444709"/>
              </a:xfrm>
              <a:prstGeom prst="rect">
                <a:avLst/>
              </a:prstGeom>
              <a:noFill/>
            </p:spPr>
            <p:txBody>
              <a:bodyPr wrap="square" rtlCol="0">
                <a:spAutoFit/>
              </a:bodyPr>
              <a:lstStyle/>
              <a:p>
                <a:r>
                  <a:rPr lang="de-DE" sz="1500" dirty="0">
                    <a:latin typeface="Arial" panose="020B0604020202020204" pitchFamily="34" charset="0"/>
                    <a:cs typeface="Arial" panose="020B0604020202020204" pitchFamily="34" charset="0"/>
                  </a:rPr>
                  <a:t>PLHIV</a:t>
                </a:r>
              </a:p>
            </p:txBody>
          </p:sp>
          <p:sp>
            <p:nvSpPr>
              <p:cNvPr id="48" name="Textfeld 19">
                <a:extLst>
                  <a:ext uri="{FF2B5EF4-FFF2-40B4-BE49-F238E27FC236}">
                    <a16:creationId xmlns:a16="http://schemas.microsoft.com/office/drawing/2014/main" id="{98A000BE-F0ED-C944-86BE-6C424D194F77}"/>
                  </a:ext>
                </a:extLst>
              </p:cNvPr>
              <p:cNvSpPr txBox="1"/>
              <p:nvPr/>
            </p:nvSpPr>
            <p:spPr>
              <a:xfrm rot="16200000">
                <a:off x="1477851" y="3055723"/>
                <a:ext cx="2352019" cy="444709"/>
              </a:xfrm>
              <a:prstGeom prst="rect">
                <a:avLst/>
              </a:prstGeom>
              <a:noFill/>
            </p:spPr>
            <p:txBody>
              <a:bodyPr wrap="square" rtlCol="0">
                <a:spAutoFit/>
              </a:bodyPr>
              <a:lstStyle/>
              <a:p>
                <a:r>
                  <a:rPr lang="de-DE" sz="1500" dirty="0" err="1">
                    <a:latin typeface="Arial" panose="020B0604020202020204" pitchFamily="34" charset="0"/>
                    <a:cs typeface="Arial" panose="020B0604020202020204" pitchFamily="34" charset="0"/>
                  </a:rPr>
                  <a:t>Diagnosed</a:t>
                </a:r>
                <a:endParaRPr lang="de-DE" sz="1500" dirty="0">
                  <a:latin typeface="Arial" panose="020B0604020202020204" pitchFamily="34" charset="0"/>
                  <a:cs typeface="Arial" panose="020B0604020202020204" pitchFamily="34" charset="0"/>
                </a:endParaRPr>
              </a:p>
            </p:txBody>
          </p:sp>
          <p:sp>
            <p:nvSpPr>
              <p:cNvPr id="49" name="Textfeld 20">
                <a:extLst>
                  <a:ext uri="{FF2B5EF4-FFF2-40B4-BE49-F238E27FC236}">
                    <a16:creationId xmlns:a16="http://schemas.microsoft.com/office/drawing/2014/main" id="{830AA03F-7607-B04F-9346-BBFCF0C2F59D}"/>
                  </a:ext>
                </a:extLst>
              </p:cNvPr>
              <p:cNvSpPr txBox="1"/>
              <p:nvPr/>
            </p:nvSpPr>
            <p:spPr>
              <a:xfrm rot="16200000">
                <a:off x="2283540" y="2728734"/>
                <a:ext cx="2688348" cy="762359"/>
              </a:xfrm>
              <a:prstGeom prst="rect">
                <a:avLst/>
              </a:prstGeom>
              <a:noFill/>
            </p:spPr>
            <p:txBody>
              <a:bodyPr wrap="square" rtlCol="0">
                <a:spAutoFit/>
              </a:bodyPr>
              <a:lstStyle/>
              <a:p>
                <a:r>
                  <a:rPr lang="de-DE" sz="1500" dirty="0" err="1">
                    <a:latin typeface="Arial" panose="020B0604020202020204" pitchFamily="34" charset="0"/>
                    <a:cs typeface="Arial" panose="020B0604020202020204" pitchFamily="34" charset="0"/>
                  </a:rPr>
                  <a:t>Linked</a:t>
                </a:r>
                <a:r>
                  <a:rPr lang="de-DE" sz="1500" dirty="0">
                    <a:latin typeface="Arial" panose="020B0604020202020204" pitchFamily="34" charset="0"/>
                    <a:cs typeface="Arial" panose="020B0604020202020204" pitchFamily="34" charset="0"/>
                  </a:rPr>
                  <a:t> </a:t>
                </a:r>
                <a:r>
                  <a:rPr lang="de-DE" sz="1500" dirty="0" err="1">
                    <a:latin typeface="Arial" panose="020B0604020202020204" pitchFamily="34" charset="0"/>
                    <a:cs typeface="Arial" panose="020B0604020202020204" pitchFamily="34" charset="0"/>
                  </a:rPr>
                  <a:t>to</a:t>
                </a:r>
                <a:r>
                  <a:rPr lang="de-DE" sz="1500" dirty="0">
                    <a:latin typeface="Arial" panose="020B0604020202020204" pitchFamily="34" charset="0"/>
                    <a:cs typeface="Arial" panose="020B0604020202020204" pitchFamily="34" charset="0"/>
                  </a:rPr>
                  <a:t> </a:t>
                </a:r>
                <a:r>
                  <a:rPr lang="de-DE" sz="1500" dirty="0" err="1">
                    <a:latin typeface="Arial" panose="020B0604020202020204" pitchFamily="34" charset="0"/>
                    <a:cs typeface="Arial" panose="020B0604020202020204" pitchFamily="34" charset="0"/>
                  </a:rPr>
                  <a:t>pre</a:t>
                </a:r>
                <a:r>
                  <a:rPr lang="de-DE" sz="1500" dirty="0">
                    <a:latin typeface="Arial" panose="020B0604020202020204" pitchFamily="34" charset="0"/>
                    <a:cs typeface="Arial" panose="020B0604020202020204" pitchFamily="34" charset="0"/>
                  </a:rPr>
                  <a:t>-ART care</a:t>
                </a:r>
              </a:p>
            </p:txBody>
          </p:sp>
          <p:sp>
            <p:nvSpPr>
              <p:cNvPr id="50" name="Textfeld 21">
                <a:extLst>
                  <a:ext uri="{FF2B5EF4-FFF2-40B4-BE49-F238E27FC236}">
                    <a16:creationId xmlns:a16="http://schemas.microsoft.com/office/drawing/2014/main" id="{210D57A8-9AE0-9540-913F-C4BC22ED5F4D}"/>
                  </a:ext>
                </a:extLst>
              </p:cNvPr>
              <p:cNvSpPr txBox="1"/>
              <p:nvPr/>
            </p:nvSpPr>
            <p:spPr>
              <a:xfrm rot="16200000">
                <a:off x="3433237" y="3037345"/>
                <a:ext cx="2141479" cy="762359"/>
              </a:xfrm>
              <a:prstGeom prst="rect">
                <a:avLst/>
              </a:prstGeom>
              <a:noFill/>
            </p:spPr>
            <p:txBody>
              <a:bodyPr wrap="square" rtlCol="0">
                <a:spAutoFit/>
              </a:bodyPr>
              <a:lstStyle/>
              <a:p>
                <a:r>
                  <a:rPr lang="de-DE" sz="1500" dirty="0">
                    <a:latin typeface="Arial" panose="020B0604020202020204" pitchFamily="34" charset="0"/>
                    <a:cs typeface="Arial" panose="020B0604020202020204" pitchFamily="34" charset="0"/>
                  </a:rPr>
                  <a:t>Retention </a:t>
                </a:r>
                <a:r>
                  <a:rPr lang="de-DE" sz="1500" dirty="0" err="1">
                    <a:latin typeface="Arial" panose="020B0604020202020204" pitchFamily="34" charset="0"/>
                    <a:cs typeface="Arial" panose="020B0604020202020204" pitchFamily="34" charset="0"/>
                  </a:rPr>
                  <a:t>pre</a:t>
                </a:r>
                <a:r>
                  <a:rPr lang="de-DE" sz="1500" dirty="0">
                    <a:latin typeface="Arial" panose="020B0604020202020204" pitchFamily="34" charset="0"/>
                    <a:cs typeface="Arial" panose="020B0604020202020204" pitchFamily="34" charset="0"/>
                  </a:rPr>
                  <a:t>-ART</a:t>
                </a:r>
              </a:p>
            </p:txBody>
          </p:sp>
          <p:sp>
            <p:nvSpPr>
              <p:cNvPr id="51" name="Textfeld 22">
                <a:extLst>
                  <a:ext uri="{FF2B5EF4-FFF2-40B4-BE49-F238E27FC236}">
                    <a16:creationId xmlns:a16="http://schemas.microsoft.com/office/drawing/2014/main" id="{FC69514C-3A16-CC4C-A642-4A446B17A157}"/>
                  </a:ext>
                </a:extLst>
              </p:cNvPr>
              <p:cNvSpPr txBox="1"/>
              <p:nvPr/>
            </p:nvSpPr>
            <p:spPr>
              <a:xfrm rot="16200000">
                <a:off x="4061572" y="2989146"/>
                <a:ext cx="2552079" cy="406639"/>
              </a:xfrm>
              <a:prstGeom prst="rect">
                <a:avLst/>
              </a:prstGeom>
              <a:noFill/>
            </p:spPr>
            <p:txBody>
              <a:bodyPr wrap="square" rtlCol="0">
                <a:spAutoFit/>
              </a:bodyPr>
              <a:lstStyle/>
              <a:p>
                <a:r>
                  <a:rPr lang="de-DE" sz="1500" dirty="0">
                    <a:latin typeface="Arial" panose="020B0604020202020204" pitchFamily="34" charset="0"/>
                    <a:cs typeface="Arial" panose="020B0604020202020204" pitchFamily="34" charset="0"/>
                  </a:rPr>
                  <a:t>ART </a:t>
                </a:r>
                <a:r>
                  <a:rPr lang="de-DE" sz="1500" dirty="0" err="1">
                    <a:latin typeface="Arial" panose="020B0604020202020204" pitchFamily="34" charset="0"/>
                    <a:cs typeface="Arial" panose="020B0604020202020204" pitchFamily="34" charset="0"/>
                  </a:rPr>
                  <a:t>initiation</a:t>
                </a:r>
                <a:endParaRPr lang="de-DE" sz="1500" dirty="0">
                  <a:latin typeface="Arial" panose="020B0604020202020204" pitchFamily="34" charset="0"/>
                  <a:cs typeface="Arial" panose="020B0604020202020204" pitchFamily="34" charset="0"/>
                </a:endParaRPr>
              </a:p>
            </p:txBody>
          </p:sp>
          <p:sp>
            <p:nvSpPr>
              <p:cNvPr id="52" name="Textfeld 23">
                <a:extLst>
                  <a:ext uri="{FF2B5EF4-FFF2-40B4-BE49-F238E27FC236}">
                    <a16:creationId xmlns:a16="http://schemas.microsoft.com/office/drawing/2014/main" id="{F1C39CC1-F270-9445-9611-CF450DA393B1}"/>
                  </a:ext>
                </a:extLst>
              </p:cNvPr>
              <p:cNvSpPr txBox="1"/>
              <p:nvPr/>
            </p:nvSpPr>
            <p:spPr>
              <a:xfrm rot="16200000">
                <a:off x="5218856" y="3039464"/>
                <a:ext cx="2154291" cy="762359"/>
              </a:xfrm>
              <a:prstGeom prst="rect">
                <a:avLst/>
              </a:prstGeom>
              <a:noFill/>
            </p:spPr>
            <p:txBody>
              <a:bodyPr wrap="square" rtlCol="0">
                <a:spAutoFit/>
              </a:bodyPr>
              <a:lstStyle/>
              <a:p>
                <a:r>
                  <a:rPr lang="de-DE" sz="1500" dirty="0">
                    <a:latin typeface="Arial" panose="020B0604020202020204" pitchFamily="34" charset="0"/>
                    <a:cs typeface="Arial" panose="020B0604020202020204" pitchFamily="34" charset="0"/>
                  </a:rPr>
                  <a:t>Retention on ART</a:t>
                </a:r>
              </a:p>
            </p:txBody>
          </p:sp>
          <p:sp>
            <p:nvSpPr>
              <p:cNvPr id="53" name="Textfeld 24">
                <a:extLst>
                  <a:ext uri="{FF2B5EF4-FFF2-40B4-BE49-F238E27FC236}">
                    <a16:creationId xmlns:a16="http://schemas.microsoft.com/office/drawing/2014/main" id="{2CE141BE-11E1-F049-B442-CE2685420757}"/>
                  </a:ext>
                </a:extLst>
              </p:cNvPr>
              <p:cNvSpPr txBox="1"/>
              <p:nvPr/>
            </p:nvSpPr>
            <p:spPr>
              <a:xfrm rot="16200000">
                <a:off x="6104342" y="2970305"/>
                <a:ext cx="2312272" cy="762359"/>
              </a:xfrm>
              <a:prstGeom prst="rect">
                <a:avLst/>
              </a:prstGeom>
              <a:noFill/>
            </p:spPr>
            <p:txBody>
              <a:bodyPr wrap="square" rtlCol="0">
                <a:spAutoFit/>
              </a:bodyPr>
              <a:lstStyle/>
              <a:p>
                <a:r>
                  <a:rPr lang="de-DE" sz="1500" dirty="0" err="1">
                    <a:latin typeface="Arial" panose="020B0604020202020204" pitchFamily="34" charset="0"/>
                    <a:cs typeface="Arial" panose="020B0604020202020204" pitchFamily="34" charset="0"/>
                  </a:rPr>
                  <a:t>Suppressed</a:t>
                </a:r>
                <a:r>
                  <a:rPr lang="de-DE" sz="1500" dirty="0">
                    <a:latin typeface="Arial" panose="020B0604020202020204" pitchFamily="34" charset="0"/>
                    <a:cs typeface="Arial" panose="020B0604020202020204" pitchFamily="34" charset="0"/>
                  </a:rPr>
                  <a:t> VL</a:t>
                </a:r>
              </a:p>
            </p:txBody>
          </p:sp>
          <p:cxnSp>
            <p:nvCxnSpPr>
              <p:cNvPr id="54" name="Gekrümmte Verbindung 29">
                <a:extLst>
                  <a:ext uri="{FF2B5EF4-FFF2-40B4-BE49-F238E27FC236}">
                    <a16:creationId xmlns:a16="http://schemas.microsoft.com/office/drawing/2014/main" id="{BCF3E9B5-BB43-B942-82FD-770D79A08B62}"/>
                  </a:ext>
                </a:extLst>
              </p:cNvPr>
              <p:cNvCxnSpPr>
                <a:cxnSpLocks/>
              </p:cNvCxnSpPr>
              <p:nvPr/>
            </p:nvCxnSpPr>
            <p:spPr>
              <a:xfrm>
                <a:off x="1776248" y="804063"/>
                <a:ext cx="877614" cy="525522"/>
              </a:xfrm>
              <a:prstGeom prst="curvedConnector2">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5" name="Gekrümmte Verbindung 30">
                <a:extLst>
                  <a:ext uri="{FF2B5EF4-FFF2-40B4-BE49-F238E27FC236}">
                    <a16:creationId xmlns:a16="http://schemas.microsoft.com/office/drawing/2014/main" id="{C690C198-DAE8-8F46-ACAF-718F89FFEBB2}"/>
                  </a:ext>
                </a:extLst>
              </p:cNvPr>
              <p:cNvCxnSpPr>
                <a:cxnSpLocks/>
              </p:cNvCxnSpPr>
              <p:nvPr/>
            </p:nvCxnSpPr>
            <p:spPr>
              <a:xfrm>
                <a:off x="2748453" y="1135133"/>
                <a:ext cx="877614" cy="525522"/>
              </a:xfrm>
              <a:prstGeom prst="curvedConnector2">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6" name="Gekrümmte Verbindung 31">
                <a:extLst>
                  <a:ext uri="{FF2B5EF4-FFF2-40B4-BE49-F238E27FC236}">
                    <a16:creationId xmlns:a16="http://schemas.microsoft.com/office/drawing/2014/main" id="{4F5B755E-0036-6943-9B0C-9CCC83FBCE95}"/>
                  </a:ext>
                </a:extLst>
              </p:cNvPr>
              <p:cNvCxnSpPr>
                <a:cxnSpLocks/>
              </p:cNvCxnSpPr>
              <p:nvPr/>
            </p:nvCxnSpPr>
            <p:spPr>
              <a:xfrm>
                <a:off x="3657596" y="1361103"/>
                <a:ext cx="877614" cy="525522"/>
              </a:xfrm>
              <a:prstGeom prst="curvedConnector2">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grpSp>
        <p:cxnSp>
          <p:nvCxnSpPr>
            <p:cNvPr id="57" name="Gekrümmte Verbindung 31">
              <a:extLst>
                <a:ext uri="{FF2B5EF4-FFF2-40B4-BE49-F238E27FC236}">
                  <a16:creationId xmlns:a16="http://schemas.microsoft.com/office/drawing/2014/main" id="{4F5B755E-0036-6943-9B0C-9CCC83FBCE95}"/>
                </a:ext>
              </a:extLst>
            </p:cNvPr>
            <p:cNvCxnSpPr>
              <a:cxnSpLocks/>
            </p:cNvCxnSpPr>
            <p:nvPr/>
          </p:nvCxnSpPr>
          <p:spPr>
            <a:xfrm>
              <a:off x="2923425" y="5031066"/>
              <a:ext cx="485800" cy="212196"/>
            </a:xfrm>
            <a:prstGeom prst="curvedConnector2">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8" name="Gekrümmte Verbindung 31">
              <a:extLst>
                <a:ext uri="{FF2B5EF4-FFF2-40B4-BE49-F238E27FC236}">
                  <a16:creationId xmlns:a16="http://schemas.microsoft.com/office/drawing/2014/main" id="{4F5B755E-0036-6943-9B0C-9CCC83FBCE95}"/>
                </a:ext>
              </a:extLst>
            </p:cNvPr>
            <p:cNvCxnSpPr>
              <a:cxnSpLocks/>
            </p:cNvCxnSpPr>
            <p:nvPr/>
          </p:nvCxnSpPr>
          <p:spPr>
            <a:xfrm>
              <a:off x="3400341" y="5121109"/>
              <a:ext cx="485800" cy="212196"/>
            </a:xfrm>
            <a:prstGeom prst="curvedConnector2">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9" name="Gekrümmte Verbindung 31">
              <a:extLst>
                <a:ext uri="{FF2B5EF4-FFF2-40B4-BE49-F238E27FC236}">
                  <a16:creationId xmlns:a16="http://schemas.microsoft.com/office/drawing/2014/main" id="{4F5B755E-0036-6943-9B0C-9CCC83FBCE95}"/>
                </a:ext>
              </a:extLst>
            </p:cNvPr>
            <p:cNvCxnSpPr>
              <a:cxnSpLocks/>
            </p:cNvCxnSpPr>
            <p:nvPr/>
          </p:nvCxnSpPr>
          <p:spPr>
            <a:xfrm>
              <a:off x="3890385" y="5209916"/>
              <a:ext cx="485800" cy="212196"/>
            </a:xfrm>
            <a:prstGeom prst="curvedConnector2">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61" name="Foliennummernplatzhalter 3">
            <a:extLst>
              <a:ext uri="{FF2B5EF4-FFF2-40B4-BE49-F238E27FC236}">
                <a16:creationId xmlns:a16="http://schemas.microsoft.com/office/drawing/2014/main" id="{1C993AE2-85E9-604B-AE69-51079715651B}"/>
              </a:ext>
            </a:extLst>
          </p:cNvPr>
          <p:cNvSpPr>
            <a:spLocks noGrp="1"/>
          </p:cNvSpPr>
          <p:nvPr>
            <p:ph type="sldNum" sz="quarter" idx="12"/>
          </p:nvPr>
        </p:nvSpPr>
        <p:spPr>
          <a:xfrm>
            <a:off x="8610600" y="6356350"/>
            <a:ext cx="2743200" cy="365125"/>
          </a:xfrm>
        </p:spPr>
        <p:txBody>
          <a:bodyPr/>
          <a:lstStyle/>
          <a:p>
            <a:r>
              <a:rPr lang="de-DE" dirty="0"/>
              <a:t>2</a:t>
            </a:r>
          </a:p>
        </p:txBody>
      </p:sp>
    </p:spTree>
    <p:extLst>
      <p:ext uri="{BB962C8B-B14F-4D97-AF65-F5344CB8AC3E}">
        <p14:creationId xmlns:p14="http://schemas.microsoft.com/office/powerpoint/2010/main" val="994670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091858F-4EDC-C347-86BF-7265ADEC3291}" type="slidenum">
              <a:rPr lang="de-DE" smtClean="0"/>
              <a:t>3</a:t>
            </a:fld>
            <a:endParaRPr lang="de-DE"/>
          </a:p>
        </p:txBody>
      </p:sp>
      <p:sp>
        <p:nvSpPr>
          <p:cNvPr id="5" name="Rectangle 4"/>
          <p:cNvSpPr/>
          <p:nvPr/>
        </p:nvSpPr>
        <p:spPr>
          <a:xfrm>
            <a:off x="3682769" y="425058"/>
            <a:ext cx="4664120" cy="5931292"/>
          </a:xfrm>
          <a:prstGeom prst="rect">
            <a:avLst/>
          </a:prstGeom>
          <a:solidFill>
            <a:schemeClr val="bg1"/>
          </a:solidFill>
          <a:ln w="12700">
            <a:solidFill>
              <a:schemeClr val="bg1">
                <a:lumMod val="65000"/>
              </a:schemeClr>
            </a:solidFill>
          </a:ln>
          <a:effectLst>
            <a:outerShdw blurRad="50800" dist="38100" dir="18900000" algn="b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171212" tIns="171212" rtlCol="0" anchor="t" anchorCtr="0"/>
          <a:lstStyle/>
          <a:p>
            <a:pPr>
              <a:spcAft>
                <a:spcPts val="1200"/>
              </a:spcAft>
            </a:pPr>
            <a:r>
              <a:rPr lang="en-US" sz="2000" b="1" noProof="1">
                <a:solidFill>
                  <a:srgbClr val="C00000"/>
                </a:solidFill>
              </a:rPr>
              <a:t>Results</a:t>
            </a:r>
          </a:p>
          <a:p>
            <a:pPr>
              <a:spcAft>
                <a:spcPts val="1200"/>
              </a:spcAft>
            </a:pPr>
            <a:endParaRPr lang="en-US" sz="2000" b="1" noProof="1">
              <a:solidFill>
                <a:srgbClr val="C0000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815705503"/>
              </p:ext>
            </p:extLst>
          </p:nvPr>
        </p:nvGraphicFramePr>
        <p:xfrm>
          <a:off x="3811049" y="919616"/>
          <a:ext cx="4407559" cy="5208716"/>
        </p:xfrm>
        <a:graphic>
          <a:graphicData uri="http://schemas.openxmlformats.org/drawingml/2006/table">
            <a:tbl>
              <a:tblPr firstRow="1" firstCol="1" bandRow="1"/>
              <a:tblGrid>
                <a:gridCol w="2680185">
                  <a:extLst>
                    <a:ext uri="{9D8B030D-6E8A-4147-A177-3AD203B41FA5}">
                      <a16:colId xmlns:a16="http://schemas.microsoft.com/office/drawing/2014/main" val="20000"/>
                    </a:ext>
                  </a:extLst>
                </a:gridCol>
                <a:gridCol w="1727374">
                  <a:extLst>
                    <a:ext uri="{9D8B030D-6E8A-4147-A177-3AD203B41FA5}">
                      <a16:colId xmlns:a16="http://schemas.microsoft.com/office/drawing/2014/main" val="20001"/>
                    </a:ext>
                  </a:extLst>
                </a:gridCol>
              </a:tblGrid>
              <a:tr h="150046">
                <a:tc>
                  <a:txBody>
                    <a:bodyPr/>
                    <a:lstStyle/>
                    <a:p>
                      <a:pPr>
                        <a:lnSpc>
                          <a:spcPct val="107000"/>
                        </a:lnSpc>
                        <a:spcAft>
                          <a:spcPts val="0"/>
                        </a:spcAft>
                      </a:pPr>
                      <a:r>
                        <a:rPr lang="en-GB" sz="1500" b="1" dirty="0">
                          <a:effectLst/>
                          <a:latin typeface="Calibri" panose="020F0502020204030204" pitchFamily="34" charset="0"/>
                          <a:ea typeface="Calibri" panose="020F0502020204030204" pitchFamily="34" charset="0"/>
                          <a:cs typeface="Times New Roman" panose="02020603050405020304" pitchFamily="18" charset="0"/>
                        </a:rPr>
                        <a:t>Study Characteristic (N=58)</a:t>
                      </a:r>
                      <a:endParaRPr lang="de-CH"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500" b="1" dirty="0">
                          <a:effectLst/>
                          <a:latin typeface="Calibri" panose="020F0502020204030204" pitchFamily="34" charset="0"/>
                          <a:ea typeface="Calibri" panose="020F0502020204030204" pitchFamily="34" charset="0"/>
                          <a:cs typeface="Times New Roman" panose="02020603050405020304" pitchFamily="18" charset="0"/>
                        </a:rPr>
                        <a:t> </a:t>
                      </a:r>
                      <a:endParaRPr lang="de-CH"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50046">
                <a:tc>
                  <a:txBody>
                    <a:bodyPr/>
                    <a:lstStyle/>
                    <a:p>
                      <a:pPr>
                        <a:lnSpc>
                          <a:spcPct val="107000"/>
                        </a:lnSpc>
                        <a:spcBef>
                          <a:spcPts val="300"/>
                        </a:spcBef>
                        <a:spcAft>
                          <a:spcPts val="300"/>
                        </a:spcAft>
                      </a:pPr>
                      <a:r>
                        <a:rPr lang="de-CH" sz="1500">
                          <a:effectLst/>
                          <a:latin typeface="Calibri" panose="020F0502020204030204" pitchFamily="34" charset="0"/>
                          <a:ea typeface="Times New Roman" panose="02020603050405020304" pitchFamily="18" charset="0"/>
                          <a:cs typeface="Arial" panose="020B0604020202020204" pitchFamily="34" charset="0"/>
                        </a:rPr>
                        <a:t>Year of publication</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ctr">
                        <a:lnSpc>
                          <a:spcPct val="107000"/>
                        </a:lnSpc>
                        <a:spcBef>
                          <a:spcPts val="300"/>
                        </a:spcBef>
                        <a:spcAft>
                          <a:spcPts val="300"/>
                        </a:spcAft>
                      </a:pPr>
                      <a:r>
                        <a:rPr lang="de-CH" sz="1500">
                          <a:effectLst/>
                          <a:latin typeface="Calibri" panose="020F0502020204030204" pitchFamily="34" charset="0"/>
                          <a:ea typeface="Times New Roman" panose="02020603050405020304" pitchFamily="18" charset="0"/>
                          <a:cs typeface="Arial" panose="020B0604020202020204" pitchFamily="34" charset="0"/>
                        </a:rPr>
                        <a:t>2014 (2012-2015)</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lnL>
                      <a:noFill/>
                    </a:lnL>
                    <a:lnR>
                      <a:noFill/>
                    </a:lnR>
                    <a:lnT w="12700" cap="flat" cmpd="sng" algn="ctr">
                      <a:solidFill>
                        <a:srgbClr val="000000"/>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10001"/>
                  </a:ext>
                </a:extLst>
              </a:tr>
              <a:tr h="150046">
                <a:tc>
                  <a:txBody>
                    <a:bodyPr/>
                    <a:lstStyle/>
                    <a:p>
                      <a:pPr>
                        <a:lnSpc>
                          <a:spcPct val="107000"/>
                        </a:lnSpc>
                        <a:spcBef>
                          <a:spcPts val="300"/>
                        </a:spcBef>
                        <a:spcAft>
                          <a:spcPts val="300"/>
                        </a:spcAft>
                      </a:pPr>
                      <a:r>
                        <a:rPr lang="de-CH" sz="1500" dirty="0" err="1">
                          <a:effectLst/>
                          <a:latin typeface="Calibri" panose="020F0502020204030204" pitchFamily="34" charset="0"/>
                          <a:ea typeface="Times New Roman" panose="02020603050405020304" pitchFamily="18" charset="0"/>
                          <a:cs typeface="Arial" panose="020B0604020202020204" pitchFamily="34" charset="0"/>
                        </a:rPr>
                        <a:t>No</a:t>
                      </a:r>
                      <a:r>
                        <a:rPr lang="de-CH" sz="1500" dirty="0">
                          <a:effectLst/>
                          <a:latin typeface="Calibri" panose="020F0502020204030204" pitchFamily="34" charset="0"/>
                          <a:ea typeface="Times New Roman" panose="02020603050405020304" pitchFamily="18" charset="0"/>
                          <a:cs typeface="Arial" panose="020B0604020202020204" pitchFamily="34" charset="0"/>
                        </a:rPr>
                        <a:t>. </a:t>
                      </a:r>
                      <a:r>
                        <a:rPr lang="de-CH" sz="1500" dirty="0" err="1">
                          <a:effectLst/>
                          <a:latin typeface="Calibri" panose="020F0502020204030204" pitchFamily="34" charset="0"/>
                          <a:ea typeface="Times New Roman" panose="02020603050405020304" pitchFamily="18" charset="0"/>
                          <a:cs typeface="Arial" panose="020B0604020202020204" pitchFamily="34" charset="0"/>
                        </a:rPr>
                        <a:t>of</a:t>
                      </a:r>
                      <a:r>
                        <a:rPr lang="de-CH" sz="1500" dirty="0">
                          <a:effectLst/>
                          <a:latin typeface="Calibri" panose="020F0502020204030204" pitchFamily="34" charset="0"/>
                          <a:ea typeface="Times New Roman" panose="02020603050405020304" pitchFamily="18" charset="0"/>
                          <a:cs typeface="Arial" panose="020B0604020202020204" pitchFamily="34" charset="0"/>
                        </a:rPr>
                        <a:t> </a:t>
                      </a:r>
                      <a:r>
                        <a:rPr lang="de-CH" sz="1500" dirty="0" err="1">
                          <a:effectLst/>
                          <a:latin typeface="Calibri" panose="020F0502020204030204" pitchFamily="34" charset="0"/>
                          <a:ea typeface="Times New Roman" panose="02020603050405020304" pitchFamily="18" charset="0"/>
                          <a:cs typeface="Arial" panose="020B0604020202020204" pitchFamily="34" charset="0"/>
                        </a:rPr>
                        <a:t>people</a:t>
                      </a:r>
                      <a:r>
                        <a:rPr lang="de-CH" sz="1500" dirty="0">
                          <a:effectLst/>
                          <a:latin typeface="Calibri" panose="020F0502020204030204" pitchFamily="34" charset="0"/>
                          <a:ea typeface="Times New Roman" panose="02020603050405020304" pitchFamily="18" charset="0"/>
                          <a:cs typeface="Arial" panose="020B0604020202020204" pitchFamily="34" charset="0"/>
                        </a:rPr>
                        <a:t> </a:t>
                      </a:r>
                      <a:r>
                        <a:rPr lang="de-CH" sz="1500" dirty="0" err="1">
                          <a:effectLst/>
                          <a:latin typeface="Calibri" panose="020F0502020204030204" pitchFamily="34" charset="0"/>
                          <a:ea typeface="Times New Roman" panose="02020603050405020304" pitchFamily="18" charset="0"/>
                          <a:cs typeface="Arial" panose="020B0604020202020204" pitchFamily="34" charset="0"/>
                        </a:rPr>
                        <a:t>included</a:t>
                      </a:r>
                      <a:endParaRPr lang="de-CH"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lnL>
                      <a:noFill/>
                    </a:lnL>
                    <a:lnR>
                      <a:noFill/>
                    </a:lnR>
                    <a:lnT>
                      <a:noFill/>
                    </a:lnT>
                    <a:lnB>
                      <a:noFill/>
                    </a:lnB>
                  </a:tcPr>
                </a:tc>
                <a:tc>
                  <a:txBody>
                    <a:bodyPr/>
                    <a:lstStyle/>
                    <a:p>
                      <a:pPr algn="ctr">
                        <a:lnSpc>
                          <a:spcPct val="107000"/>
                        </a:lnSpc>
                        <a:spcBef>
                          <a:spcPts val="300"/>
                        </a:spcBef>
                        <a:spcAft>
                          <a:spcPts val="300"/>
                        </a:spcAft>
                      </a:pPr>
                      <a:r>
                        <a:rPr lang="de-CH" sz="1500">
                          <a:effectLst/>
                          <a:latin typeface="Calibri" panose="020F0502020204030204" pitchFamily="34" charset="0"/>
                          <a:ea typeface="Times New Roman" panose="02020603050405020304" pitchFamily="18" charset="0"/>
                          <a:cs typeface="Arial" panose="020B0604020202020204" pitchFamily="34" charset="0"/>
                        </a:rPr>
                        <a:t>1,494 (466-6,766)</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lnL>
                      <a:noFill/>
                    </a:lnL>
                    <a:lnR>
                      <a:noFill/>
                    </a:lnR>
                    <a:lnT>
                      <a:noFill/>
                    </a:lnT>
                    <a:lnB>
                      <a:noFill/>
                    </a:lnB>
                  </a:tcPr>
                </a:tc>
                <a:extLst>
                  <a:ext uri="{0D108BD9-81ED-4DB2-BD59-A6C34878D82A}">
                    <a16:rowId xmlns:a16="http://schemas.microsoft.com/office/drawing/2014/main" val="10002"/>
                  </a:ext>
                </a:extLst>
              </a:tr>
              <a:tr h="150046">
                <a:tc>
                  <a:txBody>
                    <a:bodyPr/>
                    <a:lstStyle/>
                    <a:p>
                      <a:pPr>
                        <a:lnSpc>
                          <a:spcPct val="107000"/>
                        </a:lnSpc>
                        <a:spcBef>
                          <a:spcPts val="300"/>
                        </a:spcBef>
                        <a:spcAft>
                          <a:spcPts val="0"/>
                        </a:spcAft>
                      </a:pPr>
                      <a:r>
                        <a:rPr lang="en-GB" sz="1500">
                          <a:effectLst/>
                          <a:latin typeface="Calibri" panose="020F0502020204030204" pitchFamily="34" charset="0"/>
                          <a:ea typeface="Calibri" panose="020F0502020204030204" pitchFamily="34" charset="0"/>
                          <a:cs typeface="Times New Roman" panose="02020603050405020304" pitchFamily="18" charset="0"/>
                        </a:rPr>
                        <a:t>Study design</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lnL>
                      <a:noFill/>
                    </a:lnL>
                    <a:lnR>
                      <a:noFill/>
                    </a:lnR>
                    <a:lnT>
                      <a:noFill/>
                    </a:lnT>
                    <a:lnB>
                      <a:noFill/>
                    </a:lnB>
                    <a:solidFill>
                      <a:srgbClr val="F2F2F2"/>
                    </a:solidFill>
                  </a:tcPr>
                </a:tc>
                <a:tc>
                  <a:txBody>
                    <a:bodyPr/>
                    <a:lstStyle/>
                    <a:p>
                      <a:pPr algn="ctr">
                        <a:lnSpc>
                          <a:spcPct val="107000"/>
                        </a:lnSpc>
                        <a:spcAft>
                          <a:spcPts val="0"/>
                        </a:spcAft>
                      </a:pPr>
                      <a:r>
                        <a:rPr lang="en-GB" sz="1500">
                          <a:effectLst/>
                          <a:latin typeface="Calibri" panose="020F0502020204030204" pitchFamily="34" charset="0"/>
                          <a:ea typeface="Calibri" panose="020F0502020204030204" pitchFamily="34" charset="0"/>
                          <a:cs typeface="Times New Roman" panose="02020603050405020304" pitchFamily="18" charset="0"/>
                        </a:rPr>
                        <a:t> </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lnL>
                      <a:noFill/>
                    </a:lnL>
                    <a:lnR>
                      <a:noFill/>
                    </a:lnR>
                    <a:lnT>
                      <a:noFill/>
                    </a:lnT>
                    <a:lnB>
                      <a:noFill/>
                    </a:lnB>
                    <a:solidFill>
                      <a:srgbClr val="F2F2F2"/>
                    </a:solidFill>
                  </a:tcPr>
                </a:tc>
                <a:extLst>
                  <a:ext uri="{0D108BD9-81ED-4DB2-BD59-A6C34878D82A}">
                    <a16:rowId xmlns:a16="http://schemas.microsoft.com/office/drawing/2014/main" val="10003"/>
                  </a:ext>
                </a:extLst>
              </a:tr>
              <a:tr h="150046">
                <a:tc>
                  <a:txBody>
                    <a:bodyPr/>
                    <a:lstStyle/>
                    <a:p>
                      <a:pPr>
                        <a:lnSpc>
                          <a:spcPct val="107000"/>
                        </a:lnSpc>
                        <a:spcAft>
                          <a:spcPts val="0"/>
                        </a:spcAft>
                      </a:pPr>
                      <a:r>
                        <a:rPr lang="en-GB" sz="1500" dirty="0">
                          <a:effectLst/>
                          <a:latin typeface="Calibri" panose="020F0502020204030204" pitchFamily="34" charset="0"/>
                          <a:ea typeface="Calibri" panose="020F0502020204030204" pitchFamily="34" charset="0"/>
                          <a:cs typeface="Times New Roman" panose="02020603050405020304" pitchFamily="18" charset="0"/>
                        </a:rPr>
                        <a:t>   Longitudinal study</a:t>
                      </a:r>
                      <a:endParaRPr lang="de-CH"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lnL>
                      <a:noFill/>
                    </a:lnL>
                    <a:lnR>
                      <a:noFill/>
                    </a:lnR>
                    <a:lnT>
                      <a:noFill/>
                    </a:lnT>
                    <a:lnB>
                      <a:noFill/>
                    </a:lnB>
                    <a:solidFill>
                      <a:srgbClr val="F2F2F2"/>
                    </a:solidFill>
                  </a:tcPr>
                </a:tc>
                <a:tc>
                  <a:txBody>
                    <a:bodyPr/>
                    <a:lstStyle/>
                    <a:p>
                      <a:pPr algn="ctr">
                        <a:lnSpc>
                          <a:spcPct val="107000"/>
                        </a:lnSpc>
                        <a:spcAft>
                          <a:spcPts val="0"/>
                        </a:spcAft>
                      </a:pPr>
                      <a:r>
                        <a:rPr lang="en-GB" sz="1500" dirty="0">
                          <a:effectLst/>
                          <a:latin typeface="Calibri" panose="020F0502020204030204" pitchFamily="34" charset="0"/>
                          <a:ea typeface="Calibri" panose="020F0502020204030204" pitchFamily="34" charset="0"/>
                          <a:cs typeface="Times New Roman" panose="02020603050405020304" pitchFamily="18" charset="0"/>
                        </a:rPr>
                        <a:t>44 (75.9%)</a:t>
                      </a:r>
                      <a:endParaRPr lang="de-CH"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lnL>
                      <a:noFill/>
                    </a:lnL>
                    <a:lnR>
                      <a:noFill/>
                    </a:lnR>
                    <a:lnT>
                      <a:noFill/>
                    </a:lnT>
                    <a:lnB>
                      <a:noFill/>
                    </a:lnB>
                    <a:solidFill>
                      <a:srgbClr val="F2F2F2"/>
                    </a:solidFill>
                  </a:tcPr>
                </a:tc>
                <a:extLst>
                  <a:ext uri="{0D108BD9-81ED-4DB2-BD59-A6C34878D82A}">
                    <a16:rowId xmlns:a16="http://schemas.microsoft.com/office/drawing/2014/main" val="10004"/>
                  </a:ext>
                </a:extLst>
              </a:tr>
              <a:tr h="150046">
                <a:tc>
                  <a:txBody>
                    <a:bodyPr/>
                    <a:lstStyle/>
                    <a:p>
                      <a:pPr>
                        <a:lnSpc>
                          <a:spcPct val="107000"/>
                        </a:lnSpc>
                        <a:spcAft>
                          <a:spcPts val="0"/>
                        </a:spcAft>
                      </a:pPr>
                      <a:r>
                        <a:rPr lang="en-GB" sz="1500" dirty="0">
                          <a:effectLst/>
                          <a:latin typeface="Calibri" panose="020F0502020204030204" pitchFamily="34" charset="0"/>
                          <a:ea typeface="Calibri" panose="020F0502020204030204" pitchFamily="34" charset="0"/>
                          <a:cs typeface="Times New Roman" panose="02020603050405020304" pitchFamily="18" charset="0"/>
                        </a:rPr>
                        <a:t>   Cross-sectional study</a:t>
                      </a:r>
                      <a:endParaRPr lang="de-CH"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lnL>
                      <a:noFill/>
                    </a:lnL>
                    <a:lnR>
                      <a:noFill/>
                    </a:lnR>
                    <a:lnT>
                      <a:noFill/>
                    </a:lnT>
                    <a:lnB>
                      <a:noFill/>
                    </a:lnB>
                    <a:solidFill>
                      <a:srgbClr val="F2F2F2"/>
                    </a:solidFill>
                  </a:tcPr>
                </a:tc>
                <a:tc>
                  <a:txBody>
                    <a:bodyPr/>
                    <a:lstStyle/>
                    <a:p>
                      <a:pPr algn="ctr">
                        <a:lnSpc>
                          <a:spcPct val="107000"/>
                        </a:lnSpc>
                        <a:spcAft>
                          <a:spcPts val="0"/>
                        </a:spcAft>
                      </a:pPr>
                      <a:r>
                        <a:rPr lang="en-GB" sz="1500" dirty="0">
                          <a:effectLst/>
                          <a:latin typeface="Calibri" panose="020F0502020204030204" pitchFamily="34" charset="0"/>
                          <a:ea typeface="Calibri" panose="020F0502020204030204" pitchFamily="34" charset="0"/>
                          <a:cs typeface="Times New Roman" panose="02020603050405020304" pitchFamily="18" charset="0"/>
                        </a:rPr>
                        <a:t>10 (17.2%)</a:t>
                      </a:r>
                      <a:endParaRPr lang="de-CH"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lnL>
                      <a:noFill/>
                    </a:lnL>
                    <a:lnR>
                      <a:noFill/>
                    </a:lnR>
                    <a:lnT>
                      <a:noFill/>
                    </a:lnT>
                    <a:lnB>
                      <a:noFill/>
                    </a:lnB>
                    <a:solidFill>
                      <a:srgbClr val="F2F2F2"/>
                    </a:solidFill>
                  </a:tcPr>
                </a:tc>
                <a:extLst>
                  <a:ext uri="{0D108BD9-81ED-4DB2-BD59-A6C34878D82A}">
                    <a16:rowId xmlns:a16="http://schemas.microsoft.com/office/drawing/2014/main" val="10005"/>
                  </a:ext>
                </a:extLst>
              </a:tr>
              <a:tr h="150046">
                <a:tc>
                  <a:txBody>
                    <a:bodyPr/>
                    <a:lstStyle/>
                    <a:p>
                      <a:pPr>
                        <a:lnSpc>
                          <a:spcPct val="107000"/>
                        </a:lnSpc>
                        <a:spcAft>
                          <a:spcPts val="0"/>
                        </a:spcAft>
                      </a:pPr>
                      <a:r>
                        <a:rPr lang="en-GB" sz="1500" dirty="0">
                          <a:effectLst/>
                          <a:latin typeface="Calibri" panose="020F0502020204030204" pitchFamily="34" charset="0"/>
                          <a:ea typeface="Calibri" panose="020F0502020204030204" pitchFamily="34" charset="0"/>
                          <a:cs typeface="Times New Roman" panose="02020603050405020304" pitchFamily="18" charset="0"/>
                        </a:rPr>
                        <a:t>   Mixed design</a:t>
                      </a:r>
                      <a:endParaRPr lang="de-CH"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lnL>
                      <a:noFill/>
                    </a:lnL>
                    <a:lnR>
                      <a:noFill/>
                    </a:lnR>
                    <a:lnT>
                      <a:noFill/>
                    </a:lnT>
                    <a:lnB>
                      <a:noFill/>
                    </a:lnB>
                    <a:solidFill>
                      <a:srgbClr val="F2F2F2"/>
                    </a:solidFill>
                  </a:tcPr>
                </a:tc>
                <a:tc>
                  <a:txBody>
                    <a:bodyPr/>
                    <a:lstStyle/>
                    <a:p>
                      <a:pPr algn="ctr">
                        <a:lnSpc>
                          <a:spcPct val="107000"/>
                        </a:lnSpc>
                        <a:spcAft>
                          <a:spcPts val="0"/>
                        </a:spcAft>
                      </a:pPr>
                      <a:r>
                        <a:rPr lang="en-GB" sz="1500">
                          <a:effectLst/>
                          <a:latin typeface="Calibri" panose="020F0502020204030204" pitchFamily="34" charset="0"/>
                          <a:ea typeface="Calibri" panose="020F0502020204030204" pitchFamily="34" charset="0"/>
                          <a:cs typeface="Times New Roman" panose="02020603050405020304" pitchFamily="18" charset="0"/>
                        </a:rPr>
                        <a:t>4 (6.9%)</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lnL>
                      <a:noFill/>
                    </a:lnL>
                    <a:lnR>
                      <a:noFill/>
                    </a:lnR>
                    <a:lnT>
                      <a:noFill/>
                    </a:lnT>
                    <a:lnB>
                      <a:noFill/>
                    </a:lnB>
                    <a:solidFill>
                      <a:srgbClr val="F2F2F2"/>
                    </a:solidFill>
                  </a:tcPr>
                </a:tc>
                <a:extLst>
                  <a:ext uri="{0D108BD9-81ED-4DB2-BD59-A6C34878D82A}">
                    <a16:rowId xmlns:a16="http://schemas.microsoft.com/office/drawing/2014/main" val="10006"/>
                  </a:ext>
                </a:extLst>
              </a:tr>
              <a:tr h="150046">
                <a:tc>
                  <a:txBody>
                    <a:bodyPr/>
                    <a:lstStyle/>
                    <a:p>
                      <a:pPr>
                        <a:lnSpc>
                          <a:spcPct val="107000"/>
                        </a:lnSpc>
                        <a:spcBef>
                          <a:spcPts val="300"/>
                        </a:spcBef>
                        <a:spcAft>
                          <a:spcPts val="300"/>
                        </a:spcAft>
                      </a:pPr>
                      <a:r>
                        <a:rPr lang="de-CH" sz="1500" dirty="0" err="1">
                          <a:effectLst/>
                          <a:latin typeface="Calibri" panose="020F0502020204030204" pitchFamily="34" charset="0"/>
                          <a:ea typeface="Times New Roman" panose="02020603050405020304" pitchFamily="18" charset="0"/>
                          <a:cs typeface="Arial" panose="020B0604020202020204" pitchFamily="34" charset="0"/>
                        </a:rPr>
                        <a:t>No</a:t>
                      </a:r>
                      <a:r>
                        <a:rPr lang="de-CH" sz="1500" dirty="0">
                          <a:effectLst/>
                          <a:latin typeface="Calibri" panose="020F0502020204030204" pitchFamily="34" charset="0"/>
                          <a:ea typeface="Times New Roman" panose="02020603050405020304" pitchFamily="18" charset="0"/>
                          <a:cs typeface="Arial" panose="020B0604020202020204" pitchFamily="34" charset="0"/>
                        </a:rPr>
                        <a:t>. </a:t>
                      </a:r>
                      <a:r>
                        <a:rPr lang="de-CH" sz="1500" dirty="0" err="1">
                          <a:effectLst/>
                          <a:latin typeface="Calibri" panose="020F0502020204030204" pitchFamily="34" charset="0"/>
                          <a:ea typeface="Times New Roman" panose="02020603050405020304" pitchFamily="18" charset="0"/>
                          <a:cs typeface="Arial" panose="020B0604020202020204" pitchFamily="34" charset="0"/>
                        </a:rPr>
                        <a:t>of</a:t>
                      </a:r>
                      <a:r>
                        <a:rPr lang="de-CH" sz="1500" dirty="0">
                          <a:effectLst/>
                          <a:latin typeface="Calibri" panose="020F0502020204030204" pitchFamily="34" charset="0"/>
                          <a:ea typeface="Times New Roman" panose="02020603050405020304" pitchFamily="18" charset="0"/>
                          <a:cs typeface="Arial" panose="020B0604020202020204" pitchFamily="34" charset="0"/>
                        </a:rPr>
                        <a:t> </a:t>
                      </a:r>
                      <a:r>
                        <a:rPr lang="de-CH" sz="1500" dirty="0" err="1">
                          <a:effectLst/>
                          <a:latin typeface="Calibri" panose="020F0502020204030204" pitchFamily="34" charset="0"/>
                          <a:ea typeface="Times New Roman" panose="02020603050405020304" pitchFamily="18" charset="0"/>
                          <a:cs typeface="Arial" panose="020B0604020202020204" pitchFamily="34" charset="0"/>
                        </a:rPr>
                        <a:t>steps</a:t>
                      </a:r>
                      <a:r>
                        <a:rPr lang="de-CH" sz="1500" dirty="0">
                          <a:effectLst/>
                          <a:latin typeface="Calibri" panose="020F0502020204030204" pitchFamily="34" charset="0"/>
                          <a:ea typeface="Times New Roman" panose="02020603050405020304" pitchFamily="18" charset="0"/>
                          <a:cs typeface="Arial" panose="020B0604020202020204" pitchFamily="34" charset="0"/>
                        </a:rPr>
                        <a:t> </a:t>
                      </a:r>
                      <a:r>
                        <a:rPr lang="de-CH" sz="1500" dirty="0" err="1">
                          <a:effectLst/>
                          <a:latin typeface="Calibri" panose="020F0502020204030204" pitchFamily="34" charset="0"/>
                          <a:ea typeface="Times New Roman" panose="02020603050405020304" pitchFamily="18" charset="0"/>
                          <a:cs typeface="Arial" panose="020B0604020202020204" pitchFamily="34" charset="0"/>
                        </a:rPr>
                        <a:t>covered</a:t>
                      </a:r>
                      <a:endParaRPr lang="de-CH"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lnL>
                      <a:noFill/>
                    </a:lnL>
                    <a:lnR>
                      <a:noFill/>
                    </a:lnR>
                    <a:lnT>
                      <a:noFill/>
                    </a:lnT>
                    <a:lnB>
                      <a:noFill/>
                    </a:lnB>
                  </a:tcPr>
                </a:tc>
                <a:tc>
                  <a:txBody>
                    <a:bodyPr/>
                    <a:lstStyle/>
                    <a:p>
                      <a:pPr algn="ctr">
                        <a:lnSpc>
                          <a:spcPct val="107000"/>
                        </a:lnSpc>
                        <a:spcBef>
                          <a:spcPts val="300"/>
                        </a:spcBef>
                        <a:spcAft>
                          <a:spcPts val="300"/>
                        </a:spcAft>
                      </a:pPr>
                      <a:r>
                        <a:rPr lang="de-CH" sz="1500">
                          <a:effectLst/>
                          <a:latin typeface="Calibri" panose="020F0502020204030204" pitchFamily="34" charset="0"/>
                          <a:ea typeface="Times New Roman" panose="02020603050405020304" pitchFamily="18" charset="0"/>
                          <a:cs typeface="Arial" panose="020B0604020202020204" pitchFamily="34" charset="0"/>
                        </a:rPr>
                        <a:t>3 (2-4)</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lnL>
                      <a:noFill/>
                    </a:lnL>
                    <a:lnR>
                      <a:noFill/>
                    </a:lnR>
                    <a:lnT>
                      <a:noFill/>
                    </a:lnT>
                    <a:lnB>
                      <a:noFill/>
                    </a:lnB>
                  </a:tcPr>
                </a:tc>
                <a:extLst>
                  <a:ext uri="{0D108BD9-81ED-4DB2-BD59-A6C34878D82A}">
                    <a16:rowId xmlns:a16="http://schemas.microsoft.com/office/drawing/2014/main" val="10007"/>
                  </a:ext>
                </a:extLst>
              </a:tr>
              <a:tr h="150046">
                <a:tc>
                  <a:txBody>
                    <a:bodyPr/>
                    <a:lstStyle/>
                    <a:p>
                      <a:pPr>
                        <a:lnSpc>
                          <a:spcPct val="107000"/>
                        </a:lnSpc>
                        <a:spcBef>
                          <a:spcPts val="300"/>
                        </a:spcBef>
                        <a:spcAft>
                          <a:spcPts val="300"/>
                        </a:spcAft>
                      </a:pPr>
                      <a:r>
                        <a:rPr lang="en-GB" sz="1500" dirty="0">
                          <a:effectLst/>
                          <a:latin typeface="Calibri" panose="020F0502020204030204" pitchFamily="34" charset="0"/>
                          <a:ea typeface="Times New Roman" panose="02020603050405020304" pitchFamily="18" charset="0"/>
                          <a:cs typeface="Arial" panose="020B0604020202020204" pitchFamily="34" charset="0"/>
                        </a:rPr>
                        <a:t>Duration of follow-up (years)</a:t>
                      </a:r>
                      <a:endParaRPr lang="de-CH"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lnL>
                      <a:noFill/>
                    </a:lnL>
                    <a:lnR>
                      <a:noFill/>
                    </a:lnR>
                    <a:lnT>
                      <a:noFill/>
                    </a:lnT>
                    <a:lnB>
                      <a:noFill/>
                    </a:lnB>
                    <a:solidFill>
                      <a:srgbClr val="F2F2F2"/>
                    </a:solidFill>
                  </a:tcPr>
                </a:tc>
                <a:tc>
                  <a:txBody>
                    <a:bodyPr/>
                    <a:lstStyle/>
                    <a:p>
                      <a:pPr algn="ctr">
                        <a:lnSpc>
                          <a:spcPct val="107000"/>
                        </a:lnSpc>
                        <a:spcBef>
                          <a:spcPts val="300"/>
                        </a:spcBef>
                        <a:spcAft>
                          <a:spcPts val="300"/>
                        </a:spcAft>
                      </a:pPr>
                      <a:r>
                        <a:rPr lang="de-CH" sz="1500">
                          <a:effectLst/>
                          <a:latin typeface="Calibri" panose="020F0502020204030204" pitchFamily="34" charset="0"/>
                          <a:ea typeface="Times New Roman" panose="02020603050405020304" pitchFamily="18" charset="0"/>
                          <a:cs typeface="Arial" panose="020B0604020202020204" pitchFamily="34" charset="0"/>
                        </a:rPr>
                        <a:t>3 (2-5)</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lnL>
                      <a:noFill/>
                    </a:lnL>
                    <a:lnR>
                      <a:noFill/>
                    </a:lnR>
                    <a:lnT>
                      <a:noFill/>
                    </a:lnT>
                    <a:lnB>
                      <a:noFill/>
                    </a:lnB>
                    <a:solidFill>
                      <a:srgbClr val="F2F2F2"/>
                    </a:solidFill>
                  </a:tcPr>
                </a:tc>
                <a:extLst>
                  <a:ext uri="{0D108BD9-81ED-4DB2-BD59-A6C34878D82A}">
                    <a16:rowId xmlns:a16="http://schemas.microsoft.com/office/drawing/2014/main" val="10008"/>
                  </a:ext>
                </a:extLst>
              </a:tr>
              <a:tr h="150046">
                <a:tc>
                  <a:txBody>
                    <a:bodyPr/>
                    <a:lstStyle/>
                    <a:p>
                      <a:pPr>
                        <a:lnSpc>
                          <a:spcPct val="107000"/>
                        </a:lnSpc>
                        <a:spcBef>
                          <a:spcPts val="300"/>
                        </a:spcBef>
                        <a:spcAft>
                          <a:spcPts val="300"/>
                        </a:spcAft>
                      </a:pPr>
                      <a:r>
                        <a:rPr lang="de-CH" sz="1500">
                          <a:effectLst/>
                          <a:latin typeface="Calibri" panose="020F0502020204030204" pitchFamily="34" charset="0"/>
                          <a:ea typeface="Times New Roman" panose="02020603050405020304" pitchFamily="18" charset="0"/>
                          <a:cs typeface="Arial" panose="020B0604020202020204" pitchFamily="34" charset="0"/>
                        </a:rPr>
                        <a:t>No. of countries included</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lnL>
                      <a:noFill/>
                    </a:lnL>
                    <a:lnR>
                      <a:noFill/>
                    </a:lnR>
                    <a:lnT>
                      <a:noFill/>
                    </a:lnT>
                    <a:lnB>
                      <a:noFill/>
                    </a:lnB>
                  </a:tcPr>
                </a:tc>
                <a:tc>
                  <a:txBody>
                    <a:bodyPr/>
                    <a:lstStyle/>
                    <a:p>
                      <a:pPr algn="ctr">
                        <a:lnSpc>
                          <a:spcPct val="107000"/>
                        </a:lnSpc>
                        <a:spcBef>
                          <a:spcPts val="300"/>
                        </a:spcBef>
                        <a:spcAft>
                          <a:spcPts val="300"/>
                        </a:spcAft>
                      </a:pPr>
                      <a:r>
                        <a:rPr lang="de-CH" sz="1500">
                          <a:effectLst/>
                          <a:latin typeface="Calibri" panose="020F0502020204030204" pitchFamily="34" charset="0"/>
                          <a:ea typeface="Times New Roman" panose="02020603050405020304" pitchFamily="18" charset="0"/>
                          <a:cs typeface="Arial" panose="020B0604020202020204" pitchFamily="34" charset="0"/>
                        </a:rPr>
                        <a:t>16</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lnL>
                      <a:noFill/>
                    </a:lnL>
                    <a:lnR>
                      <a:noFill/>
                    </a:lnR>
                    <a:lnT>
                      <a:noFill/>
                    </a:lnT>
                    <a:lnB>
                      <a:noFill/>
                    </a:lnB>
                  </a:tcPr>
                </a:tc>
                <a:extLst>
                  <a:ext uri="{0D108BD9-81ED-4DB2-BD59-A6C34878D82A}">
                    <a16:rowId xmlns:a16="http://schemas.microsoft.com/office/drawing/2014/main" val="10009"/>
                  </a:ext>
                </a:extLst>
              </a:tr>
              <a:tr h="150046">
                <a:tc>
                  <a:txBody>
                    <a:bodyPr/>
                    <a:lstStyle/>
                    <a:p>
                      <a:pPr>
                        <a:lnSpc>
                          <a:spcPct val="107000"/>
                        </a:lnSpc>
                        <a:spcBef>
                          <a:spcPts val="300"/>
                        </a:spcBef>
                        <a:spcAft>
                          <a:spcPts val="0"/>
                        </a:spcAft>
                      </a:pPr>
                      <a:r>
                        <a:rPr lang="en-GB" sz="1500">
                          <a:effectLst/>
                          <a:latin typeface="Calibri" panose="020F0502020204030204" pitchFamily="34" charset="0"/>
                          <a:ea typeface="Calibri" panose="020F0502020204030204" pitchFamily="34" charset="0"/>
                          <a:cs typeface="Times New Roman" panose="02020603050405020304" pitchFamily="18" charset="0"/>
                        </a:rPr>
                        <a:t>Region</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lnL>
                      <a:noFill/>
                    </a:lnL>
                    <a:lnR>
                      <a:noFill/>
                    </a:lnR>
                    <a:lnT>
                      <a:noFill/>
                    </a:lnT>
                    <a:lnB>
                      <a:noFill/>
                    </a:lnB>
                    <a:solidFill>
                      <a:srgbClr val="F2F2F2"/>
                    </a:solidFill>
                  </a:tcPr>
                </a:tc>
                <a:tc>
                  <a:txBody>
                    <a:bodyPr/>
                    <a:lstStyle/>
                    <a:p>
                      <a:pPr algn="ctr">
                        <a:lnSpc>
                          <a:spcPct val="107000"/>
                        </a:lnSpc>
                        <a:spcBef>
                          <a:spcPts val="300"/>
                        </a:spcBef>
                        <a:spcAft>
                          <a:spcPts val="0"/>
                        </a:spcAft>
                      </a:pPr>
                      <a:r>
                        <a:rPr lang="en-GB" sz="1500">
                          <a:effectLst/>
                          <a:latin typeface="Calibri" panose="020F0502020204030204" pitchFamily="34" charset="0"/>
                          <a:ea typeface="Calibri" panose="020F0502020204030204" pitchFamily="34" charset="0"/>
                          <a:cs typeface="Times New Roman" panose="02020603050405020304" pitchFamily="18" charset="0"/>
                        </a:rPr>
                        <a:t> </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lnL>
                      <a:noFill/>
                    </a:lnL>
                    <a:lnR>
                      <a:noFill/>
                    </a:lnR>
                    <a:lnT>
                      <a:noFill/>
                    </a:lnT>
                    <a:lnB>
                      <a:noFill/>
                    </a:lnB>
                    <a:solidFill>
                      <a:srgbClr val="F2F2F2"/>
                    </a:solidFill>
                  </a:tcPr>
                </a:tc>
                <a:extLst>
                  <a:ext uri="{0D108BD9-81ED-4DB2-BD59-A6C34878D82A}">
                    <a16:rowId xmlns:a16="http://schemas.microsoft.com/office/drawing/2014/main" val="10010"/>
                  </a:ext>
                </a:extLst>
              </a:tr>
              <a:tr h="150046">
                <a:tc>
                  <a:txBody>
                    <a:bodyPr/>
                    <a:lstStyle/>
                    <a:p>
                      <a:pPr>
                        <a:lnSpc>
                          <a:spcPct val="107000"/>
                        </a:lnSpc>
                        <a:spcAft>
                          <a:spcPts val="0"/>
                        </a:spcAft>
                      </a:pPr>
                      <a:r>
                        <a:rPr lang="en-GB" sz="1500">
                          <a:effectLst/>
                          <a:latin typeface="Calibri" panose="020F0502020204030204" pitchFamily="34" charset="0"/>
                          <a:ea typeface="Calibri" panose="020F0502020204030204" pitchFamily="34" charset="0"/>
                          <a:cs typeface="Times New Roman" panose="02020603050405020304" pitchFamily="18" charset="0"/>
                        </a:rPr>
                        <a:t>  Central Africa</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lnL>
                      <a:noFill/>
                    </a:lnL>
                    <a:lnR>
                      <a:noFill/>
                    </a:lnR>
                    <a:lnT>
                      <a:noFill/>
                    </a:lnT>
                    <a:lnB>
                      <a:noFill/>
                    </a:lnB>
                    <a:solidFill>
                      <a:srgbClr val="F2F2F2"/>
                    </a:solidFill>
                  </a:tcPr>
                </a:tc>
                <a:tc>
                  <a:txBody>
                    <a:bodyPr/>
                    <a:lstStyle/>
                    <a:p>
                      <a:pPr algn="ctr">
                        <a:lnSpc>
                          <a:spcPct val="107000"/>
                        </a:lnSpc>
                        <a:spcAft>
                          <a:spcPts val="0"/>
                        </a:spcAft>
                      </a:pPr>
                      <a:r>
                        <a:rPr lang="en-GB" sz="1500">
                          <a:effectLst/>
                          <a:latin typeface="Calibri" panose="020F0502020204030204" pitchFamily="34" charset="0"/>
                          <a:ea typeface="Calibri" panose="020F0502020204030204" pitchFamily="34" charset="0"/>
                          <a:cs typeface="Times New Roman" panose="02020603050405020304" pitchFamily="18" charset="0"/>
                        </a:rPr>
                        <a:t>3 (5.2%)</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lnL>
                      <a:noFill/>
                    </a:lnL>
                    <a:lnR>
                      <a:noFill/>
                    </a:lnR>
                    <a:lnT>
                      <a:noFill/>
                    </a:lnT>
                    <a:lnB>
                      <a:noFill/>
                    </a:lnB>
                    <a:solidFill>
                      <a:srgbClr val="F2F2F2"/>
                    </a:solidFill>
                  </a:tcPr>
                </a:tc>
                <a:extLst>
                  <a:ext uri="{0D108BD9-81ED-4DB2-BD59-A6C34878D82A}">
                    <a16:rowId xmlns:a16="http://schemas.microsoft.com/office/drawing/2014/main" val="10011"/>
                  </a:ext>
                </a:extLst>
              </a:tr>
              <a:tr h="150046">
                <a:tc>
                  <a:txBody>
                    <a:bodyPr/>
                    <a:lstStyle/>
                    <a:p>
                      <a:pPr>
                        <a:lnSpc>
                          <a:spcPct val="107000"/>
                        </a:lnSpc>
                        <a:spcAft>
                          <a:spcPts val="0"/>
                        </a:spcAft>
                      </a:pPr>
                      <a:r>
                        <a:rPr lang="en-GB" sz="1500">
                          <a:effectLst/>
                          <a:latin typeface="Calibri" panose="020F0502020204030204" pitchFamily="34" charset="0"/>
                          <a:ea typeface="Calibri" panose="020F0502020204030204" pitchFamily="34" charset="0"/>
                          <a:cs typeface="Times New Roman" panose="02020603050405020304" pitchFamily="18" charset="0"/>
                        </a:rPr>
                        <a:t>  East Africa</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lnL>
                      <a:noFill/>
                    </a:lnL>
                    <a:lnR>
                      <a:noFill/>
                    </a:lnR>
                    <a:lnT>
                      <a:noFill/>
                    </a:lnT>
                    <a:lnB>
                      <a:noFill/>
                    </a:lnB>
                    <a:solidFill>
                      <a:srgbClr val="F2F2F2"/>
                    </a:solidFill>
                  </a:tcPr>
                </a:tc>
                <a:tc>
                  <a:txBody>
                    <a:bodyPr/>
                    <a:lstStyle/>
                    <a:p>
                      <a:pPr algn="ctr">
                        <a:lnSpc>
                          <a:spcPct val="107000"/>
                        </a:lnSpc>
                        <a:spcAft>
                          <a:spcPts val="0"/>
                        </a:spcAft>
                      </a:pPr>
                      <a:r>
                        <a:rPr lang="en-GB" sz="1500">
                          <a:effectLst/>
                          <a:latin typeface="Calibri" panose="020F0502020204030204" pitchFamily="34" charset="0"/>
                          <a:ea typeface="Calibri" panose="020F0502020204030204" pitchFamily="34" charset="0"/>
                          <a:cs typeface="Times New Roman" panose="02020603050405020304" pitchFamily="18" charset="0"/>
                        </a:rPr>
                        <a:t>15 (25.9%)</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lnL>
                      <a:noFill/>
                    </a:lnL>
                    <a:lnR>
                      <a:noFill/>
                    </a:lnR>
                    <a:lnT>
                      <a:noFill/>
                    </a:lnT>
                    <a:lnB>
                      <a:noFill/>
                    </a:lnB>
                    <a:solidFill>
                      <a:srgbClr val="F2F2F2"/>
                    </a:solidFill>
                  </a:tcPr>
                </a:tc>
                <a:extLst>
                  <a:ext uri="{0D108BD9-81ED-4DB2-BD59-A6C34878D82A}">
                    <a16:rowId xmlns:a16="http://schemas.microsoft.com/office/drawing/2014/main" val="10012"/>
                  </a:ext>
                </a:extLst>
              </a:tr>
              <a:tr h="150046">
                <a:tc>
                  <a:txBody>
                    <a:bodyPr/>
                    <a:lstStyle/>
                    <a:p>
                      <a:pPr>
                        <a:lnSpc>
                          <a:spcPct val="107000"/>
                        </a:lnSpc>
                        <a:spcAft>
                          <a:spcPts val="0"/>
                        </a:spcAft>
                      </a:pPr>
                      <a:r>
                        <a:rPr lang="en-GB" sz="1500" dirty="0">
                          <a:effectLst/>
                          <a:latin typeface="Calibri" panose="020F0502020204030204" pitchFamily="34" charset="0"/>
                          <a:ea typeface="Calibri" panose="020F0502020204030204" pitchFamily="34" charset="0"/>
                          <a:cs typeface="Times New Roman" panose="02020603050405020304" pitchFamily="18" charset="0"/>
                        </a:rPr>
                        <a:t>  Southern Africa</a:t>
                      </a:r>
                      <a:endParaRPr lang="de-CH"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lnL>
                      <a:noFill/>
                    </a:lnL>
                    <a:lnR>
                      <a:noFill/>
                    </a:lnR>
                    <a:lnT>
                      <a:noFill/>
                    </a:lnT>
                    <a:lnB>
                      <a:noFill/>
                    </a:lnB>
                    <a:solidFill>
                      <a:srgbClr val="F2F2F2"/>
                    </a:solidFill>
                  </a:tcPr>
                </a:tc>
                <a:tc>
                  <a:txBody>
                    <a:bodyPr/>
                    <a:lstStyle/>
                    <a:p>
                      <a:pPr algn="ctr">
                        <a:lnSpc>
                          <a:spcPct val="107000"/>
                        </a:lnSpc>
                        <a:spcAft>
                          <a:spcPts val="0"/>
                        </a:spcAft>
                      </a:pPr>
                      <a:r>
                        <a:rPr lang="en-GB" sz="1500" dirty="0">
                          <a:effectLst/>
                          <a:latin typeface="Calibri" panose="020F0502020204030204" pitchFamily="34" charset="0"/>
                          <a:ea typeface="Calibri" panose="020F0502020204030204" pitchFamily="34" charset="0"/>
                          <a:cs typeface="Times New Roman" panose="02020603050405020304" pitchFamily="18" charset="0"/>
                        </a:rPr>
                        <a:t>30 (51.6%)</a:t>
                      </a:r>
                      <a:endParaRPr lang="de-CH"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lnL>
                      <a:noFill/>
                    </a:lnL>
                    <a:lnR>
                      <a:noFill/>
                    </a:lnR>
                    <a:lnT>
                      <a:noFill/>
                    </a:lnT>
                    <a:lnB>
                      <a:noFill/>
                    </a:lnB>
                    <a:solidFill>
                      <a:srgbClr val="F2F2F2"/>
                    </a:solidFill>
                  </a:tcPr>
                </a:tc>
                <a:extLst>
                  <a:ext uri="{0D108BD9-81ED-4DB2-BD59-A6C34878D82A}">
                    <a16:rowId xmlns:a16="http://schemas.microsoft.com/office/drawing/2014/main" val="10013"/>
                  </a:ext>
                </a:extLst>
              </a:tr>
              <a:tr h="150046">
                <a:tc>
                  <a:txBody>
                    <a:bodyPr/>
                    <a:lstStyle/>
                    <a:p>
                      <a:pPr>
                        <a:lnSpc>
                          <a:spcPct val="107000"/>
                        </a:lnSpc>
                        <a:spcAft>
                          <a:spcPts val="0"/>
                        </a:spcAft>
                      </a:pPr>
                      <a:r>
                        <a:rPr lang="en-GB" sz="1500">
                          <a:effectLst/>
                          <a:latin typeface="Calibri" panose="020F0502020204030204" pitchFamily="34" charset="0"/>
                          <a:ea typeface="Calibri" panose="020F0502020204030204" pitchFamily="34" charset="0"/>
                          <a:cs typeface="Times New Roman" panose="02020603050405020304" pitchFamily="18" charset="0"/>
                        </a:rPr>
                        <a:t>  West Africa</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lnL>
                      <a:noFill/>
                    </a:lnL>
                    <a:lnR>
                      <a:noFill/>
                    </a:lnR>
                    <a:lnT>
                      <a:noFill/>
                    </a:lnT>
                    <a:lnB>
                      <a:noFill/>
                    </a:lnB>
                    <a:solidFill>
                      <a:srgbClr val="F2F2F2"/>
                    </a:solidFill>
                  </a:tcPr>
                </a:tc>
                <a:tc>
                  <a:txBody>
                    <a:bodyPr/>
                    <a:lstStyle/>
                    <a:p>
                      <a:pPr algn="ctr">
                        <a:lnSpc>
                          <a:spcPct val="107000"/>
                        </a:lnSpc>
                        <a:spcAft>
                          <a:spcPts val="0"/>
                        </a:spcAft>
                      </a:pPr>
                      <a:r>
                        <a:rPr lang="en-GB" sz="1500">
                          <a:effectLst/>
                          <a:latin typeface="Calibri" panose="020F0502020204030204" pitchFamily="34" charset="0"/>
                          <a:ea typeface="Calibri" panose="020F0502020204030204" pitchFamily="34" charset="0"/>
                          <a:cs typeface="Times New Roman" panose="02020603050405020304" pitchFamily="18" charset="0"/>
                        </a:rPr>
                        <a:t>7 (12.1%)</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lnL>
                      <a:noFill/>
                    </a:lnL>
                    <a:lnR>
                      <a:noFill/>
                    </a:lnR>
                    <a:lnT>
                      <a:noFill/>
                    </a:lnT>
                    <a:lnB>
                      <a:noFill/>
                    </a:lnB>
                    <a:solidFill>
                      <a:srgbClr val="F2F2F2"/>
                    </a:solidFill>
                  </a:tcPr>
                </a:tc>
                <a:extLst>
                  <a:ext uri="{0D108BD9-81ED-4DB2-BD59-A6C34878D82A}">
                    <a16:rowId xmlns:a16="http://schemas.microsoft.com/office/drawing/2014/main" val="10014"/>
                  </a:ext>
                </a:extLst>
              </a:tr>
              <a:tr h="150046">
                <a:tc>
                  <a:txBody>
                    <a:bodyPr/>
                    <a:lstStyle/>
                    <a:p>
                      <a:pPr>
                        <a:lnSpc>
                          <a:spcPct val="107000"/>
                        </a:lnSpc>
                        <a:spcAft>
                          <a:spcPts val="0"/>
                        </a:spcAft>
                      </a:pPr>
                      <a:r>
                        <a:rPr lang="en-GB" sz="1500">
                          <a:effectLst/>
                          <a:latin typeface="Calibri" panose="020F0502020204030204" pitchFamily="34" charset="0"/>
                          <a:ea typeface="Calibri" panose="020F0502020204030204" pitchFamily="34" charset="0"/>
                          <a:cs typeface="Times New Roman" panose="02020603050405020304" pitchFamily="18" charset="0"/>
                        </a:rPr>
                        <a:t>  Multi-regional study</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lnL>
                      <a:noFill/>
                    </a:lnL>
                    <a:lnR>
                      <a:noFill/>
                    </a:lnR>
                    <a:lnT>
                      <a:noFill/>
                    </a:lnT>
                    <a:lnB>
                      <a:noFill/>
                    </a:lnB>
                    <a:solidFill>
                      <a:srgbClr val="F2F2F2"/>
                    </a:solidFill>
                  </a:tcPr>
                </a:tc>
                <a:tc>
                  <a:txBody>
                    <a:bodyPr/>
                    <a:lstStyle/>
                    <a:p>
                      <a:pPr algn="ctr">
                        <a:lnSpc>
                          <a:spcPct val="107000"/>
                        </a:lnSpc>
                        <a:spcAft>
                          <a:spcPts val="0"/>
                        </a:spcAft>
                      </a:pPr>
                      <a:r>
                        <a:rPr lang="en-GB" sz="1500">
                          <a:effectLst/>
                          <a:latin typeface="Calibri" panose="020F0502020204030204" pitchFamily="34" charset="0"/>
                          <a:ea typeface="Calibri" panose="020F0502020204030204" pitchFamily="34" charset="0"/>
                          <a:cs typeface="Times New Roman" panose="02020603050405020304" pitchFamily="18" charset="0"/>
                        </a:rPr>
                        <a:t>3 (5.2%)</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lnL>
                      <a:noFill/>
                    </a:lnL>
                    <a:lnR>
                      <a:noFill/>
                    </a:lnR>
                    <a:lnT>
                      <a:noFill/>
                    </a:lnT>
                    <a:lnB>
                      <a:noFill/>
                    </a:lnB>
                    <a:solidFill>
                      <a:srgbClr val="F2F2F2"/>
                    </a:solidFill>
                  </a:tcPr>
                </a:tc>
                <a:extLst>
                  <a:ext uri="{0D108BD9-81ED-4DB2-BD59-A6C34878D82A}">
                    <a16:rowId xmlns:a16="http://schemas.microsoft.com/office/drawing/2014/main" val="10015"/>
                  </a:ext>
                </a:extLst>
              </a:tr>
              <a:tr h="150046">
                <a:tc>
                  <a:txBody>
                    <a:bodyPr/>
                    <a:lstStyle/>
                    <a:p>
                      <a:pPr>
                        <a:lnSpc>
                          <a:spcPct val="107000"/>
                        </a:lnSpc>
                        <a:spcAft>
                          <a:spcPts val="0"/>
                        </a:spcAft>
                      </a:pPr>
                      <a:r>
                        <a:rPr lang="en-GB" sz="1500" dirty="0">
                          <a:effectLst/>
                          <a:latin typeface="Calibri" panose="020F0502020204030204" pitchFamily="34" charset="0"/>
                          <a:ea typeface="Calibri" panose="020F0502020204030204" pitchFamily="34" charset="0"/>
                          <a:cs typeface="Times New Roman" panose="02020603050405020304" pitchFamily="18" charset="0"/>
                        </a:rPr>
                        <a:t>No. of sites</a:t>
                      </a:r>
                      <a:endParaRPr lang="de-CH"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lnL>
                      <a:noFill/>
                    </a:lnL>
                    <a:lnR>
                      <a:noFill/>
                    </a:lnR>
                    <a:lnT>
                      <a:noFill/>
                    </a:lnT>
                    <a:lnB>
                      <a:noFill/>
                    </a:lnB>
                  </a:tcPr>
                </a:tc>
                <a:tc>
                  <a:txBody>
                    <a:bodyPr/>
                    <a:lstStyle/>
                    <a:p>
                      <a:pPr algn="ctr">
                        <a:lnSpc>
                          <a:spcPct val="107000"/>
                        </a:lnSpc>
                        <a:spcAft>
                          <a:spcPts val="0"/>
                        </a:spcAft>
                      </a:pPr>
                      <a:r>
                        <a:rPr lang="en-GB" sz="1500">
                          <a:effectLst/>
                          <a:latin typeface="Calibri" panose="020F0502020204030204" pitchFamily="34" charset="0"/>
                          <a:ea typeface="Calibri" panose="020F0502020204030204" pitchFamily="34" charset="0"/>
                          <a:cs typeface="Times New Roman" panose="02020603050405020304" pitchFamily="18" charset="0"/>
                        </a:rPr>
                        <a:t>2 (1 – 10)</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lnL>
                      <a:noFill/>
                    </a:lnL>
                    <a:lnR>
                      <a:noFill/>
                    </a:lnR>
                    <a:lnT>
                      <a:noFill/>
                    </a:lnT>
                    <a:lnB>
                      <a:noFill/>
                    </a:lnB>
                  </a:tcPr>
                </a:tc>
                <a:extLst>
                  <a:ext uri="{0D108BD9-81ED-4DB2-BD59-A6C34878D82A}">
                    <a16:rowId xmlns:a16="http://schemas.microsoft.com/office/drawing/2014/main" val="10016"/>
                  </a:ext>
                </a:extLst>
              </a:tr>
              <a:tr h="150046">
                <a:tc>
                  <a:txBody>
                    <a:bodyPr/>
                    <a:lstStyle/>
                    <a:p>
                      <a:pPr>
                        <a:lnSpc>
                          <a:spcPct val="107000"/>
                        </a:lnSpc>
                        <a:spcAft>
                          <a:spcPts val="0"/>
                        </a:spcAft>
                      </a:pPr>
                      <a:r>
                        <a:rPr lang="en-GB" sz="1500">
                          <a:effectLst/>
                          <a:latin typeface="Calibri" panose="020F0502020204030204" pitchFamily="34" charset="0"/>
                          <a:ea typeface="Calibri" panose="020F0502020204030204" pitchFamily="34" charset="0"/>
                          <a:cs typeface="Times New Roman" panose="02020603050405020304" pitchFamily="18" charset="0"/>
                        </a:rPr>
                        <a:t>No. of studies at national level</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lnL>
                      <a:noFill/>
                    </a:lnL>
                    <a:lnR>
                      <a:noFill/>
                    </a:lnR>
                    <a:lnT>
                      <a:noFill/>
                    </a:lnT>
                    <a:lnB>
                      <a:noFill/>
                    </a:lnB>
                    <a:solidFill>
                      <a:srgbClr val="F2F2F2"/>
                    </a:solidFill>
                  </a:tcPr>
                </a:tc>
                <a:tc>
                  <a:txBody>
                    <a:bodyPr/>
                    <a:lstStyle/>
                    <a:p>
                      <a:pPr algn="ctr">
                        <a:lnSpc>
                          <a:spcPct val="107000"/>
                        </a:lnSpc>
                        <a:spcAft>
                          <a:spcPts val="0"/>
                        </a:spcAft>
                      </a:pPr>
                      <a:r>
                        <a:rPr lang="en-GB" sz="1500">
                          <a:effectLst/>
                          <a:latin typeface="Calibri" panose="020F0502020204030204" pitchFamily="34" charset="0"/>
                          <a:ea typeface="Calibri" panose="020F0502020204030204" pitchFamily="34" charset="0"/>
                          <a:cs typeface="Times New Roman" panose="02020603050405020304" pitchFamily="18" charset="0"/>
                        </a:rPr>
                        <a:t>2 (2.4%)</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lnL>
                      <a:noFill/>
                    </a:lnL>
                    <a:lnR>
                      <a:noFill/>
                    </a:lnR>
                    <a:lnT>
                      <a:noFill/>
                    </a:lnT>
                    <a:lnB>
                      <a:noFill/>
                    </a:lnB>
                    <a:solidFill>
                      <a:srgbClr val="F2F2F2"/>
                    </a:solidFill>
                  </a:tcPr>
                </a:tc>
                <a:extLst>
                  <a:ext uri="{0D108BD9-81ED-4DB2-BD59-A6C34878D82A}">
                    <a16:rowId xmlns:a16="http://schemas.microsoft.com/office/drawing/2014/main" val="10017"/>
                  </a:ext>
                </a:extLst>
              </a:tr>
              <a:tr h="150046">
                <a:tc>
                  <a:txBody>
                    <a:bodyPr/>
                    <a:lstStyle/>
                    <a:p>
                      <a:pPr>
                        <a:lnSpc>
                          <a:spcPct val="107000"/>
                        </a:lnSpc>
                        <a:spcAft>
                          <a:spcPts val="0"/>
                        </a:spcAft>
                      </a:pPr>
                      <a:r>
                        <a:rPr lang="en-GB" sz="1500">
                          <a:effectLst/>
                          <a:latin typeface="Calibri" panose="020F0502020204030204" pitchFamily="34" charset="0"/>
                          <a:ea typeface="Calibri" panose="020F0502020204030204" pitchFamily="34" charset="0"/>
                          <a:cs typeface="Times New Roman" panose="02020603050405020304" pitchFamily="18" charset="0"/>
                        </a:rPr>
                        <a:t>Data collection methods</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lnL>
                      <a:noFill/>
                    </a:lnL>
                    <a:lnR>
                      <a:noFill/>
                    </a:lnR>
                    <a:lnT>
                      <a:noFill/>
                    </a:lnT>
                    <a:lnB>
                      <a:noFill/>
                    </a:lnB>
                    <a:solidFill>
                      <a:srgbClr val="FFFFFF"/>
                    </a:solidFill>
                  </a:tcPr>
                </a:tc>
                <a:tc>
                  <a:txBody>
                    <a:bodyPr/>
                    <a:lstStyle/>
                    <a:p>
                      <a:pPr algn="ctr">
                        <a:lnSpc>
                          <a:spcPct val="107000"/>
                        </a:lnSpc>
                        <a:spcAft>
                          <a:spcPts val="0"/>
                        </a:spcAft>
                      </a:pPr>
                      <a:r>
                        <a:rPr lang="en-GB" sz="1500">
                          <a:effectLst/>
                          <a:latin typeface="Calibri" panose="020F0502020204030204" pitchFamily="34" charset="0"/>
                          <a:ea typeface="Calibri" panose="020F0502020204030204" pitchFamily="34" charset="0"/>
                          <a:cs typeface="Times New Roman" panose="02020603050405020304" pitchFamily="18" charset="0"/>
                        </a:rPr>
                        <a:t> </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lnL>
                      <a:noFill/>
                    </a:lnL>
                    <a:lnR>
                      <a:noFill/>
                    </a:lnR>
                    <a:lnT>
                      <a:noFill/>
                    </a:lnT>
                    <a:lnB>
                      <a:noFill/>
                    </a:lnB>
                    <a:solidFill>
                      <a:srgbClr val="FFFFFF"/>
                    </a:solidFill>
                  </a:tcPr>
                </a:tc>
                <a:extLst>
                  <a:ext uri="{0D108BD9-81ED-4DB2-BD59-A6C34878D82A}">
                    <a16:rowId xmlns:a16="http://schemas.microsoft.com/office/drawing/2014/main" val="10018"/>
                  </a:ext>
                </a:extLst>
              </a:tr>
              <a:tr h="150046">
                <a:tc>
                  <a:txBody>
                    <a:bodyPr/>
                    <a:lstStyle/>
                    <a:p>
                      <a:pPr>
                        <a:lnSpc>
                          <a:spcPct val="107000"/>
                        </a:lnSpc>
                        <a:spcAft>
                          <a:spcPts val="0"/>
                        </a:spcAft>
                      </a:pPr>
                      <a:r>
                        <a:rPr lang="en-GB" sz="1500">
                          <a:effectLst/>
                          <a:latin typeface="Calibri" panose="020F0502020204030204" pitchFamily="34" charset="0"/>
                          <a:ea typeface="Calibri" panose="020F0502020204030204" pitchFamily="34" charset="0"/>
                          <a:cs typeface="Times New Roman" panose="02020603050405020304" pitchFamily="18" charset="0"/>
                        </a:rPr>
                        <a:t>  Routine clinical records</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lnL>
                      <a:noFill/>
                    </a:lnL>
                    <a:lnR>
                      <a:noFill/>
                    </a:lnR>
                    <a:lnT>
                      <a:noFill/>
                    </a:lnT>
                    <a:lnB>
                      <a:noFill/>
                    </a:lnB>
                    <a:solidFill>
                      <a:srgbClr val="FFFFFF"/>
                    </a:solidFill>
                  </a:tcPr>
                </a:tc>
                <a:tc>
                  <a:txBody>
                    <a:bodyPr/>
                    <a:lstStyle/>
                    <a:p>
                      <a:pPr algn="ctr">
                        <a:lnSpc>
                          <a:spcPct val="107000"/>
                        </a:lnSpc>
                        <a:spcAft>
                          <a:spcPts val="0"/>
                        </a:spcAft>
                      </a:pPr>
                      <a:r>
                        <a:rPr lang="en-GB" sz="1500">
                          <a:effectLst/>
                          <a:latin typeface="Calibri" panose="020F0502020204030204" pitchFamily="34" charset="0"/>
                          <a:ea typeface="Calibri" panose="020F0502020204030204" pitchFamily="34" charset="0"/>
                          <a:cs typeface="Times New Roman" panose="02020603050405020304" pitchFamily="18" charset="0"/>
                        </a:rPr>
                        <a:t>44 (75.9%)</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lnL>
                      <a:noFill/>
                    </a:lnL>
                    <a:lnR>
                      <a:noFill/>
                    </a:lnR>
                    <a:lnT>
                      <a:noFill/>
                    </a:lnT>
                    <a:lnB>
                      <a:noFill/>
                    </a:lnB>
                    <a:solidFill>
                      <a:srgbClr val="FFFFFF"/>
                    </a:solidFill>
                  </a:tcPr>
                </a:tc>
                <a:extLst>
                  <a:ext uri="{0D108BD9-81ED-4DB2-BD59-A6C34878D82A}">
                    <a16:rowId xmlns:a16="http://schemas.microsoft.com/office/drawing/2014/main" val="10019"/>
                  </a:ext>
                </a:extLst>
              </a:tr>
              <a:tr h="150046">
                <a:tc>
                  <a:txBody>
                    <a:bodyPr/>
                    <a:lstStyle/>
                    <a:p>
                      <a:pPr>
                        <a:lnSpc>
                          <a:spcPct val="107000"/>
                        </a:lnSpc>
                        <a:spcAft>
                          <a:spcPts val="0"/>
                        </a:spcAft>
                      </a:pPr>
                      <a:r>
                        <a:rPr lang="en-GB" sz="1500">
                          <a:effectLst/>
                          <a:latin typeface="Calibri" panose="020F0502020204030204" pitchFamily="34" charset="0"/>
                          <a:ea typeface="Calibri" panose="020F0502020204030204" pitchFamily="34" charset="0"/>
                          <a:cs typeface="Times New Roman" panose="02020603050405020304" pitchFamily="18" charset="0"/>
                        </a:rPr>
                        <a:t>  Questionnaires</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lnL>
                      <a:noFill/>
                    </a:lnL>
                    <a:lnR>
                      <a:noFill/>
                    </a:lnR>
                    <a:lnT>
                      <a:noFill/>
                    </a:lnT>
                    <a:lnB>
                      <a:noFill/>
                    </a:lnB>
                    <a:solidFill>
                      <a:srgbClr val="FFFFFF"/>
                    </a:solidFill>
                  </a:tcPr>
                </a:tc>
                <a:tc>
                  <a:txBody>
                    <a:bodyPr/>
                    <a:lstStyle/>
                    <a:p>
                      <a:pPr algn="ctr">
                        <a:lnSpc>
                          <a:spcPct val="107000"/>
                        </a:lnSpc>
                        <a:spcAft>
                          <a:spcPts val="0"/>
                        </a:spcAft>
                      </a:pPr>
                      <a:r>
                        <a:rPr lang="en-GB" sz="1500" dirty="0">
                          <a:effectLst/>
                          <a:latin typeface="Calibri" panose="020F0502020204030204" pitchFamily="34" charset="0"/>
                          <a:ea typeface="Calibri" panose="020F0502020204030204" pitchFamily="34" charset="0"/>
                          <a:cs typeface="Times New Roman" panose="02020603050405020304" pitchFamily="18" charset="0"/>
                        </a:rPr>
                        <a:t>26 (44.8%)</a:t>
                      </a:r>
                      <a:endParaRPr lang="de-CH"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lnL>
                      <a:noFill/>
                    </a:lnL>
                    <a:lnR>
                      <a:noFill/>
                    </a:lnR>
                    <a:lnT>
                      <a:noFill/>
                    </a:lnT>
                    <a:lnB>
                      <a:noFill/>
                    </a:lnB>
                    <a:solidFill>
                      <a:srgbClr val="FFFFFF"/>
                    </a:solidFill>
                  </a:tcPr>
                </a:tc>
                <a:extLst>
                  <a:ext uri="{0D108BD9-81ED-4DB2-BD59-A6C34878D82A}">
                    <a16:rowId xmlns:a16="http://schemas.microsoft.com/office/drawing/2014/main" val="10020"/>
                  </a:ext>
                </a:extLst>
              </a:tr>
              <a:tr h="300092">
                <a:tc>
                  <a:txBody>
                    <a:bodyPr/>
                    <a:lstStyle/>
                    <a:p>
                      <a:pPr>
                        <a:lnSpc>
                          <a:spcPct val="107000"/>
                        </a:lnSpc>
                        <a:spcAft>
                          <a:spcPts val="0"/>
                        </a:spcAft>
                      </a:pPr>
                      <a:r>
                        <a:rPr lang="en-GB" sz="1500" dirty="0">
                          <a:effectLst/>
                          <a:latin typeface="Calibri" panose="020F0502020204030204" pitchFamily="34" charset="0"/>
                          <a:ea typeface="Calibri" panose="020F0502020204030204" pitchFamily="34" charset="0"/>
                          <a:cs typeface="Times New Roman" panose="02020603050405020304" pitchFamily="18" charset="0"/>
                        </a:rPr>
                        <a:t>  Samples collected specifically</a:t>
                      </a:r>
                      <a:endParaRPr lang="de-CH"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lnL>
                      <a:noFill/>
                    </a:lnL>
                    <a:lnR>
                      <a:noFill/>
                    </a:lnR>
                    <a:lnT>
                      <a:noFill/>
                    </a:lnT>
                    <a:lnB>
                      <a:noFill/>
                    </a:lnB>
                    <a:solidFill>
                      <a:srgbClr val="FFFFFF"/>
                    </a:solidFill>
                  </a:tcPr>
                </a:tc>
                <a:tc>
                  <a:txBody>
                    <a:bodyPr/>
                    <a:lstStyle/>
                    <a:p>
                      <a:pPr algn="ctr">
                        <a:lnSpc>
                          <a:spcPct val="107000"/>
                        </a:lnSpc>
                        <a:spcAft>
                          <a:spcPts val="0"/>
                        </a:spcAft>
                      </a:pPr>
                      <a:r>
                        <a:rPr lang="en-GB" sz="1500" dirty="0">
                          <a:effectLst/>
                          <a:latin typeface="Calibri" panose="020F0502020204030204" pitchFamily="34" charset="0"/>
                          <a:ea typeface="Calibri" panose="020F0502020204030204" pitchFamily="34" charset="0"/>
                          <a:cs typeface="Times New Roman" panose="02020603050405020304" pitchFamily="18" charset="0"/>
                        </a:rPr>
                        <a:t>25 (43%)</a:t>
                      </a:r>
                      <a:endParaRPr lang="de-CH"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lnL>
                      <a:noFill/>
                    </a:lnL>
                    <a:lnR>
                      <a:noFill/>
                    </a:lnR>
                    <a:lnT>
                      <a:noFill/>
                    </a:lnT>
                    <a:lnB>
                      <a:noFill/>
                    </a:lnB>
                    <a:solidFill>
                      <a:srgbClr val="FFFFFF"/>
                    </a:solidFill>
                  </a:tcPr>
                </a:tc>
                <a:extLst>
                  <a:ext uri="{0D108BD9-81ED-4DB2-BD59-A6C34878D82A}">
                    <a16:rowId xmlns:a16="http://schemas.microsoft.com/office/drawing/2014/main" val="10021"/>
                  </a:ext>
                </a:extLst>
              </a:tr>
            </a:tbl>
          </a:graphicData>
        </a:graphic>
      </p:graphicFrame>
    </p:spTree>
    <p:extLst>
      <p:ext uri="{BB962C8B-B14F-4D97-AF65-F5344CB8AC3E}">
        <p14:creationId xmlns:p14="http://schemas.microsoft.com/office/powerpoint/2010/main" val="2127728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9830D778-A876-E645-B59C-6A0146CAD712}"/>
              </a:ext>
            </a:extLst>
          </p:cNvPr>
          <p:cNvSpPr>
            <a:spLocks noGrp="1"/>
          </p:cNvSpPr>
          <p:nvPr>
            <p:ph type="sldNum" sz="quarter" idx="12"/>
          </p:nvPr>
        </p:nvSpPr>
        <p:spPr/>
        <p:txBody>
          <a:bodyPr/>
          <a:lstStyle/>
          <a:p>
            <a:fld id="{2091858F-4EDC-C347-86BF-7265ADEC3291}" type="slidenum">
              <a:rPr lang="de-DE" smtClean="0"/>
              <a:t>4</a:t>
            </a:fld>
            <a:endParaRPr lang="de-DE"/>
          </a:p>
        </p:txBody>
      </p:sp>
      <p:sp>
        <p:nvSpPr>
          <p:cNvPr id="8" name="Rectangle 7"/>
          <p:cNvSpPr/>
          <p:nvPr/>
        </p:nvSpPr>
        <p:spPr>
          <a:xfrm>
            <a:off x="532435" y="447120"/>
            <a:ext cx="6884873" cy="5931292"/>
          </a:xfrm>
          <a:prstGeom prst="rect">
            <a:avLst/>
          </a:prstGeom>
          <a:solidFill>
            <a:schemeClr val="bg1"/>
          </a:solidFill>
          <a:ln w="12700">
            <a:solidFill>
              <a:schemeClr val="bg1">
                <a:lumMod val="65000"/>
              </a:schemeClr>
            </a:solidFill>
          </a:ln>
          <a:effectLst>
            <a:outerShdw blurRad="50800" dist="38100" dir="18900000" algn="b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171212" tIns="171212" rtlCol="0" anchor="t" anchorCtr="0"/>
          <a:lstStyle/>
          <a:p>
            <a:pPr>
              <a:spcAft>
                <a:spcPts val="1200"/>
              </a:spcAft>
            </a:pPr>
            <a:endParaRPr lang="en-US" sz="2000" b="1" noProof="1">
              <a:solidFill>
                <a:srgbClr val="C00000"/>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3724238964"/>
              </p:ext>
            </p:extLst>
          </p:nvPr>
        </p:nvGraphicFramePr>
        <p:xfrm>
          <a:off x="613458" y="718058"/>
          <a:ext cx="6727624" cy="5484075"/>
        </p:xfrm>
        <a:graphic>
          <a:graphicData uri="http://schemas.openxmlformats.org/drawingml/2006/table">
            <a:tbl>
              <a:tblPr firstRow="1" firstCol="1" bandRow="1">
                <a:tableStyleId>{9D7B26C5-4107-4FEC-AEDC-1716B250A1EF}</a:tableStyleId>
              </a:tblPr>
              <a:tblGrid>
                <a:gridCol w="393539">
                  <a:extLst>
                    <a:ext uri="{9D8B030D-6E8A-4147-A177-3AD203B41FA5}">
                      <a16:colId xmlns:a16="http://schemas.microsoft.com/office/drawing/2014/main" val="20000"/>
                    </a:ext>
                  </a:extLst>
                </a:gridCol>
                <a:gridCol w="1469985">
                  <a:extLst>
                    <a:ext uri="{9D8B030D-6E8A-4147-A177-3AD203B41FA5}">
                      <a16:colId xmlns:a16="http://schemas.microsoft.com/office/drawing/2014/main" val="20001"/>
                    </a:ext>
                  </a:extLst>
                </a:gridCol>
                <a:gridCol w="1579121">
                  <a:extLst>
                    <a:ext uri="{9D8B030D-6E8A-4147-A177-3AD203B41FA5}">
                      <a16:colId xmlns:a16="http://schemas.microsoft.com/office/drawing/2014/main" val="20003"/>
                    </a:ext>
                  </a:extLst>
                </a:gridCol>
                <a:gridCol w="977234">
                  <a:extLst>
                    <a:ext uri="{9D8B030D-6E8A-4147-A177-3AD203B41FA5}">
                      <a16:colId xmlns:a16="http://schemas.microsoft.com/office/drawing/2014/main" val="20002"/>
                    </a:ext>
                  </a:extLst>
                </a:gridCol>
                <a:gridCol w="1031183">
                  <a:extLst>
                    <a:ext uri="{9D8B030D-6E8A-4147-A177-3AD203B41FA5}">
                      <a16:colId xmlns:a16="http://schemas.microsoft.com/office/drawing/2014/main" val="20004"/>
                    </a:ext>
                  </a:extLst>
                </a:gridCol>
                <a:gridCol w="1276562">
                  <a:extLst>
                    <a:ext uri="{9D8B030D-6E8A-4147-A177-3AD203B41FA5}">
                      <a16:colId xmlns:a16="http://schemas.microsoft.com/office/drawing/2014/main" val="20005"/>
                    </a:ext>
                  </a:extLst>
                </a:gridCol>
              </a:tblGrid>
              <a:tr h="1319302">
                <a:tc>
                  <a:txBody>
                    <a:bodyPr/>
                    <a:lstStyle/>
                    <a:p>
                      <a:pPr algn="ctr">
                        <a:lnSpc>
                          <a:spcPct val="107000"/>
                        </a:lnSpc>
                        <a:spcAft>
                          <a:spcPts val="0"/>
                        </a:spcAft>
                      </a:pP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500" dirty="0">
                          <a:effectLst/>
                          <a:latin typeface="+mn-lt"/>
                        </a:rPr>
                        <a:t>HIV care cascade step</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e-CH" sz="1500" b="1" kern="1200" dirty="0">
                          <a:solidFill>
                            <a:schemeClr val="tx1"/>
                          </a:solidFill>
                          <a:effectLst/>
                          <a:latin typeface="+mn-lt"/>
                          <a:ea typeface="+mn-ea"/>
                          <a:cs typeface="+mn-cs"/>
                        </a:rPr>
                        <a:t>Type </a:t>
                      </a:r>
                      <a:r>
                        <a:rPr lang="de-CH" sz="1500" b="1" kern="1200" dirty="0" err="1">
                          <a:solidFill>
                            <a:schemeClr val="tx1"/>
                          </a:solidFill>
                          <a:effectLst/>
                          <a:latin typeface="+mn-lt"/>
                          <a:ea typeface="+mn-ea"/>
                          <a:cs typeface="+mn-cs"/>
                        </a:rPr>
                        <a:t>of</a:t>
                      </a:r>
                      <a:r>
                        <a:rPr lang="de-CH" sz="1500" b="1" kern="1200" dirty="0">
                          <a:solidFill>
                            <a:schemeClr val="tx1"/>
                          </a:solidFill>
                          <a:effectLst/>
                          <a:latin typeface="+mn-lt"/>
                          <a:ea typeface="+mn-ea"/>
                          <a:cs typeface="+mn-cs"/>
                        </a:rPr>
                        <a:t> </a:t>
                      </a:r>
                      <a:r>
                        <a:rPr lang="de-CH" sz="1500" b="1" kern="1200" dirty="0" err="1">
                          <a:solidFill>
                            <a:schemeClr val="tx1"/>
                          </a:solidFill>
                          <a:effectLst/>
                          <a:latin typeface="+mn-lt"/>
                          <a:ea typeface="+mn-ea"/>
                          <a:cs typeface="+mn-cs"/>
                        </a:rPr>
                        <a:t>data</a:t>
                      </a:r>
                      <a:endParaRPr lang="de-CH" sz="1500" b="1" kern="1200" dirty="0">
                        <a:solidFill>
                          <a:schemeClr val="tx1"/>
                        </a:solidFill>
                        <a:effectLst/>
                        <a:latin typeface="+mn-lt"/>
                        <a:ea typeface="+mn-ea"/>
                        <a:cs typeface="+mn-cs"/>
                      </a:endParaRPr>
                    </a:p>
                  </a:txBody>
                  <a:tcPr marL="68580" marR="68580" marT="0" marB="0" anchor="ctr"/>
                </a:tc>
                <a:tc>
                  <a:txBody>
                    <a:bodyPr/>
                    <a:lstStyle/>
                    <a:p>
                      <a:pPr algn="ctr">
                        <a:lnSpc>
                          <a:spcPct val="107000"/>
                        </a:lnSpc>
                        <a:spcAft>
                          <a:spcPts val="0"/>
                        </a:spcAft>
                      </a:pPr>
                      <a:r>
                        <a:rPr lang="en-GB" sz="1500" dirty="0">
                          <a:effectLst/>
                          <a:latin typeface="+mn-lt"/>
                        </a:rPr>
                        <a:t>No. of studies reporting</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500" dirty="0">
                          <a:effectLst/>
                          <a:latin typeface="+mn-lt"/>
                        </a:rPr>
                        <a:t>No. of definitions numerator</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500" dirty="0">
                          <a:effectLst/>
                          <a:latin typeface="+mn-lt"/>
                        </a:rPr>
                        <a:t>No. of definitions  denominator</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595762">
                <a:tc>
                  <a:txBody>
                    <a:bodyPr/>
                    <a:lstStyle/>
                    <a:p>
                      <a:pPr algn="ctr">
                        <a:lnSpc>
                          <a:spcPct val="107000"/>
                        </a:lnSpc>
                        <a:spcAft>
                          <a:spcPts val="0"/>
                        </a:spcAft>
                      </a:pPr>
                      <a:r>
                        <a:rPr lang="de-CH" sz="1500" dirty="0">
                          <a:effectLst/>
                          <a:latin typeface="+mn-lt"/>
                          <a:ea typeface="Calibri" panose="020F0502020204030204" pitchFamily="34" charset="0"/>
                          <a:cs typeface="Times New Roman" panose="02020603050405020304" pitchFamily="18" charset="0"/>
                        </a:rPr>
                        <a:t>1</a:t>
                      </a: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People living with HIV</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marL="0" marR="0" lvl="0" indent="0" algn="ctr" defTabSz="952582" rtl="0" eaLnBrk="1" fontAlgn="auto" latinLnBrk="0" hangingPunct="1">
                        <a:lnSpc>
                          <a:spcPct val="107000"/>
                        </a:lnSpc>
                        <a:spcBef>
                          <a:spcPts val="0"/>
                        </a:spcBef>
                        <a:spcAft>
                          <a:spcPts val="0"/>
                        </a:spcAft>
                        <a:buClrTx/>
                        <a:buSzTx/>
                        <a:buFontTx/>
                        <a:buNone/>
                        <a:tabLst/>
                        <a:defRPr/>
                      </a:pPr>
                      <a:r>
                        <a:rPr lang="de-CH" sz="1500" dirty="0">
                          <a:effectLst/>
                          <a:latin typeface="+mn-lt"/>
                          <a:ea typeface="Calibri" panose="020F0502020204030204" pitchFamily="34" charset="0"/>
                          <a:cs typeface="Times New Roman" panose="02020603050405020304" pitchFamily="18" charset="0"/>
                        </a:rPr>
                        <a:t>Cross-</a:t>
                      </a:r>
                      <a:r>
                        <a:rPr lang="de-CH" sz="1500" dirty="0" err="1">
                          <a:effectLst/>
                          <a:latin typeface="+mn-lt"/>
                          <a:ea typeface="Calibri" panose="020F0502020204030204" pitchFamily="34" charset="0"/>
                          <a:cs typeface="Times New Roman" panose="02020603050405020304" pitchFamily="18" charset="0"/>
                        </a:rPr>
                        <a:t>sectional</a:t>
                      </a:r>
                      <a:r>
                        <a:rPr lang="de-CH" sz="1500" dirty="0">
                          <a:effectLst/>
                          <a:latin typeface="+mn-lt"/>
                          <a:ea typeface="Calibri" panose="020F0502020204030204" pitchFamily="34" charset="0"/>
                          <a:cs typeface="Times New Roman" panose="02020603050405020304" pitchFamily="18" charset="0"/>
                        </a:rPr>
                        <a:t> </a:t>
                      </a:r>
                      <a:r>
                        <a:rPr lang="de-CH" sz="1500" dirty="0" err="1">
                          <a:effectLst/>
                          <a:latin typeface="+mn-lt"/>
                          <a:ea typeface="Calibri" panose="020F0502020204030204" pitchFamily="34" charset="0"/>
                          <a:cs typeface="Times New Roman" panose="02020603050405020304" pitchFamily="18" charset="0"/>
                        </a:rPr>
                        <a:t>and</a:t>
                      </a:r>
                      <a:r>
                        <a:rPr lang="de-CH" sz="1500" dirty="0">
                          <a:effectLst/>
                          <a:latin typeface="+mn-lt"/>
                          <a:ea typeface="Calibri" panose="020F0502020204030204" pitchFamily="34" charset="0"/>
                          <a:cs typeface="Times New Roman" panose="02020603050405020304" pitchFamily="18" charset="0"/>
                        </a:rPr>
                        <a:t> longitudinal</a:t>
                      </a: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8</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6</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5</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extLst>
                  <a:ext uri="{0D108BD9-81ED-4DB2-BD59-A6C34878D82A}">
                    <a16:rowId xmlns:a16="http://schemas.microsoft.com/office/drawing/2014/main" val="10001"/>
                  </a:ext>
                </a:extLst>
              </a:tr>
              <a:tr h="595762">
                <a:tc>
                  <a:txBody>
                    <a:bodyPr/>
                    <a:lstStyle/>
                    <a:p>
                      <a:pPr algn="ctr">
                        <a:lnSpc>
                          <a:spcPct val="107000"/>
                        </a:lnSpc>
                        <a:spcAft>
                          <a:spcPts val="0"/>
                        </a:spcAft>
                      </a:pPr>
                      <a:r>
                        <a:rPr lang="de-CH" sz="1500" dirty="0">
                          <a:effectLst/>
                          <a:latin typeface="+mn-lt"/>
                          <a:ea typeface="Calibri" panose="020F0502020204030204" pitchFamily="34" charset="0"/>
                          <a:cs typeface="Times New Roman" panose="02020603050405020304" pitchFamily="18" charset="0"/>
                        </a:rPr>
                        <a:t>2</a:t>
                      </a:r>
                    </a:p>
                  </a:txBody>
                  <a:tcPr marL="68580" marR="68580" marT="0" marB="0" anchor="ctr"/>
                </a:tc>
                <a:tc>
                  <a:txBody>
                    <a:bodyPr/>
                    <a:lstStyle/>
                    <a:p>
                      <a:pPr algn="ctr">
                        <a:lnSpc>
                          <a:spcPct val="107000"/>
                        </a:lnSpc>
                        <a:spcAft>
                          <a:spcPts val="0"/>
                        </a:spcAft>
                      </a:pPr>
                      <a:r>
                        <a:rPr lang="en-GB" sz="1500" dirty="0">
                          <a:effectLst/>
                          <a:latin typeface="+mn-lt"/>
                        </a:rPr>
                        <a:t>Diagnosed with HIV</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52582" rtl="0" eaLnBrk="1" fontAlgn="auto" latinLnBrk="0" hangingPunct="1">
                        <a:lnSpc>
                          <a:spcPct val="107000"/>
                        </a:lnSpc>
                        <a:spcBef>
                          <a:spcPts val="0"/>
                        </a:spcBef>
                        <a:spcAft>
                          <a:spcPts val="0"/>
                        </a:spcAft>
                        <a:buClrTx/>
                        <a:buSzTx/>
                        <a:buFontTx/>
                        <a:buNone/>
                        <a:tabLst/>
                        <a:defRPr/>
                      </a:pPr>
                      <a:r>
                        <a:rPr lang="de-CH" sz="1500" dirty="0">
                          <a:effectLst/>
                          <a:latin typeface="+mn-lt"/>
                          <a:ea typeface="Calibri" panose="020F0502020204030204" pitchFamily="34" charset="0"/>
                          <a:cs typeface="Times New Roman" panose="02020603050405020304" pitchFamily="18" charset="0"/>
                        </a:rPr>
                        <a:t>Cross-</a:t>
                      </a:r>
                      <a:r>
                        <a:rPr lang="de-CH" sz="1500" dirty="0" err="1">
                          <a:effectLst/>
                          <a:latin typeface="+mn-lt"/>
                          <a:ea typeface="Calibri" panose="020F0502020204030204" pitchFamily="34" charset="0"/>
                          <a:cs typeface="Times New Roman" panose="02020603050405020304" pitchFamily="18" charset="0"/>
                        </a:rPr>
                        <a:t>sectional</a:t>
                      </a:r>
                      <a:r>
                        <a:rPr lang="de-CH" sz="1500" dirty="0">
                          <a:effectLst/>
                          <a:latin typeface="+mn-lt"/>
                          <a:ea typeface="Calibri" panose="020F0502020204030204" pitchFamily="34" charset="0"/>
                          <a:cs typeface="Times New Roman" panose="02020603050405020304" pitchFamily="18" charset="0"/>
                        </a:rPr>
                        <a:t> </a:t>
                      </a:r>
                      <a:r>
                        <a:rPr lang="de-CH" sz="1500" dirty="0" err="1">
                          <a:effectLst/>
                          <a:latin typeface="+mn-lt"/>
                          <a:ea typeface="Calibri" panose="020F0502020204030204" pitchFamily="34" charset="0"/>
                          <a:cs typeface="Times New Roman" panose="02020603050405020304" pitchFamily="18" charset="0"/>
                        </a:rPr>
                        <a:t>and</a:t>
                      </a:r>
                      <a:r>
                        <a:rPr lang="de-CH" sz="1500" dirty="0">
                          <a:effectLst/>
                          <a:latin typeface="+mn-lt"/>
                          <a:ea typeface="Calibri" panose="020F0502020204030204" pitchFamily="34" charset="0"/>
                          <a:cs typeface="Times New Roman" panose="02020603050405020304" pitchFamily="18" charset="0"/>
                        </a:rPr>
                        <a:t> longitudinal</a:t>
                      </a:r>
                    </a:p>
                  </a:txBody>
                  <a:tcPr marL="68580" marR="68580" marT="0" marB="0" anchor="ctr"/>
                </a:tc>
                <a:tc>
                  <a:txBody>
                    <a:bodyPr/>
                    <a:lstStyle/>
                    <a:p>
                      <a:pPr algn="ctr">
                        <a:lnSpc>
                          <a:spcPct val="107000"/>
                        </a:lnSpc>
                        <a:spcAft>
                          <a:spcPts val="0"/>
                        </a:spcAft>
                      </a:pPr>
                      <a:r>
                        <a:rPr lang="en-GB" sz="1500" dirty="0">
                          <a:effectLst/>
                          <a:latin typeface="+mn-lt"/>
                        </a:rPr>
                        <a:t>14 </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500">
                          <a:effectLst/>
                          <a:latin typeface="+mn-lt"/>
                        </a:rPr>
                        <a:t>4</a:t>
                      </a:r>
                      <a:endParaRPr lang="de-CH" sz="15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500" dirty="0">
                          <a:effectLst/>
                          <a:latin typeface="+mn-lt"/>
                        </a:rPr>
                        <a:t>2</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595762">
                <a:tc>
                  <a:txBody>
                    <a:bodyPr/>
                    <a:lstStyle/>
                    <a:p>
                      <a:pPr algn="ctr">
                        <a:lnSpc>
                          <a:spcPct val="107000"/>
                        </a:lnSpc>
                        <a:spcAft>
                          <a:spcPts val="0"/>
                        </a:spcAft>
                      </a:pPr>
                      <a:r>
                        <a:rPr lang="de-CH" sz="1500" dirty="0">
                          <a:effectLst/>
                          <a:latin typeface="+mn-lt"/>
                          <a:ea typeface="Calibri" panose="020F0502020204030204" pitchFamily="34" charset="0"/>
                          <a:cs typeface="Times New Roman" panose="02020603050405020304" pitchFamily="18" charset="0"/>
                        </a:rPr>
                        <a:t>3</a:t>
                      </a: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Linked to pre-ART care</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marL="0" marR="0" lvl="0" indent="0" algn="ctr" defTabSz="952582" rtl="0" eaLnBrk="1" fontAlgn="auto" latinLnBrk="0" hangingPunct="1">
                        <a:lnSpc>
                          <a:spcPct val="107000"/>
                        </a:lnSpc>
                        <a:spcBef>
                          <a:spcPts val="0"/>
                        </a:spcBef>
                        <a:spcAft>
                          <a:spcPts val="0"/>
                        </a:spcAft>
                        <a:buClrTx/>
                        <a:buSzTx/>
                        <a:buFontTx/>
                        <a:buNone/>
                        <a:tabLst/>
                        <a:defRPr/>
                      </a:pPr>
                      <a:r>
                        <a:rPr lang="de-CH" sz="1500" dirty="0">
                          <a:effectLst/>
                          <a:latin typeface="+mn-lt"/>
                          <a:ea typeface="Calibri" panose="020F0502020204030204" pitchFamily="34" charset="0"/>
                          <a:cs typeface="Times New Roman" panose="02020603050405020304" pitchFamily="18" charset="0"/>
                        </a:rPr>
                        <a:t>Cross-</a:t>
                      </a:r>
                      <a:r>
                        <a:rPr lang="de-CH" sz="1500" dirty="0" err="1">
                          <a:effectLst/>
                          <a:latin typeface="+mn-lt"/>
                          <a:ea typeface="Calibri" panose="020F0502020204030204" pitchFamily="34" charset="0"/>
                          <a:cs typeface="Times New Roman" panose="02020603050405020304" pitchFamily="18" charset="0"/>
                        </a:rPr>
                        <a:t>sectional</a:t>
                      </a:r>
                      <a:r>
                        <a:rPr lang="de-CH" sz="1500" dirty="0">
                          <a:effectLst/>
                          <a:latin typeface="+mn-lt"/>
                          <a:ea typeface="Calibri" panose="020F0502020204030204" pitchFamily="34" charset="0"/>
                          <a:cs typeface="Times New Roman" panose="02020603050405020304" pitchFamily="18" charset="0"/>
                        </a:rPr>
                        <a:t> </a:t>
                      </a:r>
                      <a:r>
                        <a:rPr lang="de-CH" sz="1500" dirty="0" err="1">
                          <a:effectLst/>
                          <a:latin typeface="+mn-lt"/>
                          <a:ea typeface="Calibri" panose="020F0502020204030204" pitchFamily="34" charset="0"/>
                          <a:cs typeface="Times New Roman" panose="02020603050405020304" pitchFamily="18" charset="0"/>
                        </a:rPr>
                        <a:t>and</a:t>
                      </a:r>
                      <a:r>
                        <a:rPr lang="de-CH" sz="1500" dirty="0">
                          <a:effectLst/>
                          <a:latin typeface="+mn-lt"/>
                          <a:ea typeface="Calibri" panose="020F0502020204030204" pitchFamily="34" charset="0"/>
                          <a:cs typeface="Times New Roman" panose="02020603050405020304" pitchFamily="18" charset="0"/>
                        </a:rPr>
                        <a:t> longitudinal</a:t>
                      </a: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22 </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10</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8</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extLst>
                  <a:ext uri="{0D108BD9-81ED-4DB2-BD59-A6C34878D82A}">
                    <a16:rowId xmlns:a16="http://schemas.microsoft.com/office/drawing/2014/main" val="10003"/>
                  </a:ext>
                </a:extLst>
              </a:tr>
              <a:tr h="595762">
                <a:tc>
                  <a:txBody>
                    <a:bodyPr/>
                    <a:lstStyle/>
                    <a:p>
                      <a:pPr algn="ctr">
                        <a:lnSpc>
                          <a:spcPct val="107000"/>
                        </a:lnSpc>
                        <a:spcAft>
                          <a:spcPts val="0"/>
                        </a:spcAft>
                      </a:pPr>
                      <a:r>
                        <a:rPr lang="de-CH" sz="1500" dirty="0">
                          <a:effectLst/>
                          <a:latin typeface="+mn-lt"/>
                          <a:ea typeface="Calibri" panose="020F0502020204030204" pitchFamily="34" charset="0"/>
                          <a:cs typeface="Times New Roman" panose="02020603050405020304" pitchFamily="18" charset="0"/>
                        </a:rPr>
                        <a:t>4</a:t>
                      </a:r>
                    </a:p>
                  </a:txBody>
                  <a:tcPr marL="68580" marR="68580" marT="0" marB="0" anchor="ctr"/>
                </a:tc>
                <a:tc>
                  <a:txBody>
                    <a:bodyPr/>
                    <a:lstStyle/>
                    <a:p>
                      <a:pPr algn="ctr">
                        <a:lnSpc>
                          <a:spcPct val="107000"/>
                        </a:lnSpc>
                        <a:spcAft>
                          <a:spcPts val="0"/>
                        </a:spcAft>
                      </a:pPr>
                      <a:r>
                        <a:rPr lang="en-GB" sz="1500">
                          <a:effectLst/>
                          <a:latin typeface="+mn-lt"/>
                        </a:rPr>
                        <a:t>Retention in pre-ART care</a:t>
                      </a:r>
                      <a:endParaRPr lang="de-CH" sz="15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52582" rtl="0" eaLnBrk="1" fontAlgn="auto" latinLnBrk="0" hangingPunct="1">
                        <a:lnSpc>
                          <a:spcPct val="107000"/>
                        </a:lnSpc>
                        <a:spcBef>
                          <a:spcPts val="0"/>
                        </a:spcBef>
                        <a:spcAft>
                          <a:spcPts val="0"/>
                        </a:spcAft>
                        <a:buClrTx/>
                        <a:buSzTx/>
                        <a:buFontTx/>
                        <a:buNone/>
                        <a:tabLst/>
                        <a:defRPr/>
                      </a:pPr>
                      <a:r>
                        <a:rPr lang="de-CH" sz="1500" dirty="0">
                          <a:effectLst/>
                          <a:latin typeface="+mn-lt"/>
                          <a:ea typeface="Calibri" panose="020F0502020204030204" pitchFamily="34" charset="0"/>
                          <a:cs typeface="Times New Roman" panose="02020603050405020304" pitchFamily="18" charset="0"/>
                        </a:rPr>
                        <a:t>Cross-</a:t>
                      </a:r>
                      <a:r>
                        <a:rPr lang="de-CH" sz="1500" dirty="0" err="1">
                          <a:effectLst/>
                          <a:latin typeface="+mn-lt"/>
                          <a:ea typeface="Calibri" panose="020F0502020204030204" pitchFamily="34" charset="0"/>
                          <a:cs typeface="Times New Roman" panose="02020603050405020304" pitchFamily="18" charset="0"/>
                        </a:rPr>
                        <a:t>sectional</a:t>
                      </a:r>
                      <a:r>
                        <a:rPr lang="de-CH" sz="1500" dirty="0">
                          <a:effectLst/>
                          <a:latin typeface="+mn-lt"/>
                          <a:ea typeface="Calibri" panose="020F0502020204030204" pitchFamily="34" charset="0"/>
                          <a:cs typeface="Times New Roman" panose="02020603050405020304" pitchFamily="18" charset="0"/>
                        </a:rPr>
                        <a:t> </a:t>
                      </a:r>
                      <a:r>
                        <a:rPr lang="de-CH" sz="1500" dirty="0" err="1">
                          <a:effectLst/>
                          <a:latin typeface="+mn-lt"/>
                          <a:ea typeface="Calibri" panose="020F0502020204030204" pitchFamily="34" charset="0"/>
                          <a:cs typeface="Times New Roman" panose="02020603050405020304" pitchFamily="18" charset="0"/>
                        </a:rPr>
                        <a:t>and</a:t>
                      </a:r>
                      <a:r>
                        <a:rPr lang="de-CH" sz="1500" dirty="0">
                          <a:effectLst/>
                          <a:latin typeface="+mn-lt"/>
                          <a:ea typeface="Calibri" panose="020F0502020204030204" pitchFamily="34" charset="0"/>
                          <a:cs typeface="Times New Roman" panose="02020603050405020304" pitchFamily="18" charset="0"/>
                        </a:rPr>
                        <a:t> longitudinal</a:t>
                      </a:r>
                    </a:p>
                  </a:txBody>
                  <a:tcPr marL="68580" marR="68580" marT="0" marB="0" anchor="ctr"/>
                </a:tc>
                <a:tc>
                  <a:txBody>
                    <a:bodyPr/>
                    <a:lstStyle/>
                    <a:p>
                      <a:pPr algn="ctr">
                        <a:lnSpc>
                          <a:spcPct val="107000"/>
                        </a:lnSpc>
                        <a:spcAft>
                          <a:spcPts val="0"/>
                        </a:spcAft>
                      </a:pPr>
                      <a:r>
                        <a:rPr lang="en-GB" sz="1500" dirty="0">
                          <a:effectLst/>
                          <a:latin typeface="+mn-lt"/>
                        </a:rPr>
                        <a:t>16 </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500" dirty="0">
                          <a:effectLst/>
                          <a:latin typeface="+mn-lt"/>
                        </a:rPr>
                        <a:t>9</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500" dirty="0">
                          <a:effectLst/>
                          <a:latin typeface="+mn-lt"/>
                        </a:rPr>
                        <a:t>9</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416741">
                <a:tc>
                  <a:txBody>
                    <a:bodyPr/>
                    <a:lstStyle/>
                    <a:p>
                      <a:pPr algn="ctr">
                        <a:lnSpc>
                          <a:spcPct val="107000"/>
                        </a:lnSpc>
                        <a:spcAft>
                          <a:spcPts val="0"/>
                        </a:spcAft>
                      </a:pPr>
                      <a:r>
                        <a:rPr lang="de-CH" sz="1500" dirty="0">
                          <a:effectLst/>
                          <a:latin typeface="+mn-lt"/>
                          <a:ea typeface="Calibri" panose="020F0502020204030204" pitchFamily="34" charset="0"/>
                          <a:cs typeface="Times New Roman" panose="02020603050405020304" pitchFamily="18" charset="0"/>
                        </a:rPr>
                        <a:t>5</a:t>
                      </a: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ART initiation</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marL="0" marR="0" lvl="0" indent="0" algn="ctr" defTabSz="952582" rtl="0" eaLnBrk="1" fontAlgn="auto" latinLnBrk="0" hangingPunct="1">
                        <a:lnSpc>
                          <a:spcPct val="107000"/>
                        </a:lnSpc>
                        <a:spcBef>
                          <a:spcPts val="0"/>
                        </a:spcBef>
                        <a:spcAft>
                          <a:spcPts val="0"/>
                        </a:spcAft>
                        <a:buClrTx/>
                        <a:buSzTx/>
                        <a:buFontTx/>
                        <a:buNone/>
                        <a:tabLst/>
                        <a:defRPr/>
                      </a:pPr>
                      <a:r>
                        <a:rPr lang="de-CH" sz="1500" dirty="0">
                          <a:effectLst/>
                          <a:latin typeface="+mn-lt"/>
                          <a:ea typeface="Calibri" panose="020F0502020204030204" pitchFamily="34" charset="0"/>
                          <a:cs typeface="Times New Roman" panose="02020603050405020304" pitchFamily="18" charset="0"/>
                        </a:rPr>
                        <a:t>Cross-</a:t>
                      </a:r>
                      <a:r>
                        <a:rPr lang="de-CH" sz="1500" dirty="0" err="1">
                          <a:effectLst/>
                          <a:latin typeface="+mn-lt"/>
                          <a:ea typeface="Calibri" panose="020F0502020204030204" pitchFamily="34" charset="0"/>
                          <a:cs typeface="Times New Roman" panose="02020603050405020304" pitchFamily="18" charset="0"/>
                        </a:rPr>
                        <a:t>sectional</a:t>
                      </a:r>
                      <a:r>
                        <a:rPr lang="de-CH" sz="1500" dirty="0">
                          <a:effectLst/>
                          <a:latin typeface="+mn-lt"/>
                          <a:ea typeface="Calibri" panose="020F0502020204030204" pitchFamily="34" charset="0"/>
                          <a:cs typeface="Times New Roman" panose="02020603050405020304" pitchFamily="18" charset="0"/>
                        </a:rPr>
                        <a:t> </a:t>
                      </a:r>
                      <a:r>
                        <a:rPr lang="de-CH" sz="1500" dirty="0" err="1">
                          <a:effectLst/>
                          <a:latin typeface="+mn-lt"/>
                          <a:ea typeface="Calibri" panose="020F0502020204030204" pitchFamily="34" charset="0"/>
                          <a:cs typeface="Times New Roman" panose="02020603050405020304" pitchFamily="18" charset="0"/>
                        </a:rPr>
                        <a:t>and</a:t>
                      </a:r>
                      <a:r>
                        <a:rPr lang="de-CH" sz="1500" dirty="0">
                          <a:effectLst/>
                          <a:latin typeface="+mn-lt"/>
                          <a:ea typeface="Calibri" panose="020F0502020204030204" pitchFamily="34" charset="0"/>
                          <a:cs typeface="Times New Roman" panose="02020603050405020304" pitchFamily="18" charset="0"/>
                        </a:rPr>
                        <a:t> longitudinal</a:t>
                      </a: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26 </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15</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6</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extLst>
                  <a:ext uri="{0D108BD9-81ED-4DB2-BD59-A6C34878D82A}">
                    <a16:rowId xmlns:a16="http://schemas.microsoft.com/office/drawing/2014/main" val="10005"/>
                  </a:ext>
                </a:extLst>
              </a:tr>
              <a:tr h="297881">
                <a:tc>
                  <a:txBody>
                    <a:bodyPr/>
                    <a:lstStyle/>
                    <a:p>
                      <a:pPr algn="ctr">
                        <a:lnSpc>
                          <a:spcPct val="107000"/>
                        </a:lnSpc>
                        <a:spcAft>
                          <a:spcPts val="0"/>
                        </a:spcAft>
                      </a:pPr>
                      <a:r>
                        <a:rPr lang="de-CH" sz="1500" dirty="0">
                          <a:effectLst/>
                          <a:latin typeface="+mn-lt"/>
                          <a:ea typeface="Calibri" panose="020F0502020204030204" pitchFamily="34" charset="0"/>
                          <a:cs typeface="Times New Roman" panose="02020603050405020304" pitchFamily="18" charset="0"/>
                        </a:rPr>
                        <a:t>6</a:t>
                      </a:r>
                    </a:p>
                  </a:txBody>
                  <a:tcPr marL="68580" marR="68580" marT="0" marB="0" anchor="ctr"/>
                </a:tc>
                <a:tc>
                  <a:txBody>
                    <a:bodyPr/>
                    <a:lstStyle/>
                    <a:p>
                      <a:pPr algn="ctr">
                        <a:lnSpc>
                          <a:spcPct val="107000"/>
                        </a:lnSpc>
                        <a:spcAft>
                          <a:spcPts val="0"/>
                        </a:spcAft>
                      </a:pPr>
                      <a:r>
                        <a:rPr lang="en-GB" sz="1500">
                          <a:effectLst/>
                          <a:latin typeface="+mn-lt"/>
                        </a:rPr>
                        <a:t>On ART</a:t>
                      </a:r>
                      <a:endParaRPr lang="de-CH" sz="15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e-CH" sz="1500" dirty="0">
                          <a:effectLst/>
                          <a:latin typeface="+mn-lt"/>
                          <a:ea typeface="Calibri" panose="020F0502020204030204" pitchFamily="34" charset="0"/>
                          <a:cs typeface="Times New Roman" panose="02020603050405020304" pitchFamily="18" charset="0"/>
                        </a:rPr>
                        <a:t>Cross-</a:t>
                      </a:r>
                      <a:r>
                        <a:rPr lang="de-CH" sz="1500" dirty="0" err="1">
                          <a:effectLst/>
                          <a:latin typeface="+mn-lt"/>
                          <a:ea typeface="Calibri" panose="020F0502020204030204" pitchFamily="34" charset="0"/>
                          <a:cs typeface="Times New Roman" panose="02020603050405020304" pitchFamily="18" charset="0"/>
                        </a:rPr>
                        <a:t>sectional</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500" dirty="0">
                          <a:effectLst/>
                          <a:latin typeface="+mn-lt"/>
                        </a:rPr>
                        <a:t>9 </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500" dirty="0">
                          <a:effectLst/>
                          <a:latin typeface="+mn-lt"/>
                        </a:rPr>
                        <a:t>4</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500" dirty="0">
                          <a:effectLst/>
                          <a:latin typeface="+mn-lt"/>
                        </a:rPr>
                        <a:t>6</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502749">
                <a:tc>
                  <a:txBody>
                    <a:bodyPr/>
                    <a:lstStyle/>
                    <a:p>
                      <a:pPr algn="ctr">
                        <a:lnSpc>
                          <a:spcPct val="107000"/>
                        </a:lnSpc>
                        <a:spcAft>
                          <a:spcPts val="0"/>
                        </a:spcAft>
                      </a:pPr>
                      <a:r>
                        <a:rPr lang="de-CH" sz="1500" dirty="0">
                          <a:effectLst/>
                          <a:latin typeface="+mn-lt"/>
                          <a:ea typeface="Calibri" panose="020F0502020204030204" pitchFamily="34" charset="0"/>
                          <a:cs typeface="Times New Roman" panose="02020603050405020304" pitchFamily="18" charset="0"/>
                        </a:rPr>
                        <a:t>7</a:t>
                      </a: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Retention on ART</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marL="0" marR="0" lvl="0" indent="0" algn="ctr" defTabSz="952582" rtl="0" eaLnBrk="1" fontAlgn="auto" latinLnBrk="0" hangingPunct="1">
                        <a:lnSpc>
                          <a:spcPct val="107000"/>
                        </a:lnSpc>
                        <a:spcBef>
                          <a:spcPts val="0"/>
                        </a:spcBef>
                        <a:spcAft>
                          <a:spcPts val="0"/>
                        </a:spcAft>
                        <a:buClrTx/>
                        <a:buSzTx/>
                        <a:buFontTx/>
                        <a:buNone/>
                        <a:tabLst/>
                        <a:defRPr/>
                      </a:pPr>
                      <a:r>
                        <a:rPr lang="de-CH" sz="1500" dirty="0">
                          <a:effectLst/>
                          <a:latin typeface="+mn-lt"/>
                          <a:ea typeface="Calibri" panose="020F0502020204030204" pitchFamily="34" charset="0"/>
                          <a:cs typeface="Times New Roman" panose="02020603050405020304" pitchFamily="18" charset="0"/>
                        </a:rPr>
                        <a:t>Cross-</a:t>
                      </a:r>
                      <a:r>
                        <a:rPr lang="de-CH" sz="1500" dirty="0" err="1">
                          <a:effectLst/>
                          <a:latin typeface="+mn-lt"/>
                          <a:ea typeface="Calibri" panose="020F0502020204030204" pitchFamily="34" charset="0"/>
                          <a:cs typeface="Times New Roman" panose="02020603050405020304" pitchFamily="18" charset="0"/>
                        </a:rPr>
                        <a:t>sectional</a:t>
                      </a:r>
                      <a:r>
                        <a:rPr lang="de-CH" sz="1500" dirty="0">
                          <a:effectLst/>
                          <a:latin typeface="+mn-lt"/>
                          <a:ea typeface="Calibri" panose="020F0502020204030204" pitchFamily="34" charset="0"/>
                          <a:cs typeface="Times New Roman" panose="02020603050405020304" pitchFamily="18" charset="0"/>
                        </a:rPr>
                        <a:t> </a:t>
                      </a:r>
                      <a:r>
                        <a:rPr lang="de-CH" sz="1500" dirty="0" err="1">
                          <a:effectLst/>
                          <a:latin typeface="+mn-lt"/>
                          <a:ea typeface="Calibri" panose="020F0502020204030204" pitchFamily="34" charset="0"/>
                          <a:cs typeface="Times New Roman" panose="02020603050405020304" pitchFamily="18" charset="0"/>
                        </a:rPr>
                        <a:t>and</a:t>
                      </a:r>
                      <a:r>
                        <a:rPr lang="de-CH" sz="1500" dirty="0">
                          <a:effectLst/>
                          <a:latin typeface="+mn-lt"/>
                          <a:ea typeface="Calibri" panose="020F0502020204030204" pitchFamily="34" charset="0"/>
                          <a:cs typeface="Times New Roman" panose="02020603050405020304" pitchFamily="18" charset="0"/>
                        </a:rPr>
                        <a:t> longitudinal</a:t>
                      </a: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28 </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12</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2</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extLst>
                  <a:ext uri="{0D108BD9-81ED-4DB2-BD59-A6C34878D82A}">
                    <a16:rowId xmlns:a16="http://schemas.microsoft.com/office/drawing/2014/main" val="10007"/>
                  </a:ext>
                </a:extLst>
              </a:tr>
              <a:tr h="502749">
                <a:tc>
                  <a:txBody>
                    <a:bodyPr/>
                    <a:lstStyle/>
                    <a:p>
                      <a:pPr algn="ctr">
                        <a:lnSpc>
                          <a:spcPct val="107000"/>
                        </a:lnSpc>
                        <a:spcAft>
                          <a:spcPts val="0"/>
                        </a:spcAft>
                      </a:pPr>
                      <a:r>
                        <a:rPr lang="de-CH" sz="1500" dirty="0">
                          <a:effectLst/>
                          <a:latin typeface="+mn-lt"/>
                          <a:ea typeface="Calibri" panose="020F0502020204030204" pitchFamily="34" charset="0"/>
                          <a:cs typeface="Times New Roman" panose="02020603050405020304" pitchFamily="18" charset="0"/>
                        </a:rPr>
                        <a:t>8</a:t>
                      </a:r>
                    </a:p>
                  </a:txBody>
                  <a:tcPr marL="68580" marR="68580" marT="0" marB="0" anchor="ctr"/>
                </a:tc>
                <a:tc>
                  <a:txBody>
                    <a:bodyPr/>
                    <a:lstStyle/>
                    <a:p>
                      <a:pPr algn="ctr">
                        <a:lnSpc>
                          <a:spcPct val="107000"/>
                        </a:lnSpc>
                        <a:spcAft>
                          <a:spcPts val="0"/>
                        </a:spcAft>
                      </a:pPr>
                      <a:r>
                        <a:rPr lang="en-GB" sz="1500" dirty="0">
                          <a:effectLst/>
                          <a:latin typeface="+mn-lt"/>
                        </a:rPr>
                        <a:t>Viral suppression</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52582" rtl="0" eaLnBrk="1" fontAlgn="auto" latinLnBrk="0" hangingPunct="1">
                        <a:lnSpc>
                          <a:spcPct val="107000"/>
                        </a:lnSpc>
                        <a:spcBef>
                          <a:spcPts val="0"/>
                        </a:spcBef>
                        <a:spcAft>
                          <a:spcPts val="0"/>
                        </a:spcAft>
                        <a:buClrTx/>
                        <a:buSzTx/>
                        <a:buFontTx/>
                        <a:buNone/>
                        <a:tabLst/>
                        <a:defRPr/>
                      </a:pPr>
                      <a:r>
                        <a:rPr lang="de-CH" sz="1500" kern="1200" dirty="0">
                          <a:solidFill>
                            <a:schemeClr val="tx1"/>
                          </a:solidFill>
                          <a:effectLst/>
                          <a:latin typeface="+mn-lt"/>
                          <a:ea typeface="Calibri" panose="020F0502020204030204" pitchFamily="34" charset="0"/>
                          <a:cs typeface="Times New Roman" panose="02020603050405020304" pitchFamily="18" charset="0"/>
                        </a:rPr>
                        <a:t>Cross-</a:t>
                      </a:r>
                      <a:r>
                        <a:rPr lang="de-CH" sz="1500" kern="1200" dirty="0" err="1">
                          <a:solidFill>
                            <a:schemeClr val="tx1"/>
                          </a:solidFill>
                          <a:effectLst/>
                          <a:latin typeface="+mn-lt"/>
                          <a:ea typeface="Calibri" panose="020F0502020204030204" pitchFamily="34" charset="0"/>
                          <a:cs typeface="Times New Roman" panose="02020603050405020304" pitchFamily="18" charset="0"/>
                        </a:rPr>
                        <a:t>sectional</a:t>
                      </a:r>
                      <a:r>
                        <a:rPr lang="de-CH" sz="1500" kern="1200" dirty="0">
                          <a:solidFill>
                            <a:schemeClr val="tx1"/>
                          </a:solidFill>
                          <a:effectLst/>
                          <a:latin typeface="+mn-lt"/>
                          <a:ea typeface="Calibri" panose="020F0502020204030204" pitchFamily="34" charset="0"/>
                          <a:cs typeface="Times New Roman" panose="02020603050405020304" pitchFamily="18" charset="0"/>
                        </a:rPr>
                        <a:t> </a:t>
                      </a:r>
                      <a:r>
                        <a:rPr lang="de-CH" sz="1500" kern="1200" dirty="0" err="1">
                          <a:solidFill>
                            <a:schemeClr val="tx1"/>
                          </a:solidFill>
                          <a:effectLst/>
                          <a:latin typeface="+mn-lt"/>
                          <a:ea typeface="Calibri" panose="020F0502020204030204" pitchFamily="34" charset="0"/>
                          <a:cs typeface="Times New Roman" panose="02020603050405020304" pitchFamily="18" charset="0"/>
                        </a:rPr>
                        <a:t>and</a:t>
                      </a:r>
                      <a:r>
                        <a:rPr lang="de-CH" sz="1500" kern="1200" dirty="0">
                          <a:solidFill>
                            <a:schemeClr val="tx1"/>
                          </a:solidFill>
                          <a:effectLst/>
                          <a:latin typeface="+mn-lt"/>
                          <a:ea typeface="Calibri" panose="020F0502020204030204" pitchFamily="34" charset="0"/>
                          <a:cs typeface="Times New Roman" panose="02020603050405020304" pitchFamily="18" charset="0"/>
                        </a:rPr>
                        <a:t> longitudinal</a:t>
                      </a:r>
                    </a:p>
                  </a:txBody>
                  <a:tcPr marL="68580" marR="68580" marT="0" marB="0" anchor="ctr"/>
                </a:tc>
                <a:tc>
                  <a:txBody>
                    <a:bodyPr/>
                    <a:lstStyle/>
                    <a:p>
                      <a:pPr marL="0" indent="-90170" algn="ctr" defTabSz="914400" rtl="0" eaLnBrk="1" latinLnBrk="0" hangingPunct="1">
                        <a:lnSpc>
                          <a:spcPct val="107000"/>
                        </a:lnSpc>
                        <a:spcAft>
                          <a:spcPts val="0"/>
                        </a:spcAft>
                      </a:pPr>
                      <a:r>
                        <a:rPr lang="en-GB" sz="1500" kern="1200" dirty="0">
                          <a:solidFill>
                            <a:schemeClr val="tx1"/>
                          </a:solidFill>
                          <a:effectLst/>
                          <a:latin typeface="+mn-lt"/>
                          <a:ea typeface="+mn-ea"/>
                          <a:cs typeface="+mn-cs"/>
                        </a:rPr>
                        <a:t>34</a:t>
                      </a:r>
                      <a:endParaRPr lang="de-CH" sz="1500" kern="1200" dirty="0">
                        <a:solidFill>
                          <a:schemeClr val="tx1"/>
                        </a:solidFill>
                        <a:effectLst/>
                        <a:latin typeface="+mn-lt"/>
                        <a:ea typeface="+mn-ea"/>
                        <a:cs typeface="+mn-cs"/>
                      </a:endParaRPr>
                    </a:p>
                  </a:txBody>
                  <a:tcPr marL="68580" marR="68580" marT="0" marB="0" anchor="ctr"/>
                </a:tc>
                <a:tc>
                  <a:txBody>
                    <a:bodyPr/>
                    <a:lstStyle/>
                    <a:p>
                      <a:pPr algn="ctr">
                        <a:lnSpc>
                          <a:spcPct val="107000"/>
                        </a:lnSpc>
                        <a:spcAft>
                          <a:spcPts val="0"/>
                        </a:spcAft>
                      </a:pPr>
                      <a:r>
                        <a:rPr lang="en-GB" sz="1500" dirty="0">
                          <a:effectLst/>
                          <a:latin typeface="+mn-lt"/>
                        </a:rPr>
                        <a:t>21</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500" dirty="0">
                          <a:effectLst/>
                          <a:latin typeface="+mn-lt"/>
                        </a:rPr>
                        <a:t>12</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854150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3">
            <a:extLst>
              <a:ext uri="{FF2B5EF4-FFF2-40B4-BE49-F238E27FC236}">
                <a16:creationId xmlns:a16="http://schemas.microsoft.com/office/drawing/2014/main" id="{07C81314-22D6-B343-853C-657117762CC0}"/>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091858F-4EDC-C347-86BF-7265ADEC3291}" type="slidenum">
              <a:rPr lang="de-DE" smtClean="0"/>
              <a:pPr/>
              <a:t>5</a:t>
            </a:fld>
            <a:endParaRPr lang="de-DE"/>
          </a:p>
        </p:txBody>
      </p:sp>
      <p:sp>
        <p:nvSpPr>
          <p:cNvPr id="12" name="Rectangle 7">
            <a:extLst>
              <a:ext uri="{FF2B5EF4-FFF2-40B4-BE49-F238E27FC236}">
                <a16:creationId xmlns:a16="http://schemas.microsoft.com/office/drawing/2014/main" id="{E64DD686-AFDF-D647-8CC3-EC901E3DEFA0}"/>
              </a:ext>
            </a:extLst>
          </p:cNvPr>
          <p:cNvSpPr/>
          <p:nvPr/>
        </p:nvSpPr>
        <p:spPr>
          <a:xfrm>
            <a:off x="532435" y="447120"/>
            <a:ext cx="6884873" cy="5931292"/>
          </a:xfrm>
          <a:prstGeom prst="rect">
            <a:avLst/>
          </a:prstGeom>
          <a:solidFill>
            <a:schemeClr val="bg1"/>
          </a:solidFill>
          <a:ln w="12700">
            <a:solidFill>
              <a:schemeClr val="bg1">
                <a:lumMod val="65000"/>
              </a:schemeClr>
            </a:solidFill>
          </a:ln>
          <a:effectLst>
            <a:outerShdw blurRad="50800" dist="38100" dir="18900000" algn="b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171212" tIns="171212" rtlCol="0" anchor="t" anchorCtr="0"/>
          <a:lstStyle/>
          <a:p>
            <a:pPr>
              <a:spcAft>
                <a:spcPts val="1200"/>
              </a:spcAft>
            </a:pPr>
            <a:endParaRPr lang="en-US" sz="2000" b="1" noProof="1">
              <a:solidFill>
                <a:srgbClr val="C00000"/>
              </a:solidFill>
            </a:endParaRPr>
          </a:p>
        </p:txBody>
      </p:sp>
      <p:graphicFrame>
        <p:nvGraphicFramePr>
          <p:cNvPr id="13" name="Table 8">
            <a:extLst>
              <a:ext uri="{FF2B5EF4-FFF2-40B4-BE49-F238E27FC236}">
                <a16:creationId xmlns:a16="http://schemas.microsoft.com/office/drawing/2014/main" id="{5469582E-1959-5247-8F79-3B43030EA639}"/>
              </a:ext>
            </a:extLst>
          </p:cNvPr>
          <p:cNvGraphicFramePr>
            <a:graphicFrameLocks noGrp="1"/>
          </p:cNvGraphicFramePr>
          <p:nvPr>
            <p:extLst>
              <p:ext uri="{D42A27DB-BD31-4B8C-83A1-F6EECF244321}">
                <p14:modId xmlns:p14="http://schemas.microsoft.com/office/powerpoint/2010/main" val="2779353905"/>
              </p:ext>
            </p:extLst>
          </p:nvPr>
        </p:nvGraphicFramePr>
        <p:xfrm>
          <a:off x="613458" y="718058"/>
          <a:ext cx="6727624" cy="5484075"/>
        </p:xfrm>
        <a:graphic>
          <a:graphicData uri="http://schemas.openxmlformats.org/drawingml/2006/table">
            <a:tbl>
              <a:tblPr firstRow="1" firstCol="1" bandRow="1">
                <a:tableStyleId>{9D7B26C5-4107-4FEC-AEDC-1716B250A1EF}</a:tableStyleId>
              </a:tblPr>
              <a:tblGrid>
                <a:gridCol w="393539">
                  <a:extLst>
                    <a:ext uri="{9D8B030D-6E8A-4147-A177-3AD203B41FA5}">
                      <a16:colId xmlns:a16="http://schemas.microsoft.com/office/drawing/2014/main" val="20000"/>
                    </a:ext>
                  </a:extLst>
                </a:gridCol>
                <a:gridCol w="1469985">
                  <a:extLst>
                    <a:ext uri="{9D8B030D-6E8A-4147-A177-3AD203B41FA5}">
                      <a16:colId xmlns:a16="http://schemas.microsoft.com/office/drawing/2014/main" val="20001"/>
                    </a:ext>
                  </a:extLst>
                </a:gridCol>
                <a:gridCol w="1579121">
                  <a:extLst>
                    <a:ext uri="{9D8B030D-6E8A-4147-A177-3AD203B41FA5}">
                      <a16:colId xmlns:a16="http://schemas.microsoft.com/office/drawing/2014/main" val="20003"/>
                    </a:ext>
                  </a:extLst>
                </a:gridCol>
                <a:gridCol w="977234">
                  <a:extLst>
                    <a:ext uri="{9D8B030D-6E8A-4147-A177-3AD203B41FA5}">
                      <a16:colId xmlns:a16="http://schemas.microsoft.com/office/drawing/2014/main" val="20002"/>
                    </a:ext>
                  </a:extLst>
                </a:gridCol>
                <a:gridCol w="1031183">
                  <a:extLst>
                    <a:ext uri="{9D8B030D-6E8A-4147-A177-3AD203B41FA5}">
                      <a16:colId xmlns:a16="http://schemas.microsoft.com/office/drawing/2014/main" val="20004"/>
                    </a:ext>
                  </a:extLst>
                </a:gridCol>
                <a:gridCol w="1276562">
                  <a:extLst>
                    <a:ext uri="{9D8B030D-6E8A-4147-A177-3AD203B41FA5}">
                      <a16:colId xmlns:a16="http://schemas.microsoft.com/office/drawing/2014/main" val="20005"/>
                    </a:ext>
                  </a:extLst>
                </a:gridCol>
              </a:tblGrid>
              <a:tr h="1319302">
                <a:tc>
                  <a:txBody>
                    <a:bodyPr/>
                    <a:lstStyle/>
                    <a:p>
                      <a:pPr algn="ctr">
                        <a:lnSpc>
                          <a:spcPct val="107000"/>
                        </a:lnSpc>
                        <a:spcAft>
                          <a:spcPts val="0"/>
                        </a:spcAft>
                      </a:pP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500" dirty="0">
                          <a:effectLst/>
                          <a:latin typeface="+mn-lt"/>
                        </a:rPr>
                        <a:t>HIV care cascade step</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e-CH" sz="1500" b="1" kern="1200" dirty="0">
                          <a:solidFill>
                            <a:schemeClr val="tx1"/>
                          </a:solidFill>
                          <a:effectLst/>
                          <a:latin typeface="+mn-lt"/>
                          <a:ea typeface="+mn-ea"/>
                          <a:cs typeface="+mn-cs"/>
                        </a:rPr>
                        <a:t>Type </a:t>
                      </a:r>
                      <a:r>
                        <a:rPr lang="de-CH" sz="1500" b="1" kern="1200" dirty="0" err="1">
                          <a:solidFill>
                            <a:schemeClr val="tx1"/>
                          </a:solidFill>
                          <a:effectLst/>
                          <a:latin typeface="+mn-lt"/>
                          <a:ea typeface="+mn-ea"/>
                          <a:cs typeface="+mn-cs"/>
                        </a:rPr>
                        <a:t>of</a:t>
                      </a:r>
                      <a:r>
                        <a:rPr lang="de-CH" sz="1500" b="1" kern="1200" dirty="0">
                          <a:solidFill>
                            <a:schemeClr val="tx1"/>
                          </a:solidFill>
                          <a:effectLst/>
                          <a:latin typeface="+mn-lt"/>
                          <a:ea typeface="+mn-ea"/>
                          <a:cs typeface="+mn-cs"/>
                        </a:rPr>
                        <a:t> </a:t>
                      </a:r>
                      <a:r>
                        <a:rPr lang="de-CH" sz="1500" b="1" kern="1200" dirty="0" err="1">
                          <a:solidFill>
                            <a:schemeClr val="tx1"/>
                          </a:solidFill>
                          <a:effectLst/>
                          <a:latin typeface="+mn-lt"/>
                          <a:ea typeface="+mn-ea"/>
                          <a:cs typeface="+mn-cs"/>
                        </a:rPr>
                        <a:t>data</a:t>
                      </a:r>
                      <a:endParaRPr lang="de-CH" sz="1500" b="1" kern="1200" dirty="0">
                        <a:solidFill>
                          <a:schemeClr val="tx1"/>
                        </a:solidFill>
                        <a:effectLst/>
                        <a:latin typeface="+mn-lt"/>
                        <a:ea typeface="+mn-ea"/>
                        <a:cs typeface="+mn-cs"/>
                      </a:endParaRPr>
                    </a:p>
                  </a:txBody>
                  <a:tcPr marL="68580" marR="68580" marT="0" marB="0" anchor="ctr"/>
                </a:tc>
                <a:tc>
                  <a:txBody>
                    <a:bodyPr/>
                    <a:lstStyle/>
                    <a:p>
                      <a:pPr algn="ctr">
                        <a:lnSpc>
                          <a:spcPct val="107000"/>
                        </a:lnSpc>
                        <a:spcAft>
                          <a:spcPts val="0"/>
                        </a:spcAft>
                      </a:pPr>
                      <a:r>
                        <a:rPr lang="en-GB" sz="1500" dirty="0">
                          <a:effectLst/>
                          <a:latin typeface="+mn-lt"/>
                        </a:rPr>
                        <a:t>No. of studies reporting</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500" dirty="0">
                          <a:effectLst/>
                          <a:latin typeface="+mn-lt"/>
                        </a:rPr>
                        <a:t>No. of definitions numerator</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500" dirty="0">
                          <a:effectLst/>
                          <a:latin typeface="+mn-lt"/>
                        </a:rPr>
                        <a:t>No. of definitions  denominator</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595762">
                <a:tc>
                  <a:txBody>
                    <a:bodyPr/>
                    <a:lstStyle/>
                    <a:p>
                      <a:pPr algn="ctr">
                        <a:lnSpc>
                          <a:spcPct val="107000"/>
                        </a:lnSpc>
                        <a:spcAft>
                          <a:spcPts val="0"/>
                        </a:spcAft>
                      </a:pPr>
                      <a:r>
                        <a:rPr lang="de-CH" sz="1500" dirty="0">
                          <a:effectLst/>
                          <a:latin typeface="+mn-lt"/>
                          <a:ea typeface="Calibri" panose="020F0502020204030204" pitchFamily="34" charset="0"/>
                          <a:cs typeface="Times New Roman" panose="02020603050405020304" pitchFamily="18" charset="0"/>
                        </a:rPr>
                        <a:t>1</a:t>
                      </a: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People living with HIV</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marL="0" marR="0" lvl="0" indent="0" algn="ctr" defTabSz="952582" rtl="0" eaLnBrk="1" fontAlgn="auto" latinLnBrk="0" hangingPunct="1">
                        <a:lnSpc>
                          <a:spcPct val="107000"/>
                        </a:lnSpc>
                        <a:spcBef>
                          <a:spcPts val="0"/>
                        </a:spcBef>
                        <a:spcAft>
                          <a:spcPts val="0"/>
                        </a:spcAft>
                        <a:buClrTx/>
                        <a:buSzTx/>
                        <a:buFontTx/>
                        <a:buNone/>
                        <a:tabLst/>
                        <a:defRPr/>
                      </a:pPr>
                      <a:r>
                        <a:rPr lang="de-CH" sz="1500" dirty="0">
                          <a:effectLst/>
                          <a:latin typeface="+mn-lt"/>
                          <a:ea typeface="Calibri" panose="020F0502020204030204" pitchFamily="34" charset="0"/>
                          <a:cs typeface="Times New Roman" panose="02020603050405020304" pitchFamily="18" charset="0"/>
                        </a:rPr>
                        <a:t>Cross-</a:t>
                      </a:r>
                      <a:r>
                        <a:rPr lang="de-CH" sz="1500" dirty="0" err="1">
                          <a:effectLst/>
                          <a:latin typeface="+mn-lt"/>
                          <a:ea typeface="Calibri" panose="020F0502020204030204" pitchFamily="34" charset="0"/>
                          <a:cs typeface="Times New Roman" panose="02020603050405020304" pitchFamily="18" charset="0"/>
                        </a:rPr>
                        <a:t>sectional</a:t>
                      </a:r>
                      <a:r>
                        <a:rPr lang="de-CH" sz="1500" dirty="0">
                          <a:effectLst/>
                          <a:latin typeface="+mn-lt"/>
                          <a:ea typeface="Calibri" panose="020F0502020204030204" pitchFamily="34" charset="0"/>
                          <a:cs typeface="Times New Roman" panose="02020603050405020304" pitchFamily="18" charset="0"/>
                        </a:rPr>
                        <a:t> </a:t>
                      </a:r>
                      <a:r>
                        <a:rPr lang="de-CH" sz="1500" dirty="0" err="1">
                          <a:effectLst/>
                          <a:latin typeface="+mn-lt"/>
                          <a:ea typeface="Calibri" panose="020F0502020204030204" pitchFamily="34" charset="0"/>
                          <a:cs typeface="Times New Roman" panose="02020603050405020304" pitchFamily="18" charset="0"/>
                        </a:rPr>
                        <a:t>and</a:t>
                      </a:r>
                      <a:r>
                        <a:rPr lang="de-CH" sz="1500" dirty="0">
                          <a:effectLst/>
                          <a:latin typeface="+mn-lt"/>
                          <a:ea typeface="Calibri" panose="020F0502020204030204" pitchFamily="34" charset="0"/>
                          <a:cs typeface="Times New Roman" panose="02020603050405020304" pitchFamily="18" charset="0"/>
                        </a:rPr>
                        <a:t> longitudinal</a:t>
                      </a: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8</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6</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5</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extLst>
                  <a:ext uri="{0D108BD9-81ED-4DB2-BD59-A6C34878D82A}">
                    <a16:rowId xmlns:a16="http://schemas.microsoft.com/office/drawing/2014/main" val="10001"/>
                  </a:ext>
                </a:extLst>
              </a:tr>
              <a:tr h="595762">
                <a:tc>
                  <a:txBody>
                    <a:bodyPr/>
                    <a:lstStyle/>
                    <a:p>
                      <a:pPr algn="ctr">
                        <a:lnSpc>
                          <a:spcPct val="107000"/>
                        </a:lnSpc>
                        <a:spcAft>
                          <a:spcPts val="0"/>
                        </a:spcAft>
                      </a:pPr>
                      <a:r>
                        <a:rPr lang="de-CH" sz="1500" dirty="0">
                          <a:effectLst/>
                          <a:latin typeface="+mn-lt"/>
                          <a:ea typeface="Calibri" panose="020F0502020204030204" pitchFamily="34" charset="0"/>
                          <a:cs typeface="Times New Roman" panose="02020603050405020304" pitchFamily="18" charset="0"/>
                        </a:rPr>
                        <a:t>2</a:t>
                      </a:r>
                    </a:p>
                  </a:txBody>
                  <a:tcPr marL="68580" marR="68580" marT="0" marB="0" anchor="ctr"/>
                </a:tc>
                <a:tc>
                  <a:txBody>
                    <a:bodyPr/>
                    <a:lstStyle/>
                    <a:p>
                      <a:pPr algn="ctr">
                        <a:lnSpc>
                          <a:spcPct val="107000"/>
                        </a:lnSpc>
                        <a:spcAft>
                          <a:spcPts val="0"/>
                        </a:spcAft>
                      </a:pPr>
                      <a:r>
                        <a:rPr lang="en-GB" sz="1500" dirty="0">
                          <a:effectLst/>
                          <a:latin typeface="+mn-lt"/>
                        </a:rPr>
                        <a:t>Diagnosed with HIV</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52582" rtl="0" eaLnBrk="1" fontAlgn="auto" latinLnBrk="0" hangingPunct="1">
                        <a:lnSpc>
                          <a:spcPct val="107000"/>
                        </a:lnSpc>
                        <a:spcBef>
                          <a:spcPts val="0"/>
                        </a:spcBef>
                        <a:spcAft>
                          <a:spcPts val="0"/>
                        </a:spcAft>
                        <a:buClrTx/>
                        <a:buSzTx/>
                        <a:buFontTx/>
                        <a:buNone/>
                        <a:tabLst/>
                        <a:defRPr/>
                      </a:pPr>
                      <a:r>
                        <a:rPr lang="de-CH" sz="1500" dirty="0">
                          <a:effectLst/>
                          <a:latin typeface="+mn-lt"/>
                          <a:ea typeface="Calibri" panose="020F0502020204030204" pitchFamily="34" charset="0"/>
                          <a:cs typeface="Times New Roman" panose="02020603050405020304" pitchFamily="18" charset="0"/>
                        </a:rPr>
                        <a:t>Cross-</a:t>
                      </a:r>
                      <a:r>
                        <a:rPr lang="de-CH" sz="1500" dirty="0" err="1">
                          <a:effectLst/>
                          <a:latin typeface="+mn-lt"/>
                          <a:ea typeface="Calibri" panose="020F0502020204030204" pitchFamily="34" charset="0"/>
                          <a:cs typeface="Times New Roman" panose="02020603050405020304" pitchFamily="18" charset="0"/>
                        </a:rPr>
                        <a:t>sectional</a:t>
                      </a:r>
                      <a:r>
                        <a:rPr lang="de-CH" sz="1500" dirty="0">
                          <a:effectLst/>
                          <a:latin typeface="+mn-lt"/>
                          <a:ea typeface="Calibri" panose="020F0502020204030204" pitchFamily="34" charset="0"/>
                          <a:cs typeface="Times New Roman" panose="02020603050405020304" pitchFamily="18" charset="0"/>
                        </a:rPr>
                        <a:t> </a:t>
                      </a:r>
                      <a:r>
                        <a:rPr lang="de-CH" sz="1500" dirty="0" err="1">
                          <a:effectLst/>
                          <a:latin typeface="+mn-lt"/>
                          <a:ea typeface="Calibri" panose="020F0502020204030204" pitchFamily="34" charset="0"/>
                          <a:cs typeface="Times New Roman" panose="02020603050405020304" pitchFamily="18" charset="0"/>
                        </a:rPr>
                        <a:t>and</a:t>
                      </a:r>
                      <a:r>
                        <a:rPr lang="de-CH" sz="1500" dirty="0">
                          <a:effectLst/>
                          <a:latin typeface="+mn-lt"/>
                          <a:ea typeface="Calibri" panose="020F0502020204030204" pitchFamily="34" charset="0"/>
                          <a:cs typeface="Times New Roman" panose="02020603050405020304" pitchFamily="18" charset="0"/>
                        </a:rPr>
                        <a:t> longitudinal</a:t>
                      </a:r>
                    </a:p>
                  </a:txBody>
                  <a:tcPr marL="68580" marR="68580" marT="0" marB="0" anchor="ctr"/>
                </a:tc>
                <a:tc>
                  <a:txBody>
                    <a:bodyPr/>
                    <a:lstStyle/>
                    <a:p>
                      <a:pPr algn="ctr">
                        <a:lnSpc>
                          <a:spcPct val="107000"/>
                        </a:lnSpc>
                        <a:spcAft>
                          <a:spcPts val="0"/>
                        </a:spcAft>
                      </a:pPr>
                      <a:r>
                        <a:rPr lang="en-GB" sz="1500" dirty="0">
                          <a:effectLst/>
                          <a:latin typeface="+mn-lt"/>
                        </a:rPr>
                        <a:t>14 </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500">
                          <a:effectLst/>
                          <a:latin typeface="+mn-lt"/>
                        </a:rPr>
                        <a:t>4</a:t>
                      </a:r>
                      <a:endParaRPr lang="de-CH" sz="15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500" dirty="0">
                          <a:effectLst/>
                          <a:latin typeface="+mn-lt"/>
                        </a:rPr>
                        <a:t>2</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595762">
                <a:tc>
                  <a:txBody>
                    <a:bodyPr/>
                    <a:lstStyle/>
                    <a:p>
                      <a:pPr algn="ctr">
                        <a:lnSpc>
                          <a:spcPct val="107000"/>
                        </a:lnSpc>
                        <a:spcAft>
                          <a:spcPts val="0"/>
                        </a:spcAft>
                      </a:pPr>
                      <a:r>
                        <a:rPr lang="de-CH" sz="1500" dirty="0">
                          <a:effectLst/>
                          <a:latin typeface="+mn-lt"/>
                          <a:ea typeface="Calibri" panose="020F0502020204030204" pitchFamily="34" charset="0"/>
                          <a:cs typeface="Times New Roman" panose="02020603050405020304" pitchFamily="18" charset="0"/>
                        </a:rPr>
                        <a:t>3</a:t>
                      </a: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Linked to pre-ART care</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marL="0" marR="0" lvl="0" indent="0" algn="ctr" defTabSz="952582" rtl="0" eaLnBrk="1" fontAlgn="auto" latinLnBrk="0" hangingPunct="1">
                        <a:lnSpc>
                          <a:spcPct val="107000"/>
                        </a:lnSpc>
                        <a:spcBef>
                          <a:spcPts val="0"/>
                        </a:spcBef>
                        <a:spcAft>
                          <a:spcPts val="0"/>
                        </a:spcAft>
                        <a:buClrTx/>
                        <a:buSzTx/>
                        <a:buFontTx/>
                        <a:buNone/>
                        <a:tabLst/>
                        <a:defRPr/>
                      </a:pPr>
                      <a:r>
                        <a:rPr lang="de-CH" sz="1500" dirty="0">
                          <a:effectLst/>
                          <a:latin typeface="+mn-lt"/>
                          <a:ea typeface="Calibri" panose="020F0502020204030204" pitchFamily="34" charset="0"/>
                          <a:cs typeface="Times New Roman" panose="02020603050405020304" pitchFamily="18" charset="0"/>
                        </a:rPr>
                        <a:t>Cross-</a:t>
                      </a:r>
                      <a:r>
                        <a:rPr lang="de-CH" sz="1500" dirty="0" err="1">
                          <a:effectLst/>
                          <a:latin typeface="+mn-lt"/>
                          <a:ea typeface="Calibri" panose="020F0502020204030204" pitchFamily="34" charset="0"/>
                          <a:cs typeface="Times New Roman" panose="02020603050405020304" pitchFamily="18" charset="0"/>
                        </a:rPr>
                        <a:t>sectional</a:t>
                      </a:r>
                      <a:r>
                        <a:rPr lang="de-CH" sz="1500" dirty="0">
                          <a:effectLst/>
                          <a:latin typeface="+mn-lt"/>
                          <a:ea typeface="Calibri" panose="020F0502020204030204" pitchFamily="34" charset="0"/>
                          <a:cs typeface="Times New Roman" panose="02020603050405020304" pitchFamily="18" charset="0"/>
                        </a:rPr>
                        <a:t> </a:t>
                      </a:r>
                      <a:r>
                        <a:rPr lang="de-CH" sz="1500" dirty="0" err="1">
                          <a:effectLst/>
                          <a:latin typeface="+mn-lt"/>
                          <a:ea typeface="Calibri" panose="020F0502020204030204" pitchFamily="34" charset="0"/>
                          <a:cs typeface="Times New Roman" panose="02020603050405020304" pitchFamily="18" charset="0"/>
                        </a:rPr>
                        <a:t>and</a:t>
                      </a:r>
                      <a:r>
                        <a:rPr lang="de-CH" sz="1500" dirty="0">
                          <a:effectLst/>
                          <a:latin typeface="+mn-lt"/>
                          <a:ea typeface="Calibri" panose="020F0502020204030204" pitchFamily="34" charset="0"/>
                          <a:cs typeface="Times New Roman" panose="02020603050405020304" pitchFamily="18" charset="0"/>
                        </a:rPr>
                        <a:t> longitudinal</a:t>
                      </a: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22 </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10</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8</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extLst>
                  <a:ext uri="{0D108BD9-81ED-4DB2-BD59-A6C34878D82A}">
                    <a16:rowId xmlns:a16="http://schemas.microsoft.com/office/drawing/2014/main" val="10003"/>
                  </a:ext>
                </a:extLst>
              </a:tr>
              <a:tr h="595762">
                <a:tc>
                  <a:txBody>
                    <a:bodyPr/>
                    <a:lstStyle/>
                    <a:p>
                      <a:pPr algn="ctr">
                        <a:lnSpc>
                          <a:spcPct val="107000"/>
                        </a:lnSpc>
                        <a:spcAft>
                          <a:spcPts val="0"/>
                        </a:spcAft>
                      </a:pPr>
                      <a:r>
                        <a:rPr lang="de-CH" sz="1500" dirty="0">
                          <a:effectLst/>
                          <a:latin typeface="+mn-lt"/>
                          <a:ea typeface="Calibri" panose="020F0502020204030204" pitchFamily="34" charset="0"/>
                          <a:cs typeface="Times New Roman" panose="02020603050405020304" pitchFamily="18" charset="0"/>
                        </a:rPr>
                        <a:t>4</a:t>
                      </a:r>
                    </a:p>
                  </a:txBody>
                  <a:tcPr marL="68580" marR="68580" marT="0" marB="0" anchor="ctr"/>
                </a:tc>
                <a:tc>
                  <a:txBody>
                    <a:bodyPr/>
                    <a:lstStyle/>
                    <a:p>
                      <a:pPr algn="ctr">
                        <a:lnSpc>
                          <a:spcPct val="107000"/>
                        </a:lnSpc>
                        <a:spcAft>
                          <a:spcPts val="0"/>
                        </a:spcAft>
                      </a:pPr>
                      <a:r>
                        <a:rPr lang="en-GB" sz="1500">
                          <a:effectLst/>
                          <a:latin typeface="+mn-lt"/>
                        </a:rPr>
                        <a:t>Retention in pre-ART care</a:t>
                      </a:r>
                      <a:endParaRPr lang="de-CH" sz="15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52582" rtl="0" eaLnBrk="1" fontAlgn="auto" latinLnBrk="0" hangingPunct="1">
                        <a:lnSpc>
                          <a:spcPct val="107000"/>
                        </a:lnSpc>
                        <a:spcBef>
                          <a:spcPts val="0"/>
                        </a:spcBef>
                        <a:spcAft>
                          <a:spcPts val="0"/>
                        </a:spcAft>
                        <a:buClrTx/>
                        <a:buSzTx/>
                        <a:buFontTx/>
                        <a:buNone/>
                        <a:tabLst/>
                        <a:defRPr/>
                      </a:pPr>
                      <a:r>
                        <a:rPr lang="de-CH" sz="1500" dirty="0">
                          <a:effectLst/>
                          <a:latin typeface="+mn-lt"/>
                          <a:ea typeface="Calibri" panose="020F0502020204030204" pitchFamily="34" charset="0"/>
                          <a:cs typeface="Times New Roman" panose="02020603050405020304" pitchFamily="18" charset="0"/>
                        </a:rPr>
                        <a:t>Cross-</a:t>
                      </a:r>
                      <a:r>
                        <a:rPr lang="de-CH" sz="1500" dirty="0" err="1">
                          <a:effectLst/>
                          <a:latin typeface="+mn-lt"/>
                          <a:ea typeface="Calibri" panose="020F0502020204030204" pitchFamily="34" charset="0"/>
                          <a:cs typeface="Times New Roman" panose="02020603050405020304" pitchFamily="18" charset="0"/>
                        </a:rPr>
                        <a:t>sectional</a:t>
                      </a:r>
                      <a:r>
                        <a:rPr lang="de-CH" sz="1500" dirty="0">
                          <a:effectLst/>
                          <a:latin typeface="+mn-lt"/>
                          <a:ea typeface="Calibri" panose="020F0502020204030204" pitchFamily="34" charset="0"/>
                          <a:cs typeface="Times New Roman" panose="02020603050405020304" pitchFamily="18" charset="0"/>
                        </a:rPr>
                        <a:t> </a:t>
                      </a:r>
                      <a:r>
                        <a:rPr lang="de-CH" sz="1500" dirty="0" err="1">
                          <a:effectLst/>
                          <a:latin typeface="+mn-lt"/>
                          <a:ea typeface="Calibri" panose="020F0502020204030204" pitchFamily="34" charset="0"/>
                          <a:cs typeface="Times New Roman" panose="02020603050405020304" pitchFamily="18" charset="0"/>
                        </a:rPr>
                        <a:t>and</a:t>
                      </a:r>
                      <a:r>
                        <a:rPr lang="de-CH" sz="1500" dirty="0">
                          <a:effectLst/>
                          <a:latin typeface="+mn-lt"/>
                          <a:ea typeface="Calibri" panose="020F0502020204030204" pitchFamily="34" charset="0"/>
                          <a:cs typeface="Times New Roman" panose="02020603050405020304" pitchFamily="18" charset="0"/>
                        </a:rPr>
                        <a:t> longitudinal</a:t>
                      </a:r>
                    </a:p>
                  </a:txBody>
                  <a:tcPr marL="68580" marR="68580" marT="0" marB="0" anchor="ctr"/>
                </a:tc>
                <a:tc>
                  <a:txBody>
                    <a:bodyPr/>
                    <a:lstStyle/>
                    <a:p>
                      <a:pPr algn="ctr">
                        <a:lnSpc>
                          <a:spcPct val="107000"/>
                        </a:lnSpc>
                        <a:spcAft>
                          <a:spcPts val="0"/>
                        </a:spcAft>
                      </a:pPr>
                      <a:r>
                        <a:rPr lang="en-GB" sz="1500" dirty="0">
                          <a:effectLst/>
                          <a:latin typeface="+mn-lt"/>
                        </a:rPr>
                        <a:t>16 </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500" dirty="0">
                          <a:effectLst/>
                          <a:latin typeface="+mn-lt"/>
                        </a:rPr>
                        <a:t>9</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500" dirty="0">
                          <a:effectLst/>
                          <a:latin typeface="+mn-lt"/>
                        </a:rPr>
                        <a:t>9</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416741">
                <a:tc>
                  <a:txBody>
                    <a:bodyPr/>
                    <a:lstStyle/>
                    <a:p>
                      <a:pPr algn="ctr">
                        <a:lnSpc>
                          <a:spcPct val="107000"/>
                        </a:lnSpc>
                        <a:spcAft>
                          <a:spcPts val="0"/>
                        </a:spcAft>
                      </a:pPr>
                      <a:r>
                        <a:rPr lang="de-CH" sz="1500" dirty="0">
                          <a:effectLst/>
                          <a:latin typeface="+mn-lt"/>
                          <a:ea typeface="Calibri" panose="020F0502020204030204" pitchFamily="34" charset="0"/>
                          <a:cs typeface="Times New Roman" panose="02020603050405020304" pitchFamily="18" charset="0"/>
                        </a:rPr>
                        <a:t>5</a:t>
                      </a: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ART initiation</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marL="0" marR="0" lvl="0" indent="0" algn="ctr" defTabSz="952582" rtl="0" eaLnBrk="1" fontAlgn="auto" latinLnBrk="0" hangingPunct="1">
                        <a:lnSpc>
                          <a:spcPct val="107000"/>
                        </a:lnSpc>
                        <a:spcBef>
                          <a:spcPts val="0"/>
                        </a:spcBef>
                        <a:spcAft>
                          <a:spcPts val="0"/>
                        </a:spcAft>
                        <a:buClrTx/>
                        <a:buSzTx/>
                        <a:buFontTx/>
                        <a:buNone/>
                        <a:tabLst/>
                        <a:defRPr/>
                      </a:pPr>
                      <a:r>
                        <a:rPr lang="de-CH" sz="1500" dirty="0">
                          <a:effectLst/>
                          <a:latin typeface="+mn-lt"/>
                          <a:ea typeface="Calibri" panose="020F0502020204030204" pitchFamily="34" charset="0"/>
                          <a:cs typeface="Times New Roman" panose="02020603050405020304" pitchFamily="18" charset="0"/>
                        </a:rPr>
                        <a:t>Cross-</a:t>
                      </a:r>
                      <a:r>
                        <a:rPr lang="de-CH" sz="1500" dirty="0" err="1">
                          <a:effectLst/>
                          <a:latin typeface="+mn-lt"/>
                          <a:ea typeface="Calibri" panose="020F0502020204030204" pitchFamily="34" charset="0"/>
                          <a:cs typeface="Times New Roman" panose="02020603050405020304" pitchFamily="18" charset="0"/>
                        </a:rPr>
                        <a:t>sectional</a:t>
                      </a:r>
                      <a:r>
                        <a:rPr lang="de-CH" sz="1500" dirty="0">
                          <a:effectLst/>
                          <a:latin typeface="+mn-lt"/>
                          <a:ea typeface="Calibri" panose="020F0502020204030204" pitchFamily="34" charset="0"/>
                          <a:cs typeface="Times New Roman" panose="02020603050405020304" pitchFamily="18" charset="0"/>
                        </a:rPr>
                        <a:t> </a:t>
                      </a:r>
                      <a:r>
                        <a:rPr lang="de-CH" sz="1500" dirty="0" err="1">
                          <a:effectLst/>
                          <a:latin typeface="+mn-lt"/>
                          <a:ea typeface="Calibri" panose="020F0502020204030204" pitchFamily="34" charset="0"/>
                          <a:cs typeface="Times New Roman" panose="02020603050405020304" pitchFamily="18" charset="0"/>
                        </a:rPr>
                        <a:t>and</a:t>
                      </a:r>
                      <a:r>
                        <a:rPr lang="de-CH" sz="1500" dirty="0">
                          <a:effectLst/>
                          <a:latin typeface="+mn-lt"/>
                          <a:ea typeface="Calibri" panose="020F0502020204030204" pitchFamily="34" charset="0"/>
                          <a:cs typeface="Times New Roman" panose="02020603050405020304" pitchFamily="18" charset="0"/>
                        </a:rPr>
                        <a:t> longitudinal</a:t>
                      </a: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26 </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15</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6</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extLst>
                  <a:ext uri="{0D108BD9-81ED-4DB2-BD59-A6C34878D82A}">
                    <a16:rowId xmlns:a16="http://schemas.microsoft.com/office/drawing/2014/main" val="10005"/>
                  </a:ext>
                </a:extLst>
              </a:tr>
              <a:tr h="297881">
                <a:tc>
                  <a:txBody>
                    <a:bodyPr/>
                    <a:lstStyle/>
                    <a:p>
                      <a:pPr algn="ctr">
                        <a:lnSpc>
                          <a:spcPct val="107000"/>
                        </a:lnSpc>
                        <a:spcAft>
                          <a:spcPts val="0"/>
                        </a:spcAft>
                      </a:pPr>
                      <a:r>
                        <a:rPr lang="de-CH" sz="1500" dirty="0">
                          <a:effectLst/>
                          <a:latin typeface="+mn-lt"/>
                          <a:ea typeface="Calibri" panose="020F0502020204030204" pitchFamily="34" charset="0"/>
                          <a:cs typeface="Times New Roman" panose="02020603050405020304" pitchFamily="18" charset="0"/>
                        </a:rPr>
                        <a:t>6</a:t>
                      </a:r>
                    </a:p>
                  </a:txBody>
                  <a:tcPr marL="68580" marR="68580" marT="0" marB="0" anchor="ctr"/>
                </a:tc>
                <a:tc>
                  <a:txBody>
                    <a:bodyPr/>
                    <a:lstStyle/>
                    <a:p>
                      <a:pPr algn="ctr">
                        <a:lnSpc>
                          <a:spcPct val="107000"/>
                        </a:lnSpc>
                        <a:spcAft>
                          <a:spcPts val="0"/>
                        </a:spcAft>
                      </a:pPr>
                      <a:r>
                        <a:rPr lang="en-GB" sz="1500">
                          <a:effectLst/>
                          <a:latin typeface="+mn-lt"/>
                        </a:rPr>
                        <a:t>On ART</a:t>
                      </a:r>
                      <a:endParaRPr lang="de-CH" sz="15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e-CH" sz="1500" dirty="0">
                          <a:effectLst/>
                          <a:latin typeface="+mn-lt"/>
                          <a:ea typeface="Calibri" panose="020F0502020204030204" pitchFamily="34" charset="0"/>
                          <a:cs typeface="Times New Roman" panose="02020603050405020304" pitchFamily="18" charset="0"/>
                        </a:rPr>
                        <a:t>Cross-</a:t>
                      </a:r>
                      <a:r>
                        <a:rPr lang="de-CH" sz="1500" dirty="0" err="1">
                          <a:effectLst/>
                          <a:latin typeface="+mn-lt"/>
                          <a:ea typeface="Calibri" panose="020F0502020204030204" pitchFamily="34" charset="0"/>
                          <a:cs typeface="Times New Roman" panose="02020603050405020304" pitchFamily="18" charset="0"/>
                        </a:rPr>
                        <a:t>sectional</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500" dirty="0">
                          <a:effectLst/>
                          <a:latin typeface="+mn-lt"/>
                        </a:rPr>
                        <a:t>9 </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500" dirty="0">
                          <a:effectLst/>
                          <a:latin typeface="+mn-lt"/>
                        </a:rPr>
                        <a:t>4</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500" dirty="0">
                          <a:effectLst/>
                          <a:latin typeface="+mn-lt"/>
                        </a:rPr>
                        <a:t>6</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502749">
                <a:tc>
                  <a:txBody>
                    <a:bodyPr/>
                    <a:lstStyle/>
                    <a:p>
                      <a:pPr algn="ctr">
                        <a:lnSpc>
                          <a:spcPct val="107000"/>
                        </a:lnSpc>
                        <a:spcAft>
                          <a:spcPts val="0"/>
                        </a:spcAft>
                      </a:pPr>
                      <a:r>
                        <a:rPr lang="de-CH" sz="1500" dirty="0">
                          <a:effectLst/>
                          <a:latin typeface="+mn-lt"/>
                          <a:ea typeface="Calibri" panose="020F0502020204030204" pitchFamily="34" charset="0"/>
                          <a:cs typeface="Times New Roman" panose="02020603050405020304" pitchFamily="18" charset="0"/>
                        </a:rPr>
                        <a:t>7</a:t>
                      </a: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Retention on ART</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marL="0" marR="0" lvl="0" indent="0" algn="ctr" defTabSz="952582" rtl="0" eaLnBrk="1" fontAlgn="auto" latinLnBrk="0" hangingPunct="1">
                        <a:lnSpc>
                          <a:spcPct val="107000"/>
                        </a:lnSpc>
                        <a:spcBef>
                          <a:spcPts val="0"/>
                        </a:spcBef>
                        <a:spcAft>
                          <a:spcPts val="0"/>
                        </a:spcAft>
                        <a:buClrTx/>
                        <a:buSzTx/>
                        <a:buFontTx/>
                        <a:buNone/>
                        <a:tabLst/>
                        <a:defRPr/>
                      </a:pPr>
                      <a:r>
                        <a:rPr lang="de-CH" sz="1500" dirty="0">
                          <a:effectLst/>
                          <a:latin typeface="+mn-lt"/>
                          <a:ea typeface="Calibri" panose="020F0502020204030204" pitchFamily="34" charset="0"/>
                          <a:cs typeface="Times New Roman" panose="02020603050405020304" pitchFamily="18" charset="0"/>
                        </a:rPr>
                        <a:t>Cross-</a:t>
                      </a:r>
                      <a:r>
                        <a:rPr lang="de-CH" sz="1500" dirty="0" err="1">
                          <a:effectLst/>
                          <a:latin typeface="+mn-lt"/>
                          <a:ea typeface="Calibri" panose="020F0502020204030204" pitchFamily="34" charset="0"/>
                          <a:cs typeface="Times New Roman" panose="02020603050405020304" pitchFamily="18" charset="0"/>
                        </a:rPr>
                        <a:t>sectional</a:t>
                      </a:r>
                      <a:r>
                        <a:rPr lang="de-CH" sz="1500" dirty="0">
                          <a:effectLst/>
                          <a:latin typeface="+mn-lt"/>
                          <a:ea typeface="Calibri" panose="020F0502020204030204" pitchFamily="34" charset="0"/>
                          <a:cs typeface="Times New Roman" panose="02020603050405020304" pitchFamily="18" charset="0"/>
                        </a:rPr>
                        <a:t> </a:t>
                      </a:r>
                      <a:r>
                        <a:rPr lang="de-CH" sz="1500" dirty="0" err="1">
                          <a:effectLst/>
                          <a:latin typeface="+mn-lt"/>
                          <a:ea typeface="Calibri" panose="020F0502020204030204" pitchFamily="34" charset="0"/>
                          <a:cs typeface="Times New Roman" panose="02020603050405020304" pitchFamily="18" charset="0"/>
                        </a:rPr>
                        <a:t>and</a:t>
                      </a:r>
                      <a:r>
                        <a:rPr lang="de-CH" sz="1500" dirty="0">
                          <a:effectLst/>
                          <a:latin typeface="+mn-lt"/>
                          <a:ea typeface="Calibri" panose="020F0502020204030204" pitchFamily="34" charset="0"/>
                          <a:cs typeface="Times New Roman" panose="02020603050405020304" pitchFamily="18" charset="0"/>
                        </a:rPr>
                        <a:t> longitudinal</a:t>
                      </a: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28 </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12</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2</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extLst>
                  <a:ext uri="{0D108BD9-81ED-4DB2-BD59-A6C34878D82A}">
                    <a16:rowId xmlns:a16="http://schemas.microsoft.com/office/drawing/2014/main" val="10007"/>
                  </a:ext>
                </a:extLst>
              </a:tr>
              <a:tr h="502749">
                <a:tc>
                  <a:txBody>
                    <a:bodyPr/>
                    <a:lstStyle/>
                    <a:p>
                      <a:pPr algn="ctr">
                        <a:lnSpc>
                          <a:spcPct val="107000"/>
                        </a:lnSpc>
                        <a:spcAft>
                          <a:spcPts val="0"/>
                        </a:spcAft>
                      </a:pPr>
                      <a:r>
                        <a:rPr lang="de-CH" sz="1500" dirty="0">
                          <a:effectLst/>
                          <a:latin typeface="+mn-lt"/>
                          <a:ea typeface="Calibri" panose="020F0502020204030204" pitchFamily="34" charset="0"/>
                          <a:cs typeface="Times New Roman" panose="02020603050405020304" pitchFamily="18" charset="0"/>
                        </a:rPr>
                        <a:t>8</a:t>
                      </a:r>
                    </a:p>
                  </a:txBody>
                  <a:tcPr marL="68580" marR="68580" marT="0" marB="0" anchor="ctr"/>
                </a:tc>
                <a:tc>
                  <a:txBody>
                    <a:bodyPr/>
                    <a:lstStyle/>
                    <a:p>
                      <a:pPr algn="ctr">
                        <a:lnSpc>
                          <a:spcPct val="107000"/>
                        </a:lnSpc>
                        <a:spcAft>
                          <a:spcPts val="0"/>
                        </a:spcAft>
                      </a:pPr>
                      <a:r>
                        <a:rPr lang="en-GB" sz="1500" dirty="0">
                          <a:effectLst/>
                          <a:latin typeface="+mn-lt"/>
                        </a:rPr>
                        <a:t>Viral suppression</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52582" rtl="0" eaLnBrk="1" fontAlgn="auto" latinLnBrk="0" hangingPunct="1">
                        <a:lnSpc>
                          <a:spcPct val="107000"/>
                        </a:lnSpc>
                        <a:spcBef>
                          <a:spcPts val="0"/>
                        </a:spcBef>
                        <a:spcAft>
                          <a:spcPts val="0"/>
                        </a:spcAft>
                        <a:buClrTx/>
                        <a:buSzTx/>
                        <a:buFontTx/>
                        <a:buNone/>
                        <a:tabLst/>
                        <a:defRPr/>
                      </a:pPr>
                      <a:r>
                        <a:rPr lang="de-CH" sz="1500" kern="1200" dirty="0">
                          <a:solidFill>
                            <a:schemeClr val="tx1"/>
                          </a:solidFill>
                          <a:effectLst/>
                          <a:latin typeface="+mn-lt"/>
                          <a:ea typeface="Calibri" panose="020F0502020204030204" pitchFamily="34" charset="0"/>
                          <a:cs typeface="Times New Roman" panose="02020603050405020304" pitchFamily="18" charset="0"/>
                        </a:rPr>
                        <a:t>Cross-</a:t>
                      </a:r>
                      <a:r>
                        <a:rPr lang="de-CH" sz="1500" kern="1200" dirty="0" err="1">
                          <a:solidFill>
                            <a:schemeClr val="tx1"/>
                          </a:solidFill>
                          <a:effectLst/>
                          <a:latin typeface="+mn-lt"/>
                          <a:ea typeface="Calibri" panose="020F0502020204030204" pitchFamily="34" charset="0"/>
                          <a:cs typeface="Times New Roman" panose="02020603050405020304" pitchFamily="18" charset="0"/>
                        </a:rPr>
                        <a:t>sectional</a:t>
                      </a:r>
                      <a:r>
                        <a:rPr lang="de-CH" sz="1500" kern="1200" dirty="0">
                          <a:solidFill>
                            <a:schemeClr val="tx1"/>
                          </a:solidFill>
                          <a:effectLst/>
                          <a:latin typeface="+mn-lt"/>
                          <a:ea typeface="Calibri" panose="020F0502020204030204" pitchFamily="34" charset="0"/>
                          <a:cs typeface="Times New Roman" panose="02020603050405020304" pitchFamily="18" charset="0"/>
                        </a:rPr>
                        <a:t> </a:t>
                      </a:r>
                      <a:r>
                        <a:rPr lang="de-CH" sz="1500" kern="1200" dirty="0" err="1">
                          <a:solidFill>
                            <a:schemeClr val="tx1"/>
                          </a:solidFill>
                          <a:effectLst/>
                          <a:latin typeface="+mn-lt"/>
                          <a:ea typeface="Calibri" panose="020F0502020204030204" pitchFamily="34" charset="0"/>
                          <a:cs typeface="Times New Roman" panose="02020603050405020304" pitchFamily="18" charset="0"/>
                        </a:rPr>
                        <a:t>and</a:t>
                      </a:r>
                      <a:r>
                        <a:rPr lang="de-CH" sz="1500" kern="1200" dirty="0">
                          <a:solidFill>
                            <a:schemeClr val="tx1"/>
                          </a:solidFill>
                          <a:effectLst/>
                          <a:latin typeface="+mn-lt"/>
                          <a:ea typeface="Calibri" panose="020F0502020204030204" pitchFamily="34" charset="0"/>
                          <a:cs typeface="Times New Roman" panose="02020603050405020304" pitchFamily="18" charset="0"/>
                        </a:rPr>
                        <a:t> longitudinal</a:t>
                      </a:r>
                    </a:p>
                  </a:txBody>
                  <a:tcPr marL="68580" marR="68580" marT="0" marB="0" anchor="ctr"/>
                </a:tc>
                <a:tc>
                  <a:txBody>
                    <a:bodyPr/>
                    <a:lstStyle/>
                    <a:p>
                      <a:pPr marL="0" indent="-90170" algn="ctr" defTabSz="914400" rtl="0" eaLnBrk="1" latinLnBrk="0" hangingPunct="1">
                        <a:lnSpc>
                          <a:spcPct val="107000"/>
                        </a:lnSpc>
                        <a:spcAft>
                          <a:spcPts val="0"/>
                        </a:spcAft>
                      </a:pPr>
                      <a:r>
                        <a:rPr lang="en-GB" sz="1500" kern="1200" dirty="0">
                          <a:solidFill>
                            <a:schemeClr val="tx1"/>
                          </a:solidFill>
                          <a:effectLst/>
                          <a:latin typeface="+mn-lt"/>
                          <a:ea typeface="+mn-ea"/>
                          <a:cs typeface="+mn-cs"/>
                        </a:rPr>
                        <a:t>34</a:t>
                      </a:r>
                      <a:endParaRPr lang="de-CH" sz="1500" kern="1200" dirty="0">
                        <a:solidFill>
                          <a:schemeClr val="tx1"/>
                        </a:solidFill>
                        <a:effectLst/>
                        <a:latin typeface="+mn-lt"/>
                        <a:ea typeface="+mn-ea"/>
                        <a:cs typeface="+mn-cs"/>
                      </a:endParaRPr>
                    </a:p>
                  </a:txBody>
                  <a:tcPr marL="68580" marR="68580" marT="0" marB="0" anchor="ctr"/>
                </a:tc>
                <a:tc>
                  <a:txBody>
                    <a:bodyPr/>
                    <a:lstStyle/>
                    <a:p>
                      <a:pPr algn="ctr">
                        <a:lnSpc>
                          <a:spcPct val="107000"/>
                        </a:lnSpc>
                        <a:spcAft>
                          <a:spcPts val="0"/>
                        </a:spcAft>
                      </a:pPr>
                      <a:r>
                        <a:rPr lang="en-GB" sz="1500" dirty="0">
                          <a:effectLst/>
                          <a:latin typeface="+mn-lt"/>
                        </a:rPr>
                        <a:t>21</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500" dirty="0">
                          <a:effectLst/>
                          <a:latin typeface="+mn-lt"/>
                        </a:rPr>
                        <a:t>12</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8"/>
                  </a:ext>
                </a:extLst>
              </a:tr>
            </a:tbl>
          </a:graphicData>
        </a:graphic>
      </p:graphicFrame>
      <p:sp>
        <p:nvSpPr>
          <p:cNvPr id="4" name="Foliennummernplatzhalter 3">
            <a:extLst>
              <a:ext uri="{FF2B5EF4-FFF2-40B4-BE49-F238E27FC236}">
                <a16:creationId xmlns:a16="http://schemas.microsoft.com/office/drawing/2014/main" id="{9830D778-A876-E645-B59C-6A0146CAD712}"/>
              </a:ext>
            </a:extLst>
          </p:cNvPr>
          <p:cNvSpPr>
            <a:spLocks noGrp="1"/>
          </p:cNvSpPr>
          <p:nvPr>
            <p:ph type="sldNum" sz="quarter" idx="12"/>
          </p:nvPr>
        </p:nvSpPr>
        <p:spPr/>
        <p:txBody>
          <a:bodyPr/>
          <a:lstStyle/>
          <a:p>
            <a:fld id="{2091858F-4EDC-C347-86BF-7265ADEC3291}" type="slidenum">
              <a:rPr lang="de-DE" smtClean="0"/>
              <a:t>5</a:t>
            </a:fld>
            <a:endParaRPr lang="de-DE"/>
          </a:p>
        </p:txBody>
      </p:sp>
      <p:sp>
        <p:nvSpPr>
          <p:cNvPr id="10" name="Rectangle 9"/>
          <p:cNvSpPr/>
          <p:nvPr/>
        </p:nvSpPr>
        <p:spPr>
          <a:xfrm>
            <a:off x="532435" y="4828656"/>
            <a:ext cx="6970217" cy="438600"/>
          </a:xfrm>
          <a:prstGeom prst="rect">
            <a:avLst/>
          </a:prstGeom>
          <a:noFill/>
          <a:ln w="28575">
            <a:solidFill>
              <a:srgbClr val="E830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7851647" y="2206752"/>
            <a:ext cx="3975167" cy="3970318"/>
          </a:xfrm>
          <a:prstGeom prst="rect">
            <a:avLst/>
          </a:prstGeom>
          <a:noFill/>
          <a:ln w="28575">
            <a:solidFill>
              <a:srgbClr val="E8303B"/>
            </a:solidFill>
          </a:ln>
        </p:spPr>
        <p:txBody>
          <a:bodyPr wrap="square" rtlCol="0">
            <a:spAutoFit/>
          </a:bodyPr>
          <a:lstStyle/>
          <a:p>
            <a:r>
              <a:rPr lang="en-GB" dirty="0"/>
              <a:t>Numerator: </a:t>
            </a:r>
          </a:p>
          <a:p>
            <a:endParaRPr lang="en-GB" dirty="0"/>
          </a:p>
          <a:p>
            <a:pPr marL="285750" indent="-285750">
              <a:buFont typeface="Arial" panose="020B0604020202020204" pitchFamily="34" charset="0"/>
              <a:buChar char="•"/>
            </a:pPr>
            <a:r>
              <a:rPr lang="en-GB" dirty="0"/>
              <a:t>Self-reported ART use</a:t>
            </a:r>
          </a:p>
          <a:p>
            <a:pPr marL="285750" indent="-285750">
              <a:buFont typeface="Arial" panose="020B0604020202020204" pitchFamily="34" charset="0"/>
              <a:buChar char="•"/>
            </a:pPr>
            <a:r>
              <a:rPr lang="en-GB" dirty="0"/>
              <a:t>Pill counts as assessed by counsellor</a:t>
            </a:r>
          </a:p>
          <a:p>
            <a:pPr marL="285750" indent="-285750">
              <a:buFont typeface="Arial" panose="020B0604020202020204" pitchFamily="34" charset="0"/>
              <a:buChar char="•"/>
            </a:pPr>
            <a:r>
              <a:rPr lang="en-GB" dirty="0"/>
              <a:t>ART use assessed through clinical records </a:t>
            </a:r>
          </a:p>
          <a:p>
            <a:pPr marL="285750" indent="-285750">
              <a:buFont typeface="Arial" panose="020B0604020202020204" pitchFamily="34" charset="0"/>
              <a:buChar char="•"/>
            </a:pPr>
            <a:r>
              <a:rPr lang="en-GB" dirty="0"/>
              <a:t>Positive blood test for ART drug level</a:t>
            </a:r>
          </a:p>
          <a:p>
            <a:endParaRPr lang="en-GB" dirty="0"/>
          </a:p>
          <a:p>
            <a:r>
              <a:rPr lang="en-GB" dirty="0"/>
              <a:t>Denominator:</a:t>
            </a:r>
          </a:p>
          <a:p>
            <a:endParaRPr lang="en-GB" dirty="0"/>
          </a:p>
          <a:p>
            <a:pPr marL="285750" indent="-285750">
              <a:buFont typeface="Arial" panose="020B0604020202020204" pitchFamily="34" charset="0"/>
              <a:buChar char="•"/>
            </a:pPr>
            <a:r>
              <a:rPr lang="en-GB" dirty="0"/>
              <a:t>HIV+ participants</a:t>
            </a:r>
          </a:p>
          <a:p>
            <a:pPr marL="285750" indent="-285750">
              <a:buFont typeface="Arial" panose="020B0604020202020204" pitchFamily="34" charset="0"/>
              <a:buChar char="•"/>
            </a:pPr>
            <a:r>
              <a:rPr lang="en-GB" dirty="0"/>
              <a:t>Participants currently in HIV care</a:t>
            </a:r>
          </a:p>
          <a:p>
            <a:pPr marL="285750" indent="-285750">
              <a:buFont typeface="Arial" panose="020B0604020202020204" pitchFamily="34" charset="0"/>
              <a:buChar char="•"/>
            </a:pPr>
            <a:r>
              <a:rPr lang="en-GB" dirty="0"/>
              <a:t>Self-reported </a:t>
            </a:r>
          </a:p>
          <a:p>
            <a:pPr marL="285750" indent="-285750">
              <a:buFont typeface="Arial" panose="020B0604020202020204" pitchFamily="34" charset="0"/>
              <a:buChar char="•"/>
            </a:pPr>
            <a:r>
              <a:rPr lang="en-GB" dirty="0"/>
              <a:t>Assessed through clinical records</a:t>
            </a:r>
          </a:p>
        </p:txBody>
      </p:sp>
    </p:spTree>
    <p:extLst>
      <p:ext uri="{BB962C8B-B14F-4D97-AF65-F5344CB8AC3E}">
        <p14:creationId xmlns:p14="http://schemas.microsoft.com/office/powerpoint/2010/main" val="1782497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3">
            <a:extLst>
              <a:ext uri="{FF2B5EF4-FFF2-40B4-BE49-F238E27FC236}">
                <a16:creationId xmlns:a16="http://schemas.microsoft.com/office/drawing/2014/main" id="{02E3CEB1-8D39-FE4E-AE52-FB776287FBF2}"/>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091858F-4EDC-C347-86BF-7265ADEC3291}" type="slidenum">
              <a:rPr lang="de-DE" smtClean="0"/>
              <a:pPr/>
              <a:t>6</a:t>
            </a:fld>
            <a:endParaRPr lang="de-DE"/>
          </a:p>
        </p:txBody>
      </p:sp>
      <p:sp>
        <p:nvSpPr>
          <p:cNvPr id="10" name="Rectangle 7">
            <a:extLst>
              <a:ext uri="{FF2B5EF4-FFF2-40B4-BE49-F238E27FC236}">
                <a16:creationId xmlns:a16="http://schemas.microsoft.com/office/drawing/2014/main" id="{4D4E6D16-DB70-1E45-A4DD-C07E7E6CCC46}"/>
              </a:ext>
            </a:extLst>
          </p:cNvPr>
          <p:cNvSpPr/>
          <p:nvPr/>
        </p:nvSpPr>
        <p:spPr>
          <a:xfrm>
            <a:off x="532435" y="447120"/>
            <a:ext cx="6884873" cy="5931292"/>
          </a:xfrm>
          <a:prstGeom prst="rect">
            <a:avLst/>
          </a:prstGeom>
          <a:solidFill>
            <a:schemeClr val="bg1"/>
          </a:solidFill>
          <a:ln w="12700">
            <a:solidFill>
              <a:schemeClr val="bg1">
                <a:lumMod val="65000"/>
              </a:schemeClr>
            </a:solidFill>
          </a:ln>
          <a:effectLst>
            <a:outerShdw blurRad="50800" dist="38100" dir="18900000" algn="b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171212" tIns="171212" rtlCol="0" anchor="t" anchorCtr="0"/>
          <a:lstStyle/>
          <a:p>
            <a:pPr>
              <a:spcAft>
                <a:spcPts val="1200"/>
              </a:spcAft>
            </a:pPr>
            <a:endParaRPr lang="en-US" sz="2000" b="1" noProof="1">
              <a:solidFill>
                <a:srgbClr val="C00000"/>
              </a:solidFill>
            </a:endParaRPr>
          </a:p>
        </p:txBody>
      </p:sp>
      <p:graphicFrame>
        <p:nvGraphicFramePr>
          <p:cNvPr id="11" name="Table 8">
            <a:extLst>
              <a:ext uri="{FF2B5EF4-FFF2-40B4-BE49-F238E27FC236}">
                <a16:creationId xmlns:a16="http://schemas.microsoft.com/office/drawing/2014/main" id="{FF746FD6-554D-3447-98E7-EF37250709C8}"/>
              </a:ext>
            </a:extLst>
          </p:cNvPr>
          <p:cNvGraphicFramePr>
            <a:graphicFrameLocks noGrp="1"/>
          </p:cNvGraphicFramePr>
          <p:nvPr>
            <p:extLst>
              <p:ext uri="{D42A27DB-BD31-4B8C-83A1-F6EECF244321}">
                <p14:modId xmlns:p14="http://schemas.microsoft.com/office/powerpoint/2010/main" val="733858656"/>
              </p:ext>
            </p:extLst>
          </p:nvPr>
        </p:nvGraphicFramePr>
        <p:xfrm>
          <a:off x="613458" y="718058"/>
          <a:ext cx="6727624" cy="5484075"/>
        </p:xfrm>
        <a:graphic>
          <a:graphicData uri="http://schemas.openxmlformats.org/drawingml/2006/table">
            <a:tbl>
              <a:tblPr firstRow="1" firstCol="1" bandRow="1">
                <a:tableStyleId>{9D7B26C5-4107-4FEC-AEDC-1716B250A1EF}</a:tableStyleId>
              </a:tblPr>
              <a:tblGrid>
                <a:gridCol w="393539">
                  <a:extLst>
                    <a:ext uri="{9D8B030D-6E8A-4147-A177-3AD203B41FA5}">
                      <a16:colId xmlns:a16="http://schemas.microsoft.com/office/drawing/2014/main" val="20000"/>
                    </a:ext>
                  </a:extLst>
                </a:gridCol>
                <a:gridCol w="1469985">
                  <a:extLst>
                    <a:ext uri="{9D8B030D-6E8A-4147-A177-3AD203B41FA5}">
                      <a16:colId xmlns:a16="http://schemas.microsoft.com/office/drawing/2014/main" val="20001"/>
                    </a:ext>
                  </a:extLst>
                </a:gridCol>
                <a:gridCol w="1579121">
                  <a:extLst>
                    <a:ext uri="{9D8B030D-6E8A-4147-A177-3AD203B41FA5}">
                      <a16:colId xmlns:a16="http://schemas.microsoft.com/office/drawing/2014/main" val="20003"/>
                    </a:ext>
                  </a:extLst>
                </a:gridCol>
                <a:gridCol w="977234">
                  <a:extLst>
                    <a:ext uri="{9D8B030D-6E8A-4147-A177-3AD203B41FA5}">
                      <a16:colId xmlns:a16="http://schemas.microsoft.com/office/drawing/2014/main" val="20002"/>
                    </a:ext>
                  </a:extLst>
                </a:gridCol>
                <a:gridCol w="1031183">
                  <a:extLst>
                    <a:ext uri="{9D8B030D-6E8A-4147-A177-3AD203B41FA5}">
                      <a16:colId xmlns:a16="http://schemas.microsoft.com/office/drawing/2014/main" val="20004"/>
                    </a:ext>
                  </a:extLst>
                </a:gridCol>
                <a:gridCol w="1276562">
                  <a:extLst>
                    <a:ext uri="{9D8B030D-6E8A-4147-A177-3AD203B41FA5}">
                      <a16:colId xmlns:a16="http://schemas.microsoft.com/office/drawing/2014/main" val="20005"/>
                    </a:ext>
                  </a:extLst>
                </a:gridCol>
              </a:tblGrid>
              <a:tr h="1319302">
                <a:tc>
                  <a:txBody>
                    <a:bodyPr/>
                    <a:lstStyle/>
                    <a:p>
                      <a:pPr algn="ctr">
                        <a:lnSpc>
                          <a:spcPct val="107000"/>
                        </a:lnSpc>
                        <a:spcAft>
                          <a:spcPts val="0"/>
                        </a:spcAft>
                      </a:pP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500" dirty="0">
                          <a:effectLst/>
                          <a:latin typeface="+mn-lt"/>
                        </a:rPr>
                        <a:t>HIV care cascade step</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e-CH" sz="1500" b="1" kern="1200" dirty="0">
                          <a:solidFill>
                            <a:schemeClr val="tx1"/>
                          </a:solidFill>
                          <a:effectLst/>
                          <a:latin typeface="+mn-lt"/>
                          <a:ea typeface="+mn-ea"/>
                          <a:cs typeface="+mn-cs"/>
                        </a:rPr>
                        <a:t>Type </a:t>
                      </a:r>
                      <a:r>
                        <a:rPr lang="de-CH" sz="1500" b="1" kern="1200" dirty="0" err="1">
                          <a:solidFill>
                            <a:schemeClr val="tx1"/>
                          </a:solidFill>
                          <a:effectLst/>
                          <a:latin typeface="+mn-lt"/>
                          <a:ea typeface="+mn-ea"/>
                          <a:cs typeface="+mn-cs"/>
                        </a:rPr>
                        <a:t>of</a:t>
                      </a:r>
                      <a:r>
                        <a:rPr lang="de-CH" sz="1500" b="1" kern="1200" dirty="0">
                          <a:solidFill>
                            <a:schemeClr val="tx1"/>
                          </a:solidFill>
                          <a:effectLst/>
                          <a:latin typeface="+mn-lt"/>
                          <a:ea typeface="+mn-ea"/>
                          <a:cs typeface="+mn-cs"/>
                        </a:rPr>
                        <a:t> </a:t>
                      </a:r>
                      <a:r>
                        <a:rPr lang="de-CH" sz="1500" b="1" kern="1200" dirty="0" err="1">
                          <a:solidFill>
                            <a:schemeClr val="tx1"/>
                          </a:solidFill>
                          <a:effectLst/>
                          <a:latin typeface="+mn-lt"/>
                          <a:ea typeface="+mn-ea"/>
                          <a:cs typeface="+mn-cs"/>
                        </a:rPr>
                        <a:t>data</a:t>
                      </a:r>
                      <a:endParaRPr lang="de-CH" sz="1500" b="1" kern="1200" dirty="0">
                        <a:solidFill>
                          <a:schemeClr val="tx1"/>
                        </a:solidFill>
                        <a:effectLst/>
                        <a:latin typeface="+mn-lt"/>
                        <a:ea typeface="+mn-ea"/>
                        <a:cs typeface="+mn-cs"/>
                      </a:endParaRPr>
                    </a:p>
                  </a:txBody>
                  <a:tcPr marL="68580" marR="68580" marT="0" marB="0" anchor="ctr"/>
                </a:tc>
                <a:tc>
                  <a:txBody>
                    <a:bodyPr/>
                    <a:lstStyle/>
                    <a:p>
                      <a:pPr algn="ctr">
                        <a:lnSpc>
                          <a:spcPct val="107000"/>
                        </a:lnSpc>
                        <a:spcAft>
                          <a:spcPts val="0"/>
                        </a:spcAft>
                      </a:pPr>
                      <a:r>
                        <a:rPr lang="en-GB" sz="1500" dirty="0">
                          <a:effectLst/>
                          <a:latin typeface="+mn-lt"/>
                        </a:rPr>
                        <a:t>No. of studies reporting</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500" dirty="0">
                          <a:effectLst/>
                          <a:latin typeface="+mn-lt"/>
                        </a:rPr>
                        <a:t>No. of definitions numerator</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500" dirty="0">
                          <a:effectLst/>
                          <a:latin typeface="+mn-lt"/>
                        </a:rPr>
                        <a:t>No. of definitions  denominator</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595762">
                <a:tc>
                  <a:txBody>
                    <a:bodyPr/>
                    <a:lstStyle/>
                    <a:p>
                      <a:pPr algn="ctr">
                        <a:lnSpc>
                          <a:spcPct val="107000"/>
                        </a:lnSpc>
                        <a:spcAft>
                          <a:spcPts val="0"/>
                        </a:spcAft>
                      </a:pPr>
                      <a:r>
                        <a:rPr lang="de-CH" sz="1500" dirty="0">
                          <a:effectLst/>
                          <a:latin typeface="+mn-lt"/>
                          <a:ea typeface="Calibri" panose="020F0502020204030204" pitchFamily="34" charset="0"/>
                          <a:cs typeface="Times New Roman" panose="02020603050405020304" pitchFamily="18" charset="0"/>
                        </a:rPr>
                        <a:t>1</a:t>
                      </a: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People living with HIV</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marL="0" marR="0" lvl="0" indent="0" algn="ctr" defTabSz="952582" rtl="0" eaLnBrk="1" fontAlgn="auto" latinLnBrk="0" hangingPunct="1">
                        <a:lnSpc>
                          <a:spcPct val="107000"/>
                        </a:lnSpc>
                        <a:spcBef>
                          <a:spcPts val="0"/>
                        </a:spcBef>
                        <a:spcAft>
                          <a:spcPts val="0"/>
                        </a:spcAft>
                        <a:buClrTx/>
                        <a:buSzTx/>
                        <a:buFontTx/>
                        <a:buNone/>
                        <a:tabLst/>
                        <a:defRPr/>
                      </a:pPr>
                      <a:r>
                        <a:rPr lang="de-CH" sz="1500" dirty="0">
                          <a:effectLst/>
                          <a:latin typeface="+mn-lt"/>
                          <a:ea typeface="Calibri" panose="020F0502020204030204" pitchFamily="34" charset="0"/>
                          <a:cs typeface="Times New Roman" panose="02020603050405020304" pitchFamily="18" charset="0"/>
                        </a:rPr>
                        <a:t>Cross-</a:t>
                      </a:r>
                      <a:r>
                        <a:rPr lang="de-CH" sz="1500" dirty="0" err="1">
                          <a:effectLst/>
                          <a:latin typeface="+mn-lt"/>
                          <a:ea typeface="Calibri" panose="020F0502020204030204" pitchFamily="34" charset="0"/>
                          <a:cs typeface="Times New Roman" panose="02020603050405020304" pitchFamily="18" charset="0"/>
                        </a:rPr>
                        <a:t>sectional</a:t>
                      </a:r>
                      <a:r>
                        <a:rPr lang="de-CH" sz="1500" dirty="0">
                          <a:effectLst/>
                          <a:latin typeface="+mn-lt"/>
                          <a:ea typeface="Calibri" panose="020F0502020204030204" pitchFamily="34" charset="0"/>
                          <a:cs typeface="Times New Roman" panose="02020603050405020304" pitchFamily="18" charset="0"/>
                        </a:rPr>
                        <a:t> </a:t>
                      </a:r>
                      <a:r>
                        <a:rPr lang="de-CH" sz="1500" dirty="0" err="1">
                          <a:effectLst/>
                          <a:latin typeface="+mn-lt"/>
                          <a:ea typeface="Calibri" panose="020F0502020204030204" pitchFamily="34" charset="0"/>
                          <a:cs typeface="Times New Roman" panose="02020603050405020304" pitchFamily="18" charset="0"/>
                        </a:rPr>
                        <a:t>and</a:t>
                      </a:r>
                      <a:r>
                        <a:rPr lang="de-CH" sz="1500" dirty="0">
                          <a:effectLst/>
                          <a:latin typeface="+mn-lt"/>
                          <a:ea typeface="Calibri" panose="020F0502020204030204" pitchFamily="34" charset="0"/>
                          <a:cs typeface="Times New Roman" panose="02020603050405020304" pitchFamily="18" charset="0"/>
                        </a:rPr>
                        <a:t> longitudinal</a:t>
                      </a: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8</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6</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5</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extLst>
                  <a:ext uri="{0D108BD9-81ED-4DB2-BD59-A6C34878D82A}">
                    <a16:rowId xmlns:a16="http://schemas.microsoft.com/office/drawing/2014/main" val="10001"/>
                  </a:ext>
                </a:extLst>
              </a:tr>
              <a:tr h="595762">
                <a:tc>
                  <a:txBody>
                    <a:bodyPr/>
                    <a:lstStyle/>
                    <a:p>
                      <a:pPr algn="ctr">
                        <a:lnSpc>
                          <a:spcPct val="107000"/>
                        </a:lnSpc>
                        <a:spcAft>
                          <a:spcPts val="0"/>
                        </a:spcAft>
                      </a:pPr>
                      <a:r>
                        <a:rPr lang="de-CH" sz="1500" dirty="0">
                          <a:effectLst/>
                          <a:latin typeface="+mn-lt"/>
                          <a:ea typeface="Calibri" panose="020F0502020204030204" pitchFamily="34" charset="0"/>
                          <a:cs typeface="Times New Roman" panose="02020603050405020304" pitchFamily="18" charset="0"/>
                        </a:rPr>
                        <a:t>2</a:t>
                      </a:r>
                    </a:p>
                  </a:txBody>
                  <a:tcPr marL="68580" marR="68580" marT="0" marB="0" anchor="ctr"/>
                </a:tc>
                <a:tc>
                  <a:txBody>
                    <a:bodyPr/>
                    <a:lstStyle/>
                    <a:p>
                      <a:pPr algn="ctr">
                        <a:lnSpc>
                          <a:spcPct val="107000"/>
                        </a:lnSpc>
                        <a:spcAft>
                          <a:spcPts val="0"/>
                        </a:spcAft>
                      </a:pPr>
                      <a:r>
                        <a:rPr lang="en-GB" sz="1500" dirty="0">
                          <a:effectLst/>
                          <a:latin typeface="+mn-lt"/>
                        </a:rPr>
                        <a:t>Diagnosed with HIV</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52582" rtl="0" eaLnBrk="1" fontAlgn="auto" latinLnBrk="0" hangingPunct="1">
                        <a:lnSpc>
                          <a:spcPct val="107000"/>
                        </a:lnSpc>
                        <a:spcBef>
                          <a:spcPts val="0"/>
                        </a:spcBef>
                        <a:spcAft>
                          <a:spcPts val="0"/>
                        </a:spcAft>
                        <a:buClrTx/>
                        <a:buSzTx/>
                        <a:buFontTx/>
                        <a:buNone/>
                        <a:tabLst/>
                        <a:defRPr/>
                      </a:pPr>
                      <a:r>
                        <a:rPr lang="de-CH" sz="1500" dirty="0">
                          <a:effectLst/>
                          <a:latin typeface="+mn-lt"/>
                          <a:ea typeface="Calibri" panose="020F0502020204030204" pitchFamily="34" charset="0"/>
                          <a:cs typeface="Times New Roman" panose="02020603050405020304" pitchFamily="18" charset="0"/>
                        </a:rPr>
                        <a:t>Cross-</a:t>
                      </a:r>
                      <a:r>
                        <a:rPr lang="de-CH" sz="1500" dirty="0" err="1">
                          <a:effectLst/>
                          <a:latin typeface="+mn-lt"/>
                          <a:ea typeface="Calibri" panose="020F0502020204030204" pitchFamily="34" charset="0"/>
                          <a:cs typeface="Times New Roman" panose="02020603050405020304" pitchFamily="18" charset="0"/>
                        </a:rPr>
                        <a:t>sectional</a:t>
                      </a:r>
                      <a:r>
                        <a:rPr lang="de-CH" sz="1500" dirty="0">
                          <a:effectLst/>
                          <a:latin typeface="+mn-lt"/>
                          <a:ea typeface="Calibri" panose="020F0502020204030204" pitchFamily="34" charset="0"/>
                          <a:cs typeface="Times New Roman" panose="02020603050405020304" pitchFamily="18" charset="0"/>
                        </a:rPr>
                        <a:t> </a:t>
                      </a:r>
                      <a:r>
                        <a:rPr lang="de-CH" sz="1500" dirty="0" err="1">
                          <a:effectLst/>
                          <a:latin typeface="+mn-lt"/>
                          <a:ea typeface="Calibri" panose="020F0502020204030204" pitchFamily="34" charset="0"/>
                          <a:cs typeface="Times New Roman" panose="02020603050405020304" pitchFamily="18" charset="0"/>
                        </a:rPr>
                        <a:t>and</a:t>
                      </a:r>
                      <a:r>
                        <a:rPr lang="de-CH" sz="1500" dirty="0">
                          <a:effectLst/>
                          <a:latin typeface="+mn-lt"/>
                          <a:ea typeface="Calibri" panose="020F0502020204030204" pitchFamily="34" charset="0"/>
                          <a:cs typeface="Times New Roman" panose="02020603050405020304" pitchFamily="18" charset="0"/>
                        </a:rPr>
                        <a:t> longitudinal</a:t>
                      </a:r>
                    </a:p>
                  </a:txBody>
                  <a:tcPr marL="68580" marR="68580" marT="0" marB="0" anchor="ctr"/>
                </a:tc>
                <a:tc>
                  <a:txBody>
                    <a:bodyPr/>
                    <a:lstStyle/>
                    <a:p>
                      <a:pPr algn="ctr">
                        <a:lnSpc>
                          <a:spcPct val="107000"/>
                        </a:lnSpc>
                        <a:spcAft>
                          <a:spcPts val="0"/>
                        </a:spcAft>
                      </a:pPr>
                      <a:r>
                        <a:rPr lang="en-GB" sz="1500" dirty="0">
                          <a:effectLst/>
                          <a:latin typeface="+mn-lt"/>
                        </a:rPr>
                        <a:t>14 </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500">
                          <a:effectLst/>
                          <a:latin typeface="+mn-lt"/>
                        </a:rPr>
                        <a:t>4</a:t>
                      </a:r>
                      <a:endParaRPr lang="de-CH" sz="15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500" dirty="0">
                          <a:effectLst/>
                          <a:latin typeface="+mn-lt"/>
                        </a:rPr>
                        <a:t>2</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595762">
                <a:tc>
                  <a:txBody>
                    <a:bodyPr/>
                    <a:lstStyle/>
                    <a:p>
                      <a:pPr algn="ctr">
                        <a:lnSpc>
                          <a:spcPct val="107000"/>
                        </a:lnSpc>
                        <a:spcAft>
                          <a:spcPts val="0"/>
                        </a:spcAft>
                      </a:pPr>
                      <a:r>
                        <a:rPr lang="de-CH" sz="1500" dirty="0">
                          <a:effectLst/>
                          <a:latin typeface="+mn-lt"/>
                          <a:ea typeface="Calibri" panose="020F0502020204030204" pitchFamily="34" charset="0"/>
                          <a:cs typeface="Times New Roman" panose="02020603050405020304" pitchFamily="18" charset="0"/>
                        </a:rPr>
                        <a:t>3</a:t>
                      </a: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Linked to pre-ART care</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marL="0" marR="0" lvl="0" indent="0" algn="ctr" defTabSz="952582" rtl="0" eaLnBrk="1" fontAlgn="auto" latinLnBrk="0" hangingPunct="1">
                        <a:lnSpc>
                          <a:spcPct val="107000"/>
                        </a:lnSpc>
                        <a:spcBef>
                          <a:spcPts val="0"/>
                        </a:spcBef>
                        <a:spcAft>
                          <a:spcPts val="0"/>
                        </a:spcAft>
                        <a:buClrTx/>
                        <a:buSzTx/>
                        <a:buFontTx/>
                        <a:buNone/>
                        <a:tabLst/>
                        <a:defRPr/>
                      </a:pPr>
                      <a:r>
                        <a:rPr lang="de-CH" sz="1500" dirty="0">
                          <a:effectLst/>
                          <a:latin typeface="+mn-lt"/>
                          <a:ea typeface="Calibri" panose="020F0502020204030204" pitchFamily="34" charset="0"/>
                          <a:cs typeface="Times New Roman" panose="02020603050405020304" pitchFamily="18" charset="0"/>
                        </a:rPr>
                        <a:t>Cross-</a:t>
                      </a:r>
                      <a:r>
                        <a:rPr lang="de-CH" sz="1500" dirty="0" err="1">
                          <a:effectLst/>
                          <a:latin typeface="+mn-lt"/>
                          <a:ea typeface="Calibri" panose="020F0502020204030204" pitchFamily="34" charset="0"/>
                          <a:cs typeface="Times New Roman" panose="02020603050405020304" pitchFamily="18" charset="0"/>
                        </a:rPr>
                        <a:t>sectional</a:t>
                      </a:r>
                      <a:r>
                        <a:rPr lang="de-CH" sz="1500" dirty="0">
                          <a:effectLst/>
                          <a:latin typeface="+mn-lt"/>
                          <a:ea typeface="Calibri" panose="020F0502020204030204" pitchFamily="34" charset="0"/>
                          <a:cs typeface="Times New Roman" panose="02020603050405020304" pitchFamily="18" charset="0"/>
                        </a:rPr>
                        <a:t> </a:t>
                      </a:r>
                      <a:r>
                        <a:rPr lang="de-CH" sz="1500" dirty="0" err="1">
                          <a:effectLst/>
                          <a:latin typeface="+mn-lt"/>
                          <a:ea typeface="Calibri" panose="020F0502020204030204" pitchFamily="34" charset="0"/>
                          <a:cs typeface="Times New Roman" panose="02020603050405020304" pitchFamily="18" charset="0"/>
                        </a:rPr>
                        <a:t>and</a:t>
                      </a:r>
                      <a:r>
                        <a:rPr lang="de-CH" sz="1500" dirty="0">
                          <a:effectLst/>
                          <a:latin typeface="+mn-lt"/>
                          <a:ea typeface="Calibri" panose="020F0502020204030204" pitchFamily="34" charset="0"/>
                          <a:cs typeface="Times New Roman" panose="02020603050405020304" pitchFamily="18" charset="0"/>
                        </a:rPr>
                        <a:t> longitudinal</a:t>
                      </a: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22 </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10</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8</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extLst>
                  <a:ext uri="{0D108BD9-81ED-4DB2-BD59-A6C34878D82A}">
                    <a16:rowId xmlns:a16="http://schemas.microsoft.com/office/drawing/2014/main" val="10003"/>
                  </a:ext>
                </a:extLst>
              </a:tr>
              <a:tr h="595762">
                <a:tc>
                  <a:txBody>
                    <a:bodyPr/>
                    <a:lstStyle/>
                    <a:p>
                      <a:pPr algn="ctr">
                        <a:lnSpc>
                          <a:spcPct val="107000"/>
                        </a:lnSpc>
                        <a:spcAft>
                          <a:spcPts val="0"/>
                        </a:spcAft>
                      </a:pPr>
                      <a:r>
                        <a:rPr lang="de-CH" sz="1500" dirty="0">
                          <a:effectLst/>
                          <a:latin typeface="+mn-lt"/>
                          <a:ea typeface="Calibri" panose="020F0502020204030204" pitchFamily="34" charset="0"/>
                          <a:cs typeface="Times New Roman" panose="02020603050405020304" pitchFamily="18" charset="0"/>
                        </a:rPr>
                        <a:t>4</a:t>
                      </a:r>
                    </a:p>
                  </a:txBody>
                  <a:tcPr marL="68580" marR="68580" marT="0" marB="0" anchor="ctr"/>
                </a:tc>
                <a:tc>
                  <a:txBody>
                    <a:bodyPr/>
                    <a:lstStyle/>
                    <a:p>
                      <a:pPr algn="ctr">
                        <a:lnSpc>
                          <a:spcPct val="107000"/>
                        </a:lnSpc>
                        <a:spcAft>
                          <a:spcPts val="0"/>
                        </a:spcAft>
                      </a:pPr>
                      <a:r>
                        <a:rPr lang="en-GB" sz="1500">
                          <a:effectLst/>
                          <a:latin typeface="+mn-lt"/>
                        </a:rPr>
                        <a:t>Retention in pre-ART care</a:t>
                      </a:r>
                      <a:endParaRPr lang="de-CH" sz="15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52582" rtl="0" eaLnBrk="1" fontAlgn="auto" latinLnBrk="0" hangingPunct="1">
                        <a:lnSpc>
                          <a:spcPct val="107000"/>
                        </a:lnSpc>
                        <a:spcBef>
                          <a:spcPts val="0"/>
                        </a:spcBef>
                        <a:spcAft>
                          <a:spcPts val="0"/>
                        </a:spcAft>
                        <a:buClrTx/>
                        <a:buSzTx/>
                        <a:buFontTx/>
                        <a:buNone/>
                        <a:tabLst/>
                        <a:defRPr/>
                      </a:pPr>
                      <a:r>
                        <a:rPr lang="de-CH" sz="1500" dirty="0">
                          <a:effectLst/>
                          <a:latin typeface="+mn-lt"/>
                          <a:ea typeface="Calibri" panose="020F0502020204030204" pitchFamily="34" charset="0"/>
                          <a:cs typeface="Times New Roman" panose="02020603050405020304" pitchFamily="18" charset="0"/>
                        </a:rPr>
                        <a:t>Cross-</a:t>
                      </a:r>
                      <a:r>
                        <a:rPr lang="de-CH" sz="1500" dirty="0" err="1">
                          <a:effectLst/>
                          <a:latin typeface="+mn-lt"/>
                          <a:ea typeface="Calibri" panose="020F0502020204030204" pitchFamily="34" charset="0"/>
                          <a:cs typeface="Times New Roman" panose="02020603050405020304" pitchFamily="18" charset="0"/>
                        </a:rPr>
                        <a:t>sectional</a:t>
                      </a:r>
                      <a:r>
                        <a:rPr lang="de-CH" sz="1500" dirty="0">
                          <a:effectLst/>
                          <a:latin typeface="+mn-lt"/>
                          <a:ea typeface="Calibri" panose="020F0502020204030204" pitchFamily="34" charset="0"/>
                          <a:cs typeface="Times New Roman" panose="02020603050405020304" pitchFamily="18" charset="0"/>
                        </a:rPr>
                        <a:t> </a:t>
                      </a:r>
                      <a:r>
                        <a:rPr lang="de-CH" sz="1500" dirty="0" err="1">
                          <a:effectLst/>
                          <a:latin typeface="+mn-lt"/>
                          <a:ea typeface="Calibri" panose="020F0502020204030204" pitchFamily="34" charset="0"/>
                          <a:cs typeface="Times New Roman" panose="02020603050405020304" pitchFamily="18" charset="0"/>
                        </a:rPr>
                        <a:t>and</a:t>
                      </a:r>
                      <a:r>
                        <a:rPr lang="de-CH" sz="1500" dirty="0">
                          <a:effectLst/>
                          <a:latin typeface="+mn-lt"/>
                          <a:ea typeface="Calibri" panose="020F0502020204030204" pitchFamily="34" charset="0"/>
                          <a:cs typeface="Times New Roman" panose="02020603050405020304" pitchFamily="18" charset="0"/>
                        </a:rPr>
                        <a:t> longitudinal</a:t>
                      </a:r>
                    </a:p>
                  </a:txBody>
                  <a:tcPr marL="68580" marR="68580" marT="0" marB="0" anchor="ctr"/>
                </a:tc>
                <a:tc>
                  <a:txBody>
                    <a:bodyPr/>
                    <a:lstStyle/>
                    <a:p>
                      <a:pPr algn="ctr">
                        <a:lnSpc>
                          <a:spcPct val="107000"/>
                        </a:lnSpc>
                        <a:spcAft>
                          <a:spcPts val="0"/>
                        </a:spcAft>
                      </a:pPr>
                      <a:r>
                        <a:rPr lang="en-GB" sz="1500" dirty="0">
                          <a:effectLst/>
                          <a:latin typeface="+mn-lt"/>
                        </a:rPr>
                        <a:t>16 </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500" dirty="0">
                          <a:effectLst/>
                          <a:latin typeface="+mn-lt"/>
                        </a:rPr>
                        <a:t>9</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500" dirty="0">
                          <a:effectLst/>
                          <a:latin typeface="+mn-lt"/>
                        </a:rPr>
                        <a:t>9</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416741">
                <a:tc>
                  <a:txBody>
                    <a:bodyPr/>
                    <a:lstStyle/>
                    <a:p>
                      <a:pPr algn="ctr">
                        <a:lnSpc>
                          <a:spcPct val="107000"/>
                        </a:lnSpc>
                        <a:spcAft>
                          <a:spcPts val="0"/>
                        </a:spcAft>
                      </a:pPr>
                      <a:r>
                        <a:rPr lang="de-CH" sz="1500" dirty="0">
                          <a:effectLst/>
                          <a:latin typeface="+mn-lt"/>
                          <a:ea typeface="Calibri" panose="020F0502020204030204" pitchFamily="34" charset="0"/>
                          <a:cs typeface="Times New Roman" panose="02020603050405020304" pitchFamily="18" charset="0"/>
                        </a:rPr>
                        <a:t>5</a:t>
                      </a: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ART initiation</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marL="0" marR="0" lvl="0" indent="0" algn="ctr" defTabSz="952582" rtl="0" eaLnBrk="1" fontAlgn="auto" latinLnBrk="0" hangingPunct="1">
                        <a:lnSpc>
                          <a:spcPct val="107000"/>
                        </a:lnSpc>
                        <a:spcBef>
                          <a:spcPts val="0"/>
                        </a:spcBef>
                        <a:spcAft>
                          <a:spcPts val="0"/>
                        </a:spcAft>
                        <a:buClrTx/>
                        <a:buSzTx/>
                        <a:buFontTx/>
                        <a:buNone/>
                        <a:tabLst/>
                        <a:defRPr/>
                      </a:pPr>
                      <a:r>
                        <a:rPr lang="de-CH" sz="1500" dirty="0">
                          <a:effectLst/>
                          <a:latin typeface="+mn-lt"/>
                          <a:ea typeface="Calibri" panose="020F0502020204030204" pitchFamily="34" charset="0"/>
                          <a:cs typeface="Times New Roman" panose="02020603050405020304" pitchFamily="18" charset="0"/>
                        </a:rPr>
                        <a:t>Cross-</a:t>
                      </a:r>
                      <a:r>
                        <a:rPr lang="de-CH" sz="1500" dirty="0" err="1">
                          <a:effectLst/>
                          <a:latin typeface="+mn-lt"/>
                          <a:ea typeface="Calibri" panose="020F0502020204030204" pitchFamily="34" charset="0"/>
                          <a:cs typeface="Times New Roman" panose="02020603050405020304" pitchFamily="18" charset="0"/>
                        </a:rPr>
                        <a:t>sectional</a:t>
                      </a:r>
                      <a:r>
                        <a:rPr lang="de-CH" sz="1500" dirty="0">
                          <a:effectLst/>
                          <a:latin typeface="+mn-lt"/>
                          <a:ea typeface="Calibri" panose="020F0502020204030204" pitchFamily="34" charset="0"/>
                          <a:cs typeface="Times New Roman" panose="02020603050405020304" pitchFamily="18" charset="0"/>
                        </a:rPr>
                        <a:t> </a:t>
                      </a:r>
                      <a:r>
                        <a:rPr lang="de-CH" sz="1500" dirty="0" err="1">
                          <a:effectLst/>
                          <a:latin typeface="+mn-lt"/>
                          <a:ea typeface="Calibri" panose="020F0502020204030204" pitchFamily="34" charset="0"/>
                          <a:cs typeface="Times New Roman" panose="02020603050405020304" pitchFamily="18" charset="0"/>
                        </a:rPr>
                        <a:t>and</a:t>
                      </a:r>
                      <a:r>
                        <a:rPr lang="de-CH" sz="1500" dirty="0">
                          <a:effectLst/>
                          <a:latin typeface="+mn-lt"/>
                          <a:ea typeface="Calibri" panose="020F0502020204030204" pitchFamily="34" charset="0"/>
                          <a:cs typeface="Times New Roman" panose="02020603050405020304" pitchFamily="18" charset="0"/>
                        </a:rPr>
                        <a:t> longitudinal</a:t>
                      </a: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26 </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15</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6</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extLst>
                  <a:ext uri="{0D108BD9-81ED-4DB2-BD59-A6C34878D82A}">
                    <a16:rowId xmlns:a16="http://schemas.microsoft.com/office/drawing/2014/main" val="10005"/>
                  </a:ext>
                </a:extLst>
              </a:tr>
              <a:tr h="297881">
                <a:tc>
                  <a:txBody>
                    <a:bodyPr/>
                    <a:lstStyle/>
                    <a:p>
                      <a:pPr algn="ctr">
                        <a:lnSpc>
                          <a:spcPct val="107000"/>
                        </a:lnSpc>
                        <a:spcAft>
                          <a:spcPts val="0"/>
                        </a:spcAft>
                      </a:pPr>
                      <a:r>
                        <a:rPr lang="de-CH" sz="1500" dirty="0">
                          <a:effectLst/>
                          <a:latin typeface="+mn-lt"/>
                          <a:ea typeface="Calibri" panose="020F0502020204030204" pitchFamily="34" charset="0"/>
                          <a:cs typeface="Times New Roman" panose="02020603050405020304" pitchFamily="18" charset="0"/>
                        </a:rPr>
                        <a:t>6</a:t>
                      </a:r>
                    </a:p>
                  </a:txBody>
                  <a:tcPr marL="68580" marR="68580" marT="0" marB="0" anchor="ctr"/>
                </a:tc>
                <a:tc>
                  <a:txBody>
                    <a:bodyPr/>
                    <a:lstStyle/>
                    <a:p>
                      <a:pPr algn="ctr">
                        <a:lnSpc>
                          <a:spcPct val="107000"/>
                        </a:lnSpc>
                        <a:spcAft>
                          <a:spcPts val="0"/>
                        </a:spcAft>
                      </a:pPr>
                      <a:r>
                        <a:rPr lang="en-GB" sz="1500">
                          <a:effectLst/>
                          <a:latin typeface="+mn-lt"/>
                        </a:rPr>
                        <a:t>On ART</a:t>
                      </a:r>
                      <a:endParaRPr lang="de-CH" sz="15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e-CH" sz="1500" dirty="0">
                          <a:effectLst/>
                          <a:latin typeface="+mn-lt"/>
                          <a:ea typeface="Calibri" panose="020F0502020204030204" pitchFamily="34" charset="0"/>
                          <a:cs typeface="Times New Roman" panose="02020603050405020304" pitchFamily="18" charset="0"/>
                        </a:rPr>
                        <a:t>Cross-</a:t>
                      </a:r>
                      <a:r>
                        <a:rPr lang="de-CH" sz="1500" dirty="0" err="1">
                          <a:effectLst/>
                          <a:latin typeface="+mn-lt"/>
                          <a:ea typeface="Calibri" panose="020F0502020204030204" pitchFamily="34" charset="0"/>
                          <a:cs typeface="Times New Roman" panose="02020603050405020304" pitchFamily="18" charset="0"/>
                        </a:rPr>
                        <a:t>sectional</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500" dirty="0">
                          <a:effectLst/>
                          <a:latin typeface="+mn-lt"/>
                        </a:rPr>
                        <a:t>9 </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500" dirty="0">
                          <a:effectLst/>
                          <a:latin typeface="+mn-lt"/>
                        </a:rPr>
                        <a:t>4</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500" dirty="0">
                          <a:effectLst/>
                          <a:latin typeface="+mn-lt"/>
                        </a:rPr>
                        <a:t>6</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502749">
                <a:tc>
                  <a:txBody>
                    <a:bodyPr/>
                    <a:lstStyle/>
                    <a:p>
                      <a:pPr algn="ctr">
                        <a:lnSpc>
                          <a:spcPct val="107000"/>
                        </a:lnSpc>
                        <a:spcAft>
                          <a:spcPts val="0"/>
                        </a:spcAft>
                      </a:pPr>
                      <a:r>
                        <a:rPr lang="de-CH" sz="1500" dirty="0">
                          <a:effectLst/>
                          <a:latin typeface="+mn-lt"/>
                          <a:ea typeface="Calibri" panose="020F0502020204030204" pitchFamily="34" charset="0"/>
                          <a:cs typeface="Times New Roman" panose="02020603050405020304" pitchFamily="18" charset="0"/>
                        </a:rPr>
                        <a:t>7</a:t>
                      </a: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Retention on ART</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marL="0" marR="0" lvl="0" indent="0" algn="ctr" defTabSz="952582" rtl="0" eaLnBrk="1" fontAlgn="auto" latinLnBrk="0" hangingPunct="1">
                        <a:lnSpc>
                          <a:spcPct val="107000"/>
                        </a:lnSpc>
                        <a:spcBef>
                          <a:spcPts val="0"/>
                        </a:spcBef>
                        <a:spcAft>
                          <a:spcPts val="0"/>
                        </a:spcAft>
                        <a:buClrTx/>
                        <a:buSzTx/>
                        <a:buFontTx/>
                        <a:buNone/>
                        <a:tabLst/>
                        <a:defRPr/>
                      </a:pPr>
                      <a:r>
                        <a:rPr lang="de-CH" sz="1500" dirty="0">
                          <a:effectLst/>
                          <a:latin typeface="+mn-lt"/>
                          <a:ea typeface="Calibri" panose="020F0502020204030204" pitchFamily="34" charset="0"/>
                          <a:cs typeface="Times New Roman" panose="02020603050405020304" pitchFamily="18" charset="0"/>
                        </a:rPr>
                        <a:t>Cross-</a:t>
                      </a:r>
                      <a:r>
                        <a:rPr lang="de-CH" sz="1500" dirty="0" err="1">
                          <a:effectLst/>
                          <a:latin typeface="+mn-lt"/>
                          <a:ea typeface="Calibri" panose="020F0502020204030204" pitchFamily="34" charset="0"/>
                          <a:cs typeface="Times New Roman" panose="02020603050405020304" pitchFamily="18" charset="0"/>
                        </a:rPr>
                        <a:t>sectional</a:t>
                      </a:r>
                      <a:r>
                        <a:rPr lang="de-CH" sz="1500" dirty="0">
                          <a:effectLst/>
                          <a:latin typeface="+mn-lt"/>
                          <a:ea typeface="Calibri" panose="020F0502020204030204" pitchFamily="34" charset="0"/>
                          <a:cs typeface="Times New Roman" panose="02020603050405020304" pitchFamily="18" charset="0"/>
                        </a:rPr>
                        <a:t> </a:t>
                      </a:r>
                      <a:r>
                        <a:rPr lang="de-CH" sz="1500" dirty="0" err="1">
                          <a:effectLst/>
                          <a:latin typeface="+mn-lt"/>
                          <a:ea typeface="Calibri" panose="020F0502020204030204" pitchFamily="34" charset="0"/>
                          <a:cs typeface="Times New Roman" panose="02020603050405020304" pitchFamily="18" charset="0"/>
                        </a:rPr>
                        <a:t>and</a:t>
                      </a:r>
                      <a:r>
                        <a:rPr lang="de-CH" sz="1500" dirty="0">
                          <a:effectLst/>
                          <a:latin typeface="+mn-lt"/>
                          <a:ea typeface="Calibri" panose="020F0502020204030204" pitchFamily="34" charset="0"/>
                          <a:cs typeface="Times New Roman" panose="02020603050405020304" pitchFamily="18" charset="0"/>
                        </a:rPr>
                        <a:t> longitudinal</a:t>
                      </a: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28 </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12</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2</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extLst>
                  <a:ext uri="{0D108BD9-81ED-4DB2-BD59-A6C34878D82A}">
                    <a16:rowId xmlns:a16="http://schemas.microsoft.com/office/drawing/2014/main" val="10007"/>
                  </a:ext>
                </a:extLst>
              </a:tr>
              <a:tr h="502749">
                <a:tc>
                  <a:txBody>
                    <a:bodyPr/>
                    <a:lstStyle/>
                    <a:p>
                      <a:pPr algn="ctr">
                        <a:lnSpc>
                          <a:spcPct val="107000"/>
                        </a:lnSpc>
                        <a:spcAft>
                          <a:spcPts val="0"/>
                        </a:spcAft>
                      </a:pPr>
                      <a:r>
                        <a:rPr lang="de-CH" sz="1500" dirty="0">
                          <a:effectLst/>
                          <a:latin typeface="+mn-lt"/>
                          <a:ea typeface="Calibri" panose="020F0502020204030204" pitchFamily="34" charset="0"/>
                          <a:cs typeface="Times New Roman" panose="02020603050405020304" pitchFamily="18" charset="0"/>
                        </a:rPr>
                        <a:t>8</a:t>
                      </a:r>
                    </a:p>
                  </a:txBody>
                  <a:tcPr marL="68580" marR="68580" marT="0" marB="0" anchor="ctr"/>
                </a:tc>
                <a:tc>
                  <a:txBody>
                    <a:bodyPr/>
                    <a:lstStyle/>
                    <a:p>
                      <a:pPr algn="ctr">
                        <a:lnSpc>
                          <a:spcPct val="107000"/>
                        </a:lnSpc>
                        <a:spcAft>
                          <a:spcPts val="0"/>
                        </a:spcAft>
                      </a:pPr>
                      <a:r>
                        <a:rPr lang="en-GB" sz="1500" dirty="0">
                          <a:effectLst/>
                          <a:latin typeface="+mn-lt"/>
                        </a:rPr>
                        <a:t>Viral suppression</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52582" rtl="0" eaLnBrk="1" fontAlgn="auto" latinLnBrk="0" hangingPunct="1">
                        <a:lnSpc>
                          <a:spcPct val="107000"/>
                        </a:lnSpc>
                        <a:spcBef>
                          <a:spcPts val="0"/>
                        </a:spcBef>
                        <a:spcAft>
                          <a:spcPts val="0"/>
                        </a:spcAft>
                        <a:buClrTx/>
                        <a:buSzTx/>
                        <a:buFontTx/>
                        <a:buNone/>
                        <a:tabLst/>
                        <a:defRPr/>
                      </a:pPr>
                      <a:r>
                        <a:rPr lang="de-CH" sz="1500" kern="1200" dirty="0">
                          <a:solidFill>
                            <a:schemeClr val="tx1"/>
                          </a:solidFill>
                          <a:effectLst/>
                          <a:latin typeface="+mn-lt"/>
                          <a:ea typeface="Calibri" panose="020F0502020204030204" pitchFamily="34" charset="0"/>
                          <a:cs typeface="Times New Roman" panose="02020603050405020304" pitchFamily="18" charset="0"/>
                        </a:rPr>
                        <a:t>Cross-</a:t>
                      </a:r>
                      <a:r>
                        <a:rPr lang="de-CH" sz="1500" kern="1200" dirty="0" err="1">
                          <a:solidFill>
                            <a:schemeClr val="tx1"/>
                          </a:solidFill>
                          <a:effectLst/>
                          <a:latin typeface="+mn-lt"/>
                          <a:ea typeface="Calibri" panose="020F0502020204030204" pitchFamily="34" charset="0"/>
                          <a:cs typeface="Times New Roman" panose="02020603050405020304" pitchFamily="18" charset="0"/>
                        </a:rPr>
                        <a:t>sectional</a:t>
                      </a:r>
                      <a:r>
                        <a:rPr lang="de-CH" sz="1500" kern="1200" dirty="0">
                          <a:solidFill>
                            <a:schemeClr val="tx1"/>
                          </a:solidFill>
                          <a:effectLst/>
                          <a:latin typeface="+mn-lt"/>
                          <a:ea typeface="Calibri" panose="020F0502020204030204" pitchFamily="34" charset="0"/>
                          <a:cs typeface="Times New Roman" panose="02020603050405020304" pitchFamily="18" charset="0"/>
                        </a:rPr>
                        <a:t> </a:t>
                      </a:r>
                      <a:r>
                        <a:rPr lang="de-CH" sz="1500" kern="1200" dirty="0" err="1">
                          <a:solidFill>
                            <a:schemeClr val="tx1"/>
                          </a:solidFill>
                          <a:effectLst/>
                          <a:latin typeface="+mn-lt"/>
                          <a:ea typeface="Calibri" panose="020F0502020204030204" pitchFamily="34" charset="0"/>
                          <a:cs typeface="Times New Roman" panose="02020603050405020304" pitchFamily="18" charset="0"/>
                        </a:rPr>
                        <a:t>and</a:t>
                      </a:r>
                      <a:r>
                        <a:rPr lang="de-CH" sz="1500" kern="1200" dirty="0">
                          <a:solidFill>
                            <a:schemeClr val="tx1"/>
                          </a:solidFill>
                          <a:effectLst/>
                          <a:latin typeface="+mn-lt"/>
                          <a:ea typeface="Calibri" panose="020F0502020204030204" pitchFamily="34" charset="0"/>
                          <a:cs typeface="Times New Roman" panose="02020603050405020304" pitchFamily="18" charset="0"/>
                        </a:rPr>
                        <a:t> longitudinal</a:t>
                      </a:r>
                    </a:p>
                  </a:txBody>
                  <a:tcPr marL="68580" marR="68580" marT="0" marB="0" anchor="ctr"/>
                </a:tc>
                <a:tc>
                  <a:txBody>
                    <a:bodyPr/>
                    <a:lstStyle/>
                    <a:p>
                      <a:pPr marL="0" indent="-90170" algn="ctr" defTabSz="914400" rtl="0" eaLnBrk="1" latinLnBrk="0" hangingPunct="1">
                        <a:lnSpc>
                          <a:spcPct val="107000"/>
                        </a:lnSpc>
                        <a:spcAft>
                          <a:spcPts val="0"/>
                        </a:spcAft>
                      </a:pPr>
                      <a:r>
                        <a:rPr lang="en-GB" sz="1500" kern="1200" dirty="0">
                          <a:solidFill>
                            <a:schemeClr val="tx1"/>
                          </a:solidFill>
                          <a:effectLst/>
                          <a:latin typeface="+mn-lt"/>
                          <a:ea typeface="+mn-ea"/>
                          <a:cs typeface="+mn-cs"/>
                        </a:rPr>
                        <a:t>34</a:t>
                      </a:r>
                      <a:endParaRPr lang="de-CH" sz="1500" kern="1200" dirty="0">
                        <a:solidFill>
                          <a:schemeClr val="tx1"/>
                        </a:solidFill>
                        <a:effectLst/>
                        <a:latin typeface="+mn-lt"/>
                        <a:ea typeface="+mn-ea"/>
                        <a:cs typeface="+mn-cs"/>
                      </a:endParaRPr>
                    </a:p>
                  </a:txBody>
                  <a:tcPr marL="68580" marR="68580" marT="0" marB="0" anchor="ctr"/>
                </a:tc>
                <a:tc>
                  <a:txBody>
                    <a:bodyPr/>
                    <a:lstStyle/>
                    <a:p>
                      <a:pPr algn="ctr">
                        <a:lnSpc>
                          <a:spcPct val="107000"/>
                        </a:lnSpc>
                        <a:spcAft>
                          <a:spcPts val="0"/>
                        </a:spcAft>
                      </a:pPr>
                      <a:r>
                        <a:rPr lang="en-GB" sz="1500" dirty="0">
                          <a:effectLst/>
                          <a:latin typeface="+mn-lt"/>
                        </a:rPr>
                        <a:t>21</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500" dirty="0">
                          <a:effectLst/>
                          <a:latin typeface="+mn-lt"/>
                        </a:rPr>
                        <a:t>12</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8"/>
                  </a:ext>
                </a:extLst>
              </a:tr>
            </a:tbl>
          </a:graphicData>
        </a:graphic>
      </p:graphicFrame>
      <p:sp>
        <p:nvSpPr>
          <p:cNvPr id="4" name="Foliennummernplatzhalter 3">
            <a:extLst>
              <a:ext uri="{FF2B5EF4-FFF2-40B4-BE49-F238E27FC236}">
                <a16:creationId xmlns:a16="http://schemas.microsoft.com/office/drawing/2014/main" id="{9830D778-A876-E645-B59C-6A0146CAD712}"/>
              </a:ext>
            </a:extLst>
          </p:cNvPr>
          <p:cNvSpPr>
            <a:spLocks noGrp="1"/>
          </p:cNvSpPr>
          <p:nvPr>
            <p:ph type="sldNum" sz="quarter" idx="12"/>
          </p:nvPr>
        </p:nvSpPr>
        <p:spPr/>
        <p:txBody>
          <a:bodyPr/>
          <a:lstStyle/>
          <a:p>
            <a:fld id="{2091858F-4EDC-C347-86BF-7265ADEC3291}" type="slidenum">
              <a:rPr lang="de-DE" smtClean="0"/>
              <a:t>6</a:t>
            </a:fld>
            <a:endParaRPr lang="de-DE"/>
          </a:p>
        </p:txBody>
      </p:sp>
      <p:sp>
        <p:nvSpPr>
          <p:cNvPr id="2" name="Rectangle 1"/>
          <p:cNvSpPr/>
          <p:nvPr/>
        </p:nvSpPr>
        <p:spPr>
          <a:xfrm>
            <a:off x="532435" y="5645208"/>
            <a:ext cx="6987273" cy="650494"/>
          </a:xfrm>
          <a:prstGeom prst="rect">
            <a:avLst/>
          </a:prstGeom>
          <a:noFill/>
          <a:ln w="28575">
            <a:solidFill>
              <a:srgbClr val="E830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7851648" y="2206752"/>
            <a:ext cx="3816096" cy="2308324"/>
          </a:xfrm>
          <a:prstGeom prst="rect">
            <a:avLst/>
          </a:prstGeom>
          <a:noFill/>
          <a:ln w="28575">
            <a:solidFill>
              <a:srgbClr val="E8303B"/>
            </a:solidFill>
          </a:ln>
        </p:spPr>
        <p:txBody>
          <a:bodyPr wrap="square" rtlCol="0">
            <a:spAutoFit/>
          </a:bodyPr>
          <a:lstStyle/>
          <a:p>
            <a:r>
              <a:rPr lang="en-GB" dirty="0"/>
              <a:t>Numerator:</a:t>
            </a:r>
          </a:p>
          <a:p>
            <a:endParaRPr lang="en-GB" dirty="0"/>
          </a:p>
          <a:p>
            <a:r>
              <a:rPr lang="en-GB" dirty="0"/>
              <a:t>Viral load threshold ranged from &lt; 25 copies / ml to &lt; 5,000 copies / ml</a:t>
            </a:r>
          </a:p>
          <a:p>
            <a:endParaRPr lang="en-GB" dirty="0"/>
          </a:p>
          <a:p>
            <a:r>
              <a:rPr lang="en-GB" dirty="0"/>
              <a:t>Time points at which viral suppression was assessed ranged from 1 month on ART to 10 years on ART</a:t>
            </a:r>
          </a:p>
        </p:txBody>
      </p:sp>
    </p:spTree>
    <p:extLst>
      <p:ext uri="{BB962C8B-B14F-4D97-AF65-F5344CB8AC3E}">
        <p14:creationId xmlns:p14="http://schemas.microsoft.com/office/powerpoint/2010/main" val="3295306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091858F-4EDC-C347-86BF-7265ADEC3291}" type="slidenum">
              <a:rPr lang="de-DE" smtClean="0"/>
              <a:t>7</a:t>
            </a:fld>
            <a:endParaRPr lang="de-DE"/>
          </a:p>
        </p:txBody>
      </p:sp>
      <p:sp>
        <p:nvSpPr>
          <p:cNvPr id="7" name="Rectangle 6"/>
          <p:cNvSpPr/>
          <p:nvPr/>
        </p:nvSpPr>
        <p:spPr>
          <a:xfrm>
            <a:off x="763930" y="1622588"/>
            <a:ext cx="4054958" cy="4229572"/>
          </a:xfrm>
          <a:prstGeom prst="rect">
            <a:avLst/>
          </a:prstGeom>
          <a:solidFill>
            <a:schemeClr val="bg1"/>
          </a:solidFill>
          <a:ln w="12700">
            <a:solidFill>
              <a:schemeClr val="bg1">
                <a:lumMod val="65000"/>
              </a:schemeClr>
            </a:solidFill>
          </a:ln>
          <a:effectLst>
            <a:outerShdw blurRad="50800" dist="38100" dir="18900000" algn="b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171212" tIns="171212" rtlCol="0" anchor="t" anchorCtr="0"/>
          <a:lstStyle/>
          <a:p>
            <a:pPr>
              <a:spcAft>
                <a:spcPts val="1200"/>
              </a:spcAft>
            </a:pPr>
            <a:endParaRPr lang="en-US" sz="2000" b="1" noProof="1">
              <a:solidFill>
                <a:srgbClr val="C00000"/>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1887067444"/>
              </p:ext>
            </p:extLst>
          </p:nvPr>
        </p:nvGraphicFramePr>
        <p:xfrm>
          <a:off x="891252" y="1764435"/>
          <a:ext cx="3831221" cy="3817265"/>
        </p:xfrm>
        <a:graphic>
          <a:graphicData uri="http://schemas.openxmlformats.org/drawingml/2006/table">
            <a:tbl>
              <a:tblPr firstRow="1" firstCol="1" bandRow="1">
                <a:tableStyleId>{9D7B26C5-4107-4FEC-AEDC-1716B250A1EF}</a:tableStyleId>
              </a:tblPr>
              <a:tblGrid>
                <a:gridCol w="252995">
                  <a:extLst>
                    <a:ext uri="{9D8B030D-6E8A-4147-A177-3AD203B41FA5}">
                      <a16:colId xmlns:a16="http://schemas.microsoft.com/office/drawing/2014/main" val="20000"/>
                    </a:ext>
                  </a:extLst>
                </a:gridCol>
                <a:gridCol w="839353">
                  <a:extLst>
                    <a:ext uri="{9D8B030D-6E8A-4147-A177-3AD203B41FA5}">
                      <a16:colId xmlns:a16="http://schemas.microsoft.com/office/drawing/2014/main" val="20001"/>
                    </a:ext>
                  </a:extLst>
                </a:gridCol>
                <a:gridCol w="868157">
                  <a:extLst>
                    <a:ext uri="{9D8B030D-6E8A-4147-A177-3AD203B41FA5}">
                      <a16:colId xmlns:a16="http://schemas.microsoft.com/office/drawing/2014/main" val="20003"/>
                    </a:ext>
                  </a:extLst>
                </a:gridCol>
                <a:gridCol w="556511">
                  <a:extLst>
                    <a:ext uri="{9D8B030D-6E8A-4147-A177-3AD203B41FA5}">
                      <a16:colId xmlns:a16="http://schemas.microsoft.com/office/drawing/2014/main" val="20002"/>
                    </a:ext>
                  </a:extLst>
                </a:gridCol>
                <a:gridCol w="587234">
                  <a:extLst>
                    <a:ext uri="{9D8B030D-6E8A-4147-A177-3AD203B41FA5}">
                      <a16:colId xmlns:a16="http://schemas.microsoft.com/office/drawing/2014/main" val="20004"/>
                    </a:ext>
                  </a:extLst>
                </a:gridCol>
                <a:gridCol w="726971">
                  <a:extLst>
                    <a:ext uri="{9D8B030D-6E8A-4147-A177-3AD203B41FA5}">
                      <a16:colId xmlns:a16="http://schemas.microsoft.com/office/drawing/2014/main" val="20005"/>
                    </a:ext>
                  </a:extLst>
                </a:gridCol>
              </a:tblGrid>
              <a:tr h="916503">
                <a:tc>
                  <a:txBody>
                    <a:bodyPr/>
                    <a:lstStyle/>
                    <a:p>
                      <a:pPr algn="ctr">
                        <a:lnSpc>
                          <a:spcPct val="107000"/>
                        </a:lnSpc>
                        <a:spcAft>
                          <a:spcPts val="0"/>
                        </a:spcAft>
                      </a:pPr>
                      <a:endParaRPr lang="de-CH" sz="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800" dirty="0">
                          <a:effectLst/>
                          <a:latin typeface="+mn-lt"/>
                        </a:rPr>
                        <a:t>HIV care cascade step</a:t>
                      </a:r>
                      <a:endParaRPr lang="de-CH" sz="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e-CH" sz="800" b="1" kern="1200" dirty="0">
                          <a:solidFill>
                            <a:schemeClr val="tx1"/>
                          </a:solidFill>
                          <a:effectLst/>
                          <a:latin typeface="+mn-lt"/>
                          <a:ea typeface="+mn-ea"/>
                          <a:cs typeface="+mn-cs"/>
                        </a:rPr>
                        <a:t>Type </a:t>
                      </a:r>
                      <a:r>
                        <a:rPr lang="de-CH" sz="800" b="1" kern="1200" dirty="0" err="1">
                          <a:solidFill>
                            <a:schemeClr val="tx1"/>
                          </a:solidFill>
                          <a:effectLst/>
                          <a:latin typeface="+mn-lt"/>
                          <a:ea typeface="+mn-ea"/>
                          <a:cs typeface="+mn-cs"/>
                        </a:rPr>
                        <a:t>of</a:t>
                      </a:r>
                      <a:r>
                        <a:rPr lang="de-CH" sz="800" b="1" kern="1200" dirty="0">
                          <a:solidFill>
                            <a:schemeClr val="tx1"/>
                          </a:solidFill>
                          <a:effectLst/>
                          <a:latin typeface="+mn-lt"/>
                          <a:ea typeface="+mn-ea"/>
                          <a:cs typeface="+mn-cs"/>
                        </a:rPr>
                        <a:t> </a:t>
                      </a:r>
                      <a:r>
                        <a:rPr lang="de-CH" sz="800" b="1" kern="1200" dirty="0" err="1">
                          <a:solidFill>
                            <a:schemeClr val="tx1"/>
                          </a:solidFill>
                          <a:effectLst/>
                          <a:latin typeface="+mn-lt"/>
                          <a:ea typeface="+mn-ea"/>
                          <a:cs typeface="+mn-cs"/>
                        </a:rPr>
                        <a:t>data</a:t>
                      </a:r>
                      <a:endParaRPr lang="de-CH" sz="800" b="1" kern="1200" dirty="0">
                        <a:solidFill>
                          <a:schemeClr val="tx1"/>
                        </a:solidFill>
                        <a:effectLst/>
                        <a:latin typeface="+mn-lt"/>
                        <a:ea typeface="+mn-ea"/>
                        <a:cs typeface="+mn-cs"/>
                      </a:endParaRPr>
                    </a:p>
                  </a:txBody>
                  <a:tcPr marL="68580" marR="68580" marT="0" marB="0" anchor="ctr"/>
                </a:tc>
                <a:tc>
                  <a:txBody>
                    <a:bodyPr/>
                    <a:lstStyle/>
                    <a:p>
                      <a:pPr algn="ctr">
                        <a:lnSpc>
                          <a:spcPct val="107000"/>
                        </a:lnSpc>
                        <a:spcAft>
                          <a:spcPts val="0"/>
                        </a:spcAft>
                      </a:pPr>
                      <a:r>
                        <a:rPr lang="en-GB" sz="800" dirty="0">
                          <a:effectLst/>
                          <a:latin typeface="+mn-lt"/>
                        </a:rPr>
                        <a:t>No. of studies reporting</a:t>
                      </a:r>
                      <a:endParaRPr lang="de-CH" sz="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800" dirty="0">
                          <a:effectLst/>
                          <a:latin typeface="+mn-lt"/>
                        </a:rPr>
                        <a:t>No. of definitions: numerator</a:t>
                      </a:r>
                      <a:endParaRPr lang="de-CH" sz="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800" dirty="0">
                          <a:effectLst/>
                          <a:latin typeface="+mn-lt"/>
                        </a:rPr>
                        <a:t>No. of definitions: denominator</a:t>
                      </a:r>
                      <a:endParaRPr lang="de-CH" sz="8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413869">
                <a:tc>
                  <a:txBody>
                    <a:bodyPr/>
                    <a:lstStyle/>
                    <a:p>
                      <a:pPr algn="ctr">
                        <a:lnSpc>
                          <a:spcPct val="107000"/>
                        </a:lnSpc>
                        <a:spcAft>
                          <a:spcPts val="0"/>
                        </a:spcAft>
                      </a:pPr>
                      <a:r>
                        <a:rPr lang="de-CH" sz="800" dirty="0">
                          <a:effectLst/>
                          <a:latin typeface="+mn-lt"/>
                          <a:ea typeface="Calibri" panose="020F0502020204030204" pitchFamily="34" charset="0"/>
                          <a:cs typeface="Times New Roman" panose="02020603050405020304" pitchFamily="18" charset="0"/>
                        </a:rPr>
                        <a:t>1</a:t>
                      </a: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800" dirty="0">
                          <a:effectLst/>
                          <a:latin typeface="+mn-lt"/>
                        </a:rPr>
                        <a:t>People living with HIV</a:t>
                      </a:r>
                      <a:endParaRPr lang="de-CH" sz="8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marL="0" marR="0" lvl="0" indent="0" algn="l" defTabSz="952582" rtl="0" eaLnBrk="1" fontAlgn="auto" latinLnBrk="0" hangingPunct="1">
                        <a:lnSpc>
                          <a:spcPct val="107000"/>
                        </a:lnSpc>
                        <a:spcBef>
                          <a:spcPts val="0"/>
                        </a:spcBef>
                        <a:spcAft>
                          <a:spcPts val="0"/>
                        </a:spcAft>
                        <a:buClrTx/>
                        <a:buSzTx/>
                        <a:buFontTx/>
                        <a:buNone/>
                        <a:tabLst/>
                        <a:defRPr/>
                      </a:pPr>
                      <a:r>
                        <a:rPr lang="de-CH" sz="800" dirty="0">
                          <a:effectLst/>
                          <a:latin typeface="+mn-lt"/>
                          <a:ea typeface="Calibri" panose="020F0502020204030204" pitchFamily="34" charset="0"/>
                          <a:cs typeface="Times New Roman" panose="02020603050405020304" pitchFamily="18" charset="0"/>
                        </a:rPr>
                        <a:t>Cross-</a:t>
                      </a:r>
                      <a:r>
                        <a:rPr lang="de-CH" sz="800" dirty="0" err="1">
                          <a:effectLst/>
                          <a:latin typeface="+mn-lt"/>
                          <a:ea typeface="Calibri" panose="020F0502020204030204" pitchFamily="34" charset="0"/>
                          <a:cs typeface="Times New Roman" panose="02020603050405020304" pitchFamily="18" charset="0"/>
                        </a:rPr>
                        <a:t>sectional</a:t>
                      </a:r>
                      <a:r>
                        <a:rPr lang="de-CH" sz="800" dirty="0">
                          <a:effectLst/>
                          <a:latin typeface="+mn-lt"/>
                          <a:ea typeface="Calibri" panose="020F0502020204030204" pitchFamily="34" charset="0"/>
                          <a:cs typeface="Times New Roman" panose="02020603050405020304" pitchFamily="18" charset="0"/>
                        </a:rPr>
                        <a:t> </a:t>
                      </a:r>
                      <a:r>
                        <a:rPr lang="de-CH" sz="800" dirty="0" err="1">
                          <a:effectLst/>
                          <a:latin typeface="+mn-lt"/>
                          <a:ea typeface="Calibri" panose="020F0502020204030204" pitchFamily="34" charset="0"/>
                          <a:cs typeface="Times New Roman" panose="02020603050405020304" pitchFamily="18" charset="0"/>
                        </a:rPr>
                        <a:t>and</a:t>
                      </a:r>
                      <a:r>
                        <a:rPr lang="de-CH" sz="800" dirty="0">
                          <a:effectLst/>
                          <a:latin typeface="+mn-lt"/>
                          <a:ea typeface="Calibri" panose="020F0502020204030204" pitchFamily="34" charset="0"/>
                          <a:cs typeface="Times New Roman" panose="02020603050405020304" pitchFamily="18" charset="0"/>
                        </a:rPr>
                        <a:t> longitudinal</a:t>
                      </a: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800" dirty="0">
                          <a:effectLst/>
                          <a:latin typeface="+mn-lt"/>
                        </a:rPr>
                        <a:t>8</a:t>
                      </a:r>
                      <a:endParaRPr lang="de-CH" sz="8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800" dirty="0">
                          <a:effectLst/>
                          <a:latin typeface="+mn-lt"/>
                        </a:rPr>
                        <a:t>6</a:t>
                      </a:r>
                      <a:endParaRPr lang="de-CH" sz="8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800" dirty="0">
                          <a:effectLst/>
                          <a:latin typeface="+mn-lt"/>
                        </a:rPr>
                        <a:t>5</a:t>
                      </a:r>
                      <a:endParaRPr lang="de-CH" sz="8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extLst>
                  <a:ext uri="{0D108BD9-81ED-4DB2-BD59-A6C34878D82A}">
                    <a16:rowId xmlns:a16="http://schemas.microsoft.com/office/drawing/2014/main" val="10001"/>
                  </a:ext>
                </a:extLst>
              </a:tr>
              <a:tr h="413869">
                <a:tc>
                  <a:txBody>
                    <a:bodyPr/>
                    <a:lstStyle/>
                    <a:p>
                      <a:pPr algn="ctr">
                        <a:lnSpc>
                          <a:spcPct val="107000"/>
                        </a:lnSpc>
                        <a:spcAft>
                          <a:spcPts val="0"/>
                        </a:spcAft>
                      </a:pPr>
                      <a:r>
                        <a:rPr lang="de-CH" sz="800" dirty="0">
                          <a:effectLst/>
                          <a:latin typeface="+mn-lt"/>
                          <a:ea typeface="Calibri" panose="020F0502020204030204" pitchFamily="34" charset="0"/>
                          <a:cs typeface="Times New Roman" panose="02020603050405020304" pitchFamily="18" charset="0"/>
                        </a:rPr>
                        <a:t>2</a:t>
                      </a:r>
                    </a:p>
                  </a:txBody>
                  <a:tcPr marL="68580" marR="68580" marT="0" marB="0" anchor="ctr"/>
                </a:tc>
                <a:tc>
                  <a:txBody>
                    <a:bodyPr/>
                    <a:lstStyle/>
                    <a:p>
                      <a:pPr algn="ctr">
                        <a:lnSpc>
                          <a:spcPct val="107000"/>
                        </a:lnSpc>
                        <a:spcAft>
                          <a:spcPts val="0"/>
                        </a:spcAft>
                      </a:pPr>
                      <a:r>
                        <a:rPr lang="en-GB" sz="800" dirty="0">
                          <a:effectLst/>
                          <a:latin typeface="+mn-lt"/>
                        </a:rPr>
                        <a:t>Diagnosed with HIV</a:t>
                      </a:r>
                      <a:endParaRPr lang="de-CH" sz="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l" defTabSz="952582" rtl="0" eaLnBrk="1" fontAlgn="auto" latinLnBrk="0" hangingPunct="1">
                        <a:lnSpc>
                          <a:spcPct val="107000"/>
                        </a:lnSpc>
                        <a:spcBef>
                          <a:spcPts val="0"/>
                        </a:spcBef>
                        <a:spcAft>
                          <a:spcPts val="0"/>
                        </a:spcAft>
                        <a:buClrTx/>
                        <a:buSzTx/>
                        <a:buFontTx/>
                        <a:buNone/>
                        <a:tabLst/>
                        <a:defRPr/>
                      </a:pPr>
                      <a:r>
                        <a:rPr lang="de-CH" sz="800" dirty="0">
                          <a:effectLst/>
                          <a:latin typeface="+mn-lt"/>
                          <a:ea typeface="Calibri" panose="020F0502020204030204" pitchFamily="34" charset="0"/>
                          <a:cs typeface="Times New Roman" panose="02020603050405020304" pitchFamily="18" charset="0"/>
                        </a:rPr>
                        <a:t>Cross-</a:t>
                      </a:r>
                      <a:r>
                        <a:rPr lang="de-CH" sz="800" dirty="0" err="1">
                          <a:effectLst/>
                          <a:latin typeface="+mn-lt"/>
                          <a:ea typeface="Calibri" panose="020F0502020204030204" pitchFamily="34" charset="0"/>
                          <a:cs typeface="Times New Roman" panose="02020603050405020304" pitchFamily="18" charset="0"/>
                        </a:rPr>
                        <a:t>sectional</a:t>
                      </a:r>
                      <a:r>
                        <a:rPr lang="de-CH" sz="800" dirty="0">
                          <a:effectLst/>
                          <a:latin typeface="+mn-lt"/>
                          <a:ea typeface="Calibri" panose="020F0502020204030204" pitchFamily="34" charset="0"/>
                          <a:cs typeface="Times New Roman" panose="02020603050405020304" pitchFamily="18" charset="0"/>
                        </a:rPr>
                        <a:t> </a:t>
                      </a:r>
                      <a:r>
                        <a:rPr lang="de-CH" sz="800" dirty="0" err="1">
                          <a:effectLst/>
                          <a:latin typeface="+mn-lt"/>
                          <a:ea typeface="Calibri" panose="020F0502020204030204" pitchFamily="34" charset="0"/>
                          <a:cs typeface="Times New Roman" panose="02020603050405020304" pitchFamily="18" charset="0"/>
                        </a:rPr>
                        <a:t>and</a:t>
                      </a:r>
                      <a:r>
                        <a:rPr lang="de-CH" sz="800" dirty="0">
                          <a:effectLst/>
                          <a:latin typeface="+mn-lt"/>
                          <a:ea typeface="Calibri" panose="020F0502020204030204" pitchFamily="34" charset="0"/>
                          <a:cs typeface="Times New Roman" panose="02020603050405020304" pitchFamily="18" charset="0"/>
                        </a:rPr>
                        <a:t> longitudinal</a:t>
                      </a:r>
                    </a:p>
                  </a:txBody>
                  <a:tcPr marL="68580" marR="68580" marT="0" marB="0" anchor="ctr"/>
                </a:tc>
                <a:tc>
                  <a:txBody>
                    <a:bodyPr/>
                    <a:lstStyle/>
                    <a:p>
                      <a:pPr algn="ctr">
                        <a:lnSpc>
                          <a:spcPct val="107000"/>
                        </a:lnSpc>
                        <a:spcAft>
                          <a:spcPts val="0"/>
                        </a:spcAft>
                      </a:pPr>
                      <a:r>
                        <a:rPr lang="en-GB" sz="800" dirty="0">
                          <a:effectLst/>
                          <a:latin typeface="+mn-lt"/>
                        </a:rPr>
                        <a:t>14 </a:t>
                      </a:r>
                      <a:endParaRPr lang="de-CH" sz="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800">
                          <a:effectLst/>
                          <a:latin typeface="+mn-lt"/>
                        </a:rPr>
                        <a:t>4</a:t>
                      </a:r>
                      <a:endParaRPr lang="de-CH" sz="8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800" dirty="0">
                          <a:effectLst/>
                          <a:latin typeface="+mn-lt"/>
                        </a:rPr>
                        <a:t>2</a:t>
                      </a:r>
                      <a:endParaRPr lang="de-CH" sz="8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413869">
                <a:tc>
                  <a:txBody>
                    <a:bodyPr/>
                    <a:lstStyle/>
                    <a:p>
                      <a:pPr algn="ctr">
                        <a:lnSpc>
                          <a:spcPct val="107000"/>
                        </a:lnSpc>
                        <a:spcAft>
                          <a:spcPts val="0"/>
                        </a:spcAft>
                      </a:pPr>
                      <a:r>
                        <a:rPr lang="de-CH" sz="800" dirty="0">
                          <a:effectLst/>
                          <a:latin typeface="+mn-lt"/>
                          <a:ea typeface="Calibri" panose="020F0502020204030204" pitchFamily="34" charset="0"/>
                          <a:cs typeface="Times New Roman" panose="02020603050405020304" pitchFamily="18" charset="0"/>
                        </a:rPr>
                        <a:t>3</a:t>
                      </a: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800" dirty="0">
                          <a:effectLst/>
                          <a:latin typeface="+mn-lt"/>
                        </a:rPr>
                        <a:t>Linked to pre-ART care</a:t>
                      </a:r>
                      <a:endParaRPr lang="de-CH" sz="8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marL="0" marR="0" lvl="0" indent="0" algn="l" defTabSz="952582" rtl="0" eaLnBrk="1" fontAlgn="auto" latinLnBrk="0" hangingPunct="1">
                        <a:lnSpc>
                          <a:spcPct val="107000"/>
                        </a:lnSpc>
                        <a:spcBef>
                          <a:spcPts val="0"/>
                        </a:spcBef>
                        <a:spcAft>
                          <a:spcPts val="0"/>
                        </a:spcAft>
                        <a:buClrTx/>
                        <a:buSzTx/>
                        <a:buFontTx/>
                        <a:buNone/>
                        <a:tabLst/>
                        <a:defRPr/>
                      </a:pPr>
                      <a:r>
                        <a:rPr lang="de-CH" sz="800" dirty="0">
                          <a:effectLst/>
                          <a:latin typeface="+mn-lt"/>
                          <a:ea typeface="Calibri" panose="020F0502020204030204" pitchFamily="34" charset="0"/>
                          <a:cs typeface="Times New Roman" panose="02020603050405020304" pitchFamily="18" charset="0"/>
                        </a:rPr>
                        <a:t>Cross-</a:t>
                      </a:r>
                      <a:r>
                        <a:rPr lang="de-CH" sz="800" dirty="0" err="1">
                          <a:effectLst/>
                          <a:latin typeface="+mn-lt"/>
                          <a:ea typeface="Calibri" panose="020F0502020204030204" pitchFamily="34" charset="0"/>
                          <a:cs typeface="Times New Roman" panose="02020603050405020304" pitchFamily="18" charset="0"/>
                        </a:rPr>
                        <a:t>sectional</a:t>
                      </a:r>
                      <a:r>
                        <a:rPr lang="de-CH" sz="800" dirty="0">
                          <a:effectLst/>
                          <a:latin typeface="+mn-lt"/>
                          <a:ea typeface="Calibri" panose="020F0502020204030204" pitchFamily="34" charset="0"/>
                          <a:cs typeface="Times New Roman" panose="02020603050405020304" pitchFamily="18" charset="0"/>
                        </a:rPr>
                        <a:t> </a:t>
                      </a:r>
                      <a:r>
                        <a:rPr lang="de-CH" sz="800" dirty="0" err="1">
                          <a:effectLst/>
                          <a:latin typeface="+mn-lt"/>
                          <a:ea typeface="Calibri" panose="020F0502020204030204" pitchFamily="34" charset="0"/>
                          <a:cs typeface="Times New Roman" panose="02020603050405020304" pitchFamily="18" charset="0"/>
                        </a:rPr>
                        <a:t>and</a:t>
                      </a:r>
                      <a:r>
                        <a:rPr lang="de-CH" sz="800" dirty="0">
                          <a:effectLst/>
                          <a:latin typeface="+mn-lt"/>
                          <a:ea typeface="Calibri" panose="020F0502020204030204" pitchFamily="34" charset="0"/>
                          <a:cs typeface="Times New Roman" panose="02020603050405020304" pitchFamily="18" charset="0"/>
                        </a:rPr>
                        <a:t> longitudinal</a:t>
                      </a: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800" dirty="0">
                          <a:effectLst/>
                          <a:latin typeface="+mn-lt"/>
                        </a:rPr>
                        <a:t>22 </a:t>
                      </a:r>
                      <a:endParaRPr lang="de-CH" sz="8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800" dirty="0">
                          <a:effectLst/>
                          <a:latin typeface="+mn-lt"/>
                        </a:rPr>
                        <a:t>10</a:t>
                      </a:r>
                      <a:endParaRPr lang="de-CH" sz="8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800" dirty="0">
                          <a:effectLst/>
                          <a:latin typeface="+mn-lt"/>
                        </a:rPr>
                        <a:t>8</a:t>
                      </a:r>
                      <a:endParaRPr lang="de-CH" sz="8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extLst>
                  <a:ext uri="{0D108BD9-81ED-4DB2-BD59-A6C34878D82A}">
                    <a16:rowId xmlns:a16="http://schemas.microsoft.com/office/drawing/2014/main" val="10003"/>
                  </a:ext>
                </a:extLst>
              </a:tr>
              <a:tr h="413869">
                <a:tc>
                  <a:txBody>
                    <a:bodyPr/>
                    <a:lstStyle/>
                    <a:p>
                      <a:pPr algn="ctr">
                        <a:lnSpc>
                          <a:spcPct val="107000"/>
                        </a:lnSpc>
                        <a:spcAft>
                          <a:spcPts val="0"/>
                        </a:spcAft>
                      </a:pPr>
                      <a:r>
                        <a:rPr lang="de-CH" sz="800" dirty="0">
                          <a:effectLst/>
                          <a:latin typeface="+mn-lt"/>
                          <a:ea typeface="Calibri" panose="020F0502020204030204" pitchFamily="34" charset="0"/>
                          <a:cs typeface="Times New Roman" panose="02020603050405020304" pitchFamily="18" charset="0"/>
                        </a:rPr>
                        <a:t>4</a:t>
                      </a:r>
                    </a:p>
                  </a:txBody>
                  <a:tcPr marL="68580" marR="68580" marT="0" marB="0" anchor="ctr"/>
                </a:tc>
                <a:tc>
                  <a:txBody>
                    <a:bodyPr/>
                    <a:lstStyle/>
                    <a:p>
                      <a:pPr algn="ctr">
                        <a:lnSpc>
                          <a:spcPct val="107000"/>
                        </a:lnSpc>
                        <a:spcAft>
                          <a:spcPts val="0"/>
                        </a:spcAft>
                      </a:pPr>
                      <a:r>
                        <a:rPr lang="en-GB" sz="800">
                          <a:effectLst/>
                          <a:latin typeface="+mn-lt"/>
                        </a:rPr>
                        <a:t>Retention in pre-ART care</a:t>
                      </a:r>
                      <a:endParaRPr lang="de-CH" sz="8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l" defTabSz="952582" rtl="0" eaLnBrk="1" fontAlgn="auto" latinLnBrk="0" hangingPunct="1">
                        <a:lnSpc>
                          <a:spcPct val="107000"/>
                        </a:lnSpc>
                        <a:spcBef>
                          <a:spcPts val="0"/>
                        </a:spcBef>
                        <a:spcAft>
                          <a:spcPts val="0"/>
                        </a:spcAft>
                        <a:buClrTx/>
                        <a:buSzTx/>
                        <a:buFontTx/>
                        <a:buNone/>
                        <a:tabLst/>
                        <a:defRPr/>
                      </a:pPr>
                      <a:r>
                        <a:rPr lang="de-CH" sz="800" dirty="0">
                          <a:effectLst/>
                          <a:latin typeface="+mn-lt"/>
                          <a:ea typeface="Calibri" panose="020F0502020204030204" pitchFamily="34" charset="0"/>
                          <a:cs typeface="Times New Roman" panose="02020603050405020304" pitchFamily="18" charset="0"/>
                        </a:rPr>
                        <a:t>Cross-</a:t>
                      </a:r>
                      <a:r>
                        <a:rPr lang="de-CH" sz="800" dirty="0" err="1">
                          <a:effectLst/>
                          <a:latin typeface="+mn-lt"/>
                          <a:ea typeface="Calibri" panose="020F0502020204030204" pitchFamily="34" charset="0"/>
                          <a:cs typeface="Times New Roman" panose="02020603050405020304" pitchFamily="18" charset="0"/>
                        </a:rPr>
                        <a:t>sectional</a:t>
                      </a:r>
                      <a:r>
                        <a:rPr lang="de-CH" sz="800" dirty="0">
                          <a:effectLst/>
                          <a:latin typeface="+mn-lt"/>
                          <a:ea typeface="Calibri" panose="020F0502020204030204" pitchFamily="34" charset="0"/>
                          <a:cs typeface="Times New Roman" panose="02020603050405020304" pitchFamily="18" charset="0"/>
                        </a:rPr>
                        <a:t> </a:t>
                      </a:r>
                      <a:r>
                        <a:rPr lang="de-CH" sz="800" dirty="0" err="1">
                          <a:effectLst/>
                          <a:latin typeface="+mn-lt"/>
                          <a:ea typeface="Calibri" panose="020F0502020204030204" pitchFamily="34" charset="0"/>
                          <a:cs typeface="Times New Roman" panose="02020603050405020304" pitchFamily="18" charset="0"/>
                        </a:rPr>
                        <a:t>and</a:t>
                      </a:r>
                      <a:r>
                        <a:rPr lang="de-CH" sz="800" dirty="0">
                          <a:effectLst/>
                          <a:latin typeface="+mn-lt"/>
                          <a:ea typeface="Calibri" panose="020F0502020204030204" pitchFamily="34" charset="0"/>
                          <a:cs typeface="Times New Roman" panose="02020603050405020304" pitchFamily="18" charset="0"/>
                        </a:rPr>
                        <a:t> longitudinal</a:t>
                      </a:r>
                    </a:p>
                  </a:txBody>
                  <a:tcPr marL="68580" marR="68580" marT="0" marB="0" anchor="ctr"/>
                </a:tc>
                <a:tc>
                  <a:txBody>
                    <a:bodyPr/>
                    <a:lstStyle/>
                    <a:p>
                      <a:pPr algn="ctr">
                        <a:lnSpc>
                          <a:spcPct val="107000"/>
                        </a:lnSpc>
                        <a:spcAft>
                          <a:spcPts val="0"/>
                        </a:spcAft>
                      </a:pPr>
                      <a:r>
                        <a:rPr lang="en-GB" sz="800" dirty="0">
                          <a:effectLst/>
                          <a:latin typeface="+mn-lt"/>
                        </a:rPr>
                        <a:t>16 </a:t>
                      </a:r>
                      <a:endParaRPr lang="de-CH" sz="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800" dirty="0">
                          <a:effectLst/>
                          <a:latin typeface="+mn-lt"/>
                        </a:rPr>
                        <a:t>9</a:t>
                      </a:r>
                      <a:endParaRPr lang="de-CH" sz="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800" dirty="0">
                          <a:effectLst/>
                          <a:latin typeface="+mn-lt"/>
                        </a:rPr>
                        <a:t>9</a:t>
                      </a:r>
                      <a:endParaRPr lang="de-CH" sz="8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339844">
                <a:tc>
                  <a:txBody>
                    <a:bodyPr/>
                    <a:lstStyle/>
                    <a:p>
                      <a:pPr algn="ctr">
                        <a:lnSpc>
                          <a:spcPct val="107000"/>
                        </a:lnSpc>
                        <a:spcAft>
                          <a:spcPts val="0"/>
                        </a:spcAft>
                      </a:pPr>
                      <a:r>
                        <a:rPr lang="de-CH" sz="800" dirty="0">
                          <a:effectLst/>
                          <a:latin typeface="+mn-lt"/>
                          <a:ea typeface="Calibri" panose="020F0502020204030204" pitchFamily="34" charset="0"/>
                          <a:cs typeface="Times New Roman" panose="02020603050405020304" pitchFamily="18" charset="0"/>
                        </a:rPr>
                        <a:t>5</a:t>
                      </a: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800" dirty="0">
                          <a:effectLst/>
                          <a:latin typeface="+mn-lt"/>
                        </a:rPr>
                        <a:t>ART initiation</a:t>
                      </a:r>
                      <a:endParaRPr lang="de-CH" sz="8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marL="0" marR="0" lvl="0" indent="0" algn="l" defTabSz="952582" rtl="0" eaLnBrk="1" fontAlgn="auto" latinLnBrk="0" hangingPunct="1">
                        <a:lnSpc>
                          <a:spcPct val="107000"/>
                        </a:lnSpc>
                        <a:spcBef>
                          <a:spcPts val="0"/>
                        </a:spcBef>
                        <a:spcAft>
                          <a:spcPts val="0"/>
                        </a:spcAft>
                        <a:buClrTx/>
                        <a:buSzTx/>
                        <a:buFontTx/>
                        <a:buNone/>
                        <a:tabLst/>
                        <a:defRPr/>
                      </a:pPr>
                      <a:r>
                        <a:rPr lang="de-CH" sz="800" dirty="0">
                          <a:effectLst/>
                          <a:latin typeface="+mn-lt"/>
                          <a:ea typeface="Calibri" panose="020F0502020204030204" pitchFamily="34" charset="0"/>
                          <a:cs typeface="Times New Roman" panose="02020603050405020304" pitchFamily="18" charset="0"/>
                        </a:rPr>
                        <a:t>Cross-</a:t>
                      </a:r>
                      <a:r>
                        <a:rPr lang="de-CH" sz="800" dirty="0" err="1">
                          <a:effectLst/>
                          <a:latin typeface="+mn-lt"/>
                          <a:ea typeface="Calibri" panose="020F0502020204030204" pitchFamily="34" charset="0"/>
                          <a:cs typeface="Times New Roman" panose="02020603050405020304" pitchFamily="18" charset="0"/>
                        </a:rPr>
                        <a:t>sectional</a:t>
                      </a:r>
                      <a:r>
                        <a:rPr lang="de-CH" sz="800" dirty="0">
                          <a:effectLst/>
                          <a:latin typeface="+mn-lt"/>
                          <a:ea typeface="Calibri" panose="020F0502020204030204" pitchFamily="34" charset="0"/>
                          <a:cs typeface="Times New Roman" panose="02020603050405020304" pitchFamily="18" charset="0"/>
                        </a:rPr>
                        <a:t> </a:t>
                      </a:r>
                      <a:r>
                        <a:rPr lang="de-CH" sz="800" dirty="0" err="1">
                          <a:effectLst/>
                          <a:latin typeface="+mn-lt"/>
                          <a:ea typeface="Calibri" panose="020F0502020204030204" pitchFamily="34" charset="0"/>
                          <a:cs typeface="Times New Roman" panose="02020603050405020304" pitchFamily="18" charset="0"/>
                        </a:rPr>
                        <a:t>and</a:t>
                      </a:r>
                      <a:r>
                        <a:rPr lang="de-CH" sz="800" dirty="0">
                          <a:effectLst/>
                          <a:latin typeface="+mn-lt"/>
                          <a:ea typeface="Calibri" panose="020F0502020204030204" pitchFamily="34" charset="0"/>
                          <a:cs typeface="Times New Roman" panose="02020603050405020304" pitchFamily="18" charset="0"/>
                        </a:rPr>
                        <a:t> longitudinal</a:t>
                      </a: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800" dirty="0">
                          <a:effectLst/>
                          <a:latin typeface="+mn-lt"/>
                        </a:rPr>
                        <a:t>26 </a:t>
                      </a:r>
                      <a:endParaRPr lang="de-CH" sz="8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800" dirty="0">
                          <a:effectLst/>
                          <a:latin typeface="+mn-lt"/>
                        </a:rPr>
                        <a:t>15</a:t>
                      </a:r>
                      <a:endParaRPr lang="de-CH" sz="8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800" dirty="0">
                          <a:effectLst/>
                          <a:latin typeface="+mn-lt"/>
                        </a:rPr>
                        <a:t>6</a:t>
                      </a:r>
                      <a:endParaRPr lang="de-CH" sz="8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extLst>
                  <a:ext uri="{0D108BD9-81ED-4DB2-BD59-A6C34878D82A}">
                    <a16:rowId xmlns:a16="http://schemas.microsoft.com/office/drawing/2014/main" val="10005"/>
                  </a:ext>
                </a:extLst>
              </a:tr>
              <a:tr h="206934">
                <a:tc>
                  <a:txBody>
                    <a:bodyPr/>
                    <a:lstStyle/>
                    <a:p>
                      <a:pPr algn="ctr">
                        <a:lnSpc>
                          <a:spcPct val="107000"/>
                        </a:lnSpc>
                        <a:spcAft>
                          <a:spcPts val="0"/>
                        </a:spcAft>
                      </a:pPr>
                      <a:r>
                        <a:rPr lang="de-CH" sz="800" dirty="0">
                          <a:effectLst/>
                          <a:latin typeface="+mn-lt"/>
                          <a:ea typeface="Calibri" panose="020F0502020204030204" pitchFamily="34" charset="0"/>
                          <a:cs typeface="Times New Roman" panose="02020603050405020304" pitchFamily="18" charset="0"/>
                        </a:rPr>
                        <a:t>6</a:t>
                      </a:r>
                    </a:p>
                  </a:txBody>
                  <a:tcPr marL="68580" marR="68580" marT="0" marB="0" anchor="ctr"/>
                </a:tc>
                <a:tc>
                  <a:txBody>
                    <a:bodyPr/>
                    <a:lstStyle/>
                    <a:p>
                      <a:pPr algn="ctr">
                        <a:lnSpc>
                          <a:spcPct val="107000"/>
                        </a:lnSpc>
                        <a:spcAft>
                          <a:spcPts val="0"/>
                        </a:spcAft>
                      </a:pPr>
                      <a:r>
                        <a:rPr lang="en-GB" sz="800">
                          <a:effectLst/>
                          <a:latin typeface="+mn-lt"/>
                        </a:rPr>
                        <a:t>On ART</a:t>
                      </a:r>
                      <a:endParaRPr lang="de-CH" sz="8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0"/>
                        </a:spcAft>
                      </a:pPr>
                      <a:r>
                        <a:rPr lang="de-CH" sz="800" dirty="0">
                          <a:effectLst/>
                          <a:latin typeface="+mn-lt"/>
                          <a:ea typeface="Calibri" panose="020F0502020204030204" pitchFamily="34" charset="0"/>
                          <a:cs typeface="Times New Roman" panose="02020603050405020304" pitchFamily="18" charset="0"/>
                        </a:rPr>
                        <a:t>Cross-</a:t>
                      </a:r>
                      <a:r>
                        <a:rPr lang="de-CH" sz="800" dirty="0" err="1">
                          <a:effectLst/>
                          <a:latin typeface="+mn-lt"/>
                          <a:ea typeface="Calibri" panose="020F0502020204030204" pitchFamily="34" charset="0"/>
                          <a:cs typeface="Times New Roman" panose="02020603050405020304" pitchFamily="18" charset="0"/>
                        </a:rPr>
                        <a:t>sectional</a:t>
                      </a:r>
                      <a:endParaRPr lang="de-CH" sz="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800" dirty="0">
                          <a:effectLst/>
                          <a:latin typeface="+mn-lt"/>
                        </a:rPr>
                        <a:t>9 </a:t>
                      </a:r>
                      <a:endParaRPr lang="de-CH" sz="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800" dirty="0">
                          <a:effectLst/>
                          <a:latin typeface="+mn-lt"/>
                        </a:rPr>
                        <a:t>4</a:t>
                      </a:r>
                      <a:endParaRPr lang="de-CH" sz="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800" dirty="0">
                          <a:effectLst/>
                          <a:latin typeface="+mn-lt"/>
                        </a:rPr>
                        <a:t>6</a:t>
                      </a:r>
                      <a:endParaRPr lang="de-CH" sz="8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349254">
                <a:tc>
                  <a:txBody>
                    <a:bodyPr/>
                    <a:lstStyle/>
                    <a:p>
                      <a:pPr algn="ctr">
                        <a:lnSpc>
                          <a:spcPct val="107000"/>
                        </a:lnSpc>
                        <a:spcAft>
                          <a:spcPts val="0"/>
                        </a:spcAft>
                      </a:pPr>
                      <a:r>
                        <a:rPr lang="de-CH" sz="800" dirty="0">
                          <a:effectLst/>
                          <a:latin typeface="+mn-lt"/>
                          <a:ea typeface="Calibri" panose="020F0502020204030204" pitchFamily="34" charset="0"/>
                          <a:cs typeface="Times New Roman" panose="02020603050405020304" pitchFamily="18" charset="0"/>
                        </a:rPr>
                        <a:t>7</a:t>
                      </a: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800" dirty="0">
                          <a:effectLst/>
                          <a:latin typeface="+mn-lt"/>
                        </a:rPr>
                        <a:t>Retention on ART</a:t>
                      </a:r>
                      <a:endParaRPr lang="de-CH" sz="8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marL="0" marR="0" lvl="0" indent="0" algn="l" defTabSz="952582" rtl="0" eaLnBrk="1" fontAlgn="auto" latinLnBrk="0" hangingPunct="1">
                        <a:lnSpc>
                          <a:spcPct val="107000"/>
                        </a:lnSpc>
                        <a:spcBef>
                          <a:spcPts val="0"/>
                        </a:spcBef>
                        <a:spcAft>
                          <a:spcPts val="0"/>
                        </a:spcAft>
                        <a:buClrTx/>
                        <a:buSzTx/>
                        <a:buFontTx/>
                        <a:buNone/>
                        <a:tabLst/>
                        <a:defRPr/>
                      </a:pPr>
                      <a:r>
                        <a:rPr lang="de-CH" sz="800" dirty="0">
                          <a:effectLst/>
                          <a:latin typeface="+mn-lt"/>
                          <a:ea typeface="Calibri" panose="020F0502020204030204" pitchFamily="34" charset="0"/>
                          <a:cs typeface="Times New Roman" panose="02020603050405020304" pitchFamily="18" charset="0"/>
                        </a:rPr>
                        <a:t>Cross-</a:t>
                      </a:r>
                      <a:r>
                        <a:rPr lang="de-CH" sz="800" dirty="0" err="1">
                          <a:effectLst/>
                          <a:latin typeface="+mn-lt"/>
                          <a:ea typeface="Calibri" panose="020F0502020204030204" pitchFamily="34" charset="0"/>
                          <a:cs typeface="Times New Roman" panose="02020603050405020304" pitchFamily="18" charset="0"/>
                        </a:rPr>
                        <a:t>sectional</a:t>
                      </a:r>
                      <a:r>
                        <a:rPr lang="de-CH" sz="800" dirty="0">
                          <a:effectLst/>
                          <a:latin typeface="+mn-lt"/>
                          <a:ea typeface="Calibri" panose="020F0502020204030204" pitchFamily="34" charset="0"/>
                          <a:cs typeface="Times New Roman" panose="02020603050405020304" pitchFamily="18" charset="0"/>
                        </a:rPr>
                        <a:t> </a:t>
                      </a:r>
                      <a:r>
                        <a:rPr lang="de-CH" sz="800" dirty="0" err="1">
                          <a:effectLst/>
                          <a:latin typeface="+mn-lt"/>
                          <a:ea typeface="Calibri" panose="020F0502020204030204" pitchFamily="34" charset="0"/>
                          <a:cs typeface="Times New Roman" panose="02020603050405020304" pitchFamily="18" charset="0"/>
                        </a:rPr>
                        <a:t>and</a:t>
                      </a:r>
                      <a:r>
                        <a:rPr lang="de-CH" sz="800" dirty="0">
                          <a:effectLst/>
                          <a:latin typeface="+mn-lt"/>
                          <a:ea typeface="Calibri" panose="020F0502020204030204" pitchFamily="34" charset="0"/>
                          <a:cs typeface="Times New Roman" panose="02020603050405020304" pitchFamily="18" charset="0"/>
                        </a:rPr>
                        <a:t> longitudinal</a:t>
                      </a: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800" dirty="0">
                          <a:effectLst/>
                          <a:latin typeface="+mn-lt"/>
                        </a:rPr>
                        <a:t>28 </a:t>
                      </a:r>
                      <a:endParaRPr lang="de-CH" sz="8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800" dirty="0">
                          <a:effectLst/>
                          <a:latin typeface="+mn-lt"/>
                        </a:rPr>
                        <a:t>12</a:t>
                      </a:r>
                      <a:endParaRPr lang="de-CH" sz="8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800" dirty="0">
                          <a:effectLst/>
                          <a:latin typeface="+mn-lt"/>
                        </a:rPr>
                        <a:t>2</a:t>
                      </a:r>
                      <a:endParaRPr lang="de-CH" sz="8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extLst>
                  <a:ext uri="{0D108BD9-81ED-4DB2-BD59-A6C34878D82A}">
                    <a16:rowId xmlns:a16="http://schemas.microsoft.com/office/drawing/2014/main" val="10007"/>
                  </a:ext>
                </a:extLst>
              </a:tr>
              <a:tr h="349254">
                <a:tc>
                  <a:txBody>
                    <a:bodyPr/>
                    <a:lstStyle/>
                    <a:p>
                      <a:pPr algn="ctr">
                        <a:lnSpc>
                          <a:spcPct val="107000"/>
                        </a:lnSpc>
                        <a:spcAft>
                          <a:spcPts val="0"/>
                        </a:spcAft>
                      </a:pPr>
                      <a:r>
                        <a:rPr lang="de-CH" sz="800" dirty="0">
                          <a:effectLst/>
                          <a:latin typeface="+mn-lt"/>
                          <a:ea typeface="Calibri" panose="020F0502020204030204" pitchFamily="34" charset="0"/>
                          <a:cs typeface="Times New Roman" panose="02020603050405020304" pitchFamily="18" charset="0"/>
                        </a:rPr>
                        <a:t>8</a:t>
                      </a:r>
                    </a:p>
                  </a:txBody>
                  <a:tcPr marL="68580" marR="68580" marT="0" marB="0" anchor="ctr"/>
                </a:tc>
                <a:tc>
                  <a:txBody>
                    <a:bodyPr/>
                    <a:lstStyle/>
                    <a:p>
                      <a:pPr algn="ctr">
                        <a:lnSpc>
                          <a:spcPct val="107000"/>
                        </a:lnSpc>
                        <a:spcAft>
                          <a:spcPts val="0"/>
                        </a:spcAft>
                      </a:pPr>
                      <a:r>
                        <a:rPr lang="en-GB" sz="800" dirty="0">
                          <a:effectLst/>
                          <a:latin typeface="+mn-lt"/>
                        </a:rPr>
                        <a:t>Viral suppression</a:t>
                      </a:r>
                      <a:endParaRPr lang="de-CH" sz="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l" defTabSz="952582" rtl="0" eaLnBrk="1" fontAlgn="auto" latinLnBrk="0" hangingPunct="1">
                        <a:lnSpc>
                          <a:spcPct val="107000"/>
                        </a:lnSpc>
                        <a:spcBef>
                          <a:spcPts val="0"/>
                        </a:spcBef>
                        <a:spcAft>
                          <a:spcPts val="0"/>
                        </a:spcAft>
                        <a:buClrTx/>
                        <a:buSzTx/>
                        <a:buFontTx/>
                        <a:buNone/>
                        <a:tabLst/>
                        <a:defRPr/>
                      </a:pPr>
                      <a:r>
                        <a:rPr lang="de-CH" sz="800" kern="1200" dirty="0">
                          <a:solidFill>
                            <a:schemeClr val="tx1"/>
                          </a:solidFill>
                          <a:effectLst/>
                          <a:latin typeface="+mn-lt"/>
                          <a:ea typeface="Calibri" panose="020F0502020204030204" pitchFamily="34" charset="0"/>
                          <a:cs typeface="Times New Roman" panose="02020603050405020304" pitchFamily="18" charset="0"/>
                        </a:rPr>
                        <a:t>Cross-</a:t>
                      </a:r>
                      <a:r>
                        <a:rPr lang="de-CH" sz="800" kern="1200" dirty="0" err="1">
                          <a:solidFill>
                            <a:schemeClr val="tx1"/>
                          </a:solidFill>
                          <a:effectLst/>
                          <a:latin typeface="+mn-lt"/>
                          <a:ea typeface="Calibri" panose="020F0502020204030204" pitchFamily="34" charset="0"/>
                          <a:cs typeface="Times New Roman" panose="02020603050405020304" pitchFamily="18" charset="0"/>
                        </a:rPr>
                        <a:t>sectional</a:t>
                      </a:r>
                      <a:r>
                        <a:rPr lang="de-CH" sz="800" kern="1200" dirty="0">
                          <a:solidFill>
                            <a:schemeClr val="tx1"/>
                          </a:solidFill>
                          <a:effectLst/>
                          <a:latin typeface="+mn-lt"/>
                          <a:ea typeface="Calibri" panose="020F0502020204030204" pitchFamily="34" charset="0"/>
                          <a:cs typeface="Times New Roman" panose="02020603050405020304" pitchFamily="18" charset="0"/>
                        </a:rPr>
                        <a:t> </a:t>
                      </a:r>
                      <a:r>
                        <a:rPr lang="de-CH" sz="800" kern="1200" dirty="0" err="1">
                          <a:solidFill>
                            <a:schemeClr val="tx1"/>
                          </a:solidFill>
                          <a:effectLst/>
                          <a:latin typeface="+mn-lt"/>
                          <a:ea typeface="Calibri" panose="020F0502020204030204" pitchFamily="34" charset="0"/>
                          <a:cs typeface="Times New Roman" panose="02020603050405020304" pitchFamily="18" charset="0"/>
                        </a:rPr>
                        <a:t>and</a:t>
                      </a:r>
                      <a:r>
                        <a:rPr lang="de-CH" sz="800" kern="1200" dirty="0">
                          <a:solidFill>
                            <a:schemeClr val="tx1"/>
                          </a:solidFill>
                          <a:effectLst/>
                          <a:latin typeface="+mn-lt"/>
                          <a:ea typeface="Calibri" panose="020F0502020204030204" pitchFamily="34" charset="0"/>
                          <a:cs typeface="Times New Roman" panose="02020603050405020304" pitchFamily="18" charset="0"/>
                        </a:rPr>
                        <a:t> longitudinal</a:t>
                      </a:r>
                    </a:p>
                  </a:txBody>
                  <a:tcPr marL="68580" marR="68580" marT="0" marB="0" anchor="ctr"/>
                </a:tc>
                <a:tc>
                  <a:txBody>
                    <a:bodyPr/>
                    <a:lstStyle/>
                    <a:p>
                      <a:pPr marL="0" indent="-90170" algn="ctr" defTabSz="914400" rtl="0" eaLnBrk="1" latinLnBrk="0" hangingPunct="1">
                        <a:lnSpc>
                          <a:spcPct val="107000"/>
                        </a:lnSpc>
                        <a:spcAft>
                          <a:spcPts val="0"/>
                        </a:spcAft>
                      </a:pPr>
                      <a:r>
                        <a:rPr lang="en-GB" sz="800" kern="1200" dirty="0">
                          <a:solidFill>
                            <a:schemeClr val="tx1"/>
                          </a:solidFill>
                          <a:effectLst/>
                          <a:latin typeface="+mn-lt"/>
                          <a:ea typeface="+mn-ea"/>
                          <a:cs typeface="+mn-cs"/>
                        </a:rPr>
                        <a:t>34</a:t>
                      </a:r>
                      <a:endParaRPr lang="de-CH" sz="800" kern="1200" dirty="0">
                        <a:solidFill>
                          <a:schemeClr val="tx1"/>
                        </a:solidFill>
                        <a:effectLst/>
                        <a:latin typeface="+mn-lt"/>
                        <a:ea typeface="+mn-ea"/>
                        <a:cs typeface="+mn-cs"/>
                      </a:endParaRPr>
                    </a:p>
                  </a:txBody>
                  <a:tcPr marL="68580" marR="68580" marT="0" marB="0" anchor="ctr"/>
                </a:tc>
                <a:tc>
                  <a:txBody>
                    <a:bodyPr/>
                    <a:lstStyle/>
                    <a:p>
                      <a:pPr algn="ctr">
                        <a:lnSpc>
                          <a:spcPct val="107000"/>
                        </a:lnSpc>
                        <a:spcAft>
                          <a:spcPts val="0"/>
                        </a:spcAft>
                      </a:pPr>
                      <a:r>
                        <a:rPr lang="en-GB" sz="800" dirty="0">
                          <a:effectLst/>
                          <a:latin typeface="+mn-lt"/>
                        </a:rPr>
                        <a:t>21</a:t>
                      </a:r>
                      <a:endParaRPr lang="de-CH" sz="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800" dirty="0">
                          <a:effectLst/>
                          <a:latin typeface="+mn-lt"/>
                        </a:rPr>
                        <a:t>12</a:t>
                      </a:r>
                      <a:endParaRPr lang="de-CH" sz="8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8"/>
                  </a:ext>
                </a:extLst>
              </a:tr>
            </a:tbl>
          </a:graphicData>
        </a:graphic>
      </p:graphicFrame>
      <p:sp>
        <p:nvSpPr>
          <p:cNvPr id="3" name="Rechteck 2">
            <a:extLst>
              <a:ext uri="{FF2B5EF4-FFF2-40B4-BE49-F238E27FC236}">
                <a16:creationId xmlns:a16="http://schemas.microsoft.com/office/drawing/2014/main" id="{5B47DE13-B683-D24D-89EE-F348CEB14C08}"/>
              </a:ext>
            </a:extLst>
          </p:cNvPr>
          <p:cNvSpPr/>
          <p:nvPr/>
        </p:nvSpPr>
        <p:spPr>
          <a:xfrm>
            <a:off x="5669280" y="6428232"/>
            <a:ext cx="356616" cy="182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tangle 1">
            <a:extLst>
              <a:ext uri="{FF2B5EF4-FFF2-40B4-BE49-F238E27FC236}">
                <a16:creationId xmlns:a16="http://schemas.microsoft.com/office/drawing/2014/main" id="{B263164A-68BB-5048-8B4B-68DACB1113D8}"/>
              </a:ext>
            </a:extLst>
          </p:cNvPr>
          <p:cNvSpPr/>
          <p:nvPr/>
        </p:nvSpPr>
        <p:spPr>
          <a:xfrm>
            <a:off x="659756" y="5235413"/>
            <a:ext cx="4294209" cy="346288"/>
          </a:xfrm>
          <a:prstGeom prst="rect">
            <a:avLst/>
          </a:prstGeom>
          <a:noFill/>
          <a:ln w="28575">
            <a:solidFill>
              <a:srgbClr val="E830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Grafik 5">
            <a:extLst>
              <a:ext uri="{FF2B5EF4-FFF2-40B4-BE49-F238E27FC236}">
                <a16:creationId xmlns:a16="http://schemas.microsoft.com/office/drawing/2014/main" id="{EE87DC8F-15C6-3041-BDC5-1BA04020B144}"/>
              </a:ext>
            </a:extLst>
          </p:cNvPr>
          <p:cNvPicPr>
            <a:picLocks noChangeAspect="1"/>
          </p:cNvPicPr>
          <p:nvPr/>
        </p:nvPicPr>
        <p:blipFill>
          <a:blip r:embed="rId3"/>
          <a:stretch>
            <a:fillRect/>
          </a:stretch>
        </p:blipFill>
        <p:spPr>
          <a:xfrm>
            <a:off x="5551418" y="0"/>
            <a:ext cx="6343650" cy="6858000"/>
          </a:xfrm>
          <a:prstGeom prst="rect">
            <a:avLst/>
          </a:prstGeom>
        </p:spPr>
      </p:pic>
      <p:sp>
        <p:nvSpPr>
          <p:cNvPr id="10" name="Rechteck 9">
            <a:extLst>
              <a:ext uri="{FF2B5EF4-FFF2-40B4-BE49-F238E27FC236}">
                <a16:creationId xmlns:a16="http://schemas.microsoft.com/office/drawing/2014/main" id="{3712B631-B734-734C-B5CC-0E79A095ABFD}"/>
              </a:ext>
            </a:extLst>
          </p:cNvPr>
          <p:cNvSpPr/>
          <p:nvPr/>
        </p:nvSpPr>
        <p:spPr>
          <a:xfrm>
            <a:off x="5669280" y="6428232"/>
            <a:ext cx="426720" cy="2932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933894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9830D778-A876-E645-B59C-6A0146CAD712}"/>
              </a:ext>
            </a:extLst>
          </p:cNvPr>
          <p:cNvSpPr>
            <a:spLocks noGrp="1"/>
          </p:cNvSpPr>
          <p:nvPr>
            <p:ph type="sldNum" sz="quarter" idx="12"/>
          </p:nvPr>
        </p:nvSpPr>
        <p:spPr/>
        <p:txBody>
          <a:bodyPr/>
          <a:lstStyle/>
          <a:p>
            <a:fld id="{2091858F-4EDC-C347-86BF-7265ADEC3291}" type="slidenum">
              <a:rPr lang="de-DE" smtClean="0"/>
              <a:t>8</a:t>
            </a:fld>
            <a:endParaRPr lang="de-DE"/>
          </a:p>
        </p:txBody>
      </p:sp>
      <p:sp>
        <p:nvSpPr>
          <p:cNvPr id="7" name="Rectangle 6"/>
          <p:cNvSpPr/>
          <p:nvPr/>
        </p:nvSpPr>
        <p:spPr>
          <a:xfrm>
            <a:off x="7815072" y="447120"/>
            <a:ext cx="3791712" cy="5931292"/>
          </a:xfrm>
          <a:prstGeom prst="rect">
            <a:avLst/>
          </a:prstGeom>
          <a:solidFill>
            <a:schemeClr val="bg1"/>
          </a:solidFill>
          <a:ln w="12700">
            <a:solidFill>
              <a:schemeClr val="bg1">
                <a:lumMod val="65000"/>
              </a:schemeClr>
            </a:solidFill>
          </a:ln>
          <a:effectLst>
            <a:outerShdw blurRad="50800" dist="38100" dir="18900000" algn="b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171212" tIns="171212" rtlCol="0" anchor="t" anchorCtr="0"/>
          <a:lstStyle/>
          <a:p>
            <a:r>
              <a:rPr lang="en-US" sz="2000" b="1" noProof="1">
                <a:solidFill>
                  <a:srgbClr val="C00000"/>
                </a:solidFill>
              </a:rPr>
              <a:t>Conclusion</a:t>
            </a:r>
          </a:p>
          <a:p>
            <a:pPr marL="285750" indent="-285750">
              <a:buFont typeface="Arial" panose="020B0604020202020204" pitchFamily="34" charset="0"/>
              <a:buChar char="•"/>
            </a:pPr>
            <a:endParaRPr lang="en-US" sz="1700" noProof="1">
              <a:solidFill>
                <a:schemeClr val="tx1"/>
              </a:solidFill>
            </a:endParaRPr>
          </a:p>
          <a:p>
            <a:pPr marL="285750" indent="-285750">
              <a:spcAft>
                <a:spcPts val="1200"/>
              </a:spcAft>
              <a:buFont typeface="Arial" panose="020B0604020202020204" pitchFamily="34" charset="0"/>
              <a:buChar char="•"/>
            </a:pPr>
            <a:r>
              <a:rPr lang="en-US" noProof="1">
                <a:solidFill>
                  <a:schemeClr val="tx1"/>
                </a:solidFill>
              </a:rPr>
              <a:t>Most studies reported clear definitions of numerator and denominators used</a:t>
            </a:r>
          </a:p>
          <a:p>
            <a:pPr marL="285750" indent="-285750">
              <a:spcAft>
                <a:spcPts val="1200"/>
              </a:spcAft>
              <a:buFont typeface="Arial" panose="020B0604020202020204" pitchFamily="34" charset="0"/>
              <a:buChar char="•"/>
            </a:pPr>
            <a:r>
              <a:rPr lang="en-US" noProof="1">
                <a:solidFill>
                  <a:schemeClr val="tx1"/>
                </a:solidFill>
              </a:rPr>
              <a:t>Cascade step definitions were heterogeneous, making comparisons across studies difficult</a:t>
            </a:r>
          </a:p>
          <a:p>
            <a:pPr marL="285750" indent="-285750">
              <a:spcAft>
                <a:spcPts val="1200"/>
              </a:spcAft>
              <a:buFont typeface="Arial" panose="020B0604020202020204" pitchFamily="34" charset="0"/>
              <a:buChar char="•"/>
            </a:pPr>
            <a:r>
              <a:rPr lang="en-US" noProof="1">
                <a:solidFill>
                  <a:schemeClr val="tx1"/>
                </a:solidFill>
              </a:rPr>
              <a:t>Only few SSA countries, with the majority of the studies coming from southern Africa</a:t>
            </a:r>
          </a:p>
          <a:p>
            <a:pPr marL="285750" indent="-285750">
              <a:spcAft>
                <a:spcPts val="1200"/>
              </a:spcAft>
              <a:buFont typeface="Arial" panose="020B0604020202020204" pitchFamily="34" charset="0"/>
              <a:buChar char="•"/>
            </a:pPr>
            <a:r>
              <a:rPr lang="en-US" noProof="1">
                <a:solidFill>
                  <a:schemeClr val="tx1"/>
                </a:solidFill>
              </a:rPr>
              <a:t>To allow tracking of progress along the care pathway and towards the 90-90-90 targets, comparable measures and definitions of numerator and denominator at each step are needed</a:t>
            </a:r>
          </a:p>
        </p:txBody>
      </p:sp>
      <p:sp>
        <p:nvSpPr>
          <p:cNvPr id="9" name="Foliennummernplatzhalter 3">
            <a:extLst>
              <a:ext uri="{FF2B5EF4-FFF2-40B4-BE49-F238E27FC236}">
                <a16:creationId xmlns:a16="http://schemas.microsoft.com/office/drawing/2014/main" id="{699E976F-B8E3-2745-91EB-0A16F71A3981}"/>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091858F-4EDC-C347-86BF-7265ADEC3291}" type="slidenum">
              <a:rPr lang="de-DE" smtClean="0"/>
              <a:pPr/>
              <a:t>8</a:t>
            </a:fld>
            <a:endParaRPr lang="de-DE"/>
          </a:p>
        </p:txBody>
      </p:sp>
      <p:sp>
        <p:nvSpPr>
          <p:cNvPr id="10" name="Rectangle 7">
            <a:extLst>
              <a:ext uri="{FF2B5EF4-FFF2-40B4-BE49-F238E27FC236}">
                <a16:creationId xmlns:a16="http://schemas.microsoft.com/office/drawing/2014/main" id="{629AFFF3-A9BD-5047-BDDE-F106A2F0B893}"/>
              </a:ext>
            </a:extLst>
          </p:cNvPr>
          <p:cNvSpPr/>
          <p:nvPr/>
        </p:nvSpPr>
        <p:spPr>
          <a:xfrm>
            <a:off x="532435" y="447120"/>
            <a:ext cx="6884873" cy="5931292"/>
          </a:xfrm>
          <a:prstGeom prst="rect">
            <a:avLst/>
          </a:prstGeom>
          <a:solidFill>
            <a:schemeClr val="bg1"/>
          </a:solidFill>
          <a:ln w="12700">
            <a:solidFill>
              <a:schemeClr val="bg1">
                <a:lumMod val="65000"/>
              </a:schemeClr>
            </a:solidFill>
          </a:ln>
          <a:effectLst>
            <a:outerShdw blurRad="50800" dist="38100" dir="18900000" algn="b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171212" tIns="171212" rtlCol="0" anchor="t" anchorCtr="0"/>
          <a:lstStyle/>
          <a:p>
            <a:pPr>
              <a:spcAft>
                <a:spcPts val="1200"/>
              </a:spcAft>
            </a:pPr>
            <a:endParaRPr lang="en-US" sz="2000" b="1" noProof="1">
              <a:solidFill>
                <a:srgbClr val="C00000"/>
              </a:solidFill>
            </a:endParaRPr>
          </a:p>
        </p:txBody>
      </p:sp>
      <p:graphicFrame>
        <p:nvGraphicFramePr>
          <p:cNvPr id="11" name="Table 8">
            <a:extLst>
              <a:ext uri="{FF2B5EF4-FFF2-40B4-BE49-F238E27FC236}">
                <a16:creationId xmlns:a16="http://schemas.microsoft.com/office/drawing/2014/main" id="{B5EA2F4D-1EC3-0C46-8A24-5C2463D3A5F2}"/>
              </a:ext>
            </a:extLst>
          </p:cNvPr>
          <p:cNvGraphicFramePr>
            <a:graphicFrameLocks noGrp="1"/>
          </p:cNvGraphicFramePr>
          <p:nvPr>
            <p:extLst>
              <p:ext uri="{D42A27DB-BD31-4B8C-83A1-F6EECF244321}">
                <p14:modId xmlns:p14="http://schemas.microsoft.com/office/powerpoint/2010/main" val="2910204559"/>
              </p:ext>
            </p:extLst>
          </p:nvPr>
        </p:nvGraphicFramePr>
        <p:xfrm>
          <a:off x="613458" y="718058"/>
          <a:ext cx="6727624" cy="5484075"/>
        </p:xfrm>
        <a:graphic>
          <a:graphicData uri="http://schemas.openxmlformats.org/drawingml/2006/table">
            <a:tbl>
              <a:tblPr firstRow="1" firstCol="1" bandRow="1">
                <a:tableStyleId>{9D7B26C5-4107-4FEC-AEDC-1716B250A1EF}</a:tableStyleId>
              </a:tblPr>
              <a:tblGrid>
                <a:gridCol w="393539">
                  <a:extLst>
                    <a:ext uri="{9D8B030D-6E8A-4147-A177-3AD203B41FA5}">
                      <a16:colId xmlns:a16="http://schemas.microsoft.com/office/drawing/2014/main" val="20000"/>
                    </a:ext>
                  </a:extLst>
                </a:gridCol>
                <a:gridCol w="1469985">
                  <a:extLst>
                    <a:ext uri="{9D8B030D-6E8A-4147-A177-3AD203B41FA5}">
                      <a16:colId xmlns:a16="http://schemas.microsoft.com/office/drawing/2014/main" val="20001"/>
                    </a:ext>
                  </a:extLst>
                </a:gridCol>
                <a:gridCol w="1579121">
                  <a:extLst>
                    <a:ext uri="{9D8B030D-6E8A-4147-A177-3AD203B41FA5}">
                      <a16:colId xmlns:a16="http://schemas.microsoft.com/office/drawing/2014/main" val="20003"/>
                    </a:ext>
                  </a:extLst>
                </a:gridCol>
                <a:gridCol w="977234">
                  <a:extLst>
                    <a:ext uri="{9D8B030D-6E8A-4147-A177-3AD203B41FA5}">
                      <a16:colId xmlns:a16="http://schemas.microsoft.com/office/drawing/2014/main" val="20002"/>
                    </a:ext>
                  </a:extLst>
                </a:gridCol>
                <a:gridCol w="1031183">
                  <a:extLst>
                    <a:ext uri="{9D8B030D-6E8A-4147-A177-3AD203B41FA5}">
                      <a16:colId xmlns:a16="http://schemas.microsoft.com/office/drawing/2014/main" val="20004"/>
                    </a:ext>
                  </a:extLst>
                </a:gridCol>
                <a:gridCol w="1276562">
                  <a:extLst>
                    <a:ext uri="{9D8B030D-6E8A-4147-A177-3AD203B41FA5}">
                      <a16:colId xmlns:a16="http://schemas.microsoft.com/office/drawing/2014/main" val="20005"/>
                    </a:ext>
                  </a:extLst>
                </a:gridCol>
              </a:tblGrid>
              <a:tr h="1319302">
                <a:tc>
                  <a:txBody>
                    <a:bodyPr/>
                    <a:lstStyle/>
                    <a:p>
                      <a:pPr algn="ctr">
                        <a:lnSpc>
                          <a:spcPct val="107000"/>
                        </a:lnSpc>
                        <a:spcAft>
                          <a:spcPts val="0"/>
                        </a:spcAft>
                      </a:pP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500" dirty="0">
                          <a:effectLst/>
                          <a:latin typeface="+mn-lt"/>
                        </a:rPr>
                        <a:t>HIV care cascade step</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e-CH" sz="1500" b="1" kern="1200" dirty="0">
                          <a:solidFill>
                            <a:schemeClr val="tx1"/>
                          </a:solidFill>
                          <a:effectLst/>
                          <a:latin typeface="+mn-lt"/>
                          <a:ea typeface="+mn-ea"/>
                          <a:cs typeface="+mn-cs"/>
                        </a:rPr>
                        <a:t>Type </a:t>
                      </a:r>
                      <a:r>
                        <a:rPr lang="de-CH" sz="1500" b="1" kern="1200" dirty="0" err="1">
                          <a:solidFill>
                            <a:schemeClr val="tx1"/>
                          </a:solidFill>
                          <a:effectLst/>
                          <a:latin typeface="+mn-lt"/>
                          <a:ea typeface="+mn-ea"/>
                          <a:cs typeface="+mn-cs"/>
                        </a:rPr>
                        <a:t>of</a:t>
                      </a:r>
                      <a:r>
                        <a:rPr lang="de-CH" sz="1500" b="1" kern="1200" dirty="0">
                          <a:solidFill>
                            <a:schemeClr val="tx1"/>
                          </a:solidFill>
                          <a:effectLst/>
                          <a:latin typeface="+mn-lt"/>
                          <a:ea typeface="+mn-ea"/>
                          <a:cs typeface="+mn-cs"/>
                        </a:rPr>
                        <a:t> </a:t>
                      </a:r>
                      <a:r>
                        <a:rPr lang="de-CH" sz="1500" b="1" kern="1200" dirty="0" err="1">
                          <a:solidFill>
                            <a:schemeClr val="tx1"/>
                          </a:solidFill>
                          <a:effectLst/>
                          <a:latin typeface="+mn-lt"/>
                          <a:ea typeface="+mn-ea"/>
                          <a:cs typeface="+mn-cs"/>
                        </a:rPr>
                        <a:t>data</a:t>
                      </a:r>
                      <a:endParaRPr lang="de-CH" sz="1500" b="1" kern="1200" dirty="0">
                        <a:solidFill>
                          <a:schemeClr val="tx1"/>
                        </a:solidFill>
                        <a:effectLst/>
                        <a:latin typeface="+mn-lt"/>
                        <a:ea typeface="+mn-ea"/>
                        <a:cs typeface="+mn-cs"/>
                      </a:endParaRPr>
                    </a:p>
                  </a:txBody>
                  <a:tcPr marL="68580" marR="68580" marT="0" marB="0" anchor="ctr"/>
                </a:tc>
                <a:tc>
                  <a:txBody>
                    <a:bodyPr/>
                    <a:lstStyle/>
                    <a:p>
                      <a:pPr algn="ctr">
                        <a:lnSpc>
                          <a:spcPct val="107000"/>
                        </a:lnSpc>
                        <a:spcAft>
                          <a:spcPts val="0"/>
                        </a:spcAft>
                      </a:pPr>
                      <a:r>
                        <a:rPr lang="en-GB" sz="1500" dirty="0">
                          <a:effectLst/>
                          <a:latin typeface="+mn-lt"/>
                        </a:rPr>
                        <a:t>No. of studies reporting</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500" dirty="0">
                          <a:effectLst/>
                          <a:latin typeface="+mn-lt"/>
                        </a:rPr>
                        <a:t>No. of definitions numerator</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500" dirty="0">
                          <a:effectLst/>
                          <a:latin typeface="+mn-lt"/>
                        </a:rPr>
                        <a:t>No. of definitions  denominator</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595762">
                <a:tc>
                  <a:txBody>
                    <a:bodyPr/>
                    <a:lstStyle/>
                    <a:p>
                      <a:pPr algn="ctr">
                        <a:lnSpc>
                          <a:spcPct val="107000"/>
                        </a:lnSpc>
                        <a:spcAft>
                          <a:spcPts val="0"/>
                        </a:spcAft>
                      </a:pPr>
                      <a:r>
                        <a:rPr lang="de-CH" sz="1500" dirty="0">
                          <a:effectLst/>
                          <a:latin typeface="+mn-lt"/>
                          <a:ea typeface="Calibri" panose="020F0502020204030204" pitchFamily="34" charset="0"/>
                          <a:cs typeface="Times New Roman" panose="02020603050405020304" pitchFamily="18" charset="0"/>
                        </a:rPr>
                        <a:t>1</a:t>
                      </a: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People living with HIV</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marL="0" marR="0" lvl="0" indent="0" algn="ctr" defTabSz="952582" rtl="0" eaLnBrk="1" fontAlgn="auto" latinLnBrk="0" hangingPunct="1">
                        <a:lnSpc>
                          <a:spcPct val="107000"/>
                        </a:lnSpc>
                        <a:spcBef>
                          <a:spcPts val="0"/>
                        </a:spcBef>
                        <a:spcAft>
                          <a:spcPts val="0"/>
                        </a:spcAft>
                        <a:buClrTx/>
                        <a:buSzTx/>
                        <a:buFontTx/>
                        <a:buNone/>
                        <a:tabLst/>
                        <a:defRPr/>
                      </a:pPr>
                      <a:r>
                        <a:rPr lang="de-CH" sz="1500" dirty="0">
                          <a:effectLst/>
                          <a:latin typeface="+mn-lt"/>
                          <a:ea typeface="Calibri" panose="020F0502020204030204" pitchFamily="34" charset="0"/>
                          <a:cs typeface="Times New Roman" panose="02020603050405020304" pitchFamily="18" charset="0"/>
                        </a:rPr>
                        <a:t>Cross-</a:t>
                      </a:r>
                      <a:r>
                        <a:rPr lang="de-CH" sz="1500" dirty="0" err="1">
                          <a:effectLst/>
                          <a:latin typeface="+mn-lt"/>
                          <a:ea typeface="Calibri" panose="020F0502020204030204" pitchFamily="34" charset="0"/>
                          <a:cs typeface="Times New Roman" panose="02020603050405020304" pitchFamily="18" charset="0"/>
                        </a:rPr>
                        <a:t>sectional</a:t>
                      </a:r>
                      <a:r>
                        <a:rPr lang="de-CH" sz="1500" dirty="0">
                          <a:effectLst/>
                          <a:latin typeface="+mn-lt"/>
                          <a:ea typeface="Calibri" panose="020F0502020204030204" pitchFamily="34" charset="0"/>
                          <a:cs typeface="Times New Roman" panose="02020603050405020304" pitchFamily="18" charset="0"/>
                        </a:rPr>
                        <a:t> </a:t>
                      </a:r>
                      <a:r>
                        <a:rPr lang="de-CH" sz="1500" dirty="0" err="1">
                          <a:effectLst/>
                          <a:latin typeface="+mn-lt"/>
                          <a:ea typeface="Calibri" panose="020F0502020204030204" pitchFamily="34" charset="0"/>
                          <a:cs typeface="Times New Roman" panose="02020603050405020304" pitchFamily="18" charset="0"/>
                        </a:rPr>
                        <a:t>and</a:t>
                      </a:r>
                      <a:r>
                        <a:rPr lang="de-CH" sz="1500" dirty="0">
                          <a:effectLst/>
                          <a:latin typeface="+mn-lt"/>
                          <a:ea typeface="Calibri" panose="020F0502020204030204" pitchFamily="34" charset="0"/>
                          <a:cs typeface="Times New Roman" panose="02020603050405020304" pitchFamily="18" charset="0"/>
                        </a:rPr>
                        <a:t> longitudinal</a:t>
                      </a: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8</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6</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5</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extLst>
                  <a:ext uri="{0D108BD9-81ED-4DB2-BD59-A6C34878D82A}">
                    <a16:rowId xmlns:a16="http://schemas.microsoft.com/office/drawing/2014/main" val="10001"/>
                  </a:ext>
                </a:extLst>
              </a:tr>
              <a:tr h="595762">
                <a:tc>
                  <a:txBody>
                    <a:bodyPr/>
                    <a:lstStyle/>
                    <a:p>
                      <a:pPr algn="ctr">
                        <a:lnSpc>
                          <a:spcPct val="107000"/>
                        </a:lnSpc>
                        <a:spcAft>
                          <a:spcPts val="0"/>
                        </a:spcAft>
                      </a:pPr>
                      <a:r>
                        <a:rPr lang="de-CH" sz="1500" dirty="0">
                          <a:effectLst/>
                          <a:latin typeface="+mn-lt"/>
                          <a:ea typeface="Calibri" panose="020F0502020204030204" pitchFamily="34" charset="0"/>
                          <a:cs typeface="Times New Roman" panose="02020603050405020304" pitchFamily="18" charset="0"/>
                        </a:rPr>
                        <a:t>2</a:t>
                      </a:r>
                    </a:p>
                  </a:txBody>
                  <a:tcPr marL="68580" marR="68580" marT="0" marB="0" anchor="ctr"/>
                </a:tc>
                <a:tc>
                  <a:txBody>
                    <a:bodyPr/>
                    <a:lstStyle/>
                    <a:p>
                      <a:pPr algn="ctr">
                        <a:lnSpc>
                          <a:spcPct val="107000"/>
                        </a:lnSpc>
                        <a:spcAft>
                          <a:spcPts val="0"/>
                        </a:spcAft>
                      </a:pPr>
                      <a:r>
                        <a:rPr lang="en-GB" sz="1500" dirty="0">
                          <a:effectLst/>
                          <a:latin typeface="+mn-lt"/>
                        </a:rPr>
                        <a:t>Diagnosed with HIV</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52582" rtl="0" eaLnBrk="1" fontAlgn="auto" latinLnBrk="0" hangingPunct="1">
                        <a:lnSpc>
                          <a:spcPct val="107000"/>
                        </a:lnSpc>
                        <a:spcBef>
                          <a:spcPts val="0"/>
                        </a:spcBef>
                        <a:spcAft>
                          <a:spcPts val="0"/>
                        </a:spcAft>
                        <a:buClrTx/>
                        <a:buSzTx/>
                        <a:buFontTx/>
                        <a:buNone/>
                        <a:tabLst/>
                        <a:defRPr/>
                      </a:pPr>
                      <a:r>
                        <a:rPr lang="de-CH" sz="1500" dirty="0">
                          <a:effectLst/>
                          <a:latin typeface="+mn-lt"/>
                          <a:ea typeface="Calibri" panose="020F0502020204030204" pitchFamily="34" charset="0"/>
                          <a:cs typeface="Times New Roman" panose="02020603050405020304" pitchFamily="18" charset="0"/>
                        </a:rPr>
                        <a:t>Cross-</a:t>
                      </a:r>
                      <a:r>
                        <a:rPr lang="de-CH" sz="1500" dirty="0" err="1">
                          <a:effectLst/>
                          <a:latin typeface="+mn-lt"/>
                          <a:ea typeface="Calibri" panose="020F0502020204030204" pitchFamily="34" charset="0"/>
                          <a:cs typeface="Times New Roman" panose="02020603050405020304" pitchFamily="18" charset="0"/>
                        </a:rPr>
                        <a:t>sectional</a:t>
                      </a:r>
                      <a:r>
                        <a:rPr lang="de-CH" sz="1500" dirty="0">
                          <a:effectLst/>
                          <a:latin typeface="+mn-lt"/>
                          <a:ea typeface="Calibri" panose="020F0502020204030204" pitchFamily="34" charset="0"/>
                          <a:cs typeface="Times New Roman" panose="02020603050405020304" pitchFamily="18" charset="0"/>
                        </a:rPr>
                        <a:t> </a:t>
                      </a:r>
                      <a:r>
                        <a:rPr lang="de-CH" sz="1500" dirty="0" err="1">
                          <a:effectLst/>
                          <a:latin typeface="+mn-lt"/>
                          <a:ea typeface="Calibri" panose="020F0502020204030204" pitchFamily="34" charset="0"/>
                          <a:cs typeface="Times New Roman" panose="02020603050405020304" pitchFamily="18" charset="0"/>
                        </a:rPr>
                        <a:t>and</a:t>
                      </a:r>
                      <a:r>
                        <a:rPr lang="de-CH" sz="1500" dirty="0">
                          <a:effectLst/>
                          <a:latin typeface="+mn-lt"/>
                          <a:ea typeface="Calibri" panose="020F0502020204030204" pitchFamily="34" charset="0"/>
                          <a:cs typeface="Times New Roman" panose="02020603050405020304" pitchFamily="18" charset="0"/>
                        </a:rPr>
                        <a:t> longitudinal</a:t>
                      </a:r>
                    </a:p>
                  </a:txBody>
                  <a:tcPr marL="68580" marR="68580" marT="0" marB="0" anchor="ctr"/>
                </a:tc>
                <a:tc>
                  <a:txBody>
                    <a:bodyPr/>
                    <a:lstStyle/>
                    <a:p>
                      <a:pPr algn="ctr">
                        <a:lnSpc>
                          <a:spcPct val="107000"/>
                        </a:lnSpc>
                        <a:spcAft>
                          <a:spcPts val="0"/>
                        </a:spcAft>
                      </a:pPr>
                      <a:r>
                        <a:rPr lang="en-GB" sz="1500" dirty="0">
                          <a:effectLst/>
                          <a:latin typeface="+mn-lt"/>
                        </a:rPr>
                        <a:t>14 </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500">
                          <a:effectLst/>
                          <a:latin typeface="+mn-lt"/>
                        </a:rPr>
                        <a:t>4</a:t>
                      </a:r>
                      <a:endParaRPr lang="de-CH" sz="15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500" dirty="0">
                          <a:effectLst/>
                          <a:latin typeface="+mn-lt"/>
                        </a:rPr>
                        <a:t>2</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595762">
                <a:tc>
                  <a:txBody>
                    <a:bodyPr/>
                    <a:lstStyle/>
                    <a:p>
                      <a:pPr algn="ctr">
                        <a:lnSpc>
                          <a:spcPct val="107000"/>
                        </a:lnSpc>
                        <a:spcAft>
                          <a:spcPts val="0"/>
                        </a:spcAft>
                      </a:pPr>
                      <a:r>
                        <a:rPr lang="de-CH" sz="1500" dirty="0">
                          <a:effectLst/>
                          <a:latin typeface="+mn-lt"/>
                          <a:ea typeface="Calibri" panose="020F0502020204030204" pitchFamily="34" charset="0"/>
                          <a:cs typeface="Times New Roman" panose="02020603050405020304" pitchFamily="18" charset="0"/>
                        </a:rPr>
                        <a:t>3</a:t>
                      </a: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Linked to pre-ART care</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marL="0" marR="0" lvl="0" indent="0" algn="ctr" defTabSz="952582" rtl="0" eaLnBrk="1" fontAlgn="auto" latinLnBrk="0" hangingPunct="1">
                        <a:lnSpc>
                          <a:spcPct val="107000"/>
                        </a:lnSpc>
                        <a:spcBef>
                          <a:spcPts val="0"/>
                        </a:spcBef>
                        <a:spcAft>
                          <a:spcPts val="0"/>
                        </a:spcAft>
                        <a:buClrTx/>
                        <a:buSzTx/>
                        <a:buFontTx/>
                        <a:buNone/>
                        <a:tabLst/>
                        <a:defRPr/>
                      </a:pPr>
                      <a:r>
                        <a:rPr lang="de-CH" sz="1500" dirty="0">
                          <a:effectLst/>
                          <a:latin typeface="+mn-lt"/>
                          <a:ea typeface="Calibri" panose="020F0502020204030204" pitchFamily="34" charset="0"/>
                          <a:cs typeface="Times New Roman" panose="02020603050405020304" pitchFamily="18" charset="0"/>
                        </a:rPr>
                        <a:t>Cross-</a:t>
                      </a:r>
                      <a:r>
                        <a:rPr lang="de-CH" sz="1500" dirty="0" err="1">
                          <a:effectLst/>
                          <a:latin typeface="+mn-lt"/>
                          <a:ea typeface="Calibri" panose="020F0502020204030204" pitchFamily="34" charset="0"/>
                          <a:cs typeface="Times New Roman" panose="02020603050405020304" pitchFamily="18" charset="0"/>
                        </a:rPr>
                        <a:t>sectional</a:t>
                      </a:r>
                      <a:r>
                        <a:rPr lang="de-CH" sz="1500" dirty="0">
                          <a:effectLst/>
                          <a:latin typeface="+mn-lt"/>
                          <a:ea typeface="Calibri" panose="020F0502020204030204" pitchFamily="34" charset="0"/>
                          <a:cs typeface="Times New Roman" panose="02020603050405020304" pitchFamily="18" charset="0"/>
                        </a:rPr>
                        <a:t> </a:t>
                      </a:r>
                      <a:r>
                        <a:rPr lang="de-CH" sz="1500" dirty="0" err="1">
                          <a:effectLst/>
                          <a:latin typeface="+mn-lt"/>
                          <a:ea typeface="Calibri" panose="020F0502020204030204" pitchFamily="34" charset="0"/>
                          <a:cs typeface="Times New Roman" panose="02020603050405020304" pitchFamily="18" charset="0"/>
                        </a:rPr>
                        <a:t>and</a:t>
                      </a:r>
                      <a:r>
                        <a:rPr lang="de-CH" sz="1500" dirty="0">
                          <a:effectLst/>
                          <a:latin typeface="+mn-lt"/>
                          <a:ea typeface="Calibri" panose="020F0502020204030204" pitchFamily="34" charset="0"/>
                          <a:cs typeface="Times New Roman" panose="02020603050405020304" pitchFamily="18" charset="0"/>
                        </a:rPr>
                        <a:t> longitudinal</a:t>
                      </a: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22 </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10</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8</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extLst>
                  <a:ext uri="{0D108BD9-81ED-4DB2-BD59-A6C34878D82A}">
                    <a16:rowId xmlns:a16="http://schemas.microsoft.com/office/drawing/2014/main" val="10003"/>
                  </a:ext>
                </a:extLst>
              </a:tr>
              <a:tr h="595762">
                <a:tc>
                  <a:txBody>
                    <a:bodyPr/>
                    <a:lstStyle/>
                    <a:p>
                      <a:pPr algn="ctr">
                        <a:lnSpc>
                          <a:spcPct val="107000"/>
                        </a:lnSpc>
                        <a:spcAft>
                          <a:spcPts val="0"/>
                        </a:spcAft>
                      </a:pPr>
                      <a:r>
                        <a:rPr lang="de-CH" sz="1500" dirty="0">
                          <a:effectLst/>
                          <a:latin typeface="+mn-lt"/>
                          <a:ea typeface="Calibri" panose="020F0502020204030204" pitchFamily="34" charset="0"/>
                          <a:cs typeface="Times New Roman" panose="02020603050405020304" pitchFamily="18" charset="0"/>
                        </a:rPr>
                        <a:t>4</a:t>
                      </a:r>
                    </a:p>
                  </a:txBody>
                  <a:tcPr marL="68580" marR="68580" marT="0" marB="0" anchor="ctr"/>
                </a:tc>
                <a:tc>
                  <a:txBody>
                    <a:bodyPr/>
                    <a:lstStyle/>
                    <a:p>
                      <a:pPr algn="ctr">
                        <a:lnSpc>
                          <a:spcPct val="107000"/>
                        </a:lnSpc>
                        <a:spcAft>
                          <a:spcPts val="0"/>
                        </a:spcAft>
                      </a:pPr>
                      <a:r>
                        <a:rPr lang="en-GB" sz="1500">
                          <a:effectLst/>
                          <a:latin typeface="+mn-lt"/>
                        </a:rPr>
                        <a:t>Retention in pre-ART care</a:t>
                      </a:r>
                      <a:endParaRPr lang="de-CH" sz="15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52582" rtl="0" eaLnBrk="1" fontAlgn="auto" latinLnBrk="0" hangingPunct="1">
                        <a:lnSpc>
                          <a:spcPct val="107000"/>
                        </a:lnSpc>
                        <a:spcBef>
                          <a:spcPts val="0"/>
                        </a:spcBef>
                        <a:spcAft>
                          <a:spcPts val="0"/>
                        </a:spcAft>
                        <a:buClrTx/>
                        <a:buSzTx/>
                        <a:buFontTx/>
                        <a:buNone/>
                        <a:tabLst/>
                        <a:defRPr/>
                      </a:pPr>
                      <a:r>
                        <a:rPr lang="de-CH" sz="1500" dirty="0">
                          <a:effectLst/>
                          <a:latin typeface="+mn-lt"/>
                          <a:ea typeface="Calibri" panose="020F0502020204030204" pitchFamily="34" charset="0"/>
                          <a:cs typeface="Times New Roman" panose="02020603050405020304" pitchFamily="18" charset="0"/>
                        </a:rPr>
                        <a:t>Cross-</a:t>
                      </a:r>
                      <a:r>
                        <a:rPr lang="de-CH" sz="1500" dirty="0" err="1">
                          <a:effectLst/>
                          <a:latin typeface="+mn-lt"/>
                          <a:ea typeface="Calibri" panose="020F0502020204030204" pitchFamily="34" charset="0"/>
                          <a:cs typeface="Times New Roman" panose="02020603050405020304" pitchFamily="18" charset="0"/>
                        </a:rPr>
                        <a:t>sectional</a:t>
                      </a:r>
                      <a:r>
                        <a:rPr lang="de-CH" sz="1500" dirty="0">
                          <a:effectLst/>
                          <a:latin typeface="+mn-lt"/>
                          <a:ea typeface="Calibri" panose="020F0502020204030204" pitchFamily="34" charset="0"/>
                          <a:cs typeface="Times New Roman" panose="02020603050405020304" pitchFamily="18" charset="0"/>
                        </a:rPr>
                        <a:t> </a:t>
                      </a:r>
                      <a:r>
                        <a:rPr lang="de-CH" sz="1500" dirty="0" err="1">
                          <a:effectLst/>
                          <a:latin typeface="+mn-lt"/>
                          <a:ea typeface="Calibri" panose="020F0502020204030204" pitchFamily="34" charset="0"/>
                          <a:cs typeface="Times New Roman" panose="02020603050405020304" pitchFamily="18" charset="0"/>
                        </a:rPr>
                        <a:t>and</a:t>
                      </a:r>
                      <a:r>
                        <a:rPr lang="de-CH" sz="1500" dirty="0">
                          <a:effectLst/>
                          <a:latin typeface="+mn-lt"/>
                          <a:ea typeface="Calibri" panose="020F0502020204030204" pitchFamily="34" charset="0"/>
                          <a:cs typeface="Times New Roman" panose="02020603050405020304" pitchFamily="18" charset="0"/>
                        </a:rPr>
                        <a:t> longitudinal</a:t>
                      </a:r>
                    </a:p>
                  </a:txBody>
                  <a:tcPr marL="68580" marR="68580" marT="0" marB="0" anchor="ctr"/>
                </a:tc>
                <a:tc>
                  <a:txBody>
                    <a:bodyPr/>
                    <a:lstStyle/>
                    <a:p>
                      <a:pPr algn="ctr">
                        <a:lnSpc>
                          <a:spcPct val="107000"/>
                        </a:lnSpc>
                        <a:spcAft>
                          <a:spcPts val="0"/>
                        </a:spcAft>
                      </a:pPr>
                      <a:r>
                        <a:rPr lang="en-GB" sz="1500" dirty="0">
                          <a:effectLst/>
                          <a:latin typeface="+mn-lt"/>
                        </a:rPr>
                        <a:t>16 </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500" dirty="0">
                          <a:effectLst/>
                          <a:latin typeface="+mn-lt"/>
                        </a:rPr>
                        <a:t>9</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500" dirty="0">
                          <a:effectLst/>
                          <a:latin typeface="+mn-lt"/>
                        </a:rPr>
                        <a:t>9</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416741">
                <a:tc>
                  <a:txBody>
                    <a:bodyPr/>
                    <a:lstStyle/>
                    <a:p>
                      <a:pPr algn="ctr">
                        <a:lnSpc>
                          <a:spcPct val="107000"/>
                        </a:lnSpc>
                        <a:spcAft>
                          <a:spcPts val="0"/>
                        </a:spcAft>
                      </a:pPr>
                      <a:r>
                        <a:rPr lang="de-CH" sz="1500" dirty="0">
                          <a:effectLst/>
                          <a:latin typeface="+mn-lt"/>
                          <a:ea typeface="Calibri" panose="020F0502020204030204" pitchFamily="34" charset="0"/>
                          <a:cs typeface="Times New Roman" panose="02020603050405020304" pitchFamily="18" charset="0"/>
                        </a:rPr>
                        <a:t>5</a:t>
                      </a: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ART initiation</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marL="0" marR="0" lvl="0" indent="0" algn="ctr" defTabSz="952582" rtl="0" eaLnBrk="1" fontAlgn="auto" latinLnBrk="0" hangingPunct="1">
                        <a:lnSpc>
                          <a:spcPct val="107000"/>
                        </a:lnSpc>
                        <a:spcBef>
                          <a:spcPts val="0"/>
                        </a:spcBef>
                        <a:spcAft>
                          <a:spcPts val="0"/>
                        </a:spcAft>
                        <a:buClrTx/>
                        <a:buSzTx/>
                        <a:buFontTx/>
                        <a:buNone/>
                        <a:tabLst/>
                        <a:defRPr/>
                      </a:pPr>
                      <a:r>
                        <a:rPr lang="de-CH" sz="1500" dirty="0">
                          <a:effectLst/>
                          <a:latin typeface="+mn-lt"/>
                          <a:ea typeface="Calibri" panose="020F0502020204030204" pitchFamily="34" charset="0"/>
                          <a:cs typeface="Times New Roman" panose="02020603050405020304" pitchFamily="18" charset="0"/>
                        </a:rPr>
                        <a:t>Cross-</a:t>
                      </a:r>
                      <a:r>
                        <a:rPr lang="de-CH" sz="1500" dirty="0" err="1">
                          <a:effectLst/>
                          <a:latin typeface="+mn-lt"/>
                          <a:ea typeface="Calibri" panose="020F0502020204030204" pitchFamily="34" charset="0"/>
                          <a:cs typeface="Times New Roman" panose="02020603050405020304" pitchFamily="18" charset="0"/>
                        </a:rPr>
                        <a:t>sectional</a:t>
                      </a:r>
                      <a:r>
                        <a:rPr lang="de-CH" sz="1500" dirty="0">
                          <a:effectLst/>
                          <a:latin typeface="+mn-lt"/>
                          <a:ea typeface="Calibri" panose="020F0502020204030204" pitchFamily="34" charset="0"/>
                          <a:cs typeface="Times New Roman" panose="02020603050405020304" pitchFamily="18" charset="0"/>
                        </a:rPr>
                        <a:t> </a:t>
                      </a:r>
                      <a:r>
                        <a:rPr lang="de-CH" sz="1500" dirty="0" err="1">
                          <a:effectLst/>
                          <a:latin typeface="+mn-lt"/>
                          <a:ea typeface="Calibri" panose="020F0502020204030204" pitchFamily="34" charset="0"/>
                          <a:cs typeface="Times New Roman" panose="02020603050405020304" pitchFamily="18" charset="0"/>
                        </a:rPr>
                        <a:t>and</a:t>
                      </a:r>
                      <a:r>
                        <a:rPr lang="de-CH" sz="1500" dirty="0">
                          <a:effectLst/>
                          <a:latin typeface="+mn-lt"/>
                          <a:ea typeface="Calibri" panose="020F0502020204030204" pitchFamily="34" charset="0"/>
                          <a:cs typeface="Times New Roman" panose="02020603050405020304" pitchFamily="18" charset="0"/>
                        </a:rPr>
                        <a:t> longitudinal</a:t>
                      </a: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26 </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15</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6</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extLst>
                  <a:ext uri="{0D108BD9-81ED-4DB2-BD59-A6C34878D82A}">
                    <a16:rowId xmlns:a16="http://schemas.microsoft.com/office/drawing/2014/main" val="10005"/>
                  </a:ext>
                </a:extLst>
              </a:tr>
              <a:tr h="297881">
                <a:tc>
                  <a:txBody>
                    <a:bodyPr/>
                    <a:lstStyle/>
                    <a:p>
                      <a:pPr algn="ctr">
                        <a:lnSpc>
                          <a:spcPct val="107000"/>
                        </a:lnSpc>
                        <a:spcAft>
                          <a:spcPts val="0"/>
                        </a:spcAft>
                      </a:pPr>
                      <a:r>
                        <a:rPr lang="de-CH" sz="1500" dirty="0">
                          <a:effectLst/>
                          <a:latin typeface="+mn-lt"/>
                          <a:ea typeface="Calibri" panose="020F0502020204030204" pitchFamily="34" charset="0"/>
                          <a:cs typeface="Times New Roman" panose="02020603050405020304" pitchFamily="18" charset="0"/>
                        </a:rPr>
                        <a:t>6</a:t>
                      </a:r>
                    </a:p>
                  </a:txBody>
                  <a:tcPr marL="68580" marR="68580" marT="0" marB="0" anchor="ctr"/>
                </a:tc>
                <a:tc>
                  <a:txBody>
                    <a:bodyPr/>
                    <a:lstStyle/>
                    <a:p>
                      <a:pPr algn="ctr">
                        <a:lnSpc>
                          <a:spcPct val="107000"/>
                        </a:lnSpc>
                        <a:spcAft>
                          <a:spcPts val="0"/>
                        </a:spcAft>
                      </a:pPr>
                      <a:r>
                        <a:rPr lang="en-GB" sz="1500">
                          <a:effectLst/>
                          <a:latin typeface="+mn-lt"/>
                        </a:rPr>
                        <a:t>On ART</a:t>
                      </a:r>
                      <a:endParaRPr lang="de-CH" sz="15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e-CH" sz="1500" dirty="0">
                          <a:effectLst/>
                          <a:latin typeface="+mn-lt"/>
                          <a:ea typeface="Calibri" panose="020F0502020204030204" pitchFamily="34" charset="0"/>
                          <a:cs typeface="Times New Roman" panose="02020603050405020304" pitchFamily="18" charset="0"/>
                        </a:rPr>
                        <a:t>Cross-</a:t>
                      </a:r>
                      <a:r>
                        <a:rPr lang="de-CH" sz="1500" dirty="0" err="1">
                          <a:effectLst/>
                          <a:latin typeface="+mn-lt"/>
                          <a:ea typeface="Calibri" panose="020F0502020204030204" pitchFamily="34" charset="0"/>
                          <a:cs typeface="Times New Roman" panose="02020603050405020304" pitchFamily="18" charset="0"/>
                        </a:rPr>
                        <a:t>sectional</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500" dirty="0">
                          <a:effectLst/>
                          <a:latin typeface="+mn-lt"/>
                        </a:rPr>
                        <a:t>9 </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500" dirty="0">
                          <a:effectLst/>
                          <a:latin typeface="+mn-lt"/>
                        </a:rPr>
                        <a:t>4</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500" dirty="0">
                          <a:effectLst/>
                          <a:latin typeface="+mn-lt"/>
                        </a:rPr>
                        <a:t>6</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502749">
                <a:tc>
                  <a:txBody>
                    <a:bodyPr/>
                    <a:lstStyle/>
                    <a:p>
                      <a:pPr algn="ctr">
                        <a:lnSpc>
                          <a:spcPct val="107000"/>
                        </a:lnSpc>
                        <a:spcAft>
                          <a:spcPts val="0"/>
                        </a:spcAft>
                      </a:pPr>
                      <a:r>
                        <a:rPr lang="de-CH" sz="1500" dirty="0">
                          <a:effectLst/>
                          <a:latin typeface="+mn-lt"/>
                          <a:ea typeface="Calibri" panose="020F0502020204030204" pitchFamily="34" charset="0"/>
                          <a:cs typeface="Times New Roman" panose="02020603050405020304" pitchFamily="18" charset="0"/>
                        </a:rPr>
                        <a:t>7</a:t>
                      </a: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Retention on ART</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marL="0" marR="0" lvl="0" indent="0" algn="ctr" defTabSz="952582" rtl="0" eaLnBrk="1" fontAlgn="auto" latinLnBrk="0" hangingPunct="1">
                        <a:lnSpc>
                          <a:spcPct val="107000"/>
                        </a:lnSpc>
                        <a:spcBef>
                          <a:spcPts val="0"/>
                        </a:spcBef>
                        <a:spcAft>
                          <a:spcPts val="0"/>
                        </a:spcAft>
                        <a:buClrTx/>
                        <a:buSzTx/>
                        <a:buFontTx/>
                        <a:buNone/>
                        <a:tabLst/>
                        <a:defRPr/>
                      </a:pPr>
                      <a:r>
                        <a:rPr lang="de-CH" sz="1500" dirty="0">
                          <a:effectLst/>
                          <a:latin typeface="+mn-lt"/>
                          <a:ea typeface="Calibri" panose="020F0502020204030204" pitchFamily="34" charset="0"/>
                          <a:cs typeface="Times New Roman" panose="02020603050405020304" pitchFamily="18" charset="0"/>
                        </a:rPr>
                        <a:t>Cross-</a:t>
                      </a:r>
                      <a:r>
                        <a:rPr lang="de-CH" sz="1500" dirty="0" err="1">
                          <a:effectLst/>
                          <a:latin typeface="+mn-lt"/>
                          <a:ea typeface="Calibri" panose="020F0502020204030204" pitchFamily="34" charset="0"/>
                          <a:cs typeface="Times New Roman" panose="02020603050405020304" pitchFamily="18" charset="0"/>
                        </a:rPr>
                        <a:t>sectional</a:t>
                      </a:r>
                      <a:r>
                        <a:rPr lang="de-CH" sz="1500" dirty="0">
                          <a:effectLst/>
                          <a:latin typeface="+mn-lt"/>
                          <a:ea typeface="Calibri" panose="020F0502020204030204" pitchFamily="34" charset="0"/>
                          <a:cs typeface="Times New Roman" panose="02020603050405020304" pitchFamily="18" charset="0"/>
                        </a:rPr>
                        <a:t> </a:t>
                      </a:r>
                      <a:r>
                        <a:rPr lang="de-CH" sz="1500" dirty="0" err="1">
                          <a:effectLst/>
                          <a:latin typeface="+mn-lt"/>
                          <a:ea typeface="Calibri" panose="020F0502020204030204" pitchFamily="34" charset="0"/>
                          <a:cs typeface="Times New Roman" panose="02020603050405020304" pitchFamily="18" charset="0"/>
                        </a:rPr>
                        <a:t>and</a:t>
                      </a:r>
                      <a:r>
                        <a:rPr lang="de-CH" sz="1500" dirty="0">
                          <a:effectLst/>
                          <a:latin typeface="+mn-lt"/>
                          <a:ea typeface="Calibri" panose="020F0502020204030204" pitchFamily="34" charset="0"/>
                          <a:cs typeface="Times New Roman" panose="02020603050405020304" pitchFamily="18" charset="0"/>
                        </a:rPr>
                        <a:t> longitudinal</a:t>
                      </a: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28 </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12</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tc>
                  <a:txBody>
                    <a:bodyPr/>
                    <a:lstStyle/>
                    <a:p>
                      <a:pPr algn="ctr">
                        <a:lnSpc>
                          <a:spcPct val="107000"/>
                        </a:lnSpc>
                        <a:spcAft>
                          <a:spcPts val="0"/>
                        </a:spcAft>
                      </a:pPr>
                      <a:r>
                        <a:rPr lang="en-GB" sz="1500" dirty="0">
                          <a:effectLst/>
                          <a:latin typeface="+mn-lt"/>
                        </a:rPr>
                        <a:t>2</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85000"/>
                        <a:alpha val="20000"/>
                      </a:schemeClr>
                    </a:solidFill>
                  </a:tcPr>
                </a:tc>
                <a:extLst>
                  <a:ext uri="{0D108BD9-81ED-4DB2-BD59-A6C34878D82A}">
                    <a16:rowId xmlns:a16="http://schemas.microsoft.com/office/drawing/2014/main" val="10007"/>
                  </a:ext>
                </a:extLst>
              </a:tr>
              <a:tr h="502749">
                <a:tc>
                  <a:txBody>
                    <a:bodyPr/>
                    <a:lstStyle/>
                    <a:p>
                      <a:pPr algn="ctr">
                        <a:lnSpc>
                          <a:spcPct val="107000"/>
                        </a:lnSpc>
                        <a:spcAft>
                          <a:spcPts val="0"/>
                        </a:spcAft>
                      </a:pPr>
                      <a:r>
                        <a:rPr lang="de-CH" sz="1500" dirty="0">
                          <a:effectLst/>
                          <a:latin typeface="+mn-lt"/>
                          <a:ea typeface="Calibri" panose="020F0502020204030204" pitchFamily="34" charset="0"/>
                          <a:cs typeface="Times New Roman" panose="02020603050405020304" pitchFamily="18" charset="0"/>
                        </a:rPr>
                        <a:t>8</a:t>
                      </a:r>
                    </a:p>
                  </a:txBody>
                  <a:tcPr marL="68580" marR="68580" marT="0" marB="0" anchor="ctr"/>
                </a:tc>
                <a:tc>
                  <a:txBody>
                    <a:bodyPr/>
                    <a:lstStyle/>
                    <a:p>
                      <a:pPr algn="ctr">
                        <a:lnSpc>
                          <a:spcPct val="107000"/>
                        </a:lnSpc>
                        <a:spcAft>
                          <a:spcPts val="0"/>
                        </a:spcAft>
                      </a:pPr>
                      <a:r>
                        <a:rPr lang="en-GB" sz="1500" dirty="0">
                          <a:effectLst/>
                          <a:latin typeface="+mn-lt"/>
                        </a:rPr>
                        <a:t>Viral suppression</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52582" rtl="0" eaLnBrk="1" fontAlgn="auto" latinLnBrk="0" hangingPunct="1">
                        <a:lnSpc>
                          <a:spcPct val="107000"/>
                        </a:lnSpc>
                        <a:spcBef>
                          <a:spcPts val="0"/>
                        </a:spcBef>
                        <a:spcAft>
                          <a:spcPts val="0"/>
                        </a:spcAft>
                        <a:buClrTx/>
                        <a:buSzTx/>
                        <a:buFontTx/>
                        <a:buNone/>
                        <a:tabLst/>
                        <a:defRPr/>
                      </a:pPr>
                      <a:r>
                        <a:rPr lang="de-CH" sz="1500" kern="1200" dirty="0">
                          <a:solidFill>
                            <a:schemeClr val="tx1"/>
                          </a:solidFill>
                          <a:effectLst/>
                          <a:latin typeface="+mn-lt"/>
                          <a:ea typeface="Calibri" panose="020F0502020204030204" pitchFamily="34" charset="0"/>
                          <a:cs typeface="Times New Roman" panose="02020603050405020304" pitchFamily="18" charset="0"/>
                        </a:rPr>
                        <a:t>Cross-</a:t>
                      </a:r>
                      <a:r>
                        <a:rPr lang="de-CH" sz="1500" kern="1200" dirty="0" err="1">
                          <a:solidFill>
                            <a:schemeClr val="tx1"/>
                          </a:solidFill>
                          <a:effectLst/>
                          <a:latin typeface="+mn-lt"/>
                          <a:ea typeface="Calibri" panose="020F0502020204030204" pitchFamily="34" charset="0"/>
                          <a:cs typeface="Times New Roman" panose="02020603050405020304" pitchFamily="18" charset="0"/>
                        </a:rPr>
                        <a:t>sectional</a:t>
                      </a:r>
                      <a:r>
                        <a:rPr lang="de-CH" sz="1500" kern="1200" dirty="0">
                          <a:solidFill>
                            <a:schemeClr val="tx1"/>
                          </a:solidFill>
                          <a:effectLst/>
                          <a:latin typeface="+mn-lt"/>
                          <a:ea typeface="Calibri" panose="020F0502020204030204" pitchFamily="34" charset="0"/>
                          <a:cs typeface="Times New Roman" panose="02020603050405020304" pitchFamily="18" charset="0"/>
                        </a:rPr>
                        <a:t> </a:t>
                      </a:r>
                      <a:r>
                        <a:rPr lang="de-CH" sz="1500" kern="1200" dirty="0" err="1">
                          <a:solidFill>
                            <a:schemeClr val="tx1"/>
                          </a:solidFill>
                          <a:effectLst/>
                          <a:latin typeface="+mn-lt"/>
                          <a:ea typeface="Calibri" panose="020F0502020204030204" pitchFamily="34" charset="0"/>
                          <a:cs typeface="Times New Roman" panose="02020603050405020304" pitchFamily="18" charset="0"/>
                        </a:rPr>
                        <a:t>and</a:t>
                      </a:r>
                      <a:r>
                        <a:rPr lang="de-CH" sz="1500" kern="1200" dirty="0">
                          <a:solidFill>
                            <a:schemeClr val="tx1"/>
                          </a:solidFill>
                          <a:effectLst/>
                          <a:latin typeface="+mn-lt"/>
                          <a:ea typeface="Calibri" panose="020F0502020204030204" pitchFamily="34" charset="0"/>
                          <a:cs typeface="Times New Roman" panose="02020603050405020304" pitchFamily="18" charset="0"/>
                        </a:rPr>
                        <a:t> longitudinal</a:t>
                      </a:r>
                    </a:p>
                  </a:txBody>
                  <a:tcPr marL="68580" marR="68580" marT="0" marB="0" anchor="ctr"/>
                </a:tc>
                <a:tc>
                  <a:txBody>
                    <a:bodyPr/>
                    <a:lstStyle/>
                    <a:p>
                      <a:pPr marL="0" indent="-90170" algn="ctr" defTabSz="914400" rtl="0" eaLnBrk="1" latinLnBrk="0" hangingPunct="1">
                        <a:lnSpc>
                          <a:spcPct val="107000"/>
                        </a:lnSpc>
                        <a:spcAft>
                          <a:spcPts val="0"/>
                        </a:spcAft>
                      </a:pPr>
                      <a:r>
                        <a:rPr lang="en-GB" sz="1500" kern="1200" dirty="0">
                          <a:solidFill>
                            <a:schemeClr val="tx1"/>
                          </a:solidFill>
                          <a:effectLst/>
                          <a:latin typeface="+mn-lt"/>
                          <a:ea typeface="+mn-ea"/>
                          <a:cs typeface="+mn-cs"/>
                        </a:rPr>
                        <a:t>34</a:t>
                      </a:r>
                      <a:endParaRPr lang="de-CH" sz="1500" kern="1200" dirty="0">
                        <a:solidFill>
                          <a:schemeClr val="tx1"/>
                        </a:solidFill>
                        <a:effectLst/>
                        <a:latin typeface="+mn-lt"/>
                        <a:ea typeface="+mn-ea"/>
                        <a:cs typeface="+mn-cs"/>
                      </a:endParaRPr>
                    </a:p>
                  </a:txBody>
                  <a:tcPr marL="68580" marR="68580" marT="0" marB="0" anchor="ctr"/>
                </a:tc>
                <a:tc>
                  <a:txBody>
                    <a:bodyPr/>
                    <a:lstStyle/>
                    <a:p>
                      <a:pPr algn="ctr">
                        <a:lnSpc>
                          <a:spcPct val="107000"/>
                        </a:lnSpc>
                        <a:spcAft>
                          <a:spcPts val="0"/>
                        </a:spcAft>
                      </a:pPr>
                      <a:r>
                        <a:rPr lang="en-GB" sz="1500" dirty="0">
                          <a:effectLst/>
                          <a:latin typeface="+mn-lt"/>
                        </a:rPr>
                        <a:t>21</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500" dirty="0">
                          <a:effectLst/>
                          <a:latin typeface="+mn-lt"/>
                        </a:rPr>
                        <a:t>12</a:t>
                      </a:r>
                      <a:endParaRPr lang="de-CH" sz="15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5238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EFDEF7-AAA7-F746-AADD-0920C5AE69F3}"/>
              </a:ext>
            </a:extLst>
          </p:cNvPr>
          <p:cNvSpPr>
            <a:spLocks noGrp="1"/>
          </p:cNvSpPr>
          <p:nvPr>
            <p:ph type="title"/>
          </p:nvPr>
        </p:nvSpPr>
        <p:spPr>
          <a:xfrm>
            <a:off x="838200" y="43732"/>
            <a:ext cx="10515600" cy="1325563"/>
          </a:xfrm>
        </p:spPr>
        <p:txBody>
          <a:bodyPr/>
          <a:lstStyle/>
          <a:p>
            <a:r>
              <a:rPr lang="de-DE" dirty="0" err="1"/>
              <a:t>Acknowledgements</a:t>
            </a:r>
            <a:endParaRPr lang="de-DE" dirty="0"/>
          </a:p>
        </p:txBody>
      </p:sp>
      <p:sp>
        <p:nvSpPr>
          <p:cNvPr id="7" name="TextBox 25">
            <a:extLst>
              <a:ext uri="{FF2B5EF4-FFF2-40B4-BE49-F238E27FC236}">
                <a16:creationId xmlns:a16="http://schemas.microsoft.com/office/drawing/2014/main" id="{604DDCEB-4BAB-AD4E-BA59-35FD82022DF2}"/>
              </a:ext>
            </a:extLst>
          </p:cNvPr>
          <p:cNvSpPr txBox="1">
            <a:spLocks noGrp="1"/>
          </p:cNvSpPr>
          <p:nvPr>
            <p:ph idx="1"/>
          </p:nvPr>
        </p:nvSpPr>
        <p:spPr>
          <a:xfrm>
            <a:off x="838200" y="1358733"/>
            <a:ext cx="5127260" cy="4552015"/>
          </a:xfrm>
          <a:prstGeom prst="rect">
            <a:avLst/>
          </a:prstGeom>
          <a:solidFill>
            <a:schemeClr val="bg1">
              <a:lumMod val="95000"/>
            </a:schemeClr>
          </a:solidFill>
          <a:ln>
            <a:solidFill>
              <a:schemeClr val="bg1">
                <a:lumMod val="75000"/>
              </a:schemeClr>
            </a:solidFill>
          </a:ln>
        </p:spPr>
        <p:txBody>
          <a:bodyPr wrap="square" rtlCol="0">
            <a:spAutoFit/>
          </a:bodyPr>
          <a:lstStyle/>
          <a:p>
            <a:pPr marL="0" indent="0">
              <a:buNone/>
            </a:pPr>
            <a:r>
              <a:rPr lang="en-US" sz="1400" b="1" noProof="1"/>
              <a:t>IeDEA-Southern Africa Steering Committee: Matthias Egger </a:t>
            </a:r>
            <a:r>
              <a:rPr lang="en-US" sz="1400" noProof="1"/>
              <a:t>(co-PI), University of Bern, Switzerland; </a:t>
            </a:r>
            <a:r>
              <a:rPr lang="en-US" sz="1400" b="1" noProof="1"/>
              <a:t>Mary-Ann Davies </a:t>
            </a:r>
            <a:r>
              <a:rPr lang="en-US" sz="1400" noProof="1"/>
              <a:t>(co-PI), University of Cape Town, South Africa</a:t>
            </a:r>
            <a:r>
              <a:rPr lang="en-US" sz="1400" b="1" noProof="1"/>
              <a:t>; Frank Tanser</a:t>
            </a:r>
            <a:r>
              <a:rPr lang="en-US" sz="1400" noProof="1"/>
              <a:t>, Africa Centre for Health and Population Studies, University of Kwazulu-NatalSouth Africa; </a:t>
            </a:r>
            <a:r>
              <a:rPr lang="en-US" sz="1400" b="1" noProof="1"/>
              <a:t>Michael Vinikoor</a:t>
            </a:r>
            <a:r>
              <a:rPr lang="en-US" sz="1400" noProof="1"/>
              <a:t>, Centre for Infectious Disease Research in Zambia; </a:t>
            </a:r>
            <a:r>
              <a:rPr lang="en-US" sz="1400" b="1" noProof="1"/>
              <a:t>Eusebio Macete</a:t>
            </a:r>
            <a:r>
              <a:rPr lang="en-US" sz="1400" noProof="1"/>
              <a:t>, Centro de Investigação em Saúde de Manhiça, Mozambique; </a:t>
            </a:r>
            <a:r>
              <a:rPr lang="en-US" sz="1400" b="1" noProof="1"/>
              <a:t>Robin Wood</a:t>
            </a:r>
            <a:r>
              <a:rPr lang="en-US" sz="1400" noProof="1"/>
              <a:t>, Desmond Tutu HIV Centre (Gugulethu and Masiphumelele clinics), South Africa</a:t>
            </a:r>
            <a:r>
              <a:rPr lang="en-US" sz="1400" b="1" noProof="1"/>
              <a:t>; Kathryn Stinson</a:t>
            </a:r>
            <a:r>
              <a:rPr lang="en-US" sz="1400" noProof="1"/>
              <a:t>, Khayelitsha ART Programme and Médecins Sans Frontières, South Africa; </a:t>
            </a:r>
            <a:r>
              <a:rPr lang="en-US" sz="1400" b="1" noProof="1"/>
              <a:t>Geoffrey Fatti</a:t>
            </a:r>
            <a:r>
              <a:rPr lang="en-US" sz="1400" noProof="1"/>
              <a:t>, Kheth’Impilo Programme, South Africa; </a:t>
            </a:r>
            <a:r>
              <a:rPr lang="en-US" sz="1400" b="1" noProof="1"/>
              <a:t>Sam Phiri</a:t>
            </a:r>
            <a:r>
              <a:rPr lang="en-US" sz="1400" noProof="1"/>
              <a:t>, Lighthouse Trust Clinic, Malawi; </a:t>
            </a:r>
            <a:r>
              <a:rPr lang="en-US" sz="1400" b="1" noProof="1"/>
              <a:t>Cleophas Chimbetete</a:t>
            </a:r>
            <a:r>
              <a:rPr lang="en-US" sz="1400" noProof="1"/>
              <a:t>, Newlands Clinic, Zimbabwe; </a:t>
            </a:r>
            <a:r>
              <a:rPr lang="en-US" sz="1400" b="1" noProof="1"/>
              <a:t>Kennedy Malisita</a:t>
            </a:r>
            <a:r>
              <a:rPr lang="en-US" sz="1400" noProof="1"/>
              <a:t>, Queen Elizabeth Hospital, Malawi; </a:t>
            </a:r>
            <a:r>
              <a:rPr lang="en-US" sz="1400" b="1" noProof="1"/>
              <a:t>Brian Eley</a:t>
            </a:r>
            <a:r>
              <a:rPr lang="en-US" sz="1400" noProof="1"/>
              <a:t>, Red Cross War Memorial Children’s Hospital and Department of Paediatrics and Child Health, University of Cape Town, South Africa; </a:t>
            </a:r>
            <a:r>
              <a:rPr lang="en-US" sz="1400" b="1" noProof="1"/>
              <a:t>Jochen Ehmer</a:t>
            </a:r>
            <a:r>
              <a:rPr lang="en-US" sz="1400" noProof="1"/>
              <a:t>, Solidarmed, Switzerland; </a:t>
            </a:r>
            <a:r>
              <a:rPr lang="en-US" sz="1400" b="1" noProof="1"/>
              <a:t>Christiane Fritz</a:t>
            </a:r>
            <a:r>
              <a:rPr lang="en-US" sz="1400" noProof="1"/>
              <a:t>, SolidarMed SMART Programme, Lesotho; </a:t>
            </a:r>
            <a:r>
              <a:rPr lang="en-US" sz="1400" b="1" noProof="1"/>
              <a:t>Michael Hobbins</a:t>
            </a:r>
            <a:r>
              <a:rPr lang="en-US" sz="1400" noProof="1"/>
              <a:t>, SolidarMed SMART Programme, Mozambique; </a:t>
            </a:r>
            <a:r>
              <a:rPr lang="en-US" sz="1400" b="1" noProof="1"/>
              <a:t>Kamelia Kamenova</a:t>
            </a:r>
            <a:r>
              <a:rPr lang="en-US" sz="1400" noProof="1"/>
              <a:t>, SolidarMed SMART Programme, Zimbabwe; </a:t>
            </a:r>
            <a:r>
              <a:rPr lang="en-US" sz="1400" b="1" noProof="1"/>
              <a:t>Matthew Fox</a:t>
            </a:r>
            <a:r>
              <a:rPr lang="en-US" sz="1400" noProof="1"/>
              <a:t>, Themba Lethu Clinic, South Africa; </a:t>
            </a:r>
            <a:r>
              <a:rPr lang="en-US" sz="1400" b="1" noProof="1"/>
              <a:t>Hans Prozesky</a:t>
            </a:r>
            <a:r>
              <a:rPr lang="en-US" sz="1400" noProof="1"/>
              <a:t>, Tygerberg Academic Hospital, South Africa; </a:t>
            </a:r>
            <a:r>
              <a:rPr lang="en-US" sz="1400" b="1" noProof="1"/>
              <a:t>Karl Technau</a:t>
            </a:r>
            <a:r>
              <a:rPr lang="en-US" sz="1400" noProof="1"/>
              <a:t>, Empilweni Clinic, Rahima Moosa Mother and Child Hospital, South Africa; </a:t>
            </a:r>
            <a:r>
              <a:rPr lang="en-US" sz="1400" b="1" noProof="1"/>
              <a:t>Shobna Sawry</a:t>
            </a:r>
            <a:r>
              <a:rPr lang="en-US" sz="1400" noProof="1"/>
              <a:t>, Harriet Shezi Children’s Clinic, Chris Hani Baragwanath Academic Hospital, South Africa.</a:t>
            </a:r>
          </a:p>
        </p:txBody>
      </p:sp>
      <p:sp>
        <p:nvSpPr>
          <p:cNvPr id="3" name="Foliennummernplatzhalter 2">
            <a:extLst>
              <a:ext uri="{FF2B5EF4-FFF2-40B4-BE49-F238E27FC236}">
                <a16:creationId xmlns:a16="http://schemas.microsoft.com/office/drawing/2014/main" id="{56822C6C-1FC3-B543-A9B1-654A436AC187}"/>
              </a:ext>
            </a:extLst>
          </p:cNvPr>
          <p:cNvSpPr>
            <a:spLocks noGrp="1"/>
          </p:cNvSpPr>
          <p:nvPr>
            <p:ph type="sldNum" sz="quarter" idx="12"/>
          </p:nvPr>
        </p:nvSpPr>
        <p:spPr/>
        <p:txBody>
          <a:bodyPr/>
          <a:lstStyle/>
          <a:p>
            <a:fld id="{2091858F-4EDC-C347-86BF-7265ADEC3291}" type="slidenum">
              <a:rPr lang="de-DE" smtClean="0"/>
              <a:t>9</a:t>
            </a:fld>
            <a:endParaRPr lang="de-DE"/>
          </a:p>
        </p:txBody>
      </p:sp>
      <p:pic>
        <p:nvPicPr>
          <p:cNvPr id="8" name="Picture 7">
            <a:extLst>
              <a:ext uri="{FF2B5EF4-FFF2-40B4-BE49-F238E27FC236}">
                <a16:creationId xmlns:a16="http://schemas.microsoft.com/office/drawing/2014/main" id="{4A496EDB-BE1F-084A-842A-59784ACB19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pic>
        <p:nvPicPr>
          <p:cNvPr id="9" name="Picture 8">
            <a:extLst>
              <a:ext uri="{FF2B5EF4-FFF2-40B4-BE49-F238E27FC236}">
                <a16:creationId xmlns:a16="http://schemas.microsoft.com/office/drawing/2014/main" id="{E89D13C8-7F30-BA49-A165-DECEEF59901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
        <p:nvSpPr>
          <p:cNvPr id="13" name="TextBox 25">
            <a:extLst>
              <a:ext uri="{FF2B5EF4-FFF2-40B4-BE49-F238E27FC236}">
                <a16:creationId xmlns:a16="http://schemas.microsoft.com/office/drawing/2014/main" id="{604DDCEB-4BAB-AD4E-BA59-35FD82022DF2}"/>
              </a:ext>
            </a:extLst>
          </p:cNvPr>
          <p:cNvSpPr txBox="1">
            <a:spLocks/>
          </p:cNvSpPr>
          <p:nvPr/>
        </p:nvSpPr>
        <p:spPr>
          <a:xfrm>
            <a:off x="6226540" y="1369295"/>
            <a:ext cx="5127260" cy="1771767"/>
          </a:xfrm>
          <a:prstGeom prst="rect">
            <a:avLst/>
          </a:prstGeom>
          <a:solidFill>
            <a:schemeClr val="bg1">
              <a:lumMod val="95000"/>
            </a:schemeClr>
          </a:solidFill>
          <a:ln>
            <a:solidFill>
              <a:schemeClr val="bg1">
                <a:lumMod val="75000"/>
              </a:schemeClr>
            </a:solidFill>
          </a:ln>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b="1" noProof="1"/>
              <a:t>Funding: </a:t>
            </a:r>
            <a:r>
              <a:rPr lang="en-US" sz="1400" noProof="1"/>
              <a:t>Research reported in this publication was supported by the National Institute Of Allergy And Infectious Diseases of the National Institutes of Health under Award Number U01AI069924. The content is solely the responsibility of the authors and does not necessarily represent the official views of the National Institutes of Health.</a:t>
            </a:r>
          </a:p>
          <a:p>
            <a:pPr marL="0" indent="0">
              <a:buNone/>
            </a:pPr>
            <a:r>
              <a:rPr lang="en-US" sz="1400" b="1" noProof="1"/>
              <a:t>Contact: </a:t>
            </a:r>
            <a:r>
              <a:rPr lang="en-US" sz="1400" noProof="1"/>
              <a:t>Catrina Mugglin, catrina.mugglin@ispm.unibe.ch;  www.iedea-sa.org </a:t>
            </a:r>
          </a:p>
        </p:txBody>
      </p:sp>
    </p:spTree>
    <p:extLst>
      <p:ext uri="{BB962C8B-B14F-4D97-AF65-F5344CB8AC3E}">
        <p14:creationId xmlns:p14="http://schemas.microsoft.com/office/powerpoint/2010/main" val="358027725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1298</Words>
  <Application>Microsoft Macintosh PowerPoint</Application>
  <PresentationFormat>Breitbild</PresentationFormat>
  <Paragraphs>380</Paragraphs>
  <Slides>10</Slides>
  <Notes>9</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10</vt:i4>
      </vt:variant>
    </vt:vector>
  </HeadingPairs>
  <TitlesOfParts>
    <vt:vector size="15" baseType="lpstr">
      <vt:lpstr>Arial</vt:lpstr>
      <vt:lpstr>Calibri</vt:lpstr>
      <vt:lpstr>Calibri Light</vt:lpstr>
      <vt:lpstr>Franklin Gothic Book</vt:lpstr>
      <vt:lpstr>Office</vt:lpstr>
      <vt:lpstr>Apples and Oranges: Assessment of the Care Cascade in sub-Saharan Africa - Systematic Review of Criteria and Definitions used in Academic Papers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Acknowledgements</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Catrina Mugglin</dc:creator>
  <cp:lastModifiedBy>Catrina Mugglin</cp:lastModifiedBy>
  <cp:revision>207</cp:revision>
  <cp:lastPrinted>2019-07-18T10:25:34Z</cp:lastPrinted>
  <dcterms:created xsi:type="dcterms:W3CDTF">2019-07-07T12:14:29Z</dcterms:created>
  <dcterms:modified xsi:type="dcterms:W3CDTF">2019-07-23T17:14:43Z</dcterms:modified>
</cp:coreProperties>
</file>