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45"/>
  </p:notesMasterIdLst>
  <p:handoutMasterIdLst>
    <p:handoutMasterId r:id="rId46"/>
  </p:handoutMasterIdLst>
  <p:sldIdLst>
    <p:sldId id="256" r:id="rId2"/>
    <p:sldId id="257" r:id="rId3"/>
    <p:sldId id="261" r:id="rId4"/>
    <p:sldId id="262" r:id="rId5"/>
    <p:sldId id="263" r:id="rId6"/>
    <p:sldId id="264" r:id="rId7"/>
    <p:sldId id="311" r:id="rId8"/>
    <p:sldId id="265" r:id="rId9"/>
    <p:sldId id="276" r:id="rId10"/>
    <p:sldId id="319" r:id="rId11"/>
    <p:sldId id="310" r:id="rId12"/>
    <p:sldId id="304" r:id="rId13"/>
    <p:sldId id="305" r:id="rId14"/>
    <p:sldId id="306" r:id="rId15"/>
    <p:sldId id="307" r:id="rId16"/>
    <p:sldId id="308" r:id="rId17"/>
    <p:sldId id="309" r:id="rId18"/>
    <p:sldId id="312" r:id="rId19"/>
    <p:sldId id="313" r:id="rId20"/>
    <p:sldId id="317" r:id="rId21"/>
    <p:sldId id="318" r:id="rId22"/>
    <p:sldId id="301" r:id="rId23"/>
    <p:sldId id="296" r:id="rId24"/>
    <p:sldId id="297" r:id="rId25"/>
    <p:sldId id="298" r:id="rId26"/>
    <p:sldId id="299" r:id="rId27"/>
    <p:sldId id="300" r:id="rId28"/>
    <p:sldId id="284" r:id="rId29"/>
    <p:sldId id="293" r:id="rId30"/>
    <p:sldId id="287" r:id="rId31"/>
    <p:sldId id="288" r:id="rId32"/>
    <p:sldId id="289" r:id="rId33"/>
    <p:sldId id="290" r:id="rId34"/>
    <p:sldId id="291" r:id="rId35"/>
    <p:sldId id="292" r:id="rId36"/>
    <p:sldId id="266" r:id="rId37"/>
    <p:sldId id="268" r:id="rId38"/>
    <p:sldId id="270" r:id="rId39"/>
    <p:sldId id="271" r:id="rId40"/>
    <p:sldId id="274" r:id="rId41"/>
    <p:sldId id="275" r:id="rId42"/>
    <p:sldId id="285" r:id="rId43"/>
    <p:sldId id="282" r:id="rId4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303B"/>
    <a:srgbClr val="CCFF99"/>
    <a:srgbClr val="5DA9DD"/>
    <a:srgbClr val="4267B2"/>
    <a:srgbClr val="FEF3D4"/>
    <a:srgbClr val="F8E08E"/>
    <a:srgbClr val="383333"/>
    <a:srgbClr val="C26E68"/>
    <a:srgbClr val="0099D2"/>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94697"/>
  </p:normalViewPr>
  <p:slideViewPr>
    <p:cSldViewPr snapToGrid="0" snapToObjects="1">
      <p:cViewPr varScale="1">
        <p:scale>
          <a:sx n="93" d="100"/>
          <a:sy n="93" d="100"/>
        </p:scale>
        <p:origin x="216" y="52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0" d="100"/>
          <a:sy n="60" d="100"/>
        </p:scale>
        <p:origin x="2538" y="9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hepsas\surv705\Surv\Surveillance%20Unit\Annual%20report\2017%20Report\Individual%20Pages\I%20Page%207%20-%20Acute%20HIV%20Infection%20and%20HIV%20Incidence\Incidence_9.6.2018.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hepsas\surv705\Surv\Surveillance%20Unit\Annual%20report\2017%20Report\Individual%20Pages\I%20Page%207%20-%20Acute%20HIV%20Infection%20and%20HIV%20Incidence\Incidence_9.6.2018.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98919637603529E-2"/>
          <c:y val="3.0722182841152433E-2"/>
          <c:w val="0.89306687948093144"/>
          <c:h val="0.62374882629979167"/>
        </c:manualLayout>
      </c:layout>
      <c:barChart>
        <c:barDir val="col"/>
        <c:grouping val="clustered"/>
        <c:varyColors val="0"/>
        <c:ser>
          <c:idx val="0"/>
          <c:order val="0"/>
          <c:tx>
            <c:strRef>
              <c:f>Sheet1!$B$1</c:f>
              <c:strCache>
                <c:ptCount val="1"/>
                <c:pt idx="0">
                  <c:v>Series 1</c:v>
                </c:pt>
              </c:strCache>
            </c:strRef>
          </c:tx>
          <c:spPr>
            <a:solidFill>
              <a:schemeClr val="tx1"/>
            </a:solidFill>
          </c:spPr>
          <c:invertIfNegative val="0"/>
          <c:dPt>
            <c:idx val="0"/>
            <c:invertIfNegative val="0"/>
            <c:bubble3D val="0"/>
            <c:spPr>
              <a:solidFill>
                <a:schemeClr val="accent2"/>
              </a:solidFill>
            </c:spPr>
            <c:extLst>
              <c:ext xmlns:c16="http://schemas.microsoft.com/office/drawing/2014/chart" uri="{C3380CC4-5D6E-409C-BE32-E72D297353CC}">
                <c16:uniqueId val="{00000001-224B-4CA0-8E81-CD57A3892E7E}"/>
              </c:ext>
            </c:extLst>
          </c:dPt>
          <c:dPt>
            <c:idx val="1"/>
            <c:invertIfNegative val="0"/>
            <c:bubble3D val="0"/>
            <c:extLst>
              <c:ext xmlns:c16="http://schemas.microsoft.com/office/drawing/2014/chart" uri="{C3380CC4-5D6E-409C-BE32-E72D297353CC}">
                <c16:uniqueId val="{00000003-224B-4CA0-8E81-CD57A3892E7E}"/>
              </c:ext>
            </c:extLst>
          </c:dPt>
          <c:dPt>
            <c:idx val="2"/>
            <c:invertIfNegative val="0"/>
            <c:bubble3D val="0"/>
            <c:spPr>
              <a:solidFill>
                <a:schemeClr val="accent2"/>
              </a:solidFill>
            </c:spPr>
            <c:extLst>
              <c:ext xmlns:c16="http://schemas.microsoft.com/office/drawing/2014/chart" uri="{C3380CC4-5D6E-409C-BE32-E72D297353CC}">
                <c16:uniqueId val="{00000004-FE6A-4264-B773-A1771AD2FDB7}"/>
              </c:ext>
            </c:extLst>
          </c:dPt>
          <c:dPt>
            <c:idx val="3"/>
            <c:invertIfNegative val="0"/>
            <c:bubble3D val="0"/>
            <c:extLst>
              <c:ext xmlns:c16="http://schemas.microsoft.com/office/drawing/2014/chart" uri="{C3380CC4-5D6E-409C-BE32-E72D297353CC}">
                <c16:uniqueId val="{00000004-224B-4CA0-8E81-CD57A3892E7E}"/>
              </c:ext>
            </c:extLst>
          </c:dPt>
          <c:dPt>
            <c:idx val="4"/>
            <c:invertIfNegative val="0"/>
            <c:bubble3D val="0"/>
            <c:spPr>
              <a:solidFill>
                <a:schemeClr val="accent2"/>
              </a:solidFill>
            </c:spPr>
            <c:extLst>
              <c:ext xmlns:c16="http://schemas.microsoft.com/office/drawing/2014/chart" uri="{C3380CC4-5D6E-409C-BE32-E72D297353CC}">
                <c16:uniqueId val="{00000006-224B-4CA0-8E81-CD57A3892E7E}"/>
              </c:ext>
            </c:extLst>
          </c:dPt>
          <c:dPt>
            <c:idx val="5"/>
            <c:invertIfNegative val="0"/>
            <c:bubble3D val="0"/>
            <c:spPr>
              <a:solidFill>
                <a:schemeClr val="accent2"/>
              </a:solidFill>
            </c:spPr>
            <c:extLst>
              <c:ext xmlns:c16="http://schemas.microsoft.com/office/drawing/2014/chart" uri="{C3380CC4-5D6E-409C-BE32-E72D297353CC}">
                <c16:uniqueId val="{00000008-224B-4CA0-8E81-CD57A3892E7E}"/>
              </c:ext>
            </c:extLst>
          </c:dPt>
          <c:dPt>
            <c:idx val="8"/>
            <c:invertIfNegative val="0"/>
            <c:bubble3D val="0"/>
            <c:extLst>
              <c:ext xmlns:c16="http://schemas.microsoft.com/office/drawing/2014/chart" uri="{C3380CC4-5D6E-409C-BE32-E72D297353CC}">
                <c16:uniqueId val="{0000000A-224B-4CA0-8E81-CD57A3892E7E}"/>
              </c:ext>
            </c:extLst>
          </c:dPt>
          <c:dPt>
            <c:idx val="9"/>
            <c:invertIfNegative val="0"/>
            <c:bubble3D val="0"/>
            <c:extLst>
              <c:ext xmlns:c16="http://schemas.microsoft.com/office/drawing/2014/chart" uri="{C3380CC4-5D6E-409C-BE32-E72D297353CC}">
                <c16:uniqueId val="{0000000C-224B-4CA0-8E81-CD57A3892E7E}"/>
              </c:ext>
            </c:extLst>
          </c:dPt>
          <c:dPt>
            <c:idx val="10"/>
            <c:invertIfNegative val="0"/>
            <c:bubble3D val="0"/>
            <c:spPr>
              <a:solidFill>
                <a:schemeClr val="accent2"/>
              </a:solidFill>
            </c:spPr>
            <c:extLst>
              <c:ext xmlns:c16="http://schemas.microsoft.com/office/drawing/2014/chart" uri="{C3380CC4-5D6E-409C-BE32-E72D297353CC}">
                <c16:uniqueId val="{0000000E-224B-4CA0-8E81-CD57A3892E7E}"/>
              </c:ext>
            </c:extLst>
          </c:dPt>
          <c:dPt>
            <c:idx val="11"/>
            <c:invertIfNegative val="0"/>
            <c:bubble3D val="0"/>
            <c:spPr>
              <a:solidFill>
                <a:schemeClr val="accent2"/>
              </a:solidFill>
            </c:spPr>
            <c:extLst>
              <c:ext xmlns:c16="http://schemas.microsoft.com/office/drawing/2014/chart" uri="{C3380CC4-5D6E-409C-BE32-E72D297353CC}">
                <c16:uniqueId val="{0000000F-6EA5-4056-B6F0-38A689979893}"/>
              </c:ext>
            </c:extLst>
          </c:dPt>
          <c:dPt>
            <c:idx val="19"/>
            <c:invertIfNegative val="0"/>
            <c:bubble3D val="0"/>
            <c:extLst>
              <c:ext xmlns:c16="http://schemas.microsoft.com/office/drawing/2014/chart" uri="{C3380CC4-5D6E-409C-BE32-E72D297353CC}">
                <c16:uniqueId val="{00000013-224B-4CA0-8E81-CD57A3892E7E}"/>
              </c:ext>
            </c:extLst>
          </c:dPt>
          <c:dPt>
            <c:idx val="20"/>
            <c:invertIfNegative val="0"/>
            <c:bubble3D val="0"/>
            <c:spPr>
              <a:solidFill>
                <a:schemeClr val="accent1"/>
              </a:solidFill>
            </c:spPr>
            <c:extLst>
              <c:ext xmlns:c16="http://schemas.microsoft.com/office/drawing/2014/chart" uri="{C3380CC4-5D6E-409C-BE32-E72D297353CC}">
                <c16:uniqueId val="{00000015-224B-4CA0-8E81-CD57A3892E7E}"/>
              </c:ext>
            </c:extLst>
          </c:dPt>
          <c:dPt>
            <c:idx val="21"/>
            <c:invertIfNegative val="0"/>
            <c:bubble3D val="0"/>
            <c:spPr>
              <a:solidFill>
                <a:schemeClr val="accent2"/>
              </a:solidFill>
            </c:spPr>
            <c:extLst>
              <c:ext xmlns:c16="http://schemas.microsoft.com/office/drawing/2014/chart" uri="{C3380CC4-5D6E-409C-BE32-E72D297353CC}">
                <c16:uniqueId val="{00000014-6EA5-4056-B6F0-38A689979893}"/>
              </c:ext>
            </c:extLst>
          </c:dPt>
          <c:dPt>
            <c:idx val="22"/>
            <c:invertIfNegative val="0"/>
            <c:bubble3D val="0"/>
            <c:spPr>
              <a:solidFill>
                <a:schemeClr val="accent2"/>
              </a:solidFill>
            </c:spPr>
            <c:extLst>
              <c:ext xmlns:c16="http://schemas.microsoft.com/office/drawing/2014/chart" uri="{C3380CC4-5D6E-409C-BE32-E72D297353CC}">
                <c16:uniqueId val="{00000016-224B-4CA0-8E81-CD57A3892E7E}"/>
              </c:ext>
            </c:extLst>
          </c:dPt>
          <c:dPt>
            <c:idx val="24"/>
            <c:invertIfNegative val="0"/>
            <c:bubble3D val="0"/>
            <c:extLst>
              <c:ext xmlns:c16="http://schemas.microsoft.com/office/drawing/2014/chart" uri="{C3380CC4-5D6E-409C-BE32-E72D297353CC}">
                <c16:uniqueId val="{00000018-224B-4CA0-8E81-CD57A3892E7E}"/>
              </c:ext>
            </c:extLst>
          </c:dPt>
          <c:dPt>
            <c:idx val="28"/>
            <c:invertIfNegative val="0"/>
            <c:bubble3D val="0"/>
            <c:spPr>
              <a:solidFill>
                <a:schemeClr val="accent2"/>
              </a:solidFill>
            </c:spPr>
            <c:extLst>
              <c:ext xmlns:c16="http://schemas.microsoft.com/office/drawing/2014/chart" uri="{C3380CC4-5D6E-409C-BE32-E72D297353CC}">
                <c16:uniqueId val="{00000019-6EA5-4056-B6F0-38A689979893}"/>
              </c:ext>
            </c:extLst>
          </c:dPt>
          <c:dPt>
            <c:idx val="29"/>
            <c:invertIfNegative val="0"/>
            <c:bubble3D val="0"/>
            <c:spPr>
              <a:solidFill>
                <a:schemeClr val="accent2"/>
              </a:solidFill>
            </c:spPr>
            <c:extLst>
              <c:ext xmlns:c16="http://schemas.microsoft.com/office/drawing/2014/chart" uri="{C3380CC4-5D6E-409C-BE32-E72D297353CC}">
                <c16:uniqueId val="{0000001B-6EA5-4056-B6F0-38A689979893}"/>
              </c:ext>
            </c:extLst>
          </c:dPt>
          <c:cat>
            <c:strRef>
              <c:f>Sheet1!$A$2:$A$31</c:f>
              <c:strCache>
                <c:ptCount val="30"/>
                <c:pt idx="0">
                  <c:v>Male</c:v>
                </c:pt>
                <c:pt idx="1">
                  <c:v>Female</c:v>
                </c:pt>
                <c:pt idx="2">
                  <c:v>Transgender</c:v>
                </c:pt>
                <c:pt idx="4">
                  <c:v>Black</c:v>
                </c:pt>
                <c:pt idx="5">
                  <c:v>Latino</c:v>
                </c:pt>
                <c:pt idx="6">
                  <c:v>White</c:v>
                </c:pt>
                <c:pt idx="7">
                  <c:v>API</c:v>
                </c:pt>
                <c:pt idx="9">
                  <c:v>&lt;20</c:v>
                </c:pt>
                <c:pt idx="10">
                  <c:v>20-29 </c:v>
                </c:pt>
                <c:pt idx="11">
                  <c:v>30-39</c:v>
                </c:pt>
                <c:pt idx="12">
                  <c:v>40-49</c:v>
                </c:pt>
                <c:pt idx="13">
                  <c:v>50+</c:v>
                </c:pt>
                <c:pt idx="15">
                  <c:v>Bronx</c:v>
                </c:pt>
                <c:pt idx="16">
                  <c:v>Brooklyn</c:v>
                </c:pt>
                <c:pt idx="17">
                  <c:v>Manhattan</c:v>
                </c:pt>
                <c:pt idx="18">
                  <c:v>Queens</c:v>
                </c:pt>
                <c:pt idx="19">
                  <c:v>Staten Island</c:v>
                </c:pt>
                <c:pt idx="21">
                  <c:v>MSM</c:v>
                </c:pt>
                <c:pt idx="22">
                  <c:v>TG-SC</c:v>
                </c:pt>
                <c:pt idx="23">
                  <c:v>IDU</c:v>
                </c:pt>
                <c:pt idx="24">
                  <c:v>Heterosexual</c:v>
                </c:pt>
                <c:pt idx="26">
                  <c:v>Low (&lt;10%)</c:v>
                </c:pt>
                <c:pt idx="27">
                  <c:v>Medium (10-&lt;20%)</c:v>
                </c:pt>
                <c:pt idx="28">
                  <c:v>High (20-&lt;30%)</c:v>
                </c:pt>
                <c:pt idx="29">
                  <c:v>Very High (≥30%)</c:v>
                </c:pt>
              </c:strCache>
            </c:strRef>
          </c:cat>
          <c:val>
            <c:numRef>
              <c:f>Sheet1!$B$2:$B$31</c:f>
              <c:numCache>
                <c:formatCode>0%</c:formatCode>
                <c:ptCount val="30"/>
                <c:pt idx="0">
                  <c:v>0.79100000000000004</c:v>
                </c:pt>
                <c:pt idx="1">
                  <c:v>0.183</c:v>
                </c:pt>
                <c:pt idx="2">
                  <c:v>2.5999999999999999E-2</c:v>
                </c:pt>
                <c:pt idx="4">
                  <c:v>0.42599999999999999</c:v>
                </c:pt>
                <c:pt idx="5">
                  <c:v>0.35899999999999999</c:v>
                </c:pt>
                <c:pt idx="6">
                  <c:v>0.14599999999999999</c:v>
                </c:pt>
                <c:pt idx="7">
                  <c:v>5.7000000000000002E-2</c:v>
                </c:pt>
                <c:pt idx="9">
                  <c:v>3.6999999999999998E-2</c:v>
                </c:pt>
                <c:pt idx="10">
                  <c:v>0.374</c:v>
                </c:pt>
                <c:pt idx="11">
                  <c:v>0.27700000000000002</c:v>
                </c:pt>
                <c:pt idx="12">
                  <c:v>0.14299999999999999</c:v>
                </c:pt>
                <c:pt idx="13">
                  <c:v>0.16800000000000001</c:v>
                </c:pt>
                <c:pt idx="15">
                  <c:v>0.215</c:v>
                </c:pt>
                <c:pt idx="16">
                  <c:v>0.29699999999999999</c:v>
                </c:pt>
                <c:pt idx="17">
                  <c:v>0.186</c:v>
                </c:pt>
                <c:pt idx="18">
                  <c:v>0.185</c:v>
                </c:pt>
                <c:pt idx="19">
                  <c:v>1.7999999999999999E-2</c:v>
                </c:pt>
                <c:pt idx="21">
                  <c:v>0.57599999999999996</c:v>
                </c:pt>
                <c:pt idx="22">
                  <c:v>2.3E-2</c:v>
                </c:pt>
                <c:pt idx="23">
                  <c:v>1.7000000000000001E-2</c:v>
                </c:pt>
                <c:pt idx="24">
                  <c:v>0.17399999999999999</c:v>
                </c:pt>
                <c:pt idx="26">
                  <c:v>6.7000000000000004E-2</c:v>
                </c:pt>
                <c:pt idx="27">
                  <c:v>0.31</c:v>
                </c:pt>
                <c:pt idx="28">
                  <c:v>0.28299999999999997</c:v>
                </c:pt>
                <c:pt idx="29">
                  <c:v>0.24099999999999999</c:v>
                </c:pt>
              </c:numCache>
            </c:numRef>
          </c:val>
          <c:extLst>
            <c:ext xmlns:c16="http://schemas.microsoft.com/office/drawing/2014/chart" uri="{C3380CC4-5D6E-409C-BE32-E72D297353CC}">
              <c16:uniqueId val="{0000001B-224B-4CA0-8E81-CD57A3892E7E}"/>
            </c:ext>
          </c:extLst>
        </c:ser>
        <c:dLbls>
          <c:showLegendKey val="0"/>
          <c:showVal val="0"/>
          <c:showCatName val="0"/>
          <c:showSerName val="0"/>
          <c:showPercent val="0"/>
          <c:showBubbleSize val="0"/>
        </c:dLbls>
        <c:gapWidth val="73"/>
        <c:overlap val="-4"/>
        <c:axId val="491850912"/>
        <c:axId val="491848952"/>
      </c:barChart>
      <c:catAx>
        <c:axId val="491850912"/>
        <c:scaling>
          <c:orientation val="minMax"/>
        </c:scaling>
        <c:delete val="0"/>
        <c:axPos val="b"/>
        <c:numFmt formatCode="General" sourceLinked="0"/>
        <c:majorTickMark val="out"/>
        <c:minorTickMark val="none"/>
        <c:tickLblPos val="nextTo"/>
        <c:txPr>
          <a:bodyPr/>
          <a:lstStyle/>
          <a:p>
            <a:pPr>
              <a:defRPr sz="1100"/>
            </a:pPr>
            <a:endParaRPr lang="en-US"/>
          </a:p>
        </c:txPr>
        <c:crossAx val="491848952"/>
        <c:crosses val="autoZero"/>
        <c:auto val="1"/>
        <c:lblAlgn val="ctr"/>
        <c:lblOffset val="100"/>
        <c:noMultiLvlLbl val="0"/>
      </c:catAx>
      <c:valAx>
        <c:axId val="491848952"/>
        <c:scaling>
          <c:orientation val="minMax"/>
          <c:max val="0.8"/>
        </c:scaling>
        <c:delete val="0"/>
        <c:axPos val="l"/>
        <c:majorGridlines/>
        <c:numFmt formatCode="0%" sourceLinked="1"/>
        <c:majorTickMark val="out"/>
        <c:minorTickMark val="none"/>
        <c:tickLblPos val="nextTo"/>
        <c:txPr>
          <a:bodyPr/>
          <a:lstStyle/>
          <a:p>
            <a:pPr>
              <a:defRPr sz="1050"/>
            </a:pPr>
            <a:endParaRPr lang="en-US"/>
          </a:p>
        </c:txPr>
        <c:crossAx val="491850912"/>
        <c:crosses val="autoZero"/>
        <c:crossBetween val="between"/>
        <c:majorUnit val="0.1"/>
      </c:valAx>
      <c:spPr>
        <a:noFill/>
        <a:ln w="25400">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406912818330142"/>
          <c:y val="5.1400554097404488E-2"/>
          <c:w val="0.76537236054952595"/>
          <c:h val="0.6711734470691163"/>
        </c:manualLayout>
      </c:layout>
      <c:lineChart>
        <c:grouping val="standard"/>
        <c:varyColors val="0"/>
        <c:ser>
          <c:idx val="0"/>
          <c:order val="0"/>
          <c:tx>
            <c:strRef>
              <c:f>Sheet1!$B$1</c:f>
              <c:strCache>
                <c:ptCount val="1"/>
                <c:pt idx="0">
                  <c:v>New Diagnoses of HIV</c:v>
                </c:pt>
              </c:strCache>
            </c:strRef>
          </c:tx>
          <c:spPr>
            <a:ln w="28575" cap="rnd">
              <a:solidFill>
                <a:srgbClr val="2E648C"/>
              </a:solidFill>
              <a:round/>
            </a:ln>
            <a:effectLst/>
          </c:spPr>
          <c:marker>
            <c:symbol val="none"/>
          </c:marker>
          <c:dLbls>
            <c:dLbl>
              <c:idx val="0"/>
              <c:layout>
                <c:manualLayout>
                  <c:x val="-7.6188001275706322E-3"/>
                  <c:y val="-4.394685039370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E3-F54A-AE13-D2E3EB93011E}"/>
                </c:ext>
              </c:extLst>
            </c:dLbl>
            <c:dLbl>
              <c:idx val="1"/>
              <c:layout>
                <c:manualLayout>
                  <c:x val="-4.840770795955714E-3"/>
                  <c:y val="-3.0057961504811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E3-F54A-AE13-D2E3EB93011E}"/>
                </c:ext>
              </c:extLst>
            </c:dLbl>
            <c:dLbl>
              <c:idx val="2"/>
              <c:layout>
                <c:manualLayout>
                  <c:x val="-7.6188001275706071E-3"/>
                  <c:y val="-3.46875911344415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E3-F54A-AE13-D2E3EB93011E}"/>
                </c:ext>
              </c:extLst>
            </c:dLbl>
            <c:dLbl>
              <c:idx val="3"/>
              <c:layout>
                <c:manualLayout>
                  <c:x val="-1.0396829459185498E-2"/>
                  <c:y val="-3.9317220764071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E3-F54A-AE13-D2E3EB93011E}"/>
                </c:ext>
              </c:extLst>
            </c:dLbl>
            <c:dLbl>
              <c:idx val="4"/>
              <c:layout>
                <c:manualLayout>
                  <c:x val="-3.2621064112104539E-2"/>
                  <c:y val="-4.85764800233304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E3-F54A-AE13-D2E3EB93011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2E648C"/>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2898</c:v>
                </c:pt>
                <c:pt idx="1">
                  <c:v>2805</c:v>
                </c:pt>
                <c:pt idx="2">
                  <c:v>2494</c:v>
                </c:pt>
                <c:pt idx="3">
                  <c:v>2276</c:v>
                </c:pt>
                <c:pt idx="4">
                  <c:v>2157</c:v>
                </c:pt>
              </c:numCache>
            </c:numRef>
          </c:val>
          <c:smooth val="0"/>
          <c:extLst>
            <c:ext xmlns:c16="http://schemas.microsoft.com/office/drawing/2014/chart" uri="{C3380CC4-5D6E-409C-BE32-E72D297353CC}">
              <c16:uniqueId val="{00000005-12E3-F54A-AE13-D2E3EB93011E}"/>
            </c:ext>
          </c:extLst>
        </c:ser>
        <c:ser>
          <c:idx val="2"/>
          <c:order val="1"/>
          <c:tx>
            <c:strRef>
              <c:f>Sheet1!$D$1</c:f>
              <c:strCache>
                <c:ptCount val="1"/>
                <c:pt idx="0">
                  <c:v>Estimated incident HIV infections</c:v>
                </c:pt>
              </c:strCache>
            </c:strRef>
          </c:tx>
          <c:spPr>
            <a:ln w="28575" cap="rnd">
              <a:solidFill>
                <a:srgbClr val="C40A0A"/>
              </a:solidFill>
              <a:round/>
            </a:ln>
            <a:effectLst/>
          </c:spPr>
          <c:marker>
            <c:symbol val="none"/>
          </c:marker>
          <c:dLbls>
            <c:dLbl>
              <c:idx val="0"/>
              <c:layout>
                <c:manualLayout>
                  <c:x val="-0.11528457591449717"/>
                  <c:y val="2.84664124015747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E3-F54A-AE13-D2E3EB93011E}"/>
                </c:ext>
              </c:extLst>
            </c:dLbl>
            <c:dLbl>
              <c:idx val="1"/>
              <c:layout>
                <c:manualLayout>
                  <c:x val="-0.11528457591449717"/>
                  <c:y val="3.85216740485564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2E3-F54A-AE13-D2E3EB93011E}"/>
                </c:ext>
              </c:extLst>
            </c:dLbl>
            <c:dLbl>
              <c:idx val="2"/>
              <c:layout>
                <c:manualLayout>
                  <c:x val="-0.11626025631931143"/>
                  <c:y val="3.8521674048556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2E3-F54A-AE13-D2E3EB93011E}"/>
                </c:ext>
              </c:extLst>
            </c:dLbl>
            <c:dLbl>
              <c:idx val="3"/>
              <c:layout>
                <c:manualLayout>
                  <c:x val="-0.1200140100730652"/>
                  <c:y val="3.16494251695100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2E3-F54A-AE13-D2E3EB93011E}"/>
                </c:ext>
              </c:extLst>
            </c:dLbl>
            <c:dLbl>
              <c:idx val="4"/>
              <c:layout>
                <c:manualLayout>
                  <c:x val="-0.10918871627533044"/>
                  <c:y val="5.15002153051181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2E3-F54A-AE13-D2E3EB93011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C40A0A"/>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cust"/>
            <c:noEndCap val="0"/>
            <c:plus>
              <c:numRef>
                <c:f>Sheet1!$H$2:$H$6</c:f>
                <c:numCache>
                  <c:formatCode>General</c:formatCode>
                  <c:ptCount val="5"/>
                  <c:pt idx="0">
                    <c:v>300</c:v>
                  </c:pt>
                  <c:pt idx="1">
                    <c:v>300</c:v>
                  </c:pt>
                  <c:pt idx="2">
                    <c:v>300</c:v>
                  </c:pt>
                  <c:pt idx="3">
                    <c:v>400</c:v>
                  </c:pt>
                  <c:pt idx="4">
                    <c:v>400</c:v>
                  </c:pt>
                </c:numCache>
              </c:numRef>
            </c:plus>
            <c:minus>
              <c:numRef>
                <c:f>Sheet1!$G$2:$G$6</c:f>
                <c:numCache>
                  <c:formatCode>General</c:formatCode>
                  <c:ptCount val="5"/>
                  <c:pt idx="0">
                    <c:v>200</c:v>
                  </c:pt>
                  <c:pt idx="1">
                    <c:v>400</c:v>
                  </c:pt>
                  <c:pt idx="2">
                    <c:v>400</c:v>
                  </c:pt>
                  <c:pt idx="3">
                    <c:v>400</c:v>
                  </c:pt>
                  <c:pt idx="4">
                    <c:v>500</c:v>
                  </c:pt>
                </c:numCache>
              </c:numRef>
            </c:minus>
            <c:spPr>
              <a:noFill/>
              <a:ln w="19050" cap="flat" cmpd="sng" algn="ctr">
                <a:solidFill>
                  <a:srgbClr val="C40A0A"/>
                </a:solidFill>
                <a:round/>
              </a:ln>
              <a:effectLst/>
            </c:spPr>
          </c:errBar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2800</c:v>
                </c:pt>
                <c:pt idx="1">
                  <c:v>2800</c:v>
                </c:pt>
                <c:pt idx="2">
                  <c:v>2600</c:v>
                </c:pt>
                <c:pt idx="3">
                  <c:v>2200</c:v>
                </c:pt>
                <c:pt idx="4">
                  <c:v>1800</c:v>
                </c:pt>
              </c:numCache>
            </c:numRef>
          </c:val>
          <c:smooth val="0"/>
          <c:extLst>
            <c:ext xmlns:c16="http://schemas.microsoft.com/office/drawing/2014/chart" uri="{C3380CC4-5D6E-409C-BE32-E72D297353CC}">
              <c16:uniqueId val="{0000000B-12E3-F54A-AE13-D2E3EB93011E}"/>
            </c:ext>
          </c:extLst>
        </c:ser>
        <c:dLbls>
          <c:showLegendKey val="0"/>
          <c:showVal val="0"/>
          <c:showCatName val="0"/>
          <c:showSerName val="0"/>
          <c:showPercent val="0"/>
          <c:showBubbleSize val="0"/>
        </c:dLbls>
        <c:smooth val="0"/>
        <c:axId val="284317120"/>
        <c:axId val="284326528"/>
        <c:extLst>
          <c:ext xmlns:c15="http://schemas.microsoft.com/office/drawing/2012/chart" uri="{02D57815-91ED-43cb-92C2-25804820EDAC}">
            <c15:filteredLineSeries>
              <c15:ser>
                <c:idx val="1"/>
                <c:order val="2"/>
                <c:tx>
                  <c:strRef>
                    <c:extLst>
                      <c:ext uri="{02D57815-91ED-43cb-92C2-25804820EDAC}">
                        <c15:formulaRef>
                          <c15:sqref>Sheet1!$C$1</c15:sqref>
                        </c15:formulaRef>
                      </c:ext>
                    </c:extLst>
                    <c:strCache>
                      <c:ptCount val="1"/>
                      <c:pt idx="0">
                        <c:v>Incidence (STARHS)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Sheet1!$A$2:$A$6</c15:sqref>
                        </c15:formulaRef>
                      </c:ext>
                    </c:extLst>
                    <c:numCache>
                      <c:formatCode>General</c:formatCode>
                      <c:ptCount val="5"/>
                      <c:pt idx="0">
                        <c:v>2013</c:v>
                      </c:pt>
                      <c:pt idx="1">
                        <c:v>2014</c:v>
                      </c:pt>
                      <c:pt idx="2">
                        <c:v>2015</c:v>
                      </c:pt>
                      <c:pt idx="3">
                        <c:v>2016</c:v>
                      </c:pt>
                      <c:pt idx="4">
                        <c:v>2017</c:v>
                      </c:pt>
                    </c:numCache>
                  </c:numRef>
                </c:cat>
                <c:val>
                  <c:numRef>
                    <c:extLst>
                      <c:ext uri="{02D57815-91ED-43cb-92C2-25804820EDAC}">
                        <c15:formulaRef>
                          <c15:sqref>Sheet1!$C$2:$C$6</c15:sqref>
                        </c15:formulaRef>
                      </c:ext>
                    </c:extLst>
                    <c:numCache>
                      <c:formatCode>#,##0</c:formatCode>
                      <c:ptCount val="5"/>
                      <c:pt idx="0">
                        <c:v>1883</c:v>
                      </c:pt>
                      <c:pt idx="1">
                        <c:v>1869</c:v>
                      </c:pt>
                      <c:pt idx="2">
                        <c:v>1623</c:v>
                      </c:pt>
                      <c:pt idx="3">
                        <c:v>1541</c:v>
                      </c:pt>
                    </c:numCache>
                  </c:numRef>
                </c:val>
                <c:smooth val="0"/>
                <c:extLst>
                  <c:ext xmlns:c16="http://schemas.microsoft.com/office/drawing/2014/chart" uri="{C3380CC4-5D6E-409C-BE32-E72D297353CC}">
                    <c16:uniqueId val="{0000000C-12E3-F54A-AE13-D2E3EB93011E}"/>
                  </c:ext>
                </c:extLst>
              </c15:ser>
            </c15:filteredLineSeries>
          </c:ext>
        </c:extLst>
      </c:lineChart>
      <c:catAx>
        <c:axId val="284317120"/>
        <c:scaling>
          <c:orientation val="minMax"/>
        </c:scaling>
        <c:delete val="0"/>
        <c:axPos val="b"/>
        <c:title>
          <c:tx>
            <c:rich>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r>
                  <a:rPr lang="en-US" sz="700">
                    <a:solidFill>
                      <a:sysClr val="windowText" lastClr="000000"/>
                    </a:solidFill>
                  </a:rPr>
                  <a:t>Year of diagnosis</a:t>
                </a:r>
              </a:p>
            </c:rich>
          </c:tx>
          <c:layout>
            <c:manualLayout>
              <c:xMode val="edge"/>
              <c:yMode val="edge"/>
              <c:x val="0.49167413071668248"/>
              <c:y val="0.7874830212814673"/>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ysClr val="window" lastClr="FFFFFF">
                <a:lumMod val="65000"/>
              </a:sys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284326528"/>
        <c:crosses val="autoZero"/>
        <c:auto val="1"/>
        <c:lblAlgn val="ctr"/>
        <c:lblOffset val="100"/>
        <c:noMultiLvlLbl val="0"/>
      </c:catAx>
      <c:valAx>
        <c:axId val="284326528"/>
        <c:scaling>
          <c:orientation val="minMax"/>
          <c:max val="3500"/>
        </c:scaling>
        <c:delete val="0"/>
        <c:axPos val="l"/>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dirty="0">
                    <a:solidFill>
                      <a:sysClr val="windowText" lastClr="000000"/>
                    </a:solidFill>
                  </a:rPr>
                  <a:t>Number of HIV cases</a:t>
                </a:r>
              </a:p>
            </c:rich>
          </c:tx>
          <c:layout>
            <c:manualLayout>
              <c:xMode val="edge"/>
              <c:yMode val="edge"/>
              <c:x val="4.766195397052448E-2"/>
              <c:y val="0.17970125411566787"/>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solidFill>
              <a:sysClr val="window" lastClr="FFFFFF">
                <a:lumMod val="65000"/>
              </a:sysClr>
            </a:solid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284317120"/>
        <c:crosses val="autoZero"/>
        <c:crossBetween val="between"/>
      </c:valAx>
      <c:spPr>
        <a:noFill/>
        <a:ln>
          <a:noFill/>
        </a:ln>
        <a:effectLst/>
      </c:spPr>
    </c:plotArea>
    <c:legend>
      <c:legendPos val="b"/>
      <c:layout>
        <c:manualLayout>
          <c:xMode val="edge"/>
          <c:yMode val="edge"/>
          <c:x val="0.20066326598818612"/>
          <c:y val="0.83252784333035257"/>
          <c:w val="0.71266794112535603"/>
          <c:h val="9.1689500179235148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12053314530381"/>
          <c:y val="6.9861111111111124E-2"/>
          <c:w val="0.83149382955258977"/>
          <c:h val="0.66943932326463462"/>
        </c:manualLayout>
      </c:layout>
      <c:lineChart>
        <c:grouping val="standard"/>
        <c:varyColors val="0"/>
        <c:ser>
          <c:idx val="0"/>
          <c:order val="0"/>
          <c:tx>
            <c:strRef>
              <c:f>Sheet1!$B$10</c:f>
              <c:strCache>
                <c:ptCount val="1"/>
                <c:pt idx="0">
                  <c:v>MSM</c:v>
                </c:pt>
              </c:strCache>
            </c:strRef>
          </c:tx>
          <c:spPr>
            <a:ln w="28575" cap="rnd">
              <a:solidFill>
                <a:srgbClr val="2E648C"/>
              </a:solidFill>
              <a:round/>
            </a:ln>
            <a:effectLst/>
          </c:spPr>
          <c:marker>
            <c:symbol val="none"/>
          </c:marker>
          <c:dPt>
            <c:idx val="1"/>
            <c:marker>
              <c:symbol val="none"/>
            </c:marker>
            <c:bubble3D val="0"/>
            <c:spPr>
              <a:ln w="28575" cap="rnd">
                <a:solidFill>
                  <a:srgbClr val="2E648C"/>
                </a:solidFill>
                <a:round/>
              </a:ln>
              <a:effectLst/>
            </c:spPr>
            <c:extLst>
              <c:ext xmlns:c16="http://schemas.microsoft.com/office/drawing/2014/chart" uri="{C3380CC4-5D6E-409C-BE32-E72D297353CC}">
                <c16:uniqueId val="{00000001-D9BE-E242-8018-7EF13108223D}"/>
              </c:ext>
            </c:extLst>
          </c:dPt>
          <c:cat>
            <c:numRef>
              <c:f>Sheet1!$A$11:$A$15</c:f>
              <c:numCache>
                <c:formatCode>General</c:formatCode>
                <c:ptCount val="5"/>
                <c:pt idx="0">
                  <c:v>2013</c:v>
                </c:pt>
                <c:pt idx="1">
                  <c:v>2014</c:v>
                </c:pt>
                <c:pt idx="2">
                  <c:v>2015</c:v>
                </c:pt>
                <c:pt idx="3">
                  <c:v>2016</c:v>
                </c:pt>
                <c:pt idx="4">
                  <c:v>2017</c:v>
                </c:pt>
              </c:numCache>
            </c:numRef>
          </c:cat>
          <c:val>
            <c:numRef>
              <c:f>Sheet1!$B$11:$B$15</c:f>
              <c:numCache>
                <c:formatCode>#,##0</c:formatCode>
                <c:ptCount val="5"/>
                <c:pt idx="0">
                  <c:v>2000</c:v>
                </c:pt>
                <c:pt idx="1">
                  <c:v>2000</c:v>
                </c:pt>
                <c:pt idx="2">
                  <c:v>1900</c:v>
                </c:pt>
                <c:pt idx="3">
                  <c:v>1600</c:v>
                </c:pt>
                <c:pt idx="4">
                  <c:v>1300</c:v>
                </c:pt>
              </c:numCache>
            </c:numRef>
          </c:val>
          <c:smooth val="0"/>
          <c:extLst>
            <c:ext xmlns:c16="http://schemas.microsoft.com/office/drawing/2014/chart" uri="{C3380CC4-5D6E-409C-BE32-E72D297353CC}">
              <c16:uniqueId val="{00000002-D9BE-E242-8018-7EF13108223D}"/>
            </c:ext>
          </c:extLst>
        </c:ser>
        <c:ser>
          <c:idx val="4"/>
          <c:order val="1"/>
          <c:tx>
            <c:strRef>
              <c:f>Sheet1!$G$10</c:f>
              <c:strCache>
                <c:ptCount val="1"/>
                <c:pt idx="0">
                  <c:v>Heterosexual female</c:v>
                </c:pt>
              </c:strCache>
            </c:strRef>
          </c:tx>
          <c:spPr>
            <a:ln w="28575" cap="rnd">
              <a:solidFill>
                <a:schemeClr val="tx1"/>
              </a:solidFill>
              <a:round/>
            </a:ln>
            <a:effectLst/>
          </c:spPr>
          <c:marker>
            <c:symbol val="none"/>
          </c:marker>
          <c:cat>
            <c:numRef>
              <c:f>Sheet1!$A$11:$A$15</c:f>
              <c:numCache>
                <c:formatCode>General</c:formatCode>
                <c:ptCount val="5"/>
                <c:pt idx="0">
                  <c:v>2013</c:v>
                </c:pt>
                <c:pt idx="1">
                  <c:v>2014</c:v>
                </c:pt>
                <c:pt idx="2">
                  <c:v>2015</c:v>
                </c:pt>
                <c:pt idx="3">
                  <c:v>2016</c:v>
                </c:pt>
                <c:pt idx="4">
                  <c:v>2017</c:v>
                </c:pt>
              </c:numCache>
            </c:numRef>
          </c:cat>
          <c:val>
            <c:numRef>
              <c:f>Sheet1!$G$11:$G$15</c:f>
              <c:numCache>
                <c:formatCode>#,##0</c:formatCode>
                <c:ptCount val="5"/>
                <c:pt idx="0">
                  <c:v>460</c:v>
                </c:pt>
                <c:pt idx="1">
                  <c:v>450</c:v>
                </c:pt>
                <c:pt idx="2">
                  <c:v>390</c:v>
                </c:pt>
                <c:pt idx="3">
                  <c:v>400</c:v>
                </c:pt>
                <c:pt idx="4">
                  <c:v>320</c:v>
                </c:pt>
              </c:numCache>
            </c:numRef>
          </c:val>
          <c:smooth val="0"/>
          <c:extLst>
            <c:ext xmlns:c16="http://schemas.microsoft.com/office/drawing/2014/chart" uri="{C3380CC4-5D6E-409C-BE32-E72D297353CC}">
              <c16:uniqueId val="{00000003-D9BE-E242-8018-7EF13108223D}"/>
            </c:ext>
          </c:extLst>
        </c:ser>
        <c:ser>
          <c:idx val="5"/>
          <c:order val="2"/>
          <c:tx>
            <c:strRef>
              <c:f>Sheet1!$F$10</c:f>
              <c:strCache>
                <c:ptCount val="1"/>
                <c:pt idx="0">
                  <c:v>Heterosexual male</c:v>
                </c:pt>
              </c:strCache>
            </c:strRef>
          </c:tx>
          <c:spPr>
            <a:ln w="28575" cap="rnd">
              <a:solidFill>
                <a:schemeClr val="bg1">
                  <a:lumMod val="65000"/>
                </a:schemeClr>
              </a:solidFill>
              <a:round/>
            </a:ln>
            <a:effectLst/>
          </c:spPr>
          <c:marker>
            <c:symbol val="none"/>
          </c:marker>
          <c:cat>
            <c:numRef>
              <c:f>Sheet1!$A$11:$A$15</c:f>
              <c:numCache>
                <c:formatCode>General</c:formatCode>
                <c:ptCount val="5"/>
                <c:pt idx="0">
                  <c:v>2013</c:v>
                </c:pt>
                <c:pt idx="1">
                  <c:v>2014</c:v>
                </c:pt>
                <c:pt idx="2">
                  <c:v>2015</c:v>
                </c:pt>
                <c:pt idx="3">
                  <c:v>2016</c:v>
                </c:pt>
                <c:pt idx="4">
                  <c:v>2017</c:v>
                </c:pt>
              </c:numCache>
            </c:numRef>
          </c:cat>
          <c:val>
            <c:numRef>
              <c:f>Sheet1!$F$11:$F$15</c:f>
              <c:numCache>
                <c:formatCode>#,##0</c:formatCode>
                <c:ptCount val="5"/>
                <c:pt idx="0">
                  <c:v>150</c:v>
                </c:pt>
                <c:pt idx="1">
                  <c:v>110</c:v>
                </c:pt>
                <c:pt idx="2">
                  <c:v>120</c:v>
                </c:pt>
                <c:pt idx="3">
                  <c:v>80</c:v>
                </c:pt>
                <c:pt idx="4">
                  <c:v>80</c:v>
                </c:pt>
              </c:numCache>
            </c:numRef>
          </c:val>
          <c:smooth val="0"/>
          <c:extLst>
            <c:ext xmlns:c16="http://schemas.microsoft.com/office/drawing/2014/chart" uri="{C3380CC4-5D6E-409C-BE32-E72D297353CC}">
              <c16:uniqueId val="{00000004-D9BE-E242-8018-7EF13108223D}"/>
            </c:ext>
          </c:extLst>
        </c:ser>
        <c:ser>
          <c:idx val="3"/>
          <c:order val="3"/>
          <c:tx>
            <c:strRef>
              <c:f>Sheet1!$E$10</c:f>
              <c:strCache>
                <c:ptCount val="1"/>
                <c:pt idx="0">
                  <c:v>MSM-IDU</c:v>
                </c:pt>
              </c:strCache>
            </c:strRef>
          </c:tx>
          <c:spPr>
            <a:ln w="28575" cap="rnd">
              <a:solidFill>
                <a:srgbClr val="606B2D"/>
              </a:solidFill>
              <a:round/>
            </a:ln>
            <a:effectLst/>
          </c:spPr>
          <c:marker>
            <c:symbol val="none"/>
          </c:marker>
          <c:cat>
            <c:numRef>
              <c:f>Sheet1!$A$11:$A$15</c:f>
              <c:numCache>
                <c:formatCode>General</c:formatCode>
                <c:ptCount val="5"/>
                <c:pt idx="0">
                  <c:v>2013</c:v>
                </c:pt>
                <c:pt idx="1">
                  <c:v>2014</c:v>
                </c:pt>
                <c:pt idx="2">
                  <c:v>2015</c:v>
                </c:pt>
                <c:pt idx="3">
                  <c:v>2016</c:v>
                </c:pt>
                <c:pt idx="4">
                  <c:v>2017</c:v>
                </c:pt>
              </c:numCache>
            </c:numRef>
          </c:cat>
          <c:val>
            <c:numRef>
              <c:f>Sheet1!$E$11:$E$15</c:f>
              <c:numCache>
                <c:formatCode>#,##0</c:formatCode>
                <c:ptCount val="5"/>
                <c:pt idx="0">
                  <c:v>90</c:v>
                </c:pt>
                <c:pt idx="1">
                  <c:v>80</c:v>
                </c:pt>
                <c:pt idx="2">
                  <c:v>60</c:v>
                </c:pt>
                <c:pt idx="3">
                  <c:v>50</c:v>
                </c:pt>
                <c:pt idx="4">
                  <c:v>30</c:v>
                </c:pt>
              </c:numCache>
            </c:numRef>
          </c:val>
          <c:smooth val="0"/>
          <c:extLst>
            <c:ext xmlns:c16="http://schemas.microsoft.com/office/drawing/2014/chart" uri="{C3380CC4-5D6E-409C-BE32-E72D297353CC}">
              <c16:uniqueId val="{00000005-D9BE-E242-8018-7EF13108223D}"/>
            </c:ext>
          </c:extLst>
        </c:ser>
        <c:ser>
          <c:idx val="2"/>
          <c:order val="4"/>
          <c:tx>
            <c:strRef>
              <c:f>Sheet1!$D$10</c:f>
              <c:strCache>
                <c:ptCount val="1"/>
                <c:pt idx="0">
                  <c:v>Female IDU</c:v>
                </c:pt>
              </c:strCache>
            </c:strRef>
          </c:tx>
          <c:spPr>
            <a:ln w="28575" cap="rnd">
              <a:solidFill>
                <a:srgbClr val="D65D45"/>
              </a:solidFill>
              <a:round/>
            </a:ln>
            <a:effectLst/>
          </c:spPr>
          <c:marker>
            <c:symbol val="none"/>
          </c:marker>
          <c:cat>
            <c:numRef>
              <c:f>Sheet1!$A$11:$A$15</c:f>
              <c:numCache>
                <c:formatCode>General</c:formatCode>
                <c:ptCount val="5"/>
                <c:pt idx="0">
                  <c:v>2013</c:v>
                </c:pt>
                <c:pt idx="1">
                  <c:v>2014</c:v>
                </c:pt>
                <c:pt idx="2">
                  <c:v>2015</c:v>
                </c:pt>
                <c:pt idx="3">
                  <c:v>2016</c:v>
                </c:pt>
                <c:pt idx="4">
                  <c:v>2017</c:v>
                </c:pt>
              </c:numCache>
            </c:numRef>
          </c:cat>
          <c:val>
            <c:numRef>
              <c:f>Sheet1!$D$11:$D$15</c:f>
              <c:numCache>
                <c:formatCode>#,##0</c:formatCode>
                <c:ptCount val="5"/>
                <c:pt idx="0">
                  <c:v>70</c:v>
                </c:pt>
                <c:pt idx="1">
                  <c:v>70</c:v>
                </c:pt>
                <c:pt idx="2">
                  <c:v>60</c:v>
                </c:pt>
                <c:pt idx="3">
                  <c:v>40</c:v>
                </c:pt>
                <c:pt idx="4">
                  <c:v>30</c:v>
                </c:pt>
              </c:numCache>
            </c:numRef>
          </c:val>
          <c:smooth val="0"/>
          <c:extLst>
            <c:ext xmlns:c16="http://schemas.microsoft.com/office/drawing/2014/chart" uri="{C3380CC4-5D6E-409C-BE32-E72D297353CC}">
              <c16:uniqueId val="{00000006-D9BE-E242-8018-7EF13108223D}"/>
            </c:ext>
          </c:extLst>
        </c:ser>
        <c:ser>
          <c:idx val="1"/>
          <c:order val="5"/>
          <c:tx>
            <c:strRef>
              <c:f>Sheet1!$C$10</c:f>
              <c:strCache>
                <c:ptCount val="1"/>
                <c:pt idx="0">
                  <c:v>Male IDU</c:v>
                </c:pt>
              </c:strCache>
            </c:strRef>
          </c:tx>
          <c:spPr>
            <a:ln w="28575" cap="rnd">
              <a:solidFill>
                <a:srgbClr val="C40A0A"/>
              </a:solidFill>
              <a:round/>
            </a:ln>
            <a:effectLst/>
          </c:spPr>
          <c:marker>
            <c:symbol val="none"/>
          </c:marker>
          <c:cat>
            <c:numRef>
              <c:f>Sheet1!$A$11:$A$15</c:f>
              <c:numCache>
                <c:formatCode>General</c:formatCode>
                <c:ptCount val="5"/>
                <c:pt idx="0">
                  <c:v>2013</c:v>
                </c:pt>
                <c:pt idx="1">
                  <c:v>2014</c:v>
                </c:pt>
                <c:pt idx="2">
                  <c:v>2015</c:v>
                </c:pt>
                <c:pt idx="3">
                  <c:v>2016</c:v>
                </c:pt>
                <c:pt idx="4">
                  <c:v>2017</c:v>
                </c:pt>
              </c:numCache>
            </c:numRef>
          </c:cat>
          <c:val>
            <c:numRef>
              <c:f>Sheet1!$C$11:$C$15</c:f>
              <c:numCache>
                <c:formatCode>#,##0</c:formatCode>
                <c:ptCount val="5"/>
                <c:pt idx="0">
                  <c:v>60</c:v>
                </c:pt>
                <c:pt idx="1">
                  <c:v>60</c:v>
                </c:pt>
                <c:pt idx="2">
                  <c:v>60</c:v>
                </c:pt>
                <c:pt idx="3">
                  <c:v>40</c:v>
                </c:pt>
                <c:pt idx="4">
                  <c:v>40</c:v>
                </c:pt>
              </c:numCache>
            </c:numRef>
          </c:val>
          <c:smooth val="0"/>
          <c:extLst>
            <c:ext xmlns:c16="http://schemas.microsoft.com/office/drawing/2014/chart" uri="{C3380CC4-5D6E-409C-BE32-E72D297353CC}">
              <c16:uniqueId val="{00000007-D9BE-E242-8018-7EF13108223D}"/>
            </c:ext>
          </c:extLst>
        </c:ser>
        <c:dLbls>
          <c:showLegendKey val="0"/>
          <c:showVal val="0"/>
          <c:showCatName val="0"/>
          <c:showSerName val="0"/>
          <c:showPercent val="0"/>
          <c:showBubbleSize val="0"/>
        </c:dLbls>
        <c:smooth val="0"/>
        <c:axId val="284316336"/>
        <c:axId val="284320648"/>
      </c:lineChart>
      <c:catAx>
        <c:axId val="284316336"/>
        <c:scaling>
          <c:orientation val="minMax"/>
        </c:scaling>
        <c:delete val="0"/>
        <c:axPos val="b"/>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284320648"/>
        <c:crosses val="autoZero"/>
        <c:auto val="1"/>
        <c:lblAlgn val="ctr"/>
        <c:lblOffset val="100"/>
        <c:noMultiLvlLbl val="0"/>
      </c:catAx>
      <c:valAx>
        <c:axId val="284320648"/>
        <c:scaling>
          <c:orientation val="minMax"/>
          <c:max val="2200"/>
        </c:scaling>
        <c:delete val="0"/>
        <c:axPos val="l"/>
        <c:title>
          <c:tx>
            <c:rich>
              <a:bodyPr rot="-54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r>
                  <a:rPr lang="en-US" sz="1050" dirty="0">
                    <a:solidFill>
                      <a:sysClr val="windowText" lastClr="000000"/>
                    </a:solidFill>
                  </a:rPr>
                  <a:t>Estimated number of HIV cases</a:t>
                </a:r>
              </a:p>
            </c:rich>
          </c:tx>
          <c:layout>
            <c:manualLayout>
              <c:xMode val="edge"/>
              <c:yMode val="edge"/>
              <c:x val="2.3013298811903251E-3"/>
              <c:y val="8.0026949186096263E-2"/>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title>
        <c:numFmt formatCode="#,##0" sourceLinked="1"/>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284316336"/>
        <c:crosses val="autoZero"/>
        <c:crossBetween val="between"/>
        <c:majorUnit val="200"/>
      </c:valAx>
      <c:spPr>
        <a:noFill/>
        <a:ln>
          <a:noFill/>
        </a:ln>
        <a:effectLst/>
      </c:spPr>
    </c:plotArea>
    <c:legend>
      <c:legendPos val="b"/>
      <c:layout>
        <c:manualLayout>
          <c:xMode val="edge"/>
          <c:yMode val="edge"/>
          <c:x val="0"/>
          <c:y val="0.84936158250275939"/>
          <c:w val="1"/>
          <c:h val="0.1029234115588331"/>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Sheet1!$A$40</c:f>
              <c:strCache>
                <c:ptCount val="1"/>
                <c:pt idx="0">
                  <c:v>Total new HIV diagnoses</c:v>
                </c:pt>
              </c:strCache>
            </c:strRef>
          </c:tx>
          <c:invertIfNegative val="0"/>
          <c:dLbls>
            <c:dLbl>
              <c:idx val="5"/>
              <c:spPr>
                <a:noFill/>
                <a:ln>
                  <a:noFill/>
                </a:ln>
                <a:effectLst/>
              </c:spPr>
              <c:txPr>
                <a:bodyPr wrap="square" lIns="38100" tIns="19050" rIns="38100" bIns="19050" anchor="ctr">
                  <a:noAutofit/>
                </a:bodyPr>
                <a:lstStyle/>
                <a:p>
                  <a:pPr>
                    <a:defRPr sz="900" b="1"/>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7FC6-4AA0-90D0-035A43944A12}"/>
                </c:ext>
              </c:extLst>
            </c:dLbl>
            <c:spPr>
              <a:noFill/>
              <a:ln>
                <a:noFill/>
              </a:ln>
              <a:effectLst/>
            </c:spPr>
            <c:txPr>
              <a:bodyPr wrap="square" lIns="38100" tIns="19050" rIns="38100" bIns="19050" anchor="ctr">
                <a:spAutoFit/>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Sheet1!$B$39:$L$39</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Sheet1!$B$88:$L$88</c:f>
              <c:numCache>
                <c:formatCode>General</c:formatCode>
                <c:ptCount val="11"/>
                <c:pt idx="0">
                  <c:v>3490</c:v>
                </c:pt>
                <c:pt idx="1">
                  <c:v>3374</c:v>
                </c:pt>
                <c:pt idx="2">
                  <c:v>3119</c:v>
                </c:pt>
                <c:pt idx="3">
                  <c:v>2898</c:v>
                </c:pt>
                <c:pt idx="4">
                  <c:v>2805</c:v>
                </c:pt>
                <c:pt idx="5">
                  <c:v>2494</c:v>
                </c:pt>
                <c:pt idx="6">
                  <c:v>2276</c:v>
                </c:pt>
                <c:pt idx="7">
                  <c:v>2157</c:v>
                </c:pt>
                <c:pt idx="8" formatCode="0">
                  <c:v>1941.3</c:v>
                </c:pt>
                <c:pt idx="9" formatCode="0">
                  <c:v>1650.105</c:v>
                </c:pt>
                <c:pt idx="10" formatCode="0">
                  <c:v>1349.7858900000001</c:v>
                </c:pt>
              </c:numCache>
            </c:numRef>
          </c:val>
          <c:extLst>
            <c:ext xmlns:c16="http://schemas.microsoft.com/office/drawing/2014/chart" uri="{C3380CC4-5D6E-409C-BE32-E72D297353CC}">
              <c16:uniqueId val="{00000000-7FC6-4AA0-90D0-035A43944A12}"/>
            </c:ext>
          </c:extLst>
        </c:ser>
        <c:ser>
          <c:idx val="1"/>
          <c:order val="1"/>
          <c:tx>
            <c:strRef>
              <c:f>Sheet1!$A$41</c:f>
              <c:strCache>
                <c:ptCount val="1"/>
                <c:pt idx="0">
                  <c:v>Estimated incident HIV infections</c:v>
                </c:pt>
              </c:strCache>
            </c:strRef>
          </c:tx>
          <c:spPr>
            <a:solidFill>
              <a:srgbClr val="4F81BD">
                <a:lumMod val="40000"/>
                <a:lumOff val="60000"/>
              </a:srgbClr>
            </a:solidFill>
            <a:ln>
              <a:solidFill>
                <a:srgbClr val="4F81BD">
                  <a:lumMod val="40000"/>
                  <a:lumOff val="60000"/>
                </a:srgbClr>
              </a:solidFill>
            </a:ln>
          </c:spPr>
          <c:invertIfNegative val="0"/>
          <c:dLbls>
            <c:dLbl>
              <c:idx val="0"/>
              <c:layout>
                <c:manualLayout>
                  <c:x val="9.259260384375958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FC6-4AA0-90D0-035A43944A12}"/>
                </c:ext>
              </c:extLst>
            </c:dLbl>
            <c:dLbl>
              <c:idx val="1"/>
              <c:layout>
                <c:manualLayout>
                  <c:x val="7.7160503203132702E-3"/>
                  <c:y val="-2.658673771066127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C6-4AA0-90D0-035A43944A12}"/>
                </c:ext>
              </c:extLst>
            </c:dLbl>
            <c:dLbl>
              <c:idx val="2"/>
              <c:layout>
                <c:manualLayout>
                  <c:x val="6.1728402562506385E-3"/>
                  <c:y val="-5.80080978391070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FC6-4AA0-90D0-035A43944A12}"/>
                </c:ext>
              </c:extLst>
            </c:dLbl>
            <c:dLbl>
              <c:idx val="3"/>
              <c:layout>
                <c:manualLayout>
                  <c:x val="6.1728402562506385E-3"/>
                  <c:y val="-5.317347542132254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FC6-4AA0-90D0-035A43944A12}"/>
                </c:ext>
              </c:extLst>
            </c:dLbl>
            <c:dLbl>
              <c:idx val="4"/>
              <c:layout>
                <c:manualLayout>
                  <c:x val="6.1728402562505821E-3"/>
                  <c:y val="-5.317347542132254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FC6-4AA0-90D0-035A43944A12}"/>
                </c:ext>
              </c:extLst>
            </c:dLbl>
            <c:dLbl>
              <c:idx val="5"/>
              <c:layout>
                <c:manualLayout>
                  <c:x val="3.0864201281253193E-3"/>
                  <c:y val="2.90040489195535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FC6-4AA0-90D0-035A43944A12}"/>
                </c:ext>
              </c:extLst>
            </c:dLbl>
            <c:dLbl>
              <c:idx val="6"/>
              <c:layout>
                <c:manualLayout>
                  <c:x val="3.086420128125206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FC6-4AA0-90D0-035A43944A12}"/>
                </c:ext>
              </c:extLst>
            </c:dLbl>
            <c:spPr>
              <a:noFill/>
              <a:ln>
                <a:noFill/>
              </a:ln>
              <a:effectLst/>
            </c:spPr>
            <c:txPr>
              <a:bodyPr wrap="square" lIns="38100" tIns="19050" rIns="38100" bIns="19050" anchor="ctr">
                <a:spAutoFit/>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Sheet1!$B$39:$L$39</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Sheet1!$B$89:$L$89</c:f>
              <c:numCache>
                <c:formatCode>General</c:formatCode>
                <c:ptCount val="11"/>
                <c:pt idx="0">
                  <c:v>3300</c:v>
                </c:pt>
                <c:pt idx="1">
                  <c:v>3400</c:v>
                </c:pt>
                <c:pt idx="2">
                  <c:v>3100</c:v>
                </c:pt>
                <c:pt idx="3">
                  <c:v>2800</c:v>
                </c:pt>
                <c:pt idx="4">
                  <c:v>2800</c:v>
                </c:pt>
                <c:pt idx="5">
                  <c:v>2600</c:v>
                </c:pt>
                <c:pt idx="6">
                  <c:v>2200</c:v>
                </c:pt>
                <c:pt idx="7">
                  <c:v>1800</c:v>
                </c:pt>
                <c:pt idx="8">
                  <c:v>1350</c:v>
                </c:pt>
                <c:pt idx="9" formatCode="0">
                  <c:v>944.99999999999989</c:v>
                </c:pt>
                <c:pt idx="10" formatCode="0">
                  <c:v>600.07499999999993</c:v>
                </c:pt>
              </c:numCache>
            </c:numRef>
          </c:val>
          <c:extLst>
            <c:ext xmlns:c16="http://schemas.microsoft.com/office/drawing/2014/chart" uri="{C3380CC4-5D6E-409C-BE32-E72D297353CC}">
              <c16:uniqueId val="{00000001-7FC6-4AA0-90D0-035A43944A12}"/>
            </c:ext>
          </c:extLst>
        </c:ser>
        <c:dLbls>
          <c:showLegendKey val="0"/>
          <c:showVal val="0"/>
          <c:showCatName val="0"/>
          <c:showSerName val="0"/>
          <c:showPercent val="0"/>
          <c:showBubbleSize val="0"/>
        </c:dLbls>
        <c:gapWidth val="150"/>
        <c:axId val="364033536"/>
        <c:axId val="364031968"/>
      </c:barChart>
      <c:catAx>
        <c:axId val="364033536"/>
        <c:scaling>
          <c:orientation val="minMax"/>
        </c:scaling>
        <c:delete val="0"/>
        <c:axPos val="b"/>
        <c:numFmt formatCode="General" sourceLinked="1"/>
        <c:majorTickMark val="out"/>
        <c:minorTickMark val="none"/>
        <c:tickLblPos val="nextTo"/>
        <c:crossAx val="364031968"/>
        <c:crosses val="autoZero"/>
        <c:auto val="1"/>
        <c:lblAlgn val="ctr"/>
        <c:lblOffset val="100"/>
        <c:noMultiLvlLbl val="0"/>
      </c:catAx>
      <c:valAx>
        <c:axId val="364031968"/>
        <c:scaling>
          <c:orientation val="minMax"/>
        </c:scaling>
        <c:delete val="0"/>
        <c:axPos val="l"/>
        <c:numFmt formatCode="General" sourceLinked="1"/>
        <c:majorTickMark val="out"/>
        <c:minorTickMark val="none"/>
        <c:tickLblPos val="nextTo"/>
        <c:crossAx val="364033536"/>
        <c:crosses val="autoZero"/>
        <c:crossBetween val="between"/>
      </c:valAx>
    </c:plotArea>
    <c:legend>
      <c:legendPos val="t"/>
      <c:layout>
        <c:manualLayout>
          <c:xMode val="edge"/>
          <c:yMode val="edge"/>
          <c:x val="0.30387653152966504"/>
          <c:y val="0.17402429351732102"/>
          <c:w val="0.56965995548507287"/>
          <c:h val="5.9468577310292398E-2"/>
        </c:manualLayout>
      </c:layout>
      <c:overlay val="0"/>
      <c:txPr>
        <a:bodyPr/>
        <a:lstStyle/>
        <a:p>
          <a:pPr>
            <a:defRPr sz="1200"/>
          </a:pPr>
          <a:endParaRPr lang="en-US"/>
        </a:p>
      </c:txPr>
    </c:legend>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0.11214</cdr:x>
      <cdr:y>0.83818</cdr:y>
    </cdr:from>
    <cdr:to>
      <cdr:x>0.3146</cdr:x>
      <cdr:y>0.96872</cdr:y>
    </cdr:to>
    <cdr:sp macro="" textlink="">
      <cdr:nvSpPr>
        <cdr:cNvPr id="2" name="TextBox 9"/>
        <cdr:cNvSpPr txBox="1"/>
      </cdr:nvSpPr>
      <cdr:spPr>
        <a:xfrm xmlns:a="http://schemas.openxmlformats.org/drawingml/2006/main">
          <a:off x="1296604" y="3876168"/>
          <a:ext cx="2340917" cy="603683"/>
        </a:xfrm>
        <a:prstGeom xmlns:a="http://schemas.openxmlformats.org/drawingml/2006/main" prst="rect">
          <a:avLst/>
        </a:prstGeom>
        <a:noFill xmlns:a="http://schemas.openxmlformats.org/drawingml/2006/main"/>
        <a:effectLst xmlns:a="http://schemas.openxmlformats.org/drawingml/2006/main">
          <a:outerShdw blurRad="50800" dist="38100" dir="5400000" algn="t" rotWithShape="0">
            <a:prstClr val="black">
              <a:alpha val="40000"/>
            </a:prstClr>
          </a:outerShdw>
        </a:effectLst>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a:solidFill>
                <a:schemeClr val="tx1"/>
              </a:solidFill>
              <a:latin typeface="Franklin Gothic Medium Cond" panose="020B0606030402020204" pitchFamily="34" charset="0"/>
            </a:rPr>
            <a:t>Race/</a:t>
          </a:r>
        </a:p>
        <a:p xmlns:a="http://schemas.openxmlformats.org/drawingml/2006/main">
          <a:pPr algn="ctr"/>
          <a:r>
            <a:rPr lang="en-US" sz="1600" dirty="0">
              <a:solidFill>
                <a:schemeClr val="tx1"/>
              </a:solidFill>
              <a:latin typeface="Franklin Gothic Medium Cond" panose="020B0606030402020204" pitchFamily="34" charset="0"/>
            </a:rPr>
            <a:t>Ethnicity</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t>21/07/2019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t>‹#›</a:t>
            </a:fld>
            <a:endParaRPr lang="en-GB"/>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3C3E1266-3F18-469F-BE00-2842B55BDC92}" type="datetimeFigureOut">
              <a:rPr lang="en-US" smtClean="0"/>
              <a:t>7/21/19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4344BBB5-283B-43DC-95AB-268C6A8002DB}" type="slidenum">
              <a:rPr lang="en-US" smtClean="0"/>
              <a:t>‹#›</a:t>
            </a:fld>
            <a:endParaRPr lang="en-US"/>
          </a:p>
        </p:txBody>
      </p:sp>
    </p:spTree>
    <p:extLst>
      <p:ext uri="{BB962C8B-B14F-4D97-AF65-F5344CB8AC3E}">
        <p14:creationId xmlns:p14="http://schemas.microsoft.com/office/powerpoint/2010/main" val="1971781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Motivated</a:t>
            </a:r>
            <a:r>
              <a:rPr lang="en-US" baseline="0" dirty="0"/>
              <a:t> by the epidemiology, an effort began to mobilize forces and resources to actually end the epidemic in NYS.</a:t>
            </a:r>
          </a:p>
          <a:p>
            <a:endParaRPr lang="en-US" baseline="0" dirty="0"/>
          </a:p>
          <a:p>
            <a:r>
              <a:rPr lang="en-US" baseline="0" dirty="0"/>
              <a:t>The recipe for ending the epidemic in NYS has leveraged </a:t>
            </a:r>
          </a:p>
          <a:p>
            <a:pPr marL="174982" indent="-174982">
              <a:buFontTx/>
              <a:buChar char="-"/>
            </a:pPr>
            <a:r>
              <a:rPr lang="en-US" baseline="0" dirty="0"/>
              <a:t>Community activism </a:t>
            </a:r>
          </a:p>
          <a:p>
            <a:pPr marL="174982" indent="-174982">
              <a:buFontTx/>
              <a:buChar char="-"/>
            </a:pPr>
            <a:r>
              <a:rPr lang="en-US" baseline="0" dirty="0"/>
              <a:t>Emerging science AND</a:t>
            </a:r>
          </a:p>
          <a:p>
            <a:pPr marL="174982" indent="-174982">
              <a:buFontTx/>
              <a:buChar char="-"/>
            </a:pPr>
            <a:r>
              <a:rPr lang="en-US" baseline="0" dirty="0"/>
              <a:t>Political will</a:t>
            </a:r>
          </a:p>
          <a:p>
            <a:pPr marL="174982" indent="-174982">
              <a:buFontTx/>
              <a:buChar char="-"/>
            </a:pPr>
            <a:endParaRPr lang="en-US" baseline="0" dirty="0"/>
          </a:p>
          <a:p>
            <a:r>
              <a:rPr lang="en-US" baseline="0" dirty="0"/>
              <a:t>Which have all combined to support the development and ultimate acceptance of a Blueprint to end AIDS in NYS by 2010.  </a:t>
            </a:r>
            <a:endParaRPr lang="en-US" dirty="0"/>
          </a:p>
        </p:txBody>
      </p:sp>
      <p:sp>
        <p:nvSpPr>
          <p:cNvPr id="4" name="Header Placeholder 3"/>
          <p:cNvSpPr>
            <a:spLocks noGrp="1"/>
          </p:cNvSpPr>
          <p:nvPr>
            <p:ph type="hdr" sz="quarter" idx="10"/>
          </p:nvPr>
        </p:nvSpPr>
        <p:spPr/>
        <p:txBody>
          <a:bodyPr/>
          <a:lstStyle/>
          <a:p>
            <a:r>
              <a:rPr lang="en-US"/>
              <a:t>DRAFT</a:t>
            </a:r>
          </a:p>
        </p:txBody>
      </p:sp>
      <p:sp>
        <p:nvSpPr>
          <p:cNvPr id="5" name="Slide Number Placeholder 4"/>
          <p:cNvSpPr>
            <a:spLocks noGrp="1"/>
          </p:cNvSpPr>
          <p:nvPr>
            <p:ph type="sldNum" sz="quarter" idx="11"/>
          </p:nvPr>
        </p:nvSpPr>
        <p:spPr/>
        <p:txBody>
          <a:bodyPr/>
          <a:lstStyle/>
          <a:p>
            <a:fld id="{3F6D9996-7892-41B7-8D91-0982443E9FF2}" type="slidenum">
              <a:rPr lang="en-US" smtClean="0"/>
              <a:pPr/>
              <a:t>4</a:t>
            </a:fld>
            <a:endParaRPr lang="en-US"/>
          </a:p>
        </p:txBody>
      </p:sp>
    </p:spTree>
    <p:extLst>
      <p:ext uri="{BB962C8B-B14F-4D97-AF65-F5344CB8AC3E}">
        <p14:creationId xmlns:p14="http://schemas.microsoft.com/office/powerpoint/2010/main" val="2182065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4063" y="1184275"/>
            <a:ext cx="5684837" cy="31988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DRAFT</a:t>
            </a:r>
          </a:p>
        </p:txBody>
      </p:sp>
      <p:sp>
        <p:nvSpPr>
          <p:cNvPr id="5" name="Slide Number Placeholder 4"/>
          <p:cNvSpPr>
            <a:spLocks noGrp="1"/>
          </p:cNvSpPr>
          <p:nvPr>
            <p:ph type="sldNum" sz="quarter" idx="11"/>
          </p:nvPr>
        </p:nvSpPr>
        <p:spPr/>
        <p:txBody>
          <a:bodyPr/>
          <a:lstStyle/>
          <a:p>
            <a:fld id="{3F6D9996-7892-41B7-8D91-0982443E9FF2}" type="slidenum">
              <a:rPr lang="en-US" smtClean="0"/>
              <a:pPr/>
              <a:t>5</a:t>
            </a:fld>
            <a:endParaRPr lang="en-US"/>
          </a:p>
        </p:txBody>
      </p:sp>
    </p:spTree>
    <p:extLst>
      <p:ext uri="{BB962C8B-B14F-4D97-AF65-F5344CB8AC3E}">
        <p14:creationId xmlns:p14="http://schemas.microsoft.com/office/powerpoint/2010/main" val="178716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4063" y="1184275"/>
            <a:ext cx="5684837" cy="31988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DRAFT</a:t>
            </a:r>
          </a:p>
        </p:txBody>
      </p:sp>
      <p:sp>
        <p:nvSpPr>
          <p:cNvPr id="5" name="Slide Number Placeholder 4"/>
          <p:cNvSpPr>
            <a:spLocks noGrp="1"/>
          </p:cNvSpPr>
          <p:nvPr>
            <p:ph type="sldNum" sz="quarter" idx="11"/>
          </p:nvPr>
        </p:nvSpPr>
        <p:spPr/>
        <p:txBody>
          <a:bodyPr/>
          <a:lstStyle/>
          <a:p>
            <a:fld id="{3F6D9996-7892-41B7-8D91-0982443E9FF2}" type="slidenum">
              <a:rPr lang="en-US" smtClean="0"/>
              <a:pPr/>
              <a:t>6</a:t>
            </a:fld>
            <a:endParaRPr lang="en-US"/>
          </a:p>
        </p:txBody>
      </p:sp>
    </p:spTree>
    <p:extLst>
      <p:ext uri="{BB962C8B-B14F-4D97-AF65-F5344CB8AC3E}">
        <p14:creationId xmlns:p14="http://schemas.microsoft.com/office/powerpoint/2010/main" val="3061970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4063" y="1184275"/>
            <a:ext cx="5684837" cy="31988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DRAFT</a:t>
            </a:r>
          </a:p>
        </p:txBody>
      </p:sp>
      <p:sp>
        <p:nvSpPr>
          <p:cNvPr id="5" name="Slide Number Placeholder 4"/>
          <p:cNvSpPr>
            <a:spLocks noGrp="1"/>
          </p:cNvSpPr>
          <p:nvPr>
            <p:ph type="sldNum" sz="quarter" idx="11"/>
          </p:nvPr>
        </p:nvSpPr>
        <p:spPr/>
        <p:txBody>
          <a:bodyPr/>
          <a:lstStyle/>
          <a:p>
            <a:fld id="{3F6D9996-7892-41B7-8D91-0982443E9FF2}" type="slidenum">
              <a:rPr lang="en-US" smtClean="0"/>
              <a:pPr/>
              <a:t>8</a:t>
            </a:fld>
            <a:endParaRPr lang="en-US"/>
          </a:p>
        </p:txBody>
      </p:sp>
    </p:spTree>
    <p:extLst>
      <p:ext uri="{BB962C8B-B14F-4D97-AF65-F5344CB8AC3E}">
        <p14:creationId xmlns:p14="http://schemas.microsoft.com/office/powerpoint/2010/main" val="1795386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2838" y="536575"/>
            <a:ext cx="4767262" cy="2681288"/>
          </a:xfrm>
        </p:spPr>
      </p:sp>
      <p:sp>
        <p:nvSpPr>
          <p:cNvPr id="3" name="Notes Placeholder 2"/>
          <p:cNvSpPr>
            <a:spLocks noGrp="1"/>
          </p:cNvSpPr>
          <p:nvPr>
            <p:ph type="body" idx="1"/>
          </p:nvPr>
        </p:nvSpPr>
        <p:spPr/>
        <p:txBody>
          <a:bodyPr/>
          <a:lstStyle/>
          <a:p>
            <a:pPr defTabSz="933057">
              <a:defRPr/>
            </a:pPr>
            <a:endParaRPr lang="en-US" dirty="0"/>
          </a:p>
        </p:txBody>
      </p:sp>
      <p:sp>
        <p:nvSpPr>
          <p:cNvPr id="4" name="Slide Number Placeholder 3"/>
          <p:cNvSpPr>
            <a:spLocks noGrp="1"/>
          </p:cNvSpPr>
          <p:nvPr>
            <p:ph type="sldNum" sz="quarter" idx="10"/>
          </p:nvPr>
        </p:nvSpPr>
        <p:spPr/>
        <p:txBody>
          <a:bodyPr/>
          <a:lstStyle/>
          <a:p>
            <a:fld id="{5F77145C-DEC1-4455-B485-1911E7A14C1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68802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F801E-8F44-4E1C-9B6A-9B2BDAB75868}" type="slidenum">
              <a:rPr lang="en-US" smtClean="0"/>
              <a:t>39</a:t>
            </a:fld>
            <a:endParaRPr lang="en-US" dirty="0"/>
          </a:p>
        </p:txBody>
      </p:sp>
    </p:spTree>
    <p:extLst>
      <p:ext uri="{BB962C8B-B14F-4D97-AF65-F5344CB8AC3E}">
        <p14:creationId xmlns:p14="http://schemas.microsoft.com/office/powerpoint/2010/main" val="18435005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306"/>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2416" y="108843"/>
            <a:ext cx="3967168" cy="191274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Lst>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hyperlink" Target="https://www.google.com/url?sa=i&amp;rct=j&amp;q=&amp;esrc=s&amp;source=images&amp;cd=&amp;cad=rja&amp;uact=8&amp;ved=0ahUKEwjFk5OpnKbRAhUBcSYKHXYqDoYQjRwIBw&amp;url=https://www.nytimes.com/2014/06/29/nyregion/cuomo-plan-seeks-to-end-new-yorks-aids-epidemic.html&amp;psig=AFQjCNGh7GzJsy5XKYKLL5TJuS7H_vNsYQ&amp;ust=1483541335709267"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jpg"/><Relationship Id="rId4" Type="http://schemas.openxmlformats.org/officeDocument/2006/relationships/image" Target="../media/image7.png"/><Relationship Id="rId9" Type="http://schemas.openxmlformats.org/officeDocument/2006/relationships/image" Target="../media/image11.emf"/></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7228" y="0"/>
            <a:ext cx="8057545" cy="6042213"/>
          </a:xfrm>
          <a:prstGeom prst="rect">
            <a:avLst/>
          </a:prstGeom>
        </p:spPr>
      </p:pic>
    </p:spTree>
    <p:extLst>
      <p:ext uri="{BB962C8B-B14F-4D97-AF65-F5344CB8AC3E}">
        <p14:creationId xmlns:p14="http://schemas.microsoft.com/office/powerpoint/2010/main" val="1599619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Access to HIV Prevention Services</a:t>
            </a:r>
          </a:p>
        </p:txBody>
      </p:sp>
      <p:sp>
        <p:nvSpPr>
          <p:cNvPr id="11" name="Content Placeholder 4"/>
          <p:cNvSpPr txBox="1">
            <a:spLocks/>
          </p:cNvSpPr>
          <p:nvPr/>
        </p:nvSpPr>
        <p:spPr>
          <a:xfrm>
            <a:off x="750480" y="1395945"/>
            <a:ext cx="1069104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b="1" dirty="0"/>
              <a:t>Increase awareness and uptake of HIV prevention services, including PrEP and post-exposure prophylaxis (PEP). Initiatives include:</a:t>
            </a:r>
          </a:p>
        </p:txBody>
      </p:sp>
    </p:spTree>
    <p:extLst>
      <p:ext uri="{BB962C8B-B14F-4D97-AF65-F5344CB8AC3E}">
        <p14:creationId xmlns:p14="http://schemas.microsoft.com/office/powerpoint/2010/main" val="3960333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Access to HIV Prevention Services</a:t>
            </a:r>
          </a:p>
        </p:txBody>
      </p:sp>
      <p:sp>
        <p:nvSpPr>
          <p:cNvPr id="11" name="Content Placeholder 4"/>
          <p:cNvSpPr txBox="1">
            <a:spLocks/>
          </p:cNvSpPr>
          <p:nvPr/>
        </p:nvSpPr>
        <p:spPr>
          <a:xfrm>
            <a:off x="750480" y="1395945"/>
            <a:ext cx="1069104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b="1" dirty="0"/>
              <a:t>Increase awareness and uptake of HIV prevention services, including PrEP and post-exposure prophylaxis (PEP). Initiatives include:</a:t>
            </a:r>
          </a:p>
        </p:txBody>
      </p:sp>
      <p:pic>
        <p:nvPicPr>
          <p:cNvPr id="14" name="Picture 13"/>
          <p:cNvPicPr>
            <a:picLocks noChangeAspect="1"/>
          </p:cNvPicPr>
          <p:nvPr/>
        </p:nvPicPr>
        <p:blipFill>
          <a:blip r:embed="rId2"/>
          <a:stretch>
            <a:fillRect/>
          </a:stretch>
        </p:blipFill>
        <p:spPr>
          <a:xfrm>
            <a:off x="0" y="2570525"/>
            <a:ext cx="2841872" cy="1781343"/>
          </a:xfrm>
          <a:prstGeom prst="rect">
            <a:avLst/>
          </a:prstGeom>
        </p:spPr>
      </p:pic>
      <p:sp>
        <p:nvSpPr>
          <p:cNvPr id="5" name="Rectangle 4"/>
          <p:cNvSpPr/>
          <p:nvPr/>
        </p:nvSpPr>
        <p:spPr>
          <a:xfrm>
            <a:off x="0" y="4998578"/>
            <a:ext cx="12192000" cy="923330"/>
          </a:xfrm>
          <a:prstGeom prst="rect">
            <a:avLst/>
          </a:prstGeom>
        </p:spPr>
        <p:txBody>
          <a:bodyPr wrap="square">
            <a:spAutoFit/>
          </a:bodyPr>
          <a:lstStyle/>
          <a:p>
            <a:r>
              <a:rPr lang="en-US" dirty="0" err="1"/>
              <a:t>PlaySure</a:t>
            </a:r>
            <a:r>
              <a:rPr lang="en-US" dirty="0"/>
              <a:t> Network, a citywide network of HIV testing sites, community-based organizations, and clinics that promote patient-specific approaches to sexual health and HIV prevention, increase access to PrEP and PEP, and link people who test positive for HIV to care</a:t>
            </a:r>
          </a:p>
        </p:txBody>
      </p:sp>
    </p:spTree>
    <p:extLst>
      <p:ext uri="{BB962C8B-B14F-4D97-AF65-F5344CB8AC3E}">
        <p14:creationId xmlns:p14="http://schemas.microsoft.com/office/powerpoint/2010/main" val="132569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Access to HIV Prevention Services</a:t>
            </a:r>
          </a:p>
        </p:txBody>
      </p:sp>
      <p:sp>
        <p:nvSpPr>
          <p:cNvPr id="11" name="Content Placeholder 4"/>
          <p:cNvSpPr txBox="1">
            <a:spLocks/>
          </p:cNvSpPr>
          <p:nvPr/>
        </p:nvSpPr>
        <p:spPr>
          <a:xfrm>
            <a:off x="750480" y="1395945"/>
            <a:ext cx="1069104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b="1" dirty="0"/>
              <a:t>Increase awareness and uptake of HIV prevention services, including PrEP and post-exposure prophylaxis (PEP). Initiatives include:</a:t>
            </a:r>
          </a:p>
        </p:txBody>
      </p:sp>
      <p:pic>
        <p:nvPicPr>
          <p:cNvPr id="14" name="Picture 13"/>
          <p:cNvPicPr>
            <a:picLocks noChangeAspect="1"/>
          </p:cNvPicPr>
          <p:nvPr/>
        </p:nvPicPr>
        <p:blipFill>
          <a:blip r:embed="rId2">
            <a:duotone>
              <a:schemeClr val="bg2">
                <a:shade val="45000"/>
                <a:satMod val="135000"/>
              </a:schemeClr>
              <a:prstClr val="white"/>
            </a:duotone>
          </a:blip>
          <a:stretch>
            <a:fillRect/>
          </a:stretch>
        </p:blipFill>
        <p:spPr>
          <a:xfrm>
            <a:off x="0" y="2570525"/>
            <a:ext cx="2841872" cy="1781343"/>
          </a:xfrm>
          <a:prstGeom prst="rect">
            <a:avLst/>
          </a:prstGeom>
        </p:spPr>
      </p:pic>
      <p:pic>
        <p:nvPicPr>
          <p:cNvPr id="6" name="Content Placeholder 5"/>
          <p:cNvPicPr>
            <a:picLocks noGrp="1" noChangeAspect="1"/>
          </p:cNvPicPr>
          <p:nvPr>
            <p:ph idx="1"/>
          </p:nvPr>
        </p:nvPicPr>
        <p:blipFill>
          <a:blip r:embed="rId3"/>
          <a:stretch>
            <a:fillRect/>
          </a:stretch>
        </p:blipFill>
        <p:spPr>
          <a:xfrm>
            <a:off x="2777066" y="2453824"/>
            <a:ext cx="1953080" cy="2051179"/>
          </a:xfrm>
          <a:prstGeom prst="rect">
            <a:avLst/>
          </a:prstGeom>
        </p:spPr>
      </p:pic>
      <p:sp>
        <p:nvSpPr>
          <p:cNvPr id="3" name="Rectangle 2"/>
          <p:cNvSpPr/>
          <p:nvPr/>
        </p:nvSpPr>
        <p:spPr>
          <a:xfrm>
            <a:off x="1193129" y="5381951"/>
            <a:ext cx="5120954" cy="375552"/>
          </a:xfrm>
          <a:prstGeom prst="rect">
            <a:avLst/>
          </a:prstGeom>
        </p:spPr>
        <p:txBody>
          <a:bodyPr wrap="none">
            <a:spAutoFit/>
          </a:bodyPr>
          <a:lstStyle/>
          <a:p>
            <a:pPr marR="0" lvl="0">
              <a:lnSpc>
                <a:spcPct val="107000"/>
              </a:lnSpc>
              <a:spcBef>
                <a:spcPts val="0"/>
              </a:spcBef>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PEP Centers of Excellence and a 24-hour PEP hotline </a:t>
            </a:r>
            <a:endParaRPr lang="en-US" dirty="0">
              <a:effectLst/>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4260225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Access to HIV Prevention Services</a:t>
            </a:r>
          </a:p>
        </p:txBody>
      </p:sp>
      <p:pic>
        <p:nvPicPr>
          <p:cNvPr id="4" name="Picture 3"/>
          <p:cNvPicPr>
            <a:picLocks noChangeAspect="1"/>
          </p:cNvPicPr>
          <p:nvPr/>
        </p:nvPicPr>
        <p:blipFill>
          <a:blip r:embed="rId2"/>
          <a:stretch>
            <a:fillRect/>
          </a:stretch>
        </p:blipFill>
        <p:spPr>
          <a:xfrm>
            <a:off x="4975275" y="2412945"/>
            <a:ext cx="2073392" cy="2073392"/>
          </a:xfrm>
          <a:prstGeom prst="rect">
            <a:avLst/>
          </a:prstGeom>
        </p:spPr>
      </p:pic>
      <p:sp>
        <p:nvSpPr>
          <p:cNvPr id="11" name="Content Placeholder 4"/>
          <p:cNvSpPr txBox="1">
            <a:spLocks/>
          </p:cNvSpPr>
          <p:nvPr/>
        </p:nvSpPr>
        <p:spPr>
          <a:xfrm>
            <a:off x="750480" y="1395945"/>
            <a:ext cx="1069104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b="1" dirty="0"/>
              <a:t>Increase awareness and uptake of HIV prevention services, including PrEP and post-exposure prophylaxis (PEP). Initiatives include:</a:t>
            </a:r>
          </a:p>
        </p:txBody>
      </p:sp>
      <p:pic>
        <p:nvPicPr>
          <p:cNvPr id="14" name="Picture 13"/>
          <p:cNvPicPr>
            <a:picLocks noChangeAspect="1"/>
          </p:cNvPicPr>
          <p:nvPr/>
        </p:nvPicPr>
        <p:blipFill>
          <a:blip r:embed="rId3">
            <a:duotone>
              <a:schemeClr val="bg2">
                <a:shade val="45000"/>
                <a:satMod val="135000"/>
              </a:schemeClr>
              <a:prstClr val="white"/>
            </a:duotone>
          </a:blip>
          <a:stretch>
            <a:fillRect/>
          </a:stretch>
        </p:blipFill>
        <p:spPr>
          <a:xfrm>
            <a:off x="0" y="2570525"/>
            <a:ext cx="2841872" cy="1781343"/>
          </a:xfrm>
          <a:prstGeom prst="rect">
            <a:avLst/>
          </a:prstGeom>
        </p:spPr>
      </p:pic>
      <p:pic>
        <p:nvPicPr>
          <p:cNvPr id="6" name="Content Placeholder 5"/>
          <p:cNvPicPr>
            <a:picLocks noGrp="1" noChangeAspect="1"/>
          </p:cNvPicPr>
          <p:nvPr>
            <p:ph idx="1"/>
          </p:nvPr>
        </p:nvPicPr>
        <p:blipFill>
          <a:blip r:embed="rId4">
            <a:lum bright="70000" contrast="-70000"/>
          </a:blip>
          <a:stretch>
            <a:fillRect/>
          </a:stretch>
        </p:blipFill>
        <p:spPr>
          <a:xfrm>
            <a:off x="2777066" y="2453824"/>
            <a:ext cx="1953080" cy="2051179"/>
          </a:xfrm>
          <a:prstGeom prst="rect">
            <a:avLst/>
          </a:prstGeom>
        </p:spPr>
      </p:pic>
      <p:sp>
        <p:nvSpPr>
          <p:cNvPr id="3" name="Rectangle 2"/>
          <p:cNvSpPr/>
          <p:nvPr/>
        </p:nvSpPr>
        <p:spPr>
          <a:xfrm>
            <a:off x="1466516" y="5454557"/>
            <a:ext cx="9311952" cy="369332"/>
          </a:xfrm>
          <a:prstGeom prst="rect">
            <a:avLst/>
          </a:prstGeom>
        </p:spPr>
        <p:txBody>
          <a:bodyPr wrap="square">
            <a:spAutoFit/>
          </a:bodyPr>
          <a:lstStyle/>
          <a:p>
            <a:r>
              <a:rPr lang="en-US" dirty="0"/>
              <a:t>Clinical sites engaging adolescents at risk for HIV in biomedical prevention and support services </a:t>
            </a:r>
          </a:p>
        </p:txBody>
      </p:sp>
    </p:spTree>
    <p:extLst>
      <p:ext uri="{BB962C8B-B14F-4D97-AF65-F5344CB8AC3E}">
        <p14:creationId xmlns:p14="http://schemas.microsoft.com/office/powerpoint/2010/main" val="4025145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Access to HIV Prevention Services</a:t>
            </a:r>
          </a:p>
        </p:txBody>
      </p:sp>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4975275" y="2412945"/>
            <a:ext cx="2073392" cy="2073392"/>
          </a:xfrm>
          <a:prstGeom prst="rect">
            <a:avLst/>
          </a:prstGeom>
        </p:spPr>
      </p:pic>
      <p:pic>
        <p:nvPicPr>
          <p:cNvPr id="8" name="Picture 7"/>
          <p:cNvPicPr>
            <a:picLocks noChangeAspect="1"/>
          </p:cNvPicPr>
          <p:nvPr/>
        </p:nvPicPr>
        <p:blipFill>
          <a:blip r:embed="rId3"/>
          <a:stretch>
            <a:fillRect/>
          </a:stretch>
        </p:blipFill>
        <p:spPr>
          <a:xfrm>
            <a:off x="7293797" y="2025980"/>
            <a:ext cx="1915000" cy="1073478"/>
          </a:xfrm>
          <a:prstGeom prst="rect">
            <a:avLst/>
          </a:prstGeom>
        </p:spPr>
      </p:pic>
      <p:pic>
        <p:nvPicPr>
          <p:cNvPr id="9" name="Picture 8"/>
          <p:cNvPicPr>
            <a:picLocks noChangeAspect="1"/>
          </p:cNvPicPr>
          <p:nvPr/>
        </p:nvPicPr>
        <p:blipFill>
          <a:blip r:embed="rId4"/>
          <a:stretch>
            <a:fillRect/>
          </a:stretch>
        </p:blipFill>
        <p:spPr>
          <a:xfrm>
            <a:off x="7293797" y="3221096"/>
            <a:ext cx="1914999" cy="1931228"/>
          </a:xfrm>
          <a:prstGeom prst="rect">
            <a:avLst/>
          </a:prstGeom>
        </p:spPr>
      </p:pic>
      <p:sp>
        <p:nvSpPr>
          <p:cNvPr id="11" name="Content Placeholder 4"/>
          <p:cNvSpPr txBox="1">
            <a:spLocks/>
          </p:cNvSpPr>
          <p:nvPr/>
        </p:nvSpPr>
        <p:spPr>
          <a:xfrm>
            <a:off x="750480" y="1395945"/>
            <a:ext cx="1069104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b="1" dirty="0"/>
              <a:t>Increase awareness and uptake of HIV prevention services, including PrEP and post-exposure prophylaxis (PEP). Initiatives include:</a:t>
            </a:r>
          </a:p>
        </p:txBody>
      </p:sp>
      <p:pic>
        <p:nvPicPr>
          <p:cNvPr id="14" name="Picture 13"/>
          <p:cNvPicPr>
            <a:picLocks noChangeAspect="1"/>
          </p:cNvPicPr>
          <p:nvPr/>
        </p:nvPicPr>
        <p:blipFill>
          <a:blip r:embed="rId5">
            <a:duotone>
              <a:schemeClr val="bg2">
                <a:shade val="45000"/>
                <a:satMod val="135000"/>
              </a:schemeClr>
              <a:prstClr val="white"/>
            </a:duotone>
          </a:blip>
          <a:stretch>
            <a:fillRect/>
          </a:stretch>
        </p:blipFill>
        <p:spPr>
          <a:xfrm>
            <a:off x="0" y="2570525"/>
            <a:ext cx="2841872" cy="1781343"/>
          </a:xfrm>
          <a:prstGeom prst="rect">
            <a:avLst/>
          </a:prstGeom>
        </p:spPr>
      </p:pic>
      <p:pic>
        <p:nvPicPr>
          <p:cNvPr id="6" name="Content Placeholder 5"/>
          <p:cNvPicPr>
            <a:picLocks noGrp="1" noChangeAspect="1"/>
          </p:cNvPicPr>
          <p:nvPr>
            <p:ph idx="1"/>
          </p:nvPr>
        </p:nvPicPr>
        <p:blipFill>
          <a:blip r:embed="rId6">
            <a:lum bright="70000" contrast="-70000"/>
          </a:blip>
          <a:stretch>
            <a:fillRect/>
          </a:stretch>
        </p:blipFill>
        <p:spPr>
          <a:xfrm>
            <a:off x="2777066" y="2453824"/>
            <a:ext cx="1953080" cy="2051179"/>
          </a:xfrm>
          <a:prstGeom prst="rect">
            <a:avLst/>
          </a:prstGeom>
        </p:spPr>
      </p:pic>
      <p:sp>
        <p:nvSpPr>
          <p:cNvPr id="15" name="Rectangle 14"/>
          <p:cNvSpPr/>
          <p:nvPr/>
        </p:nvSpPr>
        <p:spPr>
          <a:xfrm>
            <a:off x="0" y="5217918"/>
            <a:ext cx="12192000" cy="923330"/>
          </a:xfrm>
          <a:prstGeom prst="rect">
            <a:avLst/>
          </a:prstGeom>
        </p:spPr>
        <p:txBody>
          <a:bodyPr wrap="square">
            <a:spAutoFit/>
          </a:bodyPr>
          <a:lstStyle/>
          <a:p>
            <a:r>
              <a:rPr lang="en-US" dirty="0"/>
              <a:t>Sexual health marketing campaigns, including “Living Sure,” which promotes PrEP among cisgender and transgender women, and “¡</a:t>
            </a:r>
            <a:r>
              <a:rPr lang="en-US" dirty="0" err="1"/>
              <a:t>Listos</a:t>
            </a:r>
            <a:r>
              <a:rPr lang="en-US" dirty="0"/>
              <a:t>!”, which promotes PrEP, PEP, and treatment adherence among Latinos and is the Health Department’s first campaign conceived of and principally released in Spanish</a:t>
            </a:r>
          </a:p>
        </p:txBody>
      </p:sp>
    </p:spTree>
    <p:extLst>
      <p:ext uri="{BB962C8B-B14F-4D97-AF65-F5344CB8AC3E}">
        <p14:creationId xmlns:p14="http://schemas.microsoft.com/office/powerpoint/2010/main" val="632925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Access to HIV Prevention Services</a:t>
            </a:r>
          </a:p>
        </p:txBody>
      </p:sp>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4975275" y="2412945"/>
            <a:ext cx="2073392" cy="2073392"/>
          </a:xfrm>
          <a:prstGeom prst="rect">
            <a:avLst/>
          </a:prstGeom>
        </p:spPr>
      </p:pic>
      <p:pic>
        <p:nvPicPr>
          <p:cNvPr id="8" name="Picture 7"/>
          <p:cNvPicPr>
            <a:picLocks noChangeAspect="1"/>
          </p:cNvPicPr>
          <p:nvPr/>
        </p:nvPicPr>
        <p:blipFill>
          <a:blip r:embed="rId3">
            <a:duotone>
              <a:schemeClr val="bg2">
                <a:shade val="45000"/>
                <a:satMod val="135000"/>
              </a:schemeClr>
              <a:prstClr val="white"/>
            </a:duotone>
          </a:blip>
          <a:stretch>
            <a:fillRect/>
          </a:stretch>
        </p:blipFill>
        <p:spPr>
          <a:xfrm>
            <a:off x="7293797" y="2025980"/>
            <a:ext cx="1915000" cy="1073478"/>
          </a:xfrm>
          <a:prstGeom prst="rect">
            <a:avLst/>
          </a:prstGeom>
        </p:spPr>
      </p:pic>
      <p:pic>
        <p:nvPicPr>
          <p:cNvPr id="9" name="Picture 8"/>
          <p:cNvPicPr>
            <a:picLocks noChangeAspect="1"/>
          </p:cNvPicPr>
          <p:nvPr/>
        </p:nvPicPr>
        <p:blipFill>
          <a:blip r:embed="rId4">
            <a:duotone>
              <a:schemeClr val="bg2">
                <a:shade val="45000"/>
                <a:satMod val="135000"/>
              </a:schemeClr>
              <a:prstClr val="white"/>
            </a:duotone>
          </a:blip>
          <a:stretch>
            <a:fillRect/>
          </a:stretch>
        </p:blipFill>
        <p:spPr>
          <a:xfrm>
            <a:off x="7293797" y="3221096"/>
            <a:ext cx="1914999" cy="1931228"/>
          </a:xfrm>
          <a:prstGeom prst="rect">
            <a:avLst/>
          </a:prstGeom>
        </p:spPr>
      </p:pic>
      <p:pic>
        <p:nvPicPr>
          <p:cNvPr id="10" name="Picture 9"/>
          <p:cNvPicPr>
            <a:picLocks noChangeAspect="1"/>
          </p:cNvPicPr>
          <p:nvPr/>
        </p:nvPicPr>
        <p:blipFill rotWithShape="1">
          <a:blip r:embed="rId5"/>
          <a:srcRect l="10556" t="3745" r="8704" b="8682"/>
          <a:stretch/>
        </p:blipFill>
        <p:spPr>
          <a:xfrm>
            <a:off x="9453926" y="2570525"/>
            <a:ext cx="2649085" cy="1616185"/>
          </a:xfrm>
          <a:prstGeom prst="rect">
            <a:avLst/>
          </a:prstGeom>
        </p:spPr>
      </p:pic>
      <p:sp>
        <p:nvSpPr>
          <p:cNvPr id="11" name="Content Placeholder 4"/>
          <p:cNvSpPr txBox="1">
            <a:spLocks/>
          </p:cNvSpPr>
          <p:nvPr/>
        </p:nvSpPr>
        <p:spPr>
          <a:xfrm>
            <a:off x="750480" y="1395945"/>
            <a:ext cx="1069104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b="1" dirty="0"/>
              <a:t>Increase awareness and uptake of HIV prevention services, including PrEP and post-exposure prophylaxis (PEP). Initiatives include:</a:t>
            </a:r>
          </a:p>
        </p:txBody>
      </p:sp>
      <p:pic>
        <p:nvPicPr>
          <p:cNvPr id="14" name="Picture 13"/>
          <p:cNvPicPr>
            <a:picLocks noChangeAspect="1"/>
          </p:cNvPicPr>
          <p:nvPr/>
        </p:nvPicPr>
        <p:blipFill>
          <a:blip r:embed="rId6">
            <a:duotone>
              <a:schemeClr val="bg2">
                <a:shade val="45000"/>
                <a:satMod val="135000"/>
              </a:schemeClr>
              <a:prstClr val="white"/>
            </a:duotone>
          </a:blip>
          <a:stretch>
            <a:fillRect/>
          </a:stretch>
        </p:blipFill>
        <p:spPr>
          <a:xfrm>
            <a:off x="0" y="2570525"/>
            <a:ext cx="2841872" cy="1781343"/>
          </a:xfrm>
          <a:prstGeom prst="rect">
            <a:avLst/>
          </a:prstGeom>
        </p:spPr>
      </p:pic>
      <p:pic>
        <p:nvPicPr>
          <p:cNvPr id="6" name="Content Placeholder 5"/>
          <p:cNvPicPr>
            <a:picLocks noGrp="1" noChangeAspect="1"/>
          </p:cNvPicPr>
          <p:nvPr>
            <p:ph idx="1"/>
          </p:nvPr>
        </p:nvPicPr>
        <p:blipFill>
          <a:blip r:embed="rId7">
            <a:lum bright="70000" contrast="-70000"/>
          </a:blip>
          <a:stretch>
            <a:fillRect/>
          </a:stretch>
        </p:blipFill>
        <p:spPr>
          <a:xfrm>
            <a:off x="2777066" y="2453824"/>
            <a:ext cx="1953080" cy="2051179"/>
          </a:xfrm>
          <a:prstGeom prst="rect">
            <a:avLst/>
          </a:prstGeom>
        </p:spPr>
      </p:pic>
      <p:sp>
        <p:nvSpPr>
          <p:cNvPr id="3" name="Rectangle 2"/>
          <p:cNvSpPr/>
          <p:nvPr/>
        </p:nvSpPr>
        <p:spPr>
          <a:xfrm>
            <a:off x="0" y="5381508"/>
            <a:ext cx="12192000" cy="1200329"/>
          </a:xfrm>
          <a:prstGeom prst="rect">
            <a:avLst/>
          </a:prstGeom>
        </p:spPr>
        <p:txBody>
          <a:bodyPr wrap="square">
            <a:spAutoFit/>
          </a:bodyPr>
          <a:lstStyle/>
          <a:p>
            <a:r>
              <a:rPr lang="en-US" dirty="0"/>
              <a:t>PrEP and PEP detailing campaigns involving highly trained, full-time teams conducting one-on-one educational visits with providers, with the latest cycle focusing on women’s health care providers</a:t>
            </a:r>
          </a:p>
          <a:p>
            <a:endParaRPr lang="en-US" dirty="0"/>
          </a:p>
          <a:p>
            <a:endParaRPr lang="en-US" dirty="0"/>
          </a:p>
        </p:txBody>
      </p:sp>
    </p:spTree>
    <p:extLst>
      <p:ext uri="{BB962C8B-B14F-4D97-AF65-F5344CB8AC3E}">
        <p14:creationId xmlns:p14="http://schemas.microsoft.com/office/powerpoint/2010/main" val="2220742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Access to HIV Prevention Services</a:t>
            </a:r>
          </a:p>
        </p:txBody>
      </p:sp>
      <p:pic>
        <p:nvPicPr>
          <p:cNvPr id="4" name="Picture 3"/>
          <p:cNvPicPr>
            <a:picLocks noChangeAspect="1"/>
          </p:cNvPicPr>
          <p:nvPr/>
        </p:nvPicPr>
        <p:blipFill>
          <a:blip r:embed="rId2"/>
          <a:stretch>
            <a:fillRect/>
          </a:stretch>
        </p:blipFill>
        <p:spPr>
          <a:xfrm>
            <a:off x="4975275" y="2412945"/>
            <a:ext cx="2073392" cy="2073392"/>
          </a:xfrm>
          <a:prstGeom prst="rect">
            <a:avLst/>
          </a:prstGeom>
        </p:spPr>
      </p:pic>
      <p:pic>
        <p:nvPicPr>
          <p:cNvPr id="8" name="Picture 7"/>
          <p:cNvPicPr>
            <a:picLocks noChangeAspect="1"/>
          </p:cNvPicPr>
          <p:nvPr/>
        </p:nvPicPr>
        <p:blipFill>
          <a:blip r:embed="rId3"/>
          <a:stretch>
            <a:fillRect/>
          </a:stretch>
        </p:blipFill>
        <p:spPr>
          <a:xfrm>
            <a:off x="7293797" y="2025980"/>
            <a:ext cx="1915000" cy="1073478"/>
          </a:xfrm>
          <a:prstGeom prst="rect">
            <a:avLst/>
          </a:prstGeom>
        </p:spPr>
      </p:pic>
      <p:pic>
        <p:nvPicPr>
          <p:cNvPr id="9" name="Picture 8"/>
          <p:cNvPicPr>
            <a:picLocks noChangeAspect="1"/>
          </p:cNvPicPr>
          <p:nvPr/>
        </p:nvPicPr>
        <p:blipFill>
          <a:blip r:embed="rId4"/>
          <a:stretch>
            <a:fillRect/>
          </a:stretch>
        </p:blipFill>
        <p:spPr>
          <a:xfrm>
            <a:off x="7293797" y="3221096"/>
            <a:ext cx="1914999" cy="1931228"/>
          </a:xfrm>
          <a:prstGeom prst="rect">
            <a:avLst/>
          </a:prstGeom>
        </p:spPr>
      </p:pic>
      <p:pic>
        <p:nvPicPr>
          <p:cNvPr id="10" name="Picture 9"/>
          <p:cNvPicPr>
            <a:picLocks noChangeAspect="1"/>
          </p:cNvPicPr>
          <p:nvPr/>
        </p:nvPicPr>
        <p:blipFill rotWithShape="1">
          <a:blip r:embed="rId5"/>
          <a:srcRect l="10556" t="3745" r="8704" b="8682"/>
          <a:stretch/>
        </p:blipFill>
        <p:spPr>
          <a:xfrm>
            <a:off x="9453926" y="2570525"/>
            <a:ext cx="2649085" cy="1616185"/>
          </a:xfrm>
          <a:prstGeom prst="rect">
            <a:avLst/>
          </a:prstGeom>
        </p:spPr>
      </p:pic>
      <p:sp>
        <p:nvSpPr>
          <p:cNvPr id="11" name="Content Placeholder 4"/>
          <p:cNvSpPr txBox="1">
            <a:spLocks/>
          </p:cNvSpPr>
          <p:nvPr/>
        </p:nvSpPr>
        <p:spPr>
          <a:xfrm>
            <a:off x="750480" y="1395945"/>
            <a:ext cx="1069104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b="1" dirty="0"/>
              <a:t>Increase awareness and uptake of HIV prevention services, including PrEP and post-exposure prophylaxis (PEP). Initiatives include:</a:t>
            </a:r>
          </a:p>
        </p:txBody>
      </p:sp>
      <p:pic>
        <p:nvPicPr>
          <p:cNvPr id="14" name="Picture 13"/>
          <p:cNvPicPr>
            <a:picLocks noChangeAspect="1"/>
          </p:cNvPicPr>
          <p:nvPr/>
        </p:nvPicPr>
        <p:blipFill>
          <a:blip r:embed="rId6"/>
          <a:stretch>
            <a:fillRect/>
          </a:stretch>
        </p:blipFill>
        <p:spPr>
          <a:xfrm>
            <a:off x="0" y="2570525"/>
            <a:ext cx="2841872" cy="1781343"/>
          </a:xfrm>
          <a:prstGeom prst="rect">
            <a:avLst/>
          </a:prstGeom>
        </p:spPr>
      </p:pic>
      <p:pic>
        <p:nvPicPr>
          <p:cNvPr id="6" name="Content Placeholder 5"/>
          <p:cNvPicPr>
            <a:picLocks noGrp="1" noChangeAspect="1"/>
          </p:cNvPicPr>
          <p:nvPr>
            <p:ph idx="1"/>
          </p:nvPr>
        </p:nvPicPr>
        <p:blipFill>
          <a:blip r:embed="rId7"/>
          <a:stretch>
            <a:fillRect/>
          </a:stretch>
        </p:blipFill>
        <p:spPr>
          <a:xfrm>
            <a:off x="2777066" y="2453824"/>
            <a:ext cx="1953080" cy="2051179"/>
          </a:xfrm>
          <a:prstGeom prst="rect">
            <a:avLst/>
          </a:prstGeom>
        </p:spPr>
      </p:pic>
    </p:spTree>
    <p:extLst>
      <p:ext uri="{BB962C8B-B14F-4D97-AF65-F5344CB8AC3E}">
        <p14:creationId xmlns:p14="http://schemas.microsoft.com/office/powerpoint/2010/main" val="3102973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Promote Optimal Treatment for All New Yorkers Living with HIV </a:t>
            </a:r>
          </a:p>
        </p:txBody>
      </p:sp>
      <p:sp>
        <p:nvSpPr>
          <p:cNvPr id="3" name="Content Placeholder 2"/>
          <p:cNvSpPr>
            <a:spLocks noGrp="1"/>
          </p:cNvSpPr>
          <p:nvPr>
            <p:ph idx="1"/>
          </p:nvPr>
        </p:nvSpPr>
        <p:spPr>
          <a:xfrm>
            <a:off x="750480" y="1600202"/>
            <a:ext cx="10691040" cy="4525963"/>
          </a:xfrm>
        </p:spPr>
        <p:txBody>
          <a:bodyPr>
            <a:normAutofit/>
          </a:bodyPr>
          <a:lstStyle/>
          <a:p>
            <a:pPr marL="0" indent="0">
              <a:buNone/>
            </a:pPr>
            <a:r>
              <a:rPr lang="en-US" sz="2200" b="1" dirty="0"/>
              <a:t>Link people newly diagnosed with HIV and those who have fallen out of care to antiretroviral treatment, partner services, and support services to improve health outcomes and viral suppression. Initiatives include:</a:t>
            </a:r>
            <a:endParaRPr lang="en-US" sz="2200" dirty="0"/>
          </a:p>
        </p:txBody>
      </p:sp>
    </p:spTree>
    <p:extLst>
      <p:ext uri="{BB962C8B-B14F-4D97-AF65-F5344CB8AC3E}">
        <p14:creationId xmlns:p14="http://schemas.microsoft.com/office/powerpoint/2010/main" val="4073110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Promote Optimal Treatment for All New Yorkers Living with HIV </a:t>
            </a:r>
          </a:p>
        </p:txBody>
      </p:sp>
      <p:sp>
        <p:nvSpPr>
          <p:cNvPr id="3" name="Content Placeholder 2"/>
          <p:cNvSpPr>
            <a:spLocks noGrp="1"/>
          </p:cNvSpPr>
          <p:nvPr>
            <p:ph idx="1"/>
          </p:nvPr>
        </p:nvSpPr>
        <p:spPr>
          <a:xfrm>
            <a:off x="750479" y="1600202"/>
            <a:ext cx="10717699" cy="4525963"/>
          </a:xfrm>
        </p:spPr>
        <p:txBody>
          <a:bodyPr>
            <a:normAutofit/>
          </a:bodyPr>
          <a:lstStyle/>
          <a:p>
            <a:pPr marL="0" indent="0">
              <a:buNone/>
            </a:pPr>
            <a:r>
              <a:rPr lang="en-US" sz="2200" b="1" dirty="0"/>
              <a:t>Link people newly diagnosed with HIV and those who have fallen out of care to antiretroviral treatment, partner services, and support services to improve health outcomes and viral suppression. Initiatives include:</a:t>
            </a:r>
            <a:endParaRPr lang="en-US" sz="2200" dirty="0"/>
          </a:p>
        </p:txBody>
      </p:sp>
      <p:pic>
        <p:nvPicPr>
          <p:cNvPr id="7"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6093"/>
          <a:stretch/>
        </p:blipFill>
        <p:spPr bwMode="auto">
          <a:xfrm>
            <a:off x="3558517" y="2787153"/>
            <a:ext cx="1942765" cy="2392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957450" y="3012236"/>
            <a:ext cx="2496316" cy="1855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287174"/>
            <a:ext cx="12192000" cy="685059"/>
          </a:xfrm>
          <a:prstGeom prst="rect">
            <a:avLst/>
          </a:prstGeom>
        </p:spPr>
        <p:txBody>
          <a:bodyPr wrap="square">
            <a:spAutoFit/>
          </a:bodyPr>
          <a:lstStyle/>
          <a:p>
            <a:pPr marR="0" lvl="0">
              <a:lnSpc>
                <a:spcPct val="107000"/>
              </a:lnSpc>
              <a:spcBef>
                <a:spcPts val="0"/>
              </a:spcBef>
              <a:spcAft>
                <a:spcPts val="600"/>
              </a:spcAft>
            </a:pPr>
            <a:r>
              <a:rPr lang="en-US" dirty="0">
                <a:latin typeface="Calibri" panose="020F0502020204030204" pitchFamily="34" charset="0"/>
                <a:ea typeface="Times New Roman" panose="02020603050405020304" pitchFamily="18" charset="0"/>
                <a:cs typeface="Times New Roman" panose="02020603050405020304" pitchFamily="18" charset="0"/>
              </a:rPr>
              <a:t>The </a:t>
            </a:r>
            <a:r>
              <a:rPr lang="en-US" dirty="0" err="1">
                <a:latin typeface="Calibri" panose="020F0502020204030204" pitchFamily="34" charset="0"/>
                <a:ea typeface="Times New Roman" panose="02020603050405020304" pitchFamily="18" charset="0"/>
                <a:cs typeface="Times New Roman" panose="02020603050405020304" pitchFamily="18" charset="0"/>
              </a:rPr>
              <a:t>Undetectables</a:t>
            </a:r>
            <a:r>
              <a:rPr lang="en-US" dirty="0">
                <a:latin typeface="Calibri" panose="020F0502020204030204" pitchFamily="34" charset="0"/>
                <a:ea typeface="Times New Roman" panose="02020603050405020304" pitchFamily="18" charset="0"/>
                <a:cs typeface="Times New Roman" panose="02020603050405020304" pitchFamily="18" charset="0"/>
              </a:rPr>
              <a:t> program, which combines social marketing with a toolkit of evidence-based adherence supports, including patient-centered care planning and financial incentives for achieving viral suppression </a:t>
            </a:r>
            <a:endParaRPr lang="en-US" dirty="0">
              <a:effectLst/>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072054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Calibri Light" panose="020F0302020204030204" pitchFamily="34" charset="0"/>
              </a:rPr>
              <a:t>Status Neutral Approach to </a:t>
            </a:r>
            <a:br>
              <a:rPr lang="en-US" dirty="0">
                <a:latin typeface="Calibri Light" panose="020F0302020204030204" pitchFamily="34" charset="0"/>
              </a:rPr>
            </a:br>
            <a:r>
              <a:rPr lang="en-US" dirty="0">
                <a:latin typeface="Calibri Light" panose="020F0302020204030204" pitchFamily="34" charset="0"/>
              </a:rPr>
              <a:t>Ending the HIV Epidemic in New York City</a:t>
            </a:r>
            <a:endParaRPr lang="en-US" dirty="0"/>
          </a:p>
        </p:txBody>
      </p:sp>
      <p:sp>
        <p:nvSpPr>
          <p:cNvPr id="3" name="Subtitle 2"/>
          <p:cNvSpPr>
            <a:spLocks noGrp="1"/>
          </p:cNvSpPr>
          <p:nvPr>
            <p:ph type="subTitle" idx="1"/>
          </p:nvPr>
        </p:nvSpPr>
        <p:spPr>
          <a:xfrm>
            <a:off x="1828800" y="3600452"/>
            <a:ext cx="8534400" cy="1028810"/>
          </a:xfrm>
        </p:spPr>
        <p:txBody>
          <a:bodyPr>
            <a:normAutofit fontScale="62500" lnSpcReduction="20000"/>
          </a:bodyPr>
          <a:lstStyle/>
          <a:p>
            <a:r>
              <a:rPr lang="en-US" sz="4500" dirty="0" err="1">
                <a:latin typeface="Calibri Light" panose="020F0302020204030204" pitchFamily="34" charset="0"/>
              </a:rPr>
              <a:t>Demetre</a:t>
            </a:r>
            <a:r>
              <a:rPr lang="en-US" sz="4500" dirty="0">
                <a:latin typeface="Calibri Light" panose="020F0302020204030204" pitchFamily="34" charset="0"/>
              </a:rPr>
              <a:t> </a:t>
            </a:r>
            <a:r>
              <a:rPr lang="en-US" sz="4500" dirty="0" err="1">
                <a:latin typeface="Calibri Light" panose="020F0302020204030204" pitchFamily="34" charset="0"/>
              </a:rPr>
              <a:t>Daskalakis</a:t>
            </a:r>
            <a:r>
              <a:rPr lang="en-US" sz="4500" dirty="0">
                <a:latin typeface="Calibri Light" panose="020F0302020204030204" pitchFamily="34" charset="0"/>
              </a:rPr>
              <a:t>, MD, MPH</a:t>
            </a:r>
          </a:p>
          <a:p>
            <a:r>
              <a:rPr lang="en-US" dirty="0">
                <a:latin typeface="Calibri Light" panose="020F0302020204030204" pitchFamily="34" charset="0"/>
              </a:rPr>
              <a:t>Deputy Commissioner, Disease Control</a:t>
            </a:r>
          </a:p>
          <a:p>
            <a:r>
              <a:rPr lang="en-US" dirty="0">
                <a:latin typeface="Calibri Light" panose="020F0302020204030204" pitchFamily="34" charset="0"/>
              </a:rPr>
              <a:t>Department of Health and Mental Hygiene </a:t>
            </a:r>
          </a:p>
          <a:p>
            <a:endParaRPr lang="en-US" dirty="0">
              <a:latin typeface="Calibri Light" panose="020F03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2265" y="4663751"/>
            <a:ext cx="266777" cy="266777"/>
          </a:xfrm>
          <a:prstGeom prst="rect">
            <a:avLst/>
          </a:prstGeom>
        </p:spPr>
      </p:pic>
      <p:sp>
        <p:nvSpPr>
          <p:cNvPr id="6" name="Rectangle 5"/>
          <p:cNvSpPr/>
          <p:nvPr/>
        </p:nvSpPr>
        <p:spPr>
          <a:xfrm>
            <a:off x="5372080" y="4629262"/>
            <a:ext cx="1440394" cy="369332"/>
          </a:xfrm>
          <a:prstGeom prst="rect">
            <a:avLst/>
          </a:prstGeom>
        </p:spPr>
        <p:txBody>
          <a:bodyPr wrap="none">
            <a:spAutoFit/>
          </a:bodyPr>
          <a:lstStyle/>
          <a:p>
            <a:r>
              <a:rPr lang="en-US" dirty="0">
                <a:solidFill>
                  <a:schemeClr val="tx1">
                    <a:lumMod val="85000"/>
                    <a:lumOff val="15000"/>
                  </a:schemeClr>
                </a:solidFill>
              </a:rPr>
              <a:t>@</a:t>
            </a:r>
            <a:r>
              <a:rPr lang="en-US" dirty="0" err="1">
                <a:solidFill>
                  <a:schemeClr val="tx1">
                    <a:lumMod val="85000"/>
                    <a:lumOff val="15000"/>
                  </a:schemeClr>
                </a:solidFill>
              </a:rPr>
              <a:t>DrDemetre</a:t>
            </a:r>
            <a:endParaRPr lang="en-US" dirty="0">
              <a:solidFill>
                <a:schemeClr val="tx1">
                  <a:lumMod val="85000"/>
                  <a:lumOff val="15000"/>
                </a:schemeClr>
              </a:solidFill>
            </a:endParaRPr>
          </a:p>
        </p:txBody>
      </p:sp>
      <p:sp>
        <p:nvSpPr>
          <p:cNvPr id="8" name="Subtitle 2"/>
          <p:cNvSpPr txBox="1">
            <a:spLocks/>
          </p:cNvSpPr>
          <p:nvPr/>
        </p:nvSpPr>
        <p:spPr>
          <a:xfrm>
            <a:off x="1981200" y="5167746"/>
            <a:ext cx="8534400" cy="54314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rgbClr val="383333"/>
                </a:solidFill>
                <a:latin typeface="Franklin Gothic Book" panose="020B0503020102020204"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Franklin Gothic Book" panose="020B0503020102020204" pitchFamily="34" charset="0"/>
                <a:ea typeface="+mn-ea"/>
                <a:cs typeface="Arial" pitchFamily="34"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Franklin Gothic Book" panose="020B0503020102020204" pitchFamily="34" charset="0"/>
                <a:ea typeface="+mn-ea"/>
                <a:cs typeface="Arial"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b="1" dirty="0">
                <a:solidFill>
                  <a:schemeClr val="tx1">
                    <a:lumMod val="85000"/>
                    <a:lumOff val="15000"/>
                  </a:schemeClr>
                </a:solidFill>
              </a:rPr>
              <a:t>Share your thoughts on this presentation with </a:t>
            </a:r>
            <a:r>
              <a:rPr lang="en-US" sz="2000" b="1" dirty="0">
                <a:solidFill>
                  <a:srgbClr val="FF0000"/>
                </a:solidFill>
              </a:rPr>
              <a:t>#IAS2019</a:t>
            </a:r>
          </a:p>
        </p:txBody>
      </p:sp>
    </p:spTree>
    <p:extLst>
      <p:ext uri="{BB962C8B-B14F-4D97-AF65-F5344CB8AC3E}">
        <p14:creationId xmlns:p14="http://schemas.microsoft.com/office/powerpoint/2010/main" val="3565225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Promote Optimal Treatment for All New Yorkers Living with HIV </a:t>
            </a:r>
          </a:p>
        </p:txBody>
      </p:sp>
      <p:sp>
        <p:nvSpPr>
          <p:cNvPr id="3" name="Content Placeholder 2"/>
          <p:cNvSpPr>
            <a:spLocks noGrp="1"/>
          </p:cNvSpPr>
          <p:nvPr>
            <p:ph idx="1"/>
          </p:nvPr>
        </p:nvSpPr>
        <p:spPr>
          <a:xfrm>
            <a:off x="750479" y="1600202"/>
            <a:ext cx="10717699" cy="4525963"/>
          </a:xfrm>
        </p:spPr>
        <p:txBody>
          <a:bodyPr>
            <a:normAutofit/>
          </a:bodyPr>
          <a:lstStyle/>
          <a:p>
            <a:pPr marL="0" indent="0">
              <a:buNone/>
            </a:pPr>
            <a:r>
              <a:rPr lang="en-US" sz="2200" b="1" dirty="0"/>
              <a:t>Link people newly diagnosed with HIV and those who have fallen out of care to antiretroviral treatment, partner services, and support services to improve health outcomes and viral suppression. Initiatives include:</a:t>
            </a:r>
            <a:endParaRPr lang="en-US" sz="2200" dirty="0"/>
          </a:p>
        </p:txBody>
      </p:sp>
      <p:pic>
        <p:nvPicPr>
          <p:cNvPr id="7" name="Picture 2"/>
          <p:cNvPicPr>
            <a:picLocks noChangeAspect="1" noChangeArrowheads="1"/>
          </p:cNvPicPr>
          <p:nvPr/>
        </p:nvPicPr>
        <p:blipFill rotWithShape="1">
          <a:blip r:embed="rId2" cstate="email">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6093"/>
          <a:stretch/>
        </p:blipFill>
        <p:spPr bwMode="auto">
          <a:xfrm>
            <a:off x="3558517" y="2787153"/>
            <a:ext cx="1942765" cy="2392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email">
            <a:lum bright="70000" contrast="-70000"/>
            <a:extLst>
              <a:ext uri="{28A0092B-C50C-407E-A947-70E740481C1C}">
                <a14:useLocalDpi xmlns:a14="http://schemas.microsoft.com/office/drawing/2010/main" val="0"/>
              </a:ext>
            </a:extLst>
          </a:blip>
          <a:srcRect/>
          <a:stretch/>
        </p:blipFill>
        <p:spPr bwMode="auto">
          <a:xfrm>
            <a:off x="957450" y="3012236"/>
            <a:ext cx="2496316" cy="1855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5"/>
          <a:stretch>
            <a:fillRect/>
          </a:stretch>
        </p:blipFill>
        <p:spPr>
          <a:xfrm>
            <a:off x="6717377" y="2775215"/>
            <a:ext cx="2320792" cy="2416825"/>
          </a:xfrm>
          <a:prstGeom prst="rect">
            <a:avLst/>
          </a:prstGeom>
        </p:spPr>
      </p:pic>
      <p:pic>
        <p:nvPicPr>
          <p:cNvPr id="10" name="Picture 9"/>
          <p:cNvPicPr>
            <a:picLocks noChangeAspect="1"/>
          </p:cNvPicPr>
          <p:nvPr/>
        </p:nvPicPr>
        <p:blipFill>
          <a:blip r:embed="rId6"/>
          <a:stretch>
            <a:fillRect/>
          </a:stretch>
        </p:blipFill>
        <p:spPr>
          <a:xfrm>
            <a:off x="9150676" y="2763279"/>
            <a:ext cx="2317503" cy="2416825"/>
          </a:xfrm>
          <a:prstGeom prst="rect">
            <a:avLst/>
          </a:prstGeom>
        </p:spPr>
      </p:pic>
      <p:sp>
        <p:nvSpPr>
          <p:cNvPr id="5" name="Rectangle 4"/>
          <p:cNvSpPr/>
          <p:nvPr/>
        </p:nvSpPr>
        <p:spPr>
          <a:xfrm>
            <a:off x="0" y="5362667"/>
            <a:ext cx="12192000" cy="685059"/>
          </a:xfrm>
          <a:prstGeom prst="rect">
            <a:avLst/>
          </a:prstGeom>
        </p:spPr>
        <p:txBody>
          <a:bodyPr wrap="square">
            <a:spAutoFit/>
          </a:bodyPr>
          <a:lstStyle/>
          <a:p>
            <a:pPr marR="0" lvl="0">
              <a:lnSpc>
                <a:spcPct val="107000"/>
              </a:lnSpc>
              <a:spcBef>
                <a:spcPts val="0"/>
              </a:spcBef>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Promotion of the evidence-based finding that people with HIV who maintain an undetectable viral load for at least six months do not transmit HIV through sex – also known as “Undetectable equals </a:t>
            </a:r>
            <a:r>
              <a:rPr lang="en-US" dirty="0" err="1">
                <a:latin typeface="Calibri" panose="020F0502020204030204" pitchFamily="34" charset="0"/>
                <a:ea typeface="Times New Roman" panose="02020603050405020304" pitchFamily="18" charset="0"/>
                <a:cs typeface="Times New Roman" panose="02020603050405020304" pitchFamily="18" charset="0"/>
              </a:rPr>
              <a:t>Untransmittable</a:t>
            </a:r>
            <a:r>
              <a:rPr lang="en-US" dirty="0">
                <a:latin typeface="Calibri" panose="020F0502020204030204" pitchFamily="34" charset="0"/>
                <a:ea typeface="Times New Roman" panose="02020603050405020304" pitchFamily="18" charset="0"/>
                <a:cs typeface="Times New Roman" panose="02020603050405020304" pitchFamily="18" charset="0"/>
              </a:rPr>
              <a:t>” or “U = U” </a:t>
            </a:r>
            <a:endParaRPr lang="en-US" dirty="0">
              <a:effectLst/>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4132305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Promote Optimal Treatment for All New Yorkers Living with HIV </a:t>
            </a:r>
          </a:p>
        </p:txBody>
      </p:sp>
      <p:sp>
        <p:nvSpPr>
          <p:cNvPr id="3" name="Content Placeholder 2"/>
          <p:cNvSpPr>
            <a:spLocks noGrp="1"/>
          </p:cNvSpPr>
          <p:nvPr>
            <p:ph idx="1"/>
          </p:nvPr>
        </p:nvSpPr>
        <p:spPr>
          <a:xfrm>
            <a:off x="750479" y="1600202"/>
            <a:ext cx="10717699" cy="4525963"/>
          </a:xfrm>
        </p:spPr>
        <p:txBody>
          <a:bodyPr>
            <a:normAutofit/>
          </a:bodyPr>
          <a:lstStyle/>
          <a:p>
            <a:pPr marL="0" indent="0">
              <a:buNone/>
            </a:pPr>
            <a:r>
              <a:rPr lang="en-US" sz="2200" b="1" dirty="0"/>
              <a:t>Link people newly diagnosed with HIV and those who have fallen out of care to antiretroviral treatment, partner services, and support services to improve health outcomes and viral suppression. Initiatives include:</a:t>
            </a:r>
            <a:endParaRPr lang="en-US" sz="2200" dirty="0"/>
          </a:p>
        </p:txBody>
      </p:sp>
      <p:pic>
        <p:nvPicPr>
          <p:cNvPr id="7"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6093"/>
          <a:stretch/>
        </p:blipFill>
        <p:spPr bwMode="auto">
          <a:xfrm>
            <a:off x="3558517" y="2787153"/>
            <a:ext cx="1942765" cy="2392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957450" y="3012236"/>
            <a:ext cx="2496316" cy="1855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4"/>
          <a:stretch>
            <a:fillRect/>
          </a:stretch>
        </p:blipFill>
        <p:spPr>
          <a:xfrm>
            <a:off x="6717377" y="2775215"/>
            <a:ext cx="2320792" cy="2416825"/>
          </a:xfrm>
          <a:prstGeom prst="rect">
            <a:avLst/>
          </a:prstGeom>
        </p:spPr>
      </p:pic>
      <p:pic>
        <p:nvPicPr>
          <p:cNvPr id="10" name="Picture 9"/>
          <p:cNvPicPr>
            <a:picLocks noChangeAspect="1"/>
          </p:cNvPicPr>
          <p:nvPr/>
        </p:nvPicPr>
        <p:blipFill>
          <a:blip r:embed="rId5"/>
          <a:stretch>
            <a:fillRect/>
          </a:stretch>
        </p:blipFill>
        <p:spPr>
          <a:xfrm>
            <a:off x="9150676" y="2763279"/>
            <a:ext cx="2317503" cy="2416825"/>
          </a:xfrm>
          <a:prstGeom prst="rect">
            <a:avLst/>
          </a:prstGeom>
        </p:spPr>
      </p:pic>
    </p:spTree>
    <p:extLst>
      <p:ext uri="{BB962C8B-B14F-4D97-AF65-F5344CB8AC3E}">
        <p14:creationId xmlns:p14="http://schemas.microsoft.com/office/powerpoint/2010/main" val="2473962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Achieve Sexual Health Equity for All New Yorkers</a:t>
            </a:r>
          </a:p>
        </p:txBody>
      </p:sp>
      <p:sp>
        <p:nvSpPr>
          <p:cNvPr id="3" name="Content Placeholder 2"/>
          <p:cNvSpPr>
            <a:spLocks noGrp="1"/>
          </p:cNvSpPr>
          <p:nvPr>
            <p:ph idx="1"/>
          </p:nvPr>
        </p:nvSpPr>
        <p:spPr>
          <a:xfrm>
            <a:off x="687400" y="1214058"/>
            <a:ext cx="11108698" cy="4332765"/>
          </a:xfrm>
        </p:spPr>
        <p:txBody>
          <a:bodyPr>
            <a:normAutofit/>
          </a:bodyPr>
          <a:lstStyle/>
          <a:p>
            <a:pPr marL="0" indent="0">
              <a:buNone/>
            </a:pPr>
            <a:r>
              <a:rPr lang="en-US" sz="1800" b="1" dirty="0"/>
              <a:t>Promote comprehensive, affirming sexual health care for all New Yorkers and support community-driven programs focused on those disproportionately affected by HIV. Initiatives include: </a:t>
            </a:r>
            <a:endParaRPr lang="en-US" sz="1800" dirty="0"/>
          </a:p>
        </p:txBody>
      </p:sp>
      <p:sp>
        <p:nvSpPr>
          <p:cNvPr id="11" name="AutoShape 2" descr="Image result for lgbtq health equity coalition of ny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37184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Achieve Sexual Health Equity for All New Yorkers</a:t>
            </a:r>
          </a:p>
        </p:txBody>
      </p:sp>
      <p:sp>
        <p:nvSpPr>
          <p:cNvPr id="3" name="Content Placeholder 2"/>
          <p:cNvSpPr>
            <a:spLocks noGrp="1"/>
          </p:cNvSpPr>
          <p:nvPr>
            <p:ph idx="1"/>
          </p:nvPr>
        </p:nvSpPr>
        <p:spPr>
          <a:xfrm>
            <a:off x="687400" y="1214058"/>
            <a:ext cx="11108698" cy="4332765"/>
          </a:xfrm>
        </p:spPr>
        <p:txBody>
          <a:bodyPr>
            <a:normAutofit/>
          </a:bodyPr>
          <a:lstStyle/>
          <a:p>
            <a:pPr marL="0" indent="0">
              <a:buNone/>
            </a:pPr>
            <a:r>
              <a:rPr lang="en-US" sz="1800" b="1" dirty="0"/>
              <a:t>Promote comprehensive, affirming sexual health care for all New Yorkers and support community-driven programs focused on those disproportionately affected by HIV. Initiatives include: </a:t>
            </a:r>
            <a:endParaRPr lang="en-US" sz="1800" dirty="0"/>
          </a:p>
        </p:txBody>
      </p:sp>
      <p:pic>
        <p:nvPicPr>
          <p:cNvPr id="7" name="Picture 6"/>
          <p:cNvPicPr>
            <a:picLocks noChangeAspect="1"/>
          </p:cNvPicPr>
          <p:nvPr/>
        </p:nvPicPr>
        <p:blipFill>
          <a:blip r:embed="rId2"/>
          <a:stretch>
            <a:fillRect/>
          </a:stretch>
        </p:blipFill>
        <p:spPr>
          <a:xfrm>
            <a:off x="502375" y="2152621"/>
            <a:ext cx="2109436" cy="3085017"/>
          </a:xfrm>
          <a:prstGeom prst="rect">
            <a:avLst/>
          </a:prstGeom>
        </p:spPr>
      </p:pic>
      <p:pic>
        <p:nvPicPr>
          <p:cNvPr id="8" name="Picture 7"/>
          <p:cNvPicPr>
            <a:picLocks noChangeAspect="1"/>
          </p:cNvPicPr>
          <p:nvPr/>
        </p:nvPicPr>
        <p:blipFill>
          <a:blip r:embed="rId3"/>
          <a:stretch>
            <a:fillRect/>
          </a:stretch>
        </p:blipFill>
        <p:spPr>
          <a:xfrm>
            <a:off x="932794" y="1922596"/>
            <a:ext cx="1366752" cy="597954"/>
          </a:xfrm>
          <a:prstGeom prst="rect">
            <a:avLst/>
          </a:prstGeom>
        </p:spPr>
      </p:pic>
      <p:sp>
        <p:nvSpPr>
          <p:cNvPr id="9" name="Rectangle 8"/>
          <p:cNvSpPr/>
          <p:nvPr/>
        </p:nvSpPr>
        <p:spPr>
          <a:xfrm>
            <a:off x="3048000" y="5310267"/>
            <a:ext cx="6096000" cy="685059"/>
          </a:xfrm>
          <a:prstGeom prst="rect">
            <a:avLst/>
          </a:prstGeom>
        </p:spPr>
        <p:txBody>
          <a:bodyPr>
            <a:spAutoFit/>
          </a:bodyPr>
          <a:lstStyle/>
          <a:p>
            <a:pPr marR="0" lvl="0">
              <a:lnSpc>
                <a:spcPct val="107000"/>
              </a:lnSpc>
              <a:spcBef>
                <a:spcPts val="0"/>
              </a:spcBef>
              <a:spcAft>
                <a:spcPts val="0"/>
              </a:spcAft>
            </a:pPr>
            <a:r>
              <a:rPr lang="en-US" dirty="0">
                <a:latin typeface="Calibri" panose="020F0502020204030204" pitchFamily="34" charset="0"/>
                <a:ea typeface="SimSun" panose="02010600030101010101" pitchFamily="2" charset="-122"/>
                <a:cs typeface="Times New Roman" panose="02020603050405020304" pitchFamily="18" charset="0"/>
              </a:rPr>
              <a:t>Creation and promotion of the LGBTQ Health Care Bill of Rights to empower LGBTQ patients to seek optimal care</a:t>
            </a:r>
            <a:endParaRPr lang="en-US" dirty="0">
              <a:effectLst/>
              <a:latin typeface="Calibri" panose="020F0502020204030204" pitchFamily="34" charset="0"/>
              <a:ea typeface="SimSun" panose="02010600030101010101" pitchFamily="2" charset="-122"/>
              <a:cs typeface="Arial" panose="020B0604020202020204" pitchFamily="34" charset="0"/>
            </a:endParaRPr>
          </a:p>
        </p:txBody>
      </p:sp>
      <p:sp>
        <p:nvSpPr>
          <p:cNvPr id="11" name="AutoShape 2" descr="Image result for lgbtq health equity coalition of ny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17665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Achieve Sexual Health Equity for All New Yorkers</a:t>
            </a:r>
          </a:p>
        </p:txBody>
      </p:sp>
      <p:sp>
        <p:nvSpPr>
          <p:cNvPr id="3" name="Content Placeholder 2"/>
          <p:cNvSpPr>
            <a:spLocks noGrp="1"/>
          </p:cNvSpPr>
          <p:nvPr>
            <p:ph idx="1"/>
          </p:nvPr>
        </p:nvSpPr>
        <p:spPr>
          <a:xfrm>
            <a:off x="687400" y="1214058"/>
            <a:ext cx="11108698" cy="4332765"/>
          </a:xfrm>
        </p:spPr>
        <p:txBody>
          <a:bodyPr>
            <a:normAutofit/>
          </a:bodyPr>
          <a:lstStyle/>
          <a:p>
            <a:pPr marL="0" indent="0">
              <a:buNone/>
            </a:pPr>
            <a:r>
              <a:rPr lang="en-US" sz="1800" b="1" dirty="0"/>
              <a:t>Promote comprehensive, affirming sexual health care for all New Yorkers and support community-driven programs focused on those disproportionately affected by HIV. Initiatives include: </a:t>
            </a:r>
            <a:endParaRPr lang="en-US" sz="1800" dirty="0"/>
          </a:p>
        </p:txBody>
      </p:sp>
      <p:pic>
        <p:nvPicPr>
          <p:cNvPr id="7" name="Picture 6"/>
          <p:cNvPicPr>
            <a:picLocks noChangeAspect="1"/>
          </p:cNvPicPr>
          <p:nvPr/>
        </p:nvPicPr>
        <p:blipFill>
          <a:blip r:embed="rId2">
            <a:duotone>
              <a:schemeClr val="bg2">
                <a:shade val="45000"/>
                <a:satMod val="135000"/>
              </a:schemeClr>
              <a:prstClr val="white"/>
            </a:duotone>
          </a:blip>
          <a:stretch>
            <a:fillRect/>
          </a:stretch>
        </p:blipFill>
        <p:spPr>
          <a:xfrm>
            <a:off x="502375" y="2152621"/>
            <a:ext cx="2109436" cy="3085017"/>
          </a:xfrm>
          <a:prstGeom prst="rect">
            <a:avLst/>
          </a:prstGeom>
        </p:spPr>
      </p:pic>
      <p:pic>
        <p:nvPicPr>
          <p:cNvPr id="8" name="Picture 7"/>
          <p:cNvPicPr>
            <a:picLocks noChangeAspect="1"/>
          </p:cNvPicPr>
          <p:nvPr/>
        </p:nvPicPr>
        <p:blipFill>
          <a:blip r:embed="rId3">
            <a:duotone>
              <a:schemeClr val="bg2">
                <a:shade val="45000"/>
                <a:satMod val="135000"/>
              </a:schemeClr>
              <a:prstClr val="white"/>
            </a:duotone>
          </a:blip>
          <a:stretch>
            <a:fillRect/>
          </a:stretch>
        </p:blipFill>
        <p:spPr>
          <a:xfrm>
            <a:off x="932794" y="1922596"/>
            <a:ext cx="1366752" cy="597954"/>
          </a:xfrm>
          <a:prstGeom prst="rect">
            <a:avLst/>
          </a:prstGeom>
        </p:spPr>
      </p:pic>
      <p:sp>
        <p:nvSpPr>
          <p:cNvPr id="11" name="AutoShape 2" descr="Image result for lgbtq health equity coalition of ny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4"/>
          <a:stretch>
            <a:fillRect/>
          </a:stretch>
        </p:blipFill>
        <p:spPr>
          <a:xfrm>
            <a:off x="3139037" y="1901326"/>
            <a:ext cx="2816799" cy="1081589"/>
          </a:xfrm>
          <a:prstGeom prst="rect">
            <a:avLst/>
          </a:prstGeom>
        </p:spPr>
      </p:pic>
      <p:pic>
        <p:nvPicPr>
          <p:cNvPr id="13" name="Picture 12"/>
          <p:cNvPicPr>
            <a:picLocks noChangeAspect="1"/>
          </p:cNvPicPr>
          <p:nvPr/>
        </p:nvPicPr>
        <p:blipFill>
          <a:blip r:embed="rId5"/>
          <a:stretch>
            <a:fillRect/>
          </a:stretch>
        </p:blipFill>
        <p:spPr>
          <a:xfrm>
            <a:off x="3577543" y="2912798"/>
            <a:ext cx="1959602" cy="2212026"/>
          </a:xfrm>
          <a:prstGeom prst="rect">
            <a:avLst/>
          </a:prstGeom>
        </p:spPr>
      </p:pic>
      <p:sp>
        <p:nvSpPr>
          <p:cNvPr id="4" name="Rectangle 3"/>
          <p:cNvSpPr/>
          <p:nvPr/>
        </p:nvSpPr>
        <p:spPr>
          <a:xfrm>
            <a:off x="687400" y="5358886"/>
            <a:ext cx="11006253" cy="685059"/>
          </a:xfrm>
          <a:prstGeom prst="rect">
            <a:avLst/>
          </a:prstGeom>
        </p:spPr>
        <p:txBody>
          <a:bodyPr wrap="square">
            <a:spAutoFit/>
          </a:bodyPr>
          <a:lstStyle/>
          <a:p>
            <a:pPr marR="0" lvl="0">
              <a:lnSpc>
                <a:spcPct val="107000"/>
              </a:lnSpc>
              <a:spcBef>
                <a:spcPts val="0"/>
              </a:spcBef>
              <a:spcAft>
                <a:spcPts val="0"/>
              </a:spcAft>
            </a:pPr>
            <a:r>
              <a:rPr lang="en-US" dirty="0">
                <a:latin typeface="Calibri" panose="020F0502020204030204" pitchFamily="34" charset="0"/>
                <a:ea typeface="SimSun" panose="02010600030101010101" pitchFamily="2" charset="-122"/>
                <a:cs typeface="Times New Roman" panose="02020603050405020304" pitchFamily="18" charset="0"/>
              </a:rPr>
              <a:t>LGBTQ Health Equity Coalition, </a:t>
            </a:r>
            <a:r>
              <a:rPr lang="en-US" dirty="0">
                <a:latin typeface="Calibri" panose="020F0502020204030204" pitchFamily="34" charset="0"/>
                <a:ea typeface="SimSun" panose="02010600030101010101" pitchFamily="2" charset="-122"/>
                <a:cs typeface="Arial" panose="020B0604020202020204" pitchFamily="34" charset="0"/>
              </a:rPr>
              <a:t>a group of nonprofit and governmental organizations, community members, and allies committed to advancing the health of LGBTQ New Yorkers through the collective impact of novel partnerships</a:t>
            </a:r>
            <a:endParaRPr lang="en-US" dirty="0">
              <a:effectLst/>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8090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Achieve Sexual Health Equity for All New Yorkers</a:t>
            </a:r>
          </a:p>
        </p:txBody>
      </p:sp>
      <p:sp>
        <p:nvSpPr>
          <p:cNvPr id="3" name="Content Placeholder 2"/>
          <p:cNvSpPr>
            <a:spLocks noGrp="1"/>
          </p:cNvSpPr>
          <p:nvPr>
            <p:ph idx="1"/>
          </p:nvPr>
        </p:nvSpPr>
        <p:spPr>
          <a:xfrm>
            <a:off x="687400" y="1214058"/>
            <a:ext cx="11108698" cy="4332765"/>
          </a:xfrm>
        </p:spPr>
        <p:txBody>
          <a:bodyPr>
            <a:normAutofit/>
          </a:bodyPr>
          <a:lstStyle/>
          <a:p>
            <a:pPr marL="0" indent="0">
              <a:buNone/>
            </a:pPr>
            <a:r>
              <a:rPr lang="en-US" sz="1800" b="1" dirty="0"/>
              <a:t>Promote comprehensive, affirming sexual health care for all New Yorkers and support community-driven programs focused on those disproportionately affected by HIV. Initiatives include: </a:t>
            </a:r>
            <a:endParaRPr lang="en-US" sz="1800" dirty="0"/>
          </a:p>
        </p:txBody>
      </p:sp>
      <p:pic>
        <p:nvPicPr>
          <p:cNvPr id="7" name="Picture 6"/>
          <p:cNvPicPr>
            <a:picLocks noChangeAspect="1"/>
          </p:cNvPicPr>
          <p:nvPr/>
        </p:nvPicPr>
        <p:blipFill>
          <a:blip r:embed="rId2">
            <a:duotone>
              <a:schemeClr val="bg2">
                <a:shade val="45000"/>
                <a:satMod val="135000"/>
              </a:schemeClr>
              <a:prstClr val="white"/>
            </a:duotone>
          </a:blip>
          <a:stretch>
            <a:fillRect/>
          </a:stretch>
        </p:blipFill>
        <p:spPr>
          <a:xfrm>
            <a:off x="502375" y="2152621"/>
            <a:ext cx="2109436" cy="3085017"/>
          </a:xfrm>
          <a:prstGeom prst="rect">
            <a:avLst/>
          </a:prstGeom>
        </p:spPr>
      </p:pic>
      <p:pic>
        <p:nvPicPr>
          <p:cNvPr id="8" name="Picture 7"/>
          <p:cNvPicPr>
            <a:picLocks noChangeAspect="1"/>
          </p:cNvPicPr>
          <p:nvPr/>
        </p:nvPicPr>
        <p:blipFill>
          <a:blip r:embed="rId3">
            <a:duotone>
              <a:schemeClr val="bg2">
                <a:shade val="45000"/>
                <a:satMod val="135000"/>
              </a:schemeClr>
              <a:prstClr val="white"/>
            </a:duotone>
          </a:blip>
          <a:stretch>
            <a:fillRect/>
          </a:stretch>
        </p:blipFill>
        <p:spPr>
          <a:xfrm>
            <a:off x="932794" y="1922596"/>
            <a:ext cx="1366752" cy="597954"/>
          </a:xfrm>
          <a:prstGeom prst="rect">
            <a:avLst/>
          </a:prstGeom>
        </p:spPr>
      </p:pic>
      <p:sp>
        <p:nvSpPr>
          <p:cNvPr id="11" name="AutoShape 2" descr="Image result for lgbtq health equity coalition of ny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4">
            <a:duotone>
              <a:schemeClr val="bg2">
                <a:shade val="45000"/>
                <a:satMod val="135000"/>
              </a:schemeClr>
              <a:prstClr val="white"/>
            </a:duotone>
          </a:blip>
          <a:stretch>
            <a:fillRect/>
          </a:stretch>
        </p:blipFill>
        <p:spPr>
          <a:xfrm>
            <a:off x="3139037" y="1901326"/>
            <a:ext cx="2816799" cy="1081589"/>
          </a:xfrm>
          <a:prstGeom prst="rect">
            <a:avLst/>
          </a:prstGeom>
        </p:spPr>
      </p:pic>
      <p:pic>
        <p:nvPicPr>
          <p:cNvPr id="13" name="Picture 12"/>
          <p:cNvPicPr>
            <a:picLocks noChangeAspect="1"/>
          </p:cNvPicPr>
          <p:nvPr/>
        </p:nvPicPr>
        <p:blipFill>
          <a:blip r:embed="rId5">
            <a:duotone>
              <a:schemeClr val="bg2">
                <a:shade val="45000"/>
                <a:satMod val="135000"/>
              </a:schemeClr>
              <a:prstClr val="white"/>
            </a:duotone>
          </a:blip>
          <a:stretch>
            <a:fillRect/>
          </a:stretch>
        </p:blipFill>
        <p:spPr>
          <a:xfrm>
            <a:off x="3577543" y="2912798"/>
            <a:ext cx="1959602" cy="2212026"/>
          </a:xfrm>
          <a:prstGeom prst="rect">
            <a:avLst/>
          </a:prstGeom>
        </p:spPr>
      </p:pic>
      <p:pic>
        <p:nvPicPr>
          <p:cNvPr id="14" name="Picture 13"/>
          <p:cNvPicPr>
            <a:picLocks noChangeAspect="1"/>
          </p:cNvPicPr>
          <p:nvPr/>
        </p:nvPicPr>
        <p:blipFill>
          <a:blip r:embed="rId6"/>
          <a:stretch>
            <a:fillRect/>
          </a:stretch>
        </p:blipFill>
        <p:spPr>
          <a:xfrm>
            <a:off x="6461250" y="1922596"/>
            <a:ext cx="2634811" cy="1758306"/>
          </a:xfrm>
          <a:prstGeom prst="rect">
            <a:avLst/>
          </a:prstGeom>
        </p:spPr>
      </p:pic>
      <p:pic>
        <p:nvPicPr>
          <p:cNvPr id="15" name="Picture 14"/>
          <p:cNvPicPr>
            <a:picLocks noChangeAspect="1"/>
          </p:cNvPicPr>
          <p:nvPr/>
        </p:nvPicPr>
        <p:blipFill>
          <a:blip r:embed="rId7"/>
          <a:stretch>
            <a:fillRect/>
          </a:stretch>
        </p:blipFill>
        <p:spPr>
          <a:xfrm>
            <a:off x="6479068" y="3707828"/>
            <a:ext cx="2616994" cy="1460648"/>
          </a:xfrm>
          <a:prstGeom prst="rect">
            <a:avLst/>
          </a:prstGeom>
        </p:spPr>
      </p:pic>
      <p:sp>
        <p:nvSpPr>
          <p:cNvPr id="4" name="Rectangle 3"/>
          <p:cNvSpPr/>
          <p:nvPr/>
        </p:nvSpPr>
        <p:spPr>
          <a:xfrm>
            <a:off x="1989470" y="5291404"/>
            <a:ext cx="9144000" cy="685059"/>
          </a:xfrm>
          <a:prstGeom prst="rect">
            <a:avLst/>
          </a:prstGeom>
        </p:spPr>
        <p:txBody>
          <a:bodyPr wrap="square">
            <a:spAutoFit/>
          </a:bodyPr>
          <a:lstStyle/>
          <a:p>
            <a:pPr marR="0" lvl="0">
              <a:lnSpc>
                <a:spcPct val="107000"/>
              </a:lnSpc>
              <a:spcBef>
                <a:spcPts val="0"/>
              </a:spcBef>
              <a:spcAft>
                <a:spcPts val="0"/>
              </a:spcAft>
            </a:pPr>
            <a:r>
              <a:rPr lang="en-US" dirty="0">
                <a:latin typeface="Calibri" panose="020F0502020204030204" pitchFamily="34" charset="0"/>
                <a:ea typeface="SimSun" panose="02010600030101010101" pitchFamily="2" charset="-122"/>
                <a:cs typeface="Times New Roman" panose="02020603050405020304" pitchFamily="18" charset="0"/>
              </a:rPr>
              <a:t>Technical assistance and support to transgender and gender nonconforming-led community-based, grassroots organizations to build their capacity to serve their communities</a:t>
            </a:r>
            <a:endParaRPr lang="en-US" dirty="0">
              <a:effectLst/>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5536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Achieve Sexual Health Equity for All New Yorkers</a:t>
            </a:r>
          </a:p>
        </p:txBody>
      </p:sp>
      <p:sp>
        <p:nvSpPr>
          <p:cNvPr id="3" name="Content Placeholder 2"/>
          <p:cNvSpPr>
            <a:spLocks noGrp="1"/>
          </p:cNvSpPr>
          <p:nvPr>
            <p:ph idx="1"/>
          </p:nvPr>
        </p:nvSpPr>
        <p:spPr>
          <a:xfrm>
            <a:off x="687400" y="1214058"/>
            <a:ext cx="11108698" cy="4332765"/>
          </a:xfrm>
        </p:spPr>
        <p:txBody>
          <a:bodyPr>
            <a:normAutofit/>
          </a:bodyPr>
          <a:lstStyle/>
          <a:p>
            <a:pPr marL="0" indent="0">
              <a:buNone/>
            </a:pPr>
            <a:r>
              <a:rPr lang="en-US" sz="1800" b="1" dirty="0"/>
              <a:t>Promote comprehensive, affirming sexual health care for all New Yorkers and support community-driven programs focused on those disproportionately affected by HIV. Initiatives include: </a:t>
            </a:r>
            <a:endParaRPr lang="en-US" sz="1800" dirty="0"/>
          </a:p>
        </p:txBody>
      </p:sp>
      <p:pic>
        <p:nvPicPr>
          <p:cNvPr id="7" name="Picture 6"/>
          <p:cNvPicPr>
            <a:picLocks noChangeAspect="1"/>
          </p:cNvPicPr>
          <p:nvPr/>
        </p:nvPicPr>
        <p:blipFill>
          <a:blip r:embed="rId2">
            <a:duotone>
              <a:schemeClr val="bg2">
                <a:shade val="45000"/>
                <a:satMod val="135000"/>
              </a:schemeClr>
              <a:prstClr val="white"/>
            </a:duotone>
          </a:blip>
          <a:stretch>
            <a:fillRect/>
          </a:stretch>
        </p:blipFill>
        <p:spPr>
          <a:xfrm>
            <a:off x="502375" y="2152621"/>
            <a:ext cx="2109436" cy="3085017"/>
          </a:xfrm>
          <a:prstGeom prst="rect">
            <a:avLst/>
          </a:prstGeom>
        </p:spPr>
      </p:pic>
      <p:pic>
        <p:nvPicPr>
          <p:cNvPr id="8" name="Picture 7"/>
          <p:cNvPicPr>
            <a:picLocks noChangeAspect="1"/>
          </p:cNvPicPr>
          <p:nvPr/>
        </p:nvPicPr>
        <p:blipFill>
          <a:blip r:embed="rId3">
            <a:duotone>
              <a:schemeClr val="bg2">
                <a:shade val="45000"/>
                <a:satMod val="135000"/>
              </a:schemeClr>
              <a:prstClr val="white"/>
            </a:duotone>
          </a:blip>
          <a:stretch>
            <a:fillRect/>
          </a:stretch>
        </p:blipFill>
        <p:spPr>
          <a:xfrm>
            <a:off x="932794" y="1922596"/>
            <a:ext cx="1366752" cy="597954"/>
          </a:xfrm>
          <a:prstGeom prst="rect">
            <a:avLst/>
          </a:prstGeom>
        </p:spPr>
      </p:pic>
      <p:pic>
        <p:nvPicPr>
          <p:cNvPr id="10" name="Picture 9"/>
          <p:cNvPicPr>
            <a:picLocks noChangeAspect="1"/>
          </p:cNvPicPr>
          <p:nvPr/>
        </p:nvPicPr>
        <p:blipFill rotWithShape="1">
          <a:blip r:embed="rId4"/>
          <a:srcRect l="24851" r="25446"/>
          <a:stretch/>
        </p:blipFill>
        <p:spPr>
          <a:xfrm>
            <a:off x="9656766" y="1922596"/>
            <a:ext cx="2139332" cy="3202228"/>
          </a:xfrm>
          <a:prstGeom prst="rect">
            <a:avLst/>
          </a:prstGeom>
        </p:spPr>
      </p:pic>
      <p:sp>
        <p:nvSpPr>
          <p:cNvPr id="11" name="AutoShape 2" descr="Image result for lgbtq health equity coalition of ny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5">
            <a:duotone>
              <a:schemeClr val="bg2">
                <a:shade val="45000"/>
                <a:satMod val="135000"/>
              </a:schemeClr>
              <a:prstClr val="white"/>
            </a:duotone>
          </a:blip>
          <a:stretch>
            <a:fillRect/>
          </a:stretch>
        </p:blipFill>
        <p:spPr>
          <a:xfrm>
            <a:off x="3139037" y="1901326"/>
            <a:ext cx="2816799" cy="1081589"/>
          </a:xfrm>
          <a:prstGeom prst="rect">
            <a:avLst/>
          </a:prstGeom>
        </p:spPr>
      </p:pic>
      <p:pic>
        <p:nvPicPr>
          <p:cNvPr id="13" name="Picture 12"/>
          <p:cNvPicPr>
            <a:picLocks noChangeAspect="1"/>
          </p:cNvPicPr>
          <p:nvPr/>
        </p:nvPicPr>
        <p:blipFill>
          <a:blip r:embed="rId6">
            <a:duotone>
              <a:schemeClr val="bg2">
                <a:shade val="45000"/>
                <a:satMod val="135000"/>
              </a:schemeClr>
              <a:prstClr val="white"/>
            </a:duotone>
          </a:blip>
          <a:stretch>
            <a:fillRect/>
          </a:stretch>
        </p:blipFill>
        <p:spPr>
          <a:xfrm>
            <a:off x="3577543" y="2912798"/>
            <a:ext cx="1959602" cy="2212026"/>
          </a:xfrm>
          <a:prstGeom prst="rect">
            <a:avLst/>
          </a:prstGeom>
        </p:spPr>
      </p:pic>
      <p:pic>
        <p:nvPicPr>
          <p:cNvPr id="14" name="Picture 13"/>
          <p:cNvPicPr>
            <a:picLocks noChangeAspect="1"/>
          </p:cNvPicPr>
          <p:nvPr/>
        </p:nvPicPr>
        <p:blipFill>
          <a:blip r:embed="rId7">
            <a:duotone>
              <a:schemeClr val="bg2">
                <a:shade val="45000"/>
                <a:satMod val="135000"/>
              </a:schemeClr>
              <a:prstClr val="white"/>
            </a:duotone>
          </a:blip>
          <a:stretch>
            <a:fillRect/>
          </a:stretch>
        </p:blipFill>
        <p:spPr>
          <a:xfrm>
            <a:off x="6461250" y="1922596"/>
            <a:ext cx="2634811" cy="1758306"/>
          </a:xfrm>
          <a:prstGeom prst="rect">
            <a:avLst/>
          </a:prstGeom>
        </p:spPr>
      </p:pic>
      <p:pic>
        <p:nvPicPr>
          <p:cNvPr id="15" name="Picture 14"/>
          <p:cNvPicPr>
            <a:picLocks noChangeAspect="1"/>
          </p:cNvPicPr>
          <p:nvPr/>
        </p:nvPicPr>
        <p:blipFill>
          <a:blip r:embed="rId8">
            <a:duotone>
              <a:schemeClr val="bg2">
                <a:shade val="45000"/>
                <a:satMod val="135000"/>
              </a:schemeClr>
              <a:prstClr val="white"/>
            </a:duotone>
          </a:blip>
          <a:stretch>
            <a:fillRect/>
          </a:stretch>
        </p:blipFill>
        <p:spPr>
          <a:xfrm>
            <a:off x="6479068" y="3707828"/>
            <a:ext cx="2616994" cy="1460648"/>
          </a:xfrm>
          <a:prstGeom prst="rect">
            <a:avLst/>
          </a:prstGeom>
        </p:spPr>
      </p:pic>
      <p:sp>
        <p:nvSpPr>
          <p:cNvPr id="4" name="Rectangle 3"/>
          <p:cNvSpPr/>
          <p:nvPr/>
        </p:nvSpPr>
        <p:spPr>
          <a:xfrm>
            <a:off x="932794" y="5306615"/>
            <a:ext cx="11006796" cy="646331"/>
          </a:xfrm>
          <a:prstGeom prst="rect">
            <a:avLst/>
          </a:prstGeom>
        </p:spPr>
        <p:txBody>
          <a:bodyPr wrap="square">
            <a:spAutoFit/>
          </a:bodyPr>
          <a:lstStyle/>
          <a:p>
            <a:r>
              <a:rPr lang="en-US" dirty="0"/>
              <a:t>Re-Charge, an HIV status neutral, sex-positive, and nonjudgmental harm reduction program for men who have sex with men and individuals of trans experience who have sex with men and who use crystal methamphetamine </a:t>
            </a:r>
          </a:p>
        </p:txBody>
      </p:sp>
    </p:spTree>
    <p:extLst>
      <p:ext uri="{BB962C8B-B14F-4D97-AF65-F5344CB8AC3E}">
        <p14:creationId xmlns:p14="http://schemas.microsoft.com/office/powerpoint/2010/main" val="2851681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Achieve Sexual Health Equity for All New Yorkers</a:t>
            </a:r>
          </a:p>
        </p:txBody>
      </p:sp>
      <p:sp>
        <p:nvSpPr>
          <p:cNvPr id="3" name="Content Placeholder 2"/>
          <p:cNvSpPr>
            <a:spLocks noGrp="1"/>
          </p:cNvSpPr>
          <p:nvPr>
            <p:ph idx="1"/>
          </p:nvPr>
        </p:nvSpPr>
        <p:spPr>
          <a:xfrm>
            <a:off x="687400" y="1214058"/>
            <a:ext cx="11108698" cy="4332765"/>
          </a:xfrm>
        </p:spPr>
        <p:txBody>
          <a:bodyPr>
            <a:normAutofit/>
          </a:bodyPr>
          <a:lstStyle/>
          <a:p>
            <a:pPr marL="0" indent="0">
              <a:buNone/>
            </a:pPr>
            <a:r>
              <a:rPr lang="en-US" sz="1800" b="1" dirty="0"/>
              <a:t>Promote comprehensive, affirming sexual health care for all New Yorkers and support community-driven programs focused on those disproportionately affected by HIV. Initiatives include: </a:t>
            </a:r>
            <a:endParaRPr lang="en-US" sz="1800" dirty="0"/>
          </a:p>
        </p:txBody>
      </p:sp>
      <p:pic>
        <p:nvPicPr>
          <p:cNvPr id="7" name="Picture 6"/>
          <p:cNvPicPr>
            <a:picLocks noChangeAspect="1"/>
          </p:cNvPicPr>
          <p:nvPr/>
        </p:nvPicPr>
        <p:blipFill>
          <a:blip r:embed="rId2"/>
          <a:stretch>
            <a:fillRect/>
          </a:stretch>
        </p:blipFill>
        <p:spPr>
          <a:xfrm>
            <a:off x="502375" y="2152621"/>
            <a:ext cx="2109436" cy="3085017"/>
          </a:xfrm>
          <a:prstGeom prst="rect">
            <a:avLst/>
          </a:prstGeom>
        </p:spPr>
      </p:pic>
      <p:pic>
        <p:nvPicPr>
          <p:cNvPr id="8" name="Picture 7"/>
          <p:cNvPicPr>
            <a:picLocks noChangeAspect="1"/>
          </p:cNvPicPr>
          <p:nvPr/>
        </p:nvPicPr>
        <p:blipFill>
          <a:blip r:embed="rId3"/>
          <a:stretch>
            <a:fillRect/>
          </a:stretch>
        </p:blipFill>
        <p:spPr>
          <a:xfrm>
            <a:off x="932794" y="1922596"/>
            <a:ext cx="1366752" cy="597954"/>
          </a:xfrm>
          <a:prstGeom prst="rect">
            <a:avLst/>
          </a:prstGeom>
        </p:spPr>
      </p:pic>
      <p:pic>
        <p:nvPicPr>
          <p:cNvPr id="10" name="Picture 9"/>
          <p:cNvPicPr>
            <a:picLocks noChangeAspect="1"/>
          </p:cNvPicPr>
          <p:nvPr/>
        </p:nvPicPr>
        <p:blipFill rotWithShape="1">
          <a:blip r:embed="rId4"/>
          <a:srcRect l="24851" r="25446"/>
          <a:stretch/>
        </p:blipFill>
        <p:spPr>
          <a:xfrm>
            <a:off x="9656766" y="1922596"/>
            <a:ext cx="2139332" cy="3202228"/>
          </a:xfrm>
          <a:prstGeom prst="rect">
            <a:avLst/>
          </a:prstGeom>
        </p:spPr>
      </p:pic>
      <p:sp>
        <p:nvSpPr>
          <p:cNvPr id="11" name="AutoShape 2" descr="Image result for lgbtq health equity coalition of ny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5"/>
          <a:stretch>
            <a:fillRect/>
          </a:stretch>
        </p:blipFill>
        <p:spPr>
          <a:xfrm>
            <a:off x="3139037" y="1901326"/>
            <a:ext cx="2816799" cy="1081589"/>
          </a:xfrm>
          <a:prstGeom prst="rect">
            <a:avLst/>
          </a:prstGeom>
        </p:spPr>
      </p:pic>
      <p:pic>
        <p:nvPicPr>
          <p:cNvPr id="13" name="Picture 12"/>
          <p:cNvPicPr>
            <a:picLocks noChangeAspect="1"/>
          </p:cNvPicPr>
          <p:nvPr/>
        </p:nvPicPr>
        <p:blipFill>
          <a:blip r:embed="rId6"/>
          <a:stretch>
            <a:fillRect/>
          </a:stretch>
        </p:blipFill>
        <p:spPr>
          <a:xfrm>
            <a:off x="3577543" y="2912798"/>
            <a:ext cx="1959602" cy="2212026"/>
          </a:xfrm>
          <a:prstGeom prst="rect">
            <a:avLst/>
          </a:prstGeom>
        </p:spPr>
      </p:pic>
      <p:pic>
        <p:nvPicPr>
          <p:cNvPr id="14" name="Picture 13"/>
          <p:cNvPicPr>
            <a:picLocks noChangeAspect="1"/>
          </p:cNvPicPr>
          <p:nvPr/>
        </p:nvPicPr>
        <p:blipFill>
          <a:blip r:embed="rId7"/>
          <a:stretch>
            <a:fillRect/>
          </a:stretch>
        </p:blipFill>
        <p:spPr>
          <a:xfrm>
            <a:off x="6461250" y="1922596"/>
            <a:ext cx="2634811" cy="1758306"/>
          </a:xfrm>
          <a:prstGeom prst="rect">
            <a:avLst/>
          </a:prstGeom>
        </p:spPr>
      </p:pic>
      <p:pic>
        <p:nvPicPr>
          <p:cNvPr id="15" name="Picture 14"/>
          <p:cNvPicPr>
            <a:picLocks noChangeAspect="1"/>
          </p:cNvPicPr>
          <p:nvPr/>
        </p:nvPicPr>
        <p:blipFill>
          <a:blip r:embed="rId8"/>
          <a:stretch>
            <a:fillRect/>
          </a:stretch>
        </p:blipFill>
        <p:spPr>
          <a:xfrm>
            <a:off x="6479068" y="3707828"/>
            <a:ext cx="2616994" cy="1460648"/>
          </a:xfrm>
          <a:prstGeom prst="rect">
            <a:avLst/>
          </a:prstGeom>
        </p:spPr>
      </p:pic>
    </p:spTree>
    <p:extLst>
      <p:ext uri="{BB962C8B-B14F-4D97-AF65-F5344CB8AC3E}">
        <p14:creationId xmlns:p14="http://schemas.microsoft.com/office/powerpoint/2010/main" val="1079330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NYC ETE Plan at the Health Department’s </a:t>
            </a:r>
            <a:br>
              <a:rPr lang="en-US" dirty="0"/>
            </a:br>
            <a:r>
              <a:rPr lang="en-US" dirty="0"/>
              <a:t>Sexual Health Clinics</a:t>
            </a:r>
          </a:p>
        </p:txBody>
      </p:sp>
      <p:sp>
        <p:nvSpPr>
          <p:cNvPr id="3" name="Content Placeholder 2"/>
          <p:cNvSpPr>
            <a:spLocks noGrp="1"/>
          </p:cNvSpPr>
          <p:nvPr>
            <p:ph idx="1"/>
          </p:nvPr>
        </p:nvSpPr>
        <p:spPr>
          <a:xfrm>
            <a:off x="750480" y="1600202"/>
            <a:ext cx="9485161" cy="4525963"/>
          </a:xfrm>
        </p:spPr>
        <p:txBody>
          <a:bodyPr>
            <a:noAutofit/>
          </a:bodyPr>
          <a:lstStyle/>
          <a:p>
            <a:pPr marL="0" indent="0">
              <a:buNone/>
            </a:pPr>
            <a:r>
              <a:rPr lang="en-US" sz="1800" b="1" dirty="0"/>
              <a:t>The Health Department’s eight Sexual Health Clinics provide low-to-no cost walk-in services to anyone 12 years of age or older, regardless of ability to pay, insurance coverage, or immigration status. No parental consent is necessary. </a:t>
            </a:r>
          </a:p>
        </p:txBody>
      </p:sp>
    </p:spTree>
    <p:extLst>
      <p:ext uri="{BB962C8B-B14F-4D97-AF65-F5344CB8AC3E}">
        <p14:creationId xmlns:p14="http://schemas.microsoft.com/office/powerpoint/2010/main" val="1563223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NYC ETE Plan at the Health Department’s </a:t>
            </a:r>
            <a:br>
              <a:rPr lang="en-US" dirty="0"/>
            </a:br>
            <a:r>
              <a:rPr lang="en-US" dirty="0"/>
              <a:t>Sexual Health Clinics</a:t>
            </a:r>
          </a:p>
        </p:txBody>
      </p:sp>
      <p:sp>
        <p:nvSpPr>
          <p:cNvPr id="3" name="Content Placeholder 2"/>
          <p:cNvSpPr>
            <a:spLocks noGrp="1"/>
          </p:cNvSpPr>
          <p:nvPr>
            <p:ph idx="1"/>
          </p:nvPr>
        </p:nvSpPr>
        <p:spPr>
          <a:xfrm>
            <a:off x="750480" y="1600202"/>
            <a:ext cx="9485161" cy="4525963"/>
          </a:xfrm>
        </p:spPr>
        <p:txBody>
          <a:bodyPr>
            <a:noAutofit/>
          </a:bodyPr>
          <a:lstStyle/>
          <a:p>
            <a:pPr marL="0" indent="0">
              <a:buNone/>
            </a:pPr>
            <a:r>
              <a:rPr lang="en-US" sz="1800" b="1" dirty="0"/>
              <a:t>The Health Department’s eight Sexual Health Clinics provide low-to-no cost walk-in services to anyone 12 years of age or older, regardless of ability to pay, insurance coverage, or immigration status. No parental consent is necessary. </a:t>
            </a:r>
          </a:p>
        </p:txBody>
      </p:sp>
      <p:pic>
        <p:nvPicPr>
          <p:cNvPr id="11" name="Picture 10"/>
          <p:cNvPicPr>
            <a:picLocks noChangeAspect="1"/>
          </p:cNvPicPr>
          <p:nvPr/>
        </p:nvPicPr>
        <p:blipFill rotWithShape="1">
          <a:blip r:embed="rId2"/>
          <a:srcRect l="18856" t="21986" r="10856" b="11658"/>
          <a:stretch/>
        </p:blipFill>
        <p:spPr>
          <a:xfrm>
            <a:off x="1056003" y="2718577"/>
            <a:ext cx="1496260" cy="1327329"/>
          </a:xfrm>
          <a:prstGeom prst="rect">
            <a:avLst/>
          </a:prstGeom>
        </p:spPr>
      </p:pic>
      <p:sp>
        <p:nvSpPr>
          <p:cNvPr id="13" name="Rectangle 12"/>
          <p:cNvSpPr/>
          <p:nvPr/>
        </p:nvSpPr>
        <p:spPr>
          <a:xfrm>
            <a:off x="1056003" y="3956697"/>
            <a:ext cx="6096000" cy="1477328"/>
          </a:xfrm>
          <a:prstGeom prst="rect">
            <a:avLst/>
          </a:prstGeom>
        </p:spPr>
        <p:txBody>
          <a:bodyPr>
            <a:spAutoFit/>
          </a:bodyPr>
          <a:lstStyle/>
          <a:p>
            <a:r>
              <a:rPr lang="en-US" b="1" dirty="0"/>
              <a:t>Sexually transmitted infection services</a:t>
            </a:r>
            <a:r>
              <a:rPr lang="en-US" dirty="0"/>
              <a:t>: Testing and onsite treatment for syphilis, gonorrhea, chlamydia, and other sexually transmitted infections; “express visit” testing for asymptomatic patients, partner services, and expedited partner therapy for chlamydia</a:t>
            </a:r>
          </a:p>
        </p:txBody>
      </p:sp>
    </p:spTree>
    <p:extLst>
      <p:ext uri="{BB962C8B-B14F-4D97-AF65-F5344CB8AC3E}">
        <p14:creationId xmlns:p14="http://schemas.microsoft.com/office/powerpoint/2010/main" val="69412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latin typeface="Calibri Light" panose="020F0302020204030204" pitchFamily="34" charset="0"/>
              </a:rPr>
              <a:t>New York Ending the HIV Epidemic: Science + COMMUNITY + Political Will</a:t>
            </a:r>
          </a:p>
        </p:txBody>
      </p:sp>
    </p:spTree>
    <p:extLst>
      <p:ext uri="{BB962C8B-B14F-4D97-AF65-F5344CB8AC3E}">
        <p14:creationId xmlns:p14="http://schemas.microsoft.com/office/powerpoint/2010/main" val="3863405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NYC ETE Plan at the Health Department’s </a:t>
            </a:r>
            <a:br>
              <a:rPr lang="en-US" dirty="0"/>
            </a:br>
            <a:r>
              <a:rPr lang="en-US" dirty="0"/>
              <a:t>Sexual Health Clinics</a:t>
            </a:r>
          </a:p>
        </p:txBody>
      </p:sp>
      <p:sp>
        <p:nvSpPr>
          <p:cNvPr id="3" name="Content Placeholder 2"/>
          <p:cNvSpPr>
            <a:spLocks noGrp="1"/>
          </p:cNvSpPr>
          <p:nvPr>
            <p:ph idx="1"/>
          </p:nvPr>
        </p:nvSpPr>
        <p:spPr>
          <a:xfrm>
            <a:off x="750480" y="1600202"/>
            <a:ext cx="9485161" cy="4525963"/>
          </a:xfrm>
        </p:spPr>
        <p:txBody>
          <a:bodyPr>
            <a:noAutofit/>
          </a:bodyPr>
          <a:lstStyle/>
          <a:p>
            <a:pPr marL="0" indent="0">
              <a:buNone/>
            </a:pPr>
            <a:r>
              <a:rPr lang="en-US" sz="1800" b="1" dirty="0"/>
              <a:t>The Health Department’s eight Sexual Health Clinics provide low-to-no cost walk-in services to anyone 12 years of age or older, regardless of ability to pay, insurance coverage, or immigration status. No parental consent is necessary. </a:t>
            </a:r>
          </a:p>
        </p:txBody>
      </p:sp>
      <p:pic>
        <p:nvPicPr>
          <p:cNvPr id="4" name="Picture 3"/>
          <p:cNvPicPr>
            <a:picLocks noChangeAspect="1"/>
          </p:cNvPicPr>
          <p:nvPr/>
        </p:nvPicPr>
        <p:blipFill rotWithShape="1">
          <a:blip r:embed="rId2"/>
          <a:srcRect l="34684" t="74444" r="54505" b="14204"/>
          <a:stretch/>
        </p:blipFill>
        <p:spPr>
          <a:xfrm>
            <a:off x="3129063" y="2757827"/>
            <a:ext cx="928803" cy="1054233"/>
          </a:xfrm>
          <a:prstGeom prst="rect">
            <a:avLst/>
          </a:prstGeom>
        </p:spPr>
      </p:pic>
      <p:pic>
        <p:nvPicPr>
          <p:cNvPr id="11" name="Picture 10"/>
          <p:cNvPicPr>
            <a:picLocks noChangeAspect="1"/>
          </p:cNvPicPr>
          <p:nvPr/>
        </p:nvPicPr>
        <p:blipFill rotWithShape="1">
          <a:blip r:embed="rId3">
            <a:lum bright="70000" contrast="-70000"/>
          </a:blip>
          <a:srcRect l="18856" t="21986" r="10856" b="11658"/>
          <a:stretch/>
        </p:blipFill>
        <p:spPr>
          <a:xfrm>
            <a:off x="1056003" y="2718577"/>
            <a:ext cx="1496260" cy="1327329"/>
          </a:xfrm>
          <a:prstGeom prst="rect">
            <a:avLst/>
          </a:prstGeom>
        </p:spPr>
      </p:pic>
      <p:sp>
        <p:nvSpPr>
          <p:cNvPr id="6" name="Rectangle 5"/>
          <p:cNvSpPr/>
          <p:nvPr/>
        </p:nvSpPr>
        <p:spPr>
          <a:xfrm>
            <a:off x="2663775" y="3994623"/>
            <a:ext cx="6096000" cy="923330"/>
          </a:xfrm>
          <a:prstGeom prst="rect">
            <a:avLst/>
          </a:prstGeom>
        </p:spPr>
        <p:txBody>
          <a:bodyPr>
            <a:spAutoFit/>
          </a:bodyPr>
          <a:lstStyle/>
          <a:p>
            <a:r>
              <a:rPr lang="en-US" b="1" dirty="0"/>
              <a:t>HIV Services</a:t>
            </a:r>
            <a:r>
              <a:rPr lang="en-US" dirty="0"/>
              <a:t>: Testing and same-day </a:t>
            </a:r>
            <a:r>
              <a:rPr lang="en-US" dirty="0" err="1"/>
              <a:t>JumpstART</a:t>
            </a:r>
            <a:r>
              <a:rPr lang="en-US" dirty="0"/>
              <a:t> treatment initiation for persons testing positive for HIV, PEP and PrEP initiation and referral, linkage to care, and partner services</a:t>
            </a:r>
          </a:p>
        </p:txBody>
      </p:sp>
    </p:spTree>
    <p:extLst>
      <p:ext uri="{BB962C8B-B14F-4D97-AF65-F5344CB8AC3E}">
        <p14:creationId xmlns:p14="http://schemas.microsoft.com/office/powerpoint/2010/main" val="3218769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NYC ETE Plan at the Health Department’s </a:t>
            </a:r>
            <a:br>
              <a:rPr lang="en-US" dirty="0"/>
            </a:br>
            <a:r>
              <a:rPr lang="en-US" dirty="0"/>
              <a:t>Sexual Health Clinics</a:t>
            </a:r>
          </a:p>
        </p:txBody>
      </p:sp>
      <p:sp>
        <p:nvSpPr>
          <p:cNvPr id="3" name="Content Placeholder 2"/>
          <p:cNvSpPr>
            <a:spLocks noGrp="1"/>
          </p:cNvSpPr>
          <p:nvPr>
            <p:ph idx="1"/>
          </p:nvPr>
        </p:nvSpPr>
        <p:spPr>
          <a:xfrm>
            <a:off x="750480" y="1600202"/>
            <a:ext cx="9485161" cy="4525963"/>
          </a:xfrm>
        </p:spPr>
        <p:txBody>
          <a:bodyPr>
            <a:noAutofit/>
          </a:bodyPr>
          <a:lstStyle/>
          <a:p>
            <a:pPr marL="0" indent="0">
              <a:buNone/>
            </a:pPr>
            <a:r>
              <a:rPr lang="en-US" sz="1800" b="1" dirty="0"/>
              <a:t>The Health Department’s eight Sexual Health Clinics provide low-to-no cost walk-in services to anyone 12 years of age or older, regardless of ability to pay, insurance coverage, or immigration status. No parental consent is necessary. </a:t>
            </a:r>
          </a:p>
        </p:txBody>
      </p:sp>
      <p:pic>
        <p:nvPicPr>
          <p:cNvPr id="4" name="Picture 3"/>
          <p:cNvPicPr>
            <a:picLocks noChangeAspect="1"/>
          </p:cNvPicPr>
          <p:nvPr/>
        </p:nvPicPr>
        <p:blipFill rotWithShape="1">
          <a:blip r:embed="rId2">
            <a:lum bright="70000" contrast="-70000"/>
          </a:blip>
          <a:srcRect l="34684" t="74444" r="54505" b="14204"/>
          <a:stretch/>
        </p:blipFill>
        <p:spPr>
          <a:xfrm>
            <a:off x="3129063" y="2757827"/>
            <a:ext cx="928803" cy="1054233"/>
          </a:xfrm>
          <a:prstGeom prst="rect">
            <a:avLst/>
          </a:prstGeom>
        </p:spPr>
      </p:pic>
      <p:pic>
        <p:nvPicPr>
          <p:cNvPr id="9" name="Picture 8"/>
          <p:cNvPicPr>
            <a:picLocks noChangeAspect="1"/>
          </p:cNvPicPr>
          <p:nvPr/>
        </p:nvPicPr>
        <p:blipFill>
          <a:blip r:embed="rId3"/>
          <a:stretch>
            <a:fillRect/>
          </a:stretch>
        </p:blipFill>
        <p:spPr>
          <a:xfrm>
            <a:off x="4765048" y="2803970"/>
            <a:ext cx="936701" cy="936701"/>
          </a:xfrm>
          <a:prstGeom prst="rect">
            <a:avLst/>
          </a:prstGeom>
        </p:spPr>
      </p:pic>
      <p:pic>
        <p:nvPicPr>
          <p:cNvPr id="11" name="Picture 10"/>
          <p:cNvPicPr>
            <a:picLocks noChangeAspect="1"/>
          </p:cNvPicPr>
          <p:nvPr/>
        </p:nvPicPr>
        <p:blipFill rotWithShape="1">
          <a:blip r:embed="rId4">
            <a:lum bright="70000" contrast="-70000"/>
          </a:blip>
          <a:srcRect l="18856" t="21986" r="10856" b="11658"/>
          <a:stretch/>
        </p:blipFill>
        <p:spPr>
          <a:xfrm>
            <a:off x="1056003" y="2718577"/>
            <a:ext cx="1496260" cy="1327329"/>
          </a:xfrm>
          <a:prstGeom prst="rect">
            <a:avLst/>
          </a:prstGeom>
        </p:spPr>
      </p:pic>
      <p:sp>
        <p:nvSpPr>
          <p:cNvPr id="6" name="Rectangle 5"/>
          <p:cNvSpPr/>
          <p:nvPr/>
        </p:nvSpPr>
        <p:spPr>
          <a:xfrm>
            <a:off x="3905699" y="3923234"/>
            <a:ext cx="6096000" cy="646331"/>
          </a:xfrm>
          <a:prstGeom prst="rect">
            <a:avLst/>
          </a:prstGeom>
        </p:spPr>
        <p:txBody>
          <a:bodyPr>
            <a:spAutoFit/>
          </a:bodyPr>
          <a:lstStyle/>
          <a:p>
            <a:r>
              <a:rPr lang="en-US" b="1" dirty="0"/>
              <a:t>Immunizations</a:t>
            </a:r>
            <a:r>
              <a:rPr lang="en-US" dirty="0"/>
              <a:t>: Human papilloma virus, hepatitis A, hepatitis B, and meningococcal vaccines</a:t>
            </a:r>
          </a:p>
        </p:txBody>
      </p:sp>
    </p:spTree>
    <p:extLst>
      <p:ext uri="{BB962C8B-B14F-4D97-AF65-F5344CB8AC3E}">
        <p14:creationId xmlns:p14="http://schemas.microsoft.com/office/powerpoint/2010/main" val="31428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NYC ETE Plan at the Health Department’s </a:t>
            </a:r>
            <a:br>
              <a:rPr lang="en-US" dirty="0"/>
            </a:br>
            <a:r>
              <a:rPr lang="en-US" dirty="0"/>
              <a:t>Sexual Health Clinics</a:t>
            </a:r>
          </a:p>
        </p:txBody>
      </p:sp>
      <p:sp>
        <p:nvSpPr>
          <p:cNvPr id="3" name="Content Placeholder 2"/>
          <p:cNvSpPr>
            <a:spLocks noGrp="1"/>
          </p:cNvSpPr>
          <p:nvPr>
            <p:ph idx="1"/>
          </p:nvPr>
        </p:nvSpPr>
        <p:spPr>
          <a:xfrm>
            <a:off x="750480" y="1600202"/>
            <a:ext cx="9485161" cy="4525963"/>
          </a:xfrm>
        </p:spPr>
        <p:txBody>
          <a:bodyPr>
            <a:noAutofit/>
          </a:bodyPr>
          <a:lstStyle/>
          <a:p>
            <a:pPr marL="0" indent="0">
              <a:buNone/>
            </a:pPr>
            <a:r>
              <a:rPr lang="en-US" sz="1800" b="1" dirty="0"/>
              <a:t>The Health Department’s eight Sexual Health Clinics provide low-to-no cost walk-in services to anyone 12 years of age or older, regardless of ability to pay, insurance coverage, or immigration status. No parental consent is necessary. </a:t>
            </a:r>
          </a:p>
        </p:txBody>
      </p:sp>
      <p:pic>
        <p:nvPicPr>
          <p:cNvPr id="4" name="Picture 3"/>
          <p:cNvPicPr>
            <a:picLocks noChangeAspect="1"/>
          </p:cNvPicPr>
          <p:nvPr/>
        </p:nvPicPr>
        <p:blipFill rotWithShape="1">
          <a:blip r:embed="rId2">
            <a:lum bright="70000" contrast="-70000"/>
          </a:blip>
          <a:srcRect l="34684" t="74444" r="54505" b="14204"/>
          <a:stretch/>
        </p:blipFill>
        <p:spPr>
          <a:xfrm>
            <a:off x="3129063" y="2757827"/>
            <a:ext cx="928803" cy="1054233"/>
          </a:xfrm>
          <a:prstGeom prst="rect">
            <a:avLst/>
          </a:prstGeom>
        </p:spPr>
      </p:pic>
      <p:pic>
        <p:nvPicPr>
          <p:cNvPr id="7" name="Picture 6"/>
          <p:cNvPicPr>
            <a:picLocks noChangeAspect="1"/>
          </p:cNvPicPr>
          <p:nvPr/>
        </p:nvPicPr>
        <p:blipFill rotWithShape="1">
          <a:blip r:embed="rId3">
            <a:grayscl/>
          </a:blip>
          <a:srcRect l="29300" t="26111" r="52400" b="55833"/>
          <a:stretch/>
        </p:blipFill>
        <p:spPr>
          <a:xfrm>
            <a:off x="6408931" y="2634922"/>
            <a:ext cx="1277333" cy="1361093"/>
          </a:xfrm>
          <a:prstGeom prst="rect">
            <a:avLst/>
          </a:prstGeom>
        </p:spPr>
      </p:pic>
      <p:pic>
        <p:nvPicPr>
          <p:cNvPr id="9" name="Picture 8"/>
          <p:cNvPicPr>
            <a:picLocks noChangeAspect="1"/>
          </p:cNvPicPr>
          <p:nvPr/>
        </p:nvPicPr>
        <p:blipFill>
          <a:blip r:embed="rId4">
            <a:lum bright="70000" contrast="-70000"/>
          </a:blip>
          <a:stretch>
            <a:fillRect/>
          </a:stretch>
        </p:blipFill>
        <p:spPr>
          <a:xfrm>
            <a:off x="4765048" y="2803970"/>
            <a:ext cx="936701" cy="936701"/>
          </a:xfrm>
          <a:prstGeom prst="rect">
            <a:avLst/>
          </a:prstGeom>
        </p:spPr>
      </p:pic>
      <p:pic>
        <p:nvPicPr>
          <p:cNvPr id="11" name="Picture 10"/>
          <p:cNvPicPr>
            <a:picLocks noChangeAspect="1"/>
          </p:cNvPicPr>
          <p:nvPr/>
        </p:nvPicPr>
        <p:blipFill rotWithShape="1">
          <a:blip r:embed="rId5">
            <a:lum bright="70000" contrast="-70000"/>
          </a:blip>
          <a:srcRect l="18856" t="21986" r="10856" b="11658"/>
          <a:stretch/>
        </p:blipFill>
        <p:spPr>
          <a:xfrm>
            <a:off x="1056003" y="2718577"/>
            <a:ext cx="1496260" cy="1327329"/>
          </a:xfrm>
          <a:prstGeom prst="rect">
            <a:avLst/>
          </a:prstGeom>
        </p:spPr>
      </p:pic>
      <p:sp>
        <p:nvSpPr>
          <p:cNvPr id="6" name="Rectangle 5"/>
          <p:cNvSpPr/>
          <p:nvPr/>
        </p:nvSpPr>
        <p:spPr>
          <a:xfrm>
            <a:off x="5701749" y="3889810"/>
            <a:ext cx="6096000" cy="923330"/>
          </a:xfrm>
          <a:prstGeom prst="rect">
            <a:avLst/>
          </a:prstGeom>
        </p:spPr>
        <p:txBody>
          <a:bodyPr>
            <a:spAutoFit/>
          </a:bodyPr>
          <a:lstStyle/>
          <a:p>
            <a:r>
              <a:rPr lang="en-US" b="1" dirty="0"/>
              <a:t>Behavioral health services</a:t>
            </a:r>
            <a:r>
              <a:rPr lang="en-US" dirty="0"/>
              <a:t>: Screening and interventions for substance use and short-term counseling and support for other behavioral health needs</a:t>
            </a:r>
          </a:p>
        </p:txBody>
      </p:sp>
    </p:spTree>
    <p:extLst>
      <p:ext uri="{BB962C8B-B14F-4D97-AF65-F5344CB8AC3E}">
        <p14:creationId xmlns:p14="http://schemas.microsoft.com/office/powerpoint/2010/main" val="3518383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NYC ETE Plan at the Health Department’s </a:t>
            </a:r>
            <a:br>
              <a:rPr lang="en-US" dirty="0"/>
            </a:br>
            <a:r>
              <a:rPr lang="en-US" dirty="0"/>
              <a:t>Sexual Health Clinics</a:t>
            </a:r>
          </a:p>
        </p:txBody>
      </p:sp>
      <p:sp>
        <p:nvSpPr>
          <p:cNvPr id="3" name="Content Placeholder 2"/>
          <p:cNvSpPr>
            <a:spLocks noGrp="1"/>
          </p:cNvSpPr>
          <p:nvPr>
            <p:ph idx="1"/>
          </p:nvPr>
        </p:nvSpPr>
        <p:spPr>
          <a:xfrm>
            <a:off x="750480" y="1600202"/>
            <a:ext cx="9485161" cy="4525963"/>
          </a:xfrm>
        </p:spPr>
        <p:txBody>
          <a:bodyPr>
            <a:noAutofit/>
          </a:bodyPr>
          <a:lstStyle/>
          <a:p>
            <a:pPr marL="0" indent="0">
              <a:buNone/>
            </a:pPr>
            <a:r>
              <a:rPr lang="en-US" sz="1800" b="1" dirty="0"/>
              <a:t>The Health Department’s eight Sexual Health Clinics provide low-to-no cost walk-in services to anyone 12 years of age or older, regardless of ability to pay, insurance coverage, or immigration status. No parental consent is necessary. </a:t>
            </a:r>
          </a:p>
        </p:txBody>
      </p:sp>
      <p:pic>
        <p:nvPicPr>
          <p:cNvPr id="4" name="Picture 3"/>
          <p:cNvPicPr>
            <a:picLocks noChangeAspect="1"/>
          </p:cNvPicPr>
          <p:nvPr/>
        </p:nvPicPr>
        <p:blipFill rotWithShape="1">
          <a:blip r:embed="rId2">
            <a:lum bright="70000" contrast="-70000"/>
          </a:blip>
          <a:srcRect l="34684" t="74444" r="54505" b="14204"/>
          <a:stretch/>
        </p:blipFill>
        <p:spPr>
          <a:xfrm>
            <a:off x="3129063" y="2757827"/>
            <a:ext cx="928803" cy="1054233"/>
          </a:xfrm>
          <a:prstGeom prst="rect">
            <a:avLst/>
          </a:prstGeom>
        </p:spPr>
      </p:pic>
      <p:pic>
        <p:nvPicPr>
          <p:cNvPr id="5" name="Picture 4"/>
          <p:cNvPicPr>
            <a:picLocks noChangeAspect="1"/>
          </p:cNvPicPr>
          <p:nvPr/>
        </p:nvPicPr>
        <p:blipFill rotWithShape="1">
          <a:blip r:embed="rId2"/>
          <a:srcRect l="31644" t="56274" r="51839" b="32202"/>
          <a:stretch/>
        </p:blipFill>
        <p:spPr>
          <a:xfrm>
            <a:off x="7876602" y="2496913"/>
            <a:ext cx="1648887" cy="1243758"/>
          </a:xfrm>
          <a:prstGeom prst="rect">
            <a:avLst/>
          </a:prstGeom>
        </p:spPr>
      </p:pic>
      <p:pic>
        <p:nvPicPr>
          <p:cNvPr id="7" name="Picture 6"/>
          <p:cNvPicPr>
            <a:picLocks noChangeAspect="1"/>
          </p:cNvPicPr>
          <p:nvPr/>
        </p:nvPicPr>
        <p:blipFill rotWithShape="1">
          <a:blip r:embed="rId3">
            <a:lum bright="70000" contrast="-70000"/>
          </a:blip>
          <a:srcRect l="29300" t="26111" r="52400" b="55833"/>
          <a:stretch/>
        </p:blipFill>
        <p:spPr>
          <a:xfrm>
            <a:off x="6408931" y="2634922"/>
            <a:ext cx="1277333" cy="1361093"/>
          </a:xfrm>
          <a:prstGeom prst="rect">
            <a:avLst/>
          </a:prstGeom>
        </p:spPr>
      </p:pic>
      <p:pic>
        <p:nvPicPr>
          <p:cNvPr id="9" name="Picture 8"/>
          <p:cNvPicPr>
            <a:picLocks noChangeAspect="1"/>
          </p:cNvPicPr>
          <p:nvPr/>
        </p:nvPicPr>
        <p:blipFill>
          <a:blip r:embed="rId4">
            <a:lum bright="70000" contrast="-70000"/>
          </a:blip>
          <a:stretch>
            <a:fillRect/>
          </a:stretch>
        </p:blipFill>
        <p:spPr>
          <a:xfrm>
            <a:off x="4765048" y="2803970"/>
            <a:ext cx="936701" cy="936701"/>
          </a:xfrm>
          <a:prstGeom prst="rect">
            <a:avLst/>
          </a:prstGeom>
        </p:spPr>
      </p:pic>
      <p:pic>
        <p:nvPicPr>
          <p:cNvPr id="11" name="Picture 10"/>
          <p:cNvPicPr>
            <a:picLocks noChangeAspect="1"/>
          </p:cNvPicPr>
          <p:nvPr/>
        </p:nvPicPr>
        <p:blipFill rotWithShape="1">
          <a:blip r:embed="rId5">
            <a:lum bright="70000" contrast="-70000"/>
          </a:blip>
          <a:srcRect l="18856" t="21986" r="10856" b="11658"/>
          <a:stretch/>
        </p:blipFill>
        <p:spPr>
          <a:xfrm>
            <a:off x="1056003" y="2718577"/>
            <a:ext cx="1496260" cy="1327329"/>
          </a:xfrm>
          <a:prstGeom prst="rect">
            <a:avLst/>
          </a:prstGeom>
        </p:spPr>
      </p:pic>
      <p:sp>
        <p:nvSpPr>
          <p:cNvPr id="6" name="Rectangle 5"/>
          <p:cNvSpPr/>
          <p:nvPr/>
        </p:nvSpPr>
        <p:spPr>
          <a:xfrm>
            <a:off x="6408931" y="3923234"/>
            <a:ext cx="6096000" cy="923330"/>
          </a:xfrm>
          <a:prstGeom prst="rect">
            <a:avLst/>
          </a:prstGeom>
        </p:spPr>
        <p:txBody>
          <a:bodyPr>
            <a:spAutoFit/>
          </a:bodyPr>
          <a:lstStyle/>
          <a:p>
            <a:r>
              <a:rPr lang="en-US" b="1" dirty="0"/>
              <a:t>Contraceptive services</a:t>
            </a:r>
            <a:r>
              <a:rPr lang="en-US" dirty="0"/>
              <a:t>: Emergency contraception and birth control, including pills, patches, rings, and Depo-Provera injection</a:t>
            </a:r>
          </a:p>
        </p:txBody>
      </p:sp>
    </p:spTree>
    <p:extLst>
      <p:ext uri="{BB962C8B-B14F-4D97-AF65-F5344CB8AC3E}">
        <p14:creationId xmlns:p14="http://schemas.microsoft.com/office/powerpoint/2010/main" val="1528760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NYC ETE Plan at the Health Department’s </a:t>
            </a:r>
            <a:br>
              <a:rPr lang="en-US" dirty="0"/>
            </a:br>
            <a:r>
              <a:rPr lang="en-US" dirty="0"/>
              <a:t>Sexual Health Clinics</a:t>
            </a:r>
          </a:p>
        </p:txBody>
      </p:sp>
      <p:sp>
        <p:nvSpPr>
          <p:cNvPr id="3" name="Content Placeholder 2"/>
          <p:cNvSpPr>
            <a:spLocks noGrp="1"/>
          </p:cNvSpPr>
          <p:nvPr>
            <p:ph idx="1"/>
          </p:nvPr>
        </p:nvSpPr>
        <p:spPr>
          <a:xfrm>
            <a:off x="750480" y="1600202"/>
            <a:ext cx="9485161" cy="4525963"/>
          </a:xfrm>
        </p:spPr>
        <p:txBody>
          <a:bodyPr>
            <a:noAutofit/>
          </a:bodyPr>
          <a:lstStyle/>
          <a:p>
            <a:pPr marL="0" indent="0">
              <a:buNone/>
            </a:pPr>
            <a:r>
              <a:rPr lang="en-US" sz="1800" b="1" dirty="0"/>
              <a:t>The Health Department’s eight Sexual Health Clinics provide low-to-no cost walk-in services to anyone 12 years of age or older, regardless of ability to pay, insurance coverage, or immigration status. No parental consent is necessary. </a:t>
            </a:r>
          </a:p>
        </p:txBody>
      </p:sp>
      <p:pic>
        <p:nvPicPr>
          <p:cNvPr id="4" name="Picture 3"/>
          <p:cNvPicPr>
            <a:picLocks noChangeAspect="1"/>
          </p:cNvPicPr>
          <p:nvPr/>
        </p:nvPicPr>
        <p:blipFill rotWithShape="1">
          <a:blip r:embed="rId2">
            <a:lum bright="70000" contrast="-70000"/>
          </a:blip>
          <a:srcRect l="34684" t="74444" r="54505" b="14204"/>
          <a:stretch/>
        </p:blipFill>
        <p:spPr>
          <a:xfrm>
            <a:off x="3129063" y="2757827"/>
            <a:ext cx="928803" cy="1054233"/>
          </a:xfrm>
          <a:prstGeom prst="rect">
            <a:avLst/>
          </a:prstGeom>
        </p:spPr>
      </p:pic>
      <p:pic>
        <p:nvPicPr>
          <p:cNvPr id="5" name="Picture 4"/>
          <p:cNvPicPr>
            <a:picLocks noChangeAspect="1"/>
          </p:cNvPicPr>
          <p:nvPr/>
        </p:nvPicPr>
        <p:blipFill rotWithShape="1">
          <a:blip r:embed="rId2">
            <a:lum bright="70000" contrast="-70000"/>
          </a:blip>
          <a:srcRect l="31644" t="56274" r="51839" b="32202"/>
          <a:stretch/>
        </p:blipFill>
        <p:spPr>
          <a:xfrm>
            <a:off x="7876602" y="2496913"/>
            <a:ext cx="1648887" cy="1243758"/>
          </a:xfrm>
          <a:prstGeom prst="rect">
            <a:avLst/>
          </a:prstGeom>
        </p:spPr>
      </p:pic>
      <p:pic>
        <p:nvPicPr>
          <p:cNvPr id="7" name="Picture 6"/>
          <p:cNvPicPr>
            <a:picLocks noChangeAspect="1"/>
          </p:cNvPicPr>
          <p:nvPr/>
        </p:nvPicPr>
        <p:blipFill rotWithShape="1">
          <a:blip r:embed="rId3">
            <a:lum bright="70000" contrast="-70000"/>
          </a:blip>
          <a:srcRect l="29300" t="26111" r="52400" b="55833"/>
          <a:stretch/>
        </p:blipFill>
        <p:spPr>
          <a:xfrm>
            <a:off x="6408931" y="2634922"/>
            <a:ext cx="1277333" cy="1361093"/>
          </a:xfrm>
          <a:prstGeom prst="rect">
            <a:avLst/>
          </a:prstGeom>
        </p:spPr>
      </p:pic>
      <p:pic>
        <p:nvPicPr>
          <p:cNvPr id="9" name="Picture 8"/>
          <p:cNvPicPr>
            <a:picLocks noChangeAspect="1"/>
          </p:cNvPicPr>
          <p:nvPr/>
        </p:nvPicPr>
        <p:blipFill>
          <a:blip r:embed="rId4">
            <a:lum bright="70000" contrast="-70000"/>
          </a:blip>
          <a:stretch>
            <a:fillRect/>
          </a:stretch>
        </p:blipFill>
        <p:spPr>
          <a:xfrm>
            <a:off x="4765048" y="2803970"/>
            <a:ext cx="936701" cy="936701"/>
          </a:xfrm>
          <a:prstGeom prst="rect">
            <a:avLst/>
          </a:prstGeom>
        </p:spPr>
      </p:pic>
      <p:pic>
        <p:nvPicPr>
          <p:cNvPr id="11" name="Picture 10"/>
          <p:cNvPicPr>
            <a:picLocks noChangeAspect="1"/>
          </p:cNvPicPr>
          <p:nvPr/>
        </p:nvPicPr>
        <p:blipFill rotWithShape="1">
          <a:blip r:embed="rId5">
            <a:lum bright="70000" contrast="-70000"/>
          </a:blip>
          <a:srcRect l="18856" t="21986" r="10856" b="11658"/>
          <a:stretch/>
        </p:blipFill>
        <p:spPr>
          <a:xfrm>
            <a:off x="1056003" y="2718577"/>
            <a:ext cx="1496260" cy="1327329"/>
          </a:xfrm>
          <a:prstGeom prst="rect">
            <a:avLst/>
          </a:prstGeom>
        </p:spPr>
      </p:pic>
      <p:pic>
        <p:nvPicPr>
          <p:cNvPr id="12" name="Picture 11"/>
          <p:cNvPicPr>
            <a:picLocks noChangeAspect="1"/>
          </p:cNvPicPr>
          <p:nvPr/>
        </p:nvPicPr>
        <p:blipFill>
          <a:blip r:embed="rId6"/>
          <a:stretch>
            <a:fillRect/>
          </a:stretch>
        </p:blipFill>
        <p:spPr>
          <a:xfrm>
            <a:off x="9715827" y="2718577"/>
            <a:ext cx="1093483" cy="1093483"/>
          </a:xfrm>
          <a:prstGeom prst="rect">
            <a:avLst/>
          </a:prstGeom>
        </p:spPr>
      </p:pic>
      <p:sp>
        <p:nvSpPr>
          <p:cNvPr id="6" name="Rectangle 5"/>
          <p:cNvSpPr/>
          <p:nvPr/>
        </p:nvSpPr>
        <p:spPr>
          <a:xfrm>
            <a:off x="7271165" y="3923234"/>
            <a:ext cx="5532328" cy="646331"/>
          </a:xfrm>
          <a:prstGeom prst="rect">
            <a:avLst/>
          </a:prstGeom>
        </p:spPr>
        <p:txBody>
          <a:bodyPr wrap="square">
            <a:spAutoFit/>
          </a:bodyPr>
          <a:lstStyle/>
          <a:p>
            <a:r>
              <a:rPr lang="en-US" b="1" dirty="0"/>
              <a:t>Harm reduction services</a:t>
            </a:r>
            <a:r>
              <a:rPr lang="en-US" dirty="0"/>
              <a:t>: </a:t>
            </a:r>
            <a:r>
              <a:rPr lang="en-US" dirty="0" err="1"/>
              <a:t>Narcan</a:t>
            </a:r>
            <a:r>
              <a:rPr lang="en-US" dirty="0"/>
              <a:t> kits and syringe dispensing</a:t>
            </a:r>
          </a:p>
        </p:txBody>
      </p:sp>
    </p:spTree>
    <p:extLst>
      <p:ext uri="{BB962C8B-B14F-4D97-AF65-F5344CB8AC3E}">
        <p14:creationId xmlns:p14="http://schemas.microsoft.com/office/powerpoint/2010/main" val="1431083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NYC ETE Plan at the Health Department’s </a:t>
            </a:r>
            <a:br>
              <a:rPr lang="en-US" dirty="0"/>
            </a:br>
            <a:r>
              <a:rPr lang="en-US" dirty="0"/>
              <a:t>Sexual Health Clinics</a:t>
            </a:r>
          </a:p>
        </p:txBody>
      </p:sp>
      <p:sp>
        <p:nvSpPr>
          <p:cNvPr id="3" name="Content Placeholder 2"/>
          <p:cNvSpPr>
            <a:spLocks noGrp="1"/>
          </p:cNvSpPr>
          <p:nvPr>
            <p:ph idx="1"/>
          </p:nvPr>
        </p:nvSpPr>
        <p:spPr>
          <a:xfrm>
            <a:off x="750480" y="1600202"/>
            <a:ext cx="9485161" cy="4525963"/>
          </a:xfrm>
        </p:spPr>
        <p:txBody>
          <a:bodyPr>
            <a:noAutofit/>
          </a:bodyPr>
          <a:lstStyle/>
          <a:p>
            <a:pPr marL="0" indent="0">
              <a:buNone/>
            </a:pPr>
            <a:r>
              <a:rPr lang="en-US" sz="1800" b="1" dirty="0"/>
              <a:t>The Health Department’s eight Sexual Health Clinics provide low-to-no cost walk-in services to anyone 12 years of age or older, regardless of ability to pay, insurance coverage, or immigration status. No parental consent is necessary. </a:t>
            </a:r>
          </a:p>
        </p:txBody>
      </p:sp>
      <p:pic>
        <p:nvPicPr>
          <p:cNvPr id="4" name="Picture 3"/>
          <p:cNvPicPr>
            <a:picLocks noChangeAspect="1"/>
          </p:cNvPicPr>
          <p:nvPr/>
        </p:nvPicPr>
        <p:blipFill rotWithShape="1">
          <a:blip r:embed="rId2"/>
          <a:srcRect l="34684" t="74444" r="54505" b="14204"/>
          <a:stretch/>
        </p:blipFill>
        <p:spPr>
          <a:xfrm>
            <a:off x="3129063" y="2757827"/>
            <a:ext cx="928803" cy="1054233"/>
          </a:xfrm>
          <a:prstGeom prst="rect">
            <a:avLst/>
          </a:prstGeom>
        </p:spPr>
      </p:pic>
      <p:pic>
        <p:nvPicPr>
          <p:cNvPr id="5" name="Picture 4"/>
          <p:cNvPicPr>
            <a:picLocks noChangeAspect="1"/>
          </p:cNvPicPr>
          <p:nvPr/>
        </p:nvPicPr>
        <p:blipFill rotWithShape="1">
          <a:blip r:embed="rId2"/>
          <a:srcRect l="31644" t="56274" r="51839" b="32202"/>
          <a:stretch/>
        </p:blipFill>
        <p:spPr>
          <a:xfrm>
            <a:off x="7876602" y="2496913"/>
            <a:ext cx="1648887" cy="1243758"/>
          </a:xfrm>
          <a:prstGeom prst="rect">
            <a:avLst/>
          </a:prstGeom>
        </p:spPr>
      </p:pic>
      <p:pic>
        <p:nvPicPr>
          <p:cNvPr id="7" name="Picture 6"/>
          <p:cNvPicPr>
            <a:picLocks noChangeAspect="1"/>
          </p:cNvPicPr>
          <p:nvPr/>
        </p:nvPicPr>
        <p:blipFill rotWithShape="1">
          <a:blip r:embed="rId3">
            <a:grayscl/>
          </a:blip>
          <a:srcRect l="29300" t="26111" r="52400" b="55833"/>
          <a:stretch/>
        </p:blipFill>
        <p:spPr>
          <a:xfrm>
            <a:off x="6408931" y="2634922"/>
            <a:ext cx="1277333" cy="1361093"/>
          </a:xfrm>
          <a:prstGeom prst="rect">
            <a:avLst/>
          </a:prstGeom>
        </p:spPr>
      </p:pic>
      <p:pic>
        <p:nvPicPr>
          <p:cNvPr id="9" name="Picture 8"/>
          <p:cNvPicPr>
            <a:picLocks noChangeAspect="1"/>
          </p:cNvPicPr>
          <p:nvPr/>
        </p:nvPicPr>
        <p:blipFill>
          <a:blip r:embed="rId4"/>
          <a:stretch>
            <a:fillRect/>
          </a:stretch>
        </p:blipFill>
        <p:spPr>
          <a:xfrm>
            <a:off x="4765048" y="2803970"/>
            <a:ext cx="936701" cy="936701"/>
          </a:xfrm>
          <a:prstGeom prst="rect">
            <a:avLst/>
          </a:prstGeom>
        </p:spPr>
      </p:pic>
      <p:pic>
        <p:nvPicPr>
          <p:cNvPr id="11" name="Picture 10"/>
          <p:cNvPicPr>
            <a:picLocks noChangeAspect="1"/>
          </p:cNvPicPr>
          <p:nvPr/>
        </p:nvPicPr>
        <p:blipFill rotWithShape="1">
          <a:blip r:embed="rId5"/>
          <a:srcRect l="18856" t="21986" r="10856" b="11658"/>
          <a:stretch/>
        </p:blipFill>
        <p:spPr>
          <a:xfrm>
            <a:off x="1056003" y="2718577"/>
            <a:ext cx="1496260" cy="1327329"/>
          </a:xfrm>
          <a:prstGeom prst="rect">
            <a:avLst/>
          </a:prstGeom>
        </p:spPr>
      </p:pic>
      <p:pic>
        <p:nvPicPr>
          <p:cNvPr id="12" name="Picture 11"/>
          <p:cNvPicPr>
            <a:picLocks noChangeAspect="1"/>
          </p:cNvPicPr>
          <p:nvPr/>
        </p:nvPicPr>
        <p:blipFill>
          <a:blip r:embed="rId6"/>
          <a:stretch>
            <a:fillRect/>
          </a:stretch>
        </p:blipFill>
        <p:spPr>
          <a:xfrm>
            <a:off x="9715827" y="2718577"/>
            <a:ext cx="1093483" cy="1093483"/>
          </a:xfrm>
          <a:prstGeom prst="rect">
            <a:avLst/>
          </a:prstGeom>
        </p:spPr>
      </p:pic>
    </p:spTree>
    <p:extLst>
      <p:ext uri="{BB962C8B-B14F-4D97-AF65-F5344CB8AC3E}">
        <p14:creationId xmlns:p14="http://schemas.microsoft.com/office/powerpoint/2010/main" val="83392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latin typeface="Calibri Light" panose="020F0302020204030204" pitchFamily="34" charset="0"/>
              </a:rPr>
              <a:t>New York City </a:t>
            </a:r>
            <a:br>
              <a:rPr lang="en-US" sz="4800" dirty="0">
                <a:latin typeface="Calibri Light" panose="020F0302020204030204" pitchFamily="34" charset="0"/>
              </a:rPr>
            </a:br>
            <a:r>
              <a:rPr lang="en-US" sz="4800" dirty="0">
                <a:latin typeface="Calibri Light" panose="020F0302020204030204" pitchFamily="34" charset="0"/>
              </a:rPr>
              <a:t>Epidemiology &amp; Background</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2751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6170" t="17777" r="8473" b="6401"/>
          <a:stretch/>
        </p:blipFill>
        <p:spPr>
          <a:xfrm>
            <a:off x="1533926" y="0"/>
            <a:ext cx="9124148" cy="6114498"/>
          </a:xfrm>
          <a:prstGeom prst="rect">
            <a:avLst/>
          </a:prstGeom>
        </p:spPr>
      </p:pic>
      <p:sp>
        <p:nvSpPr>
          <p:cNvPr id="3" name="Rectangle 2"/>
          <p:cNvSpPr/>
          <p:nvPr/>
        </p:nvSpPr>
        <p:spPr>
          <a:xfrm>
            <a:off x="0" y="6290344"/>
            <a:ext cx="4107766" cy="553998"/>
          </a:xfrm>
          <a:prstGeom prst="rect">
            <a:avLst/>
          </a:prstGeom>
        </p:spPr>
        <p:txBody>
          <a:bodyPr wrap="square">
            <a:spAutoFit/>
          </a:bodyPr>
          <a:lstStyle/>
          <a:p>
            <a:r>
              <a:rPr lang="en-US" sz="1000" dirty="0"/>
              <a:t>HIV Epidemiology and Field Services Program. </a:t>
            </a:r>
            <a:r>
              <a:rPr lang="en-US" sz="1000" i="1" dirty="0"/>
              <a:t>HIV Surveillance Annual Report, 2017</a:t>
            </a:r>
            <a:r>
              <a:rPr lang="en-US" sz="1000" dirty="0"/>
              <a:t>. New York City Department of Health and Mental Hygiene: New York, NY. December 2018</a:t>
            </a:r>
          </a:p>
        </p:txBody>
      </p:sp>
    </p:spTree>
    <p:extLst>
      <p:ext uri="{BB962C8B-B14F-4D97-AF65-F5344CB8AC3E}">
        <p14:creationId xmlns:p14="http://schemas.microsoft.com/office/powerpoint/2010/main" val="414072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p:nvPr/>
        </p:nvGraphicFramePr>
        <p:xfrm>
          <a:off x="559558" y="1433016"/>
          <a:ext cx="11562369" cy="462450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4309824" y="5387512"/>
            <a:ext cx="1270000" cy="410431"/>
          </a:xfrm>
          <a:prstGeom prst="rect">
            <a:avLst/>
          </a:prstGeom>
          <a:noFill/>
          <a:effectLst>
            <a:outerShdw blurRad="50800" dist="38100" dir="5400000" algn="t" rotWithShape="0">
              <a:prstClr val="black">
                <a:alpha val="40000"/>
              </a:prstClr>
            </a:outerShdw>
          </a:effectLst>
        </p:spPr>
        <p:txBody>
          <a:bodyPr wrap="square" lIns="121917" tIns="60959" rIns="121917" bIns="60959" rtlCol="0">
            <a:spAutoFit/>
          </a:bodyPr>
          <a:lstStyle/>
          <a:p>
            <a:pPr algn="ctr" defTabSz="609570"/>
            <a:r>
              <a:rPr lang="en-US" sz="1867" dirty="0">
                <a:latin typeface="Franklin Gothic Medium Cond" panose="020B0606030402020204" pitchFamily="34" charset="0"/>
              </a:rPr>
              <a:t>Age</a:t>
            </a:r>
          </a:p>
        </p:txBody>
      </p:sp>
      <p:sp>
        <p:nvSpPr>
          <p:cNvPr id="11" name="TextBox 10"/>
          <p:cNvSpPr txBox="1"/>
          <p:nvPr/>
        </p:nvSpPr>
        <p:spPr>
          <a:xfrm>
            <a:off x="6172366" y="5401925"/>
            <a:ext cx="1597208" cy="410431"/>
          </a:xfrm>
          <a:prstGeom prst="rect">
            <a:avLst/>
          </a:prstGeom>
          <a:noFill/>
          <a:effectLst>
            <a:outerShdw blurRad="50800" dist="38100" dir="5400000" algn="t" rotWithShape="0">
              <a:prstClr val="black">
                <a:alpha val="40000"/>
              </a:prstClr>
            </a:outerShdw>
          </a:effectLst>
        </p:spPr>
        <p:txBody>
          <a:bodyPr wrap="square" lIns="121917" tIns="60959" rIns="121917" bIns="60959" rtlCol="0">
            <a:spAutoFit/>
          </a:bodyPr>
          <a:lstStyle/>
          <a:p>
            <a:pPr algn="ctr" defTabSz="609570"/>
            <a:r>
              <a:rPr lang="en-US" sz="1867" dirty="0">
                <a:latin typeface="Franklin Gothic Medium Cond" panose="020B0606030402020204" pitchFamily="34" charset="0"/>
              </a:rPr>
              <a:t>Borough</a:t>
            </a:r>
          </a:p>
        </p:txBody>
      </p:sp>
      <p:sp>
        <p:nvSpPr>
          <p:cNvPr id="12" name="TextBox 11"/>
          <p:cNvSpPr txBox="1"/>
          <p:nvPr/>
        </p:nvSpPr>
        <p:spPr>
          <a:xfrm>
            <a:off x="7401922" y="5401925"/>
            <a:ext cx="2748301" cy="697753"/>
          </a:xfrm>
          <a:prstGeom prst="rect">
            <a:avLst/>
          </a:prstGeom>
          <a:noFill/>
          <a:effectLst>
            <a:outerShdw blurRad="50800" dist="38100" dir="5400000" algn="t" rotWithShape="0">
              <a:prstClr val="black">
                <a:alpha val="40000"/>
              </a:prstClr>
            </a:outerShdw>
          </a:effectLst>
        </p:spPr>
        <p:txBody>
          <a:bodyPr wrap="square" lIns="121917" tIns="60959" rIns="121917" bIns="60959" rtlCol="0">
            <a:spAutoFit/>
          </a:bodyPr>
          <a:lstStyle/>
          <a:p>
            <a:pPr algn="ctr" defTabSz="609570"/>
            <a:r>
              <a:rPr lang="en-US" sz="1867" dirty="0">
                <a:latin typeface="Franklin Gothic Medium Cond" panose="020B0606030402020204" pitchFamily="34" charset="0"/>
              </a:rPr>
              <a:t>Transmission</a:t>
            </a:r>
          </a:p>
          <a:p>
            <a:pPr algn="ctr" defTabSz="609570"/>
            <a:r>
              <a:rPr lang="en-US" sz="1867" dirty="0">
                <a:latin typeface="Franklin Gothic Medium Cond" panose="020B0606030402020204" pitchFamily="34" charset="0"/>
              </a:rPr>
              <a:t>Risk*</a:t>
            </a:r>
          </a:p>
        </p:txBody>
      </p:sp>
      <p:sp>
        <p:nvSpPr>
          <p:cNvPr id="14" name="TextBox 13"/>
          <p:cNvSpPr txBox="1"/>
          <p:nvPr/>
        </p:nvSpPr>
        <p:spPr>
          <a:xfrm>
            <a:off x="455726" y="5401926"/>
            <a:ext cx="2032000" cy="410431"/>
          </a:xfrm>
          <a:prstGeom prst="rect">
            <a:avLst/>
          </a:prstGeom>
          <a:noFill/>
          <a:effectLst>
            <a:outerShdw blurRad="50800" dist="38100" dir="5400000" algn="t" rotWithShape="0">
              <a:prstClr val="black">
                <a:alpha val="40000"/>
              </a:prstClr>
            </a:outerShdw>
          </a:effectLst>
        </p:spPr>
        <p:txBody>
          <a:bodyPr wrap="square" lIns="121917" tIns="60959" rIns="121917" bIns="60959" rtlCol="0">
            <a:spAutoFit/>
          </a:bodyPr>
          <a:lstStyle/>
          <a:p>
            <a:pPr algn="ctr" defTabSz="609570"/>
            <a:r>
              <a:rPr lang="en-US" sz="1867" dirty="0">
                <a:latin typeface="Franklin Gothic Medium Cond" panose="020B0606030402020204" pitchFamily="34" charset="0"/>
              </a:rPr>
              <a:t>Gender</a:t>
            </a:r>
          </a:p>
        </p:txBody>
      </p:sp>
      <p:sp>
        <p:nvSpPr>
          <p:cNvPr id="3" name="TextBox 2"/>
          <p:cNvSpPr txBox="1"/>
          <p:nvPr/>
        </p:nvSpPr>
        <p:spPr>
          <a:xfrm>
            <a:off x="0" y="6273227"/>
            <a:ext cx="3399528" cy="584773"/>
          </a:xfrm>
          <a:prstGeom prst="rect">
            <a:avLst/>
          </a:prstGeom>
          <a:noFill/>
        </p:spPr>
        <p:txBody>
          <a:bodyPr wrap="square" lIns="121917" tIns="60959" rIns="121917" bIns="60959" rtlCol="0">
            <a:spAutoFit/>
          </a:bodyPr>
          <a:lstStyle/>
          <a:p>
            <a:pPr defTabSz="609570"/>
            <a:r>
              <a:rPr lang="en-US" sz="1000" dirty="0">
                <a:solidFill>
                  <a:prstClr val="black"/>
                </a:solidFill>
                <a:latin typeface="Franklin Gothic Medium Cond" panose="020B0606030402020204" pitchFamily="34" charset="0"/>
              </a:rPr>
              <a:t>Source: NYC DOHMH, Bureau of HIV Surveillance Data</a:t>
            </a:r>
          </a:p>
          <a:p>
            <a:pPr defTabSz="609570"/>
            <a:r>
              <a:rPr lang="en-US" sz="1000" dirty="0">
                <a:solidFill>
                  <a:prstClr val="black"/>
                </a:solidFill>
                <a:latin typeface="Franklin Gothic Medium Cond" panose="020B0606030402020204" pitchFamily="34" charset="0"/>
              </a:rPr>
              <a:t>*MSM=Men who have sex with men, TG-SC=Transgender people with sexual contact, IDU=People with injection drug use history</a:t>
            </a:r>
          </a:p>
        </p:txBody>
      </p:sp>
      <p:sp>
        <p:nvSpPr>
          <p:cNvPr id="17" name="TextBox 16"/>
          <p:cNvSpPr txBox="1"/>
          <p:nvPr/>
        </p:nvSpPr>
        <p:spPr>
          <a:xfrm>
            <a:off x="9264464" y="5412087"/>
            <a:ext cx="2649961" cy="615551"/>
          </a:xfrm>
          <a:prstGeom prst="rect">
            <a:avLst/>
          </a:prstGeom>
          <a:noFill/>
          <a:effectLst>
            <a:outerShdw blurRad="50800" dist="38100" dir="5400000" algn="t" rotWithShape="0">
              <a:prstClr val="black">
                <a:alpha val="40000"/>
              </a:prstClr>
            </a:outerShdw>
          </a:effectLst>
        </p:spPr>
        <p:txBody>
          <a:bodyPr wrap="square" lIns="121917" tIns="60959" rIns="121917" bIns="60959" rtlCol="0">
            <a:spAutoFit/>
          </a:bodyPr>
          <a:lstStyle/>
          <a:p>
            <a:pPr algn="ctr" defTabSz="609570"/>
            <a:r>
              <a:rPr lang="en-US" sz="1867" dirty="0">
                <a:latin typeface="Franklin Gothic Medium Cond" panose="020B0606030402020204" pitchFamily="34" charset="0"/>
              </a:rPr>
              <a:t>Poverty</a:t>
            </a:r>
          </a:p>
          <a:p>
            <a:pPr algn="ctr" defTabSz="609570"/>
            <a:r>
              <a:rPr lang="en-US" sz="1333" dirty="0">
                <a:latin typeface="Franklin Gothic Medium Cond" panose="020B0606030402020204" pitchFamily="34" charset="0"/>
              </a:rPr>
              <a:t>(area-based, % below FPL)</a:t>
            </a:r>
          </a:p>
        </p:txBody>
      </p:sp>
      <p:sp>
        <p:nvSpPr>
          <p:cNvPr id="2" name="Title 1"/>
          <p:cNvSpPr>
            <a:spLocks noGrp="1"/>
          </p:cNvSpPr>
          <p:nvPr>
            <p:ph type="title"/>
          </p:nvPr>
        </p:nvSpPr>
        <p:spPr/>
        <p:txBody>
          <a:bodyPr/>
          <a:lstStyle/>
          <a:p>
            <a:r>
              <a:rPr lang="en-US" dirty="0"/>
              <a:t>New HIV Diagnoses – NYC 2017</a:t>
            </a:r>
          </a:p>
        </p:txBody>
      </p:sp>
    </p:spTree>
    <p:extLst>
      <p:ext uri="{BB962C8B-B14F-4D97-AF65-F5344CB8AC3E}">
        <p14:creationId xmlns:p14="http://schemas.microsoft.com/office/powerpoint/2010/main" val="176858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723745" y="2040366"/>
            <a:ext cx="171450" cy="161583"/>
          </a:xfrm>
          <a:prstGeom prst="rect">
            <a:avLst/>
          </a:prstGeom>
          <a:noFill/>
        </p:spPr>
        <p:txBody>
          <a:bodyPr wrap="square" rtlCol="0">
            <a:spAutoFit/>
          </a:bodyPr>
          <a:lstStyle/>
          <a:p>
            <a:r>
              <a:rPr lang="en-US" sz="450" dirty="0"/>
              <a:t>2</a:t>
            </a:r>
          </a:p>
        </p:txBody>
      </p:sp>
      <p:sp>
        <p:nvSpPr>
          <p:cNvPr id="13" name="TextBox 12"/>
          <p:cNvSpPr txBox="1">
            <a:spLocks/>
          </p:cNvSpPr>
          <p:nvPr/>
        </p:nvSpPr>
        <p:spPr>
          <a:xfrm>
            <a:off x="1054735" y="376716"/>
            <a:ext cx="4317365" cy="587487"/>
          </a:xfrm>
          <a:prstGeom prst="rect">
            <a:avLst/>
          </a:prstGeom>
          <a:gradFill>
            <a:gsLst>
              <a:gs pos="0">
                <a:schemeClr val="accent5">
                  <a:lumMod val="67000"/>
                </a:schemeClr>
              </a:gs>
              <a:gs pos="68000">
                <a:schemeClr val="accent5">
                  <a:lumMod val="97000"/>
                  <a:lumOff val="3000"/>
                </a:schemeClr>
              </a:gs>
              <a:gs pos="100000">
                <a:schemeClr val="accent5">
                  <a:lumMod val="60000"/>
                  <a:lumOff val="40000"/>
                </a:schemeClr>
              </a:gs>
            </a:gsLst>
            <a:lin ang="16200000" scaled="1"/>
          </a:gradFill>
        </p:spPr>
        <p:txBody>
          <a:bodyPr wrap="square" lIns="68572" tIns="34286" rIns="68572" bIns="34286" rtlCol="0">
            <a:noAutofit/>
          </a:bodyPr>
          <a:lstStyle/>
          <a:p>
            <a:pPr algn="ctr"/>
            <a:r>
              <a:rPr lang="en-US" sz="1600" dirty="0">
                <a:solidFill>
                  <a:schemeClr val="bg1"/>
                </a:solidFill>
              </a:rPr>
              <a:t>New HIV diagnoses and estimated  incident HIV infections</a:t>
            </a:r>
            <a:r>
              <a:rPr lang="en-US" sz="1600" baseline="30000" dirty="0">
                <a:solidFill>
                  <a:schemeClr val="bg1"/>
                </a:solidFill>
              </a:rPr>
              <a:t>1</a:t>
            </a:r>
            <a:r>
              <a:rPr lang="en-US" sz="1600" dirty="0">
                <a:solidFill>
                  <a:schemeClr val="bg1"/>
                </a:solidFill>
              </a:rPr>
              <a:t>, NYC 2013-2017</a:t>
            </a:r>
            <a:r>
              <a:rPr lang="en-US" sz="1600" baseline="30000" dirty="0">
                <a:solidFill>
                  <a:schemeClr val="bg1"/>
                </a:solidFill>
              </a:rPr>
              <a:t>2</a:t>
            </a:r>
          </a:p>
          <a:p>
            <a:pPr algn="ctr"/>
            <a:endParaRPr lang="en-US" sz="1600" dirty="0">
              <a:solidFill>
                <a:schemeClr val="bg1"/>
              </a:solidFill>
            </a:endParaRPr>
          </a:p>
        </p:txBody>
      </p:sp>
      <p:sp>
        <p:nvSpPr>
          <p:cNvPr id="19" name="TextBox 18"/>
          <p:cNvSpPr txBox="1"/>
          <p:nvPr/>
        </p:nvSpPr>
        <p:spPr>
          <a:xfrm>
            <a:off x="0" y="5745820"/>
            <a:ext cx="12192000" cy="400110"/>
          </a:xfrm>
          <a:prstGeom prst="rect">
            <a:avLst/>
          </a:prstGeom>
          <a:solidFill>
            <a:srgbClr val="D3E5E8"/>
          </a:solidFill>
          <a:ln>
            <a:noFill/>
            <a:prstDash val="solid"/>
          </a:ln>
          <a:effectLst/>
        </p:spPr>
        <p:txBody>
          <a:bodyPr wrap="square" rtlCol="0" anchor="ctr">
            <a:spAutoFit/>
          </a:bodyPr>
          <a:lstStyle/>
          <a:p>
            <a:pPr algn="ctr"/>
            <a:r>
              <a:rPr lang="en-US" sz="2000" dirty="0">
                <a:solidFill>
                  <a:srgbClr val="000000"/>
                </a:solidFill>
              </a:rPr>
              <a:t>Estimated HIV incidence overall and by transmission risk group declined in NYC between 2013 and 2017. </a:t>
            </a:r>
            <a:endParaRPr lang="en-US" sz="2000" dirty="0"/>
          </a:p>
        </p:txBody>
      </p:sp>
      <p:sp>
        <p:nvSpPr>
          <p:cNvPr id="17" name="TextBox 16"/>
          <p:cNvSpPr txBox="1">
            <a:spLocks/>
          </p:cNvSpPr>
          <p:nvPr/>
        </p:nvSpPr>
        <p:spPr>
          <a:xfrm>
            <a:off x="6872360" y="385132"/>
            <a:ext cx="4405240" cy="582750"/>
          </a:xfrm>
          <a:prstGeom prst="rect">
            <a:avLst/>
          </a:prstGeom>
          <a:gradFill>
            <a:gsLst>
              <a:gs pos="0">
                <a:schemeClr val="accent5">
                  <a:lumMod val="67000"/>
                </a:schemeClr>
              </a:gs>
              <a:gs pos="68000">
                <a:schemeClr val="accent5">
                  <a:lumMod val="97000"/>
                  <a:lumOff val="3000"/>
                </a:schemeClr>
              </a:gs>
              <a:gs pos="100000">
                <a:schemeClr val="accent5">
                  <a:lumMod val="60000"/>
                  <a:lumOff val="40000"/>
                </a:schemeClr>
              </a:gs>
            </a:gsLst>
            <a:lin ang="16200000" scaled="1"/>
          </a:gradFill>
        </p:spPr>
        <p:txBody>
          <a:bodyPr wrap="square" lIns="68572" tIns="34286" rIns="68572" bIns="34286" rtlCol="0">
            <a:noAutofit/>
          </a:bodyPr>
          <a:lstStyle/>
          <a:p>
            <a:pPr algn="ctr"/>
            <a:r>
              <a:rPr lang="en-US" sz="1600" dirty="0">
                <a:solidFill>
                  <a:schemeClr val="bg1"/>
                </a:solidFill>
              </a:rPr>
              <a:t>Trends in estimated incident HIV infections</a:t>
            </a:r>
            <a:r>
              <a:rPr lang="en-US" sz="1600" baseline="30000" dirty="0">
                <a:solidFill>
                  <a:schemeClr val="bg1"/>
                </a:solidFill>
              </a:rPr>
              <a:t>1 </a:t>
            </a:r>
            <a:r>
              <a:rPr lang="en-US" sz="1600" dirty="0">
                <a:solidFill>
                  <a:schemeClr val="bg1"/>
                </a:solidFill>
              </a:rPr>
              <a:t>by sex at birth and transmission risk, NYC 2013-2017</a:t>
            </a:r>
            <a:r>
              <a:rPr lang="en-US" sz="1600" baseline="30000" dirty="0">
                <a:solidFill>
                  <a:schemeClr val="bg1"/>
                </a:solidFill>
              </a:rPr>
              <a:t>2</a:t>
            </a:r>
          </a:p>
        </p:txBody>
      </p:sp>
      <p:sp>
        <p:nvSpPr>
          <p:cNvPr id="24" name="TextBox 23"/>
          <p:cNvSpPr txBox="1"/>
          <p:nvPr/>
        </p:nvSpPr>
        <p:spPr>
          <a:xfrm>
            <a:off x="8502502" y="6276716"/>
            <a:ext cx="3689498" cy="523220"/>
          </a:xfrm>
          <a:prstGeom prst="rect">
            <a:avLst/>
          </a:prstGeom>
          <a:noFill/>
        </p:spPr>
        <p:txBody>
          <a:bodyPr wrap="square" rtlCol="0">
            <a:spAutoFit/>
          </a:bodyPr>
          <a:lstStyle/>
          <a:p>
            <a:r>
              <a:rPr lang="en-US" sz="700" dirty="0">
                <a:solidFill>
                  <a:srgbClr val="000000"/>
                </a:solidFill>
              </a:rPr>
              <a:t>MSM=Men who have sex with men; IDU=Injection drug use history. </a:t>
            </a:r>
          </a:p>
          <a:p>
            <a:r>
              <a:rPr lang="en-US" sz="700" baseline="30000" dirty="0">
                <a:ea typeface="Calibri"/>
                <a:cs typeface="Calibri" panose="020F0502020204030204" pitchFamily="34" charset="0"/>
              </a:rPr>
              <a:t>1</a:t>
            </a:r>
            <a:r>
              <a:rPr lang="en-US" sz="700" dirty="0">
                <a:cs typeface="Calibri" panose="020F0502020204030204" pitchFamily="34" charset="0"/>
              </a:rPr>
              <a:t>Using the method in: </a:t>
            </a:r>
            <a:r>
              <a:rPr lang="en-US" sz="700" dirty="0"/>
              <a:t>Song R, et al. Using CD4 data to estimate HIV incidence, prevalence, and percent of undiagnosed infections in the United States. </a:t>
            </a:r>
            <a:r>
              <a:rPr lang="en-US" sz="700" i="1" dirty="0"/>
              <a:t>J </a:t>
            </a:r>
            <a:r>
              <a:rPr lang="en-US" sz="700" i="1" dirty="0" err="1"/>
              <a:t>Acquir</a:t>
            </a:r>
            <a:r>
              <a:rPr lang="en-US" sz="700" i="1" dirty="0"/>
              <a:t> Immune </a:t>
            </a:r>
            <a:r>
              <a:rPr lang="en-US" sz="700" i="1" dirty="0" err="1"/>
              <a:t>Defic</a:t>
            </a:r>
            <a:r>
              <a:rPr lang="en-US" sz="700" i="1" dirty="0"/>
              <a:t> </a:t>
            </a:r>
            <a:r>
              <a:rPr lang="en-US" sz="700" i="1" dirty="0" err="1"/>
              <a:t>Syndr</a:t>
            </a:r>
            <a:r>
              <a:rPr lang="en-US" sz="700" i="1" dirty="0"/>
              <a:t> </a:t>
            </a:r>
            <a:r>
              <a:rPr lang="en-US" sz="700" dirty="0"/>
              <a:t>2017;74(1):3-9. </a:t>
            </a:r>
            <a:r>
              <a:rPr lang="en-US" sz="700" baseline="30000" dirty="0">
                <a:cs typeface="Calibri" panose="020F0502020204030204" pitchFamily="34" charset="0"/>
              </a:rPr>
              <a:t>2</a:t>
            </a:r>
            <a:r>
              <a:rPr lang="en-US" sz="700" dirty="0">
                <a:cs typeface="Calibri" panose="020F0502020204030204" pitchFamily="34" charset="0"/>
              </a:rPr>
              <a:t>2017 incidence estimates are preliminary. </a:t>
            </a:r>
          </a:p>
        </p:txBody>
      </p:sp>
      <p:graphicFrame>
        <p:nvGraphicFramePr>
          <p:cNvPr id="25" name="Chart 24"/>
          <p:cNvGraphicFramePr>
            <a:graphicFrameLocks/>
          </p:cNvGraphicFramePr>
          <p:nvPr/>
        </p:nvGraphicFramePr>
        <p:xfrm>
          <a:off x="294702" y="1295400"/>
          <a:ext cx="5236210" cy="45247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a:graphicFrameLocks/>
          </p:cNvGraphicFramePr>
          <p:nvPr/>
        </p:nvGraphicFramePr>
        <p:xfrm>
          <a:off x="6115788" y="1090252"/>
          <a:ext cx="5491336" cy="4524782"/>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50483" y="6299412"/>
            <a:ext cx="4356669" cy="553998"/>
          </a:xfrm>
          <a:prstGeom prst="rect">
            <a:avLst/>
          </a:prstGeom>
        </p:spPr>
        <p:txBody>
          <a:bodyPr wrap="square">
            <a:spAutoFit/>
          </a:bodyPr>
          <a:lstStyle/>
          <a:p>
            <a:r>
              <a:rPr lang="en-US" sz="1000" dirty="0"/>
              <a:t>HIV Epidemiology and Field Services Program. </a:t>
            </a:r>
            <a:r>
              <a:rPr lang="en-US" sz="1000" i="1" dirty="0"/>
              <a:t>HIV Surveillance Annual Report, 2017</a:t>
            </a:r>
            <a:r>
              <a:rPr lang="en-US" sz="1000" dirty="0"/>
              <a:t>. New York City Department of Health and Mental Hygiene: New York, NY. December 2018</a:t>
            </a:r>
          </a:p>
        </p:txBody>
      </p:sp>
    </p:spTree>
    <p:extLst>
      <p:ext uri="{BB962C8B-B14F-4D97-AF65-F5344CB8AC3E}">
        <p14:creationId xmlns:p14="http://schemas.microsoft.com/office/powerpoint/2010/main" val="533013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218" y="792855"/>
            <a:ext cx="1393930" cy="13939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36" y="763766"/>
            <a:ext cx="1449577" cy="1449577"/>
          </a:xfrm>
          <a:prstGeom prst="rect">
            <a:avLst/>
          </a:prstGeom>
        </p:spPr>
      </p:pic>
      <p:pic>
        <p:nvPicPr>
          <p:cNvPr id="5" name="Picture 4"/>
          <p:cNvPicPr>
            <a:picLocks noChangeAspect="1"/>
          </p:cNvPicPr>
          <p:nvPr/>
        </p:nvPicPr>
        <p:blipFill>
          <a:blip r:embed="rId5"/>
          <a:stretch>
            <a:fillRect/>
          </a:stretch>
        </p:blipFill>
        <p:spPr>
          <a:xfrm>
            <a:off x="297461" y="1935854"/>
            <a:ext cx="1714704" cy="1213779"/>
          </a:xfrm>
          <a:prstGeom prst="rect">
            <a:avLst/>
          </a:prstGeom>
        </p:spPr>
      </p:pic>
      <p:sp>
        <p:nvSpPr>
          <p:cNvPr id="9" name="Right Arrow 8"/>
          <p:cNvSpPr/>
          <p:nvPr/>
        </p:nvSpPr>
        <p:spPr>
          <a:xfrm rot="1683543">
            <a:off x="2343229" y="3776674"/>
            <a:ext cx="2235005" cy="26822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2624" t="1013" b="24575"/>
          <a:stretch/>
        </p:blipFill>
        <p:spPr bwMode="auto">
          <a:xfrm>
            <a:off x="4111385" y="956478"/>
            <a:ext cx="3577805" cy="249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rot="8862519">
            <a:off x="7113825" y="3719467"/>
            <a:ext cx="2201158" cy="23437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ight Arrow 9"/>
          <p:cNvSpPr/>
          <p:nvPr/>
        </p:nvSpPr>
        <p:spPr>
          <a:xfrm rot="5400000">
            <a:off x="5461399" y="3712244"/>
            <a:ext cx="877775" cy="27325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750480" y="-29998"/>
            <a:ext cx="10691040" cy="1143000"/>
          </a:xfrm>
        </p:spPr>
        <p:txBody>
          <a:bodyPr>
            <a:normAutofit/>
          </a:bodyPr>
          <a:lstStyle/>
          <a:p>
            <a:r>
              <a:rPr lang="en-US" sz="4800" dirty="0"/>
              <a:t>Ending the Epidemic (</a:t>
            </a:r>
            <a:r>
              <a:rPr lang="en-US" sz="4800" dirty="0" err="1"/>
              <a:t>EtE</a:t>
            </a:r>
            <a:r>
              <a:rPr lang="en-US" sz="4800" dirty="0"/>
              <a:t>): A Recipe</a:t>
            </a:r>
          </a:p>
        </p:txBody>
      </p:sp>
      <p:pic>
        <p:nvPicPr>
          <p:cNvPr id="7" name="Picture 2" descr="Image result for gay pride cuomo end epidemic">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568" r="-8568"/>
          <a:stretch/>
        </p:blipFill>
        <p:spPr bwMode="auto">
          <a:xfrm>
            <a:off x="7689190" y="947413"/>
            <a:ext cx="4403199" cy="250603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839640" y="2991133"/>
            <a:ext cx="2114145" cy="461665"/>
          </a:xfrm>
          <a:prstGeom prst="rect">
            <a:avLst/>
          </a:prstGeom>
          <a:solidFill>
            <a:srgbClr val="FFC000"/>
          </a:solidFill>
        </p:spPr>
        <p:txBody>
          <a:bodyPr wrap="square" rtlCol="0">
            <a:spAutoFit/>
          </a:bodyPr>
          <a:lstStyle/>
          <a:p>
            <a:pPr algn="ctr"/>
            <a:r>
              <a:rPr lang="en-US" sz="2400" b="1" dirty="0">
                <a:solidFill>
                  <a:schemeClr val="bg1"/>
                </a:solidFill>
              </a:rPr>
              <a:t>Community</a:t>
            </a:r>
          </a:p>
        </p:txBody>
      </p:sp>
      <p:sp>
        <p:nvSpPr>
          <p:cNvPr id="24" name="TextBox 23"/>
          <p:cNvSpPr txBox="1"/>
          <p:nvPr/>
        </p:nvSpPr>
        <p:spPr>
          <a:xfrm>
            <a:off x="8691426" y="2995592"/>
            <a:ext cx="2114145" cy="461665"/>
          </a:xfrm>
          <a:prstGeom prst="rect">
            <a:avLst/>
          </a:prstGeom>
          <a:solidFill>
            <a:srgbClr val="FFC000"/>
          </a:solidFill>
        </p:spPr>
        <p:txBody>
          <a:bodyPr wrap="square" rtlCol="0">
            <a:spAutoFit/>
          </a:bodyPr>
          <a:lstStyle/>
          <a:p>
            <a:pPr algn="ctr"/>
            <a:r>
              <a:rPr lang="en-US" sz="2400" b="1" dirty="0">
                <a:solidFill>
                  <a:schemeClr val="bg1"/>
                </a:solidFill>
              </a:rPr>
              <a:t>Political Will</a:t>
            </a:r>
          </a:p>
        </p:txBody>
      </p:sp>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3011" t="4231" r="3290" b="7640"/>
          <a:stretch/>
        </p:blipFill>
        <p:spPr>
          <a:xfrm>
            <a:off x="1978310" y="1935855"/>
            <a:ext cx="1813372" cy="1444699"/>
          </a:xfrm>
          <a:prstGeom prst="rect">
            <a:avLst/>
          </a:prstGeom>
        </p:spPr>
      </p:pic>
      <p:sp>
        <p:nvSpPr>
          <p:cNvPr id="23" name="TextBox 22"/>
          <p:cNvSpPr txBox="1"/>
          <p:nvPr/>
        </p:nvSpPr>
        <p:spPr>
          <a:xfrm>
            <a:off x="948561" y="3001644"/>
            <a:ext cx="1915332" cy="461665"/>
          </a:xfrm>
          <a:prstGeom prst="rect">
            <a:avLst/>
          </a:prstGeom>
          <a:solidFill>
            <a:srgbClr val="FFC000"/>
          </a:solidFill>
        </p:spPr>
        <p:txBody>
          <a:bodyPr wrap="square" rtlCol="0">
            <a:spAutoFit/>
          </a:bodyPr>
          <a:lstStyle/>
          <a:p>
            <a:pPr algn="ctr"/>
            <a:r>
              <a:rPr lang="en-US" sz="2400" b="1" dirty="0">
                <a:solidFill>
                  <a:schemeClr val="bg1"/>
                </a:solidFill>
              </a:rPr>
              <a:t>Science</a:t>
            </a:r>
          </a:p>
        </p:txBody>
      </p:sp>
      <p:pic>
        <p:nvPicPr>
          <p:cNvPr id="26" name="Picture 25" descr="EtE Blueprint.jpg"/>
          <p:cNvPicPr>
            <a:picLocks noChangeAspect="1"/>
          </p:cNvPicPr>
          <p:nvPr/>
        </p:nvPicPr>
        <p:blipFill rotWithShape="1">
          <a:blip r:embed="rId10">
            <a:extLst>
              <a:ext uri="{28A0092B-C50C-407E-A947-70E740481C1C}">
                <a14:useLocalDpi xmlns:a14="http://schemas.microsoft.com/office/drawing/2010/main" val="0"/>
              </a:ext>
            </a:extLst>
          </a:blip>
          <a:srcRect l="12296" t="37604" r="10666" b="22580"/>
          <a:stretch/>
        </p:blipFill>
        <p:spPr>
          <a:xfrm>
            <a:off x="4525362" y="4293950"/>
            <a:ext cx="2696071" cy="1797529"/>
          </a:xfrm>
          <a:prstGeom prst="rect">
            <a:avLst/>
          </a:prstGeom>
        </p:spPr>
      </p:pic>
    </p:spTree>
    <p:extLst>
      <p:ext uri="{BB962C8B-B14F-4D97-AF65-F5344CB8AC3E}">
        <p14:creationId xmlns:p14="http://schemas.microsoft.com/office/powerpoint/2010/main" val="145084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linds(horizont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par>
                          <p:cTn id="54" fill="hold">
                            <p:stCondLst>
                              <p:cond delay="500"/>
                            </p:stCondLst>
                            <p:childTnLst>
                              <p:par>
                                <p:cTn id="55" presetID="20" presetClass="entr" presetSubtype="0"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edge">
                                      <p:cBhvr>
                                        <p:cTn id="5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0" grpId="0" animBg="1"/>
      <p:bldP spid="22" grpId="0" animBg="1"/>
      <p:bldP spid="24"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50117" y="5149904"/>
            <a:ext cx="1066800" cy="307777"/>
          </a:xfrm>
          <a:prstGeom prst="rect">
            <a:avLst/>
          </a:prstGeom>
          <a:noFill/>
        </p:spPr>
        <p:txBody>
          <a:bodyPr wrap="square" rtlCol="0">
            <a:spAutoFit/>
          </a:bodyPr>
          <a:lstStyle/>
          <a:p>
            <a:pPr algn="ctr"/>
            <a:r>
              <a:rPr lang="en-US" sz="1400" dirty="0">
                <a:solidFill>
                  <a:prstClr val="black"/>
                </a:solidFill>
              </a:rPr>
              <a:t>Year</a:t>
            </a:r>
          </a:p>
        </p:txBody>
      </p:sp>
      <p:sp>
        <p:nvSpPr>
          <p:cNvPr id="6" name="TextBox 5"/>
          <p:cNvSpPr txBox="1"/>
          <p:nvPr/>
        </p:nvSpPr>
        <p:spPr>
          <a:xfrm>
            <a:off x="1735" y="6136685"/>
            <a:ext cx="4223423" cy="784830"/>
          </a:xfrm>
          <a:prstGeom prst="rect">
            <a:avLst/>
          </a:prstGeom>
          <a:noFill/>
        </p:spPr>
        <p:txBody>
          <a:bodyPr wrap="square" rtlCol="0">
            <a:spAutoFit/>
          </a:bodyPr>
          <a:lstStyle/>
          <a:p>
            <a:r>
              <a:rPr lang="en-US" sz="900" dirty="0">
                <a:solidFill>
                  <a:prstClr val="black"/>
                </a:solidFill>
              </a:rPr>
              <a:t>Numbers of new HIV diagnoses from 2010 to 2017 were reported to NYC DOHMH as of March 31, 2018. Estimated incident HIV infections from 2010 to 2017 were calculated using CDC’s “CD4-depletion model,” which uses </a:t>
            </a:r>
            <a:r>
              <a:rPr lang="en-US" sz="900" dirty="0">
                <a:solidFill>
                  <a:srgbClr val="000000"/>
                </a:solidFill>
              </a:rPr>
              <a:t>distribution of C</a:t>
            </a:r>
            <a:r>
              <a:rPr lang="en-US" sz="900" dirty="0"/>
              <a:t>D4 count at HIV diagnosis to estimate timing of HIV infection</a:t>
            </a:r>
            <a:r>
              <a:rPr lang="en-US" sz="900" dirty="0">
                <a:solidFill>
                  <a:srgbClr val="000000"/>
                </a:solidFill>
              </a:rPr>
              <a:t>. All </a:t>
            </a:r>
            <a:r>
              <a:rPr lang="en-US" sz="900" dirty="0">
                <a:solidFill>
                  <a:prstClr val="black"/>
                </a:solidFill>
              </a:rPr>
              <a:t>data from 2018 to 2020 are projections based on an estimated acceleration of historical declines.</a:t>
            </a:r>
          </a:p>
        </p:txBody>
      </p:sp>
      <p:sp>
        <p:nvSpPr>
          <p:cNvPr id="10" name="TextBox 9"/>
          <p:cNvSpPr txBox="1"/>
          <p:nvPr/>
        </p:nvSpPr>
        <p:spPr>
          <a:xfrm rot="16200000">
            <a:off x="-280601" y="3268174"/>
            <a:ext cx="4038601" cy="276999"/>
          </a:xfrm>
          <a:prstGeom prst="rect">
            <a:avLst/>
          </a:prstGeom>
          <a:noFill/>
        </p:spPr>
        <p:txBody>
          <a:bodyPr wrap="square" rtlCol="0">
            <a:spAutoFit/>
          </a:bodyPr>
          <a:lstStyle/>
          <a:p>
            <a:pPr algn="ctr"/>
            <a:r>
              <a:rPr lang="en-US" sz="1200" dirty="0">
                <a:solidFill>
                  <a:prstClr val="black"/>
                </a:solidFill>
              </a:rPr>
              <a:t>Number of HIV cases</a:t>
            </a:r>
          </a:p>
        </p:txBody>
      </p:sp>
      <p:sp>
        <p:nvSpPr>
          <p:cNvPr id="7" name="Right Arrow 6"/>
          <p:cNvSpPr/>
          <p:nvPr/>
        </p:nvSpPr>
        <p:spPr>
          <a:xfrm>
            <a:off x="1295400" y="5542060"/>
            <a:ext cx="7302499" cy="348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Actual Data</a:t>
            </a:r>
          </a:p>
        </p:txBody>
      </p:sp>
      <p:sp>
        <p:nvSpPr>
          <p:cNvPr id="11" name="Right Arrow 10"/>
          <p:cNvSpPr/>
          <p:nvPr/>
        </p:nvSpPr>
        <p:spPr>
          <a:xfrm>
            <a:off x="8675151" y="5513485"/>
            <a:ext cx="2794001" cy="405824"/>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Projection</a:t>
            </a:r>
          </a:p>
        </p:txBody>
      </p:sp>
      <p:graphicFrame>
        <p:nvGraphicFramePr>
          <p:cNvPr id="12" name="Chart 11">
            <a:extLst>
              <a:ext uri="{FF2B5EF4-FFF2-40B4-BE49-F238E27FC236}">
                <a16:creationId xmlns:a16="http://schemas.microsoft.com/office/drawing/2014/main" id="{00000000-0008-0000-0000-000004000000}"/>
              </a:ext>
            </a:extLst>
          </p:cNvPr>
          <p:cNvGraphicFramePr>
            <a:graphicFrameLocks/>
          </p:cNvGraphicFramePr>
          <p:nvPr/>
        </p:nvGraphicFramePr>
        <p:xfrm>
          <a:off x="663888" y="1027744"/>
          <a:ext cx="10882517" cy="4613262"/>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778068" y="537570"/>
            <a:ext cx="10691084" cy="1143000"/>
          </a:xfrm>
        </p:spPr>
        <p:txBody>
          <a:bodyPr>
            <a:noAutofit/>
          </a:bodyPr>
          <a:lstStyle/>
          <a:p>
            <a:r>
              <a:rPr lang="en-US" sz="3200" dirty="0"/>
              <a:t>Achieving ETE GOALS: </a:t>
            </a:r>
            <a:br>
              <a:rPr lang="en-US" sz="3200" dirty="0"/>
            </a:br>
            <a:r>
              <a:rPr lang="en-US" sz="3200" dirty="0"/>
              <a:t>New HIV Diagnoses and Estimated Incident HIV Infections in NYC, 2010-2020</a:t>
            </a:r>
            <a:br>
              <a:rPr lang="en-US" sz="3200" dirty="0"/>
            </a:br>
            <a:endParaRPr lang="en-US" sz="3200" dirty="0"/>
          </a:p>
        </p:txBody>
      </p:sp>
      <p:sp>
        <p:nvSpPr>
          <p:cNvPr id="4" name="TextBox 3"/>
          <p:cNvSpPr txBox="1"/>
          <p:nvPr/>
        </p:nvSpPr>
        <p:spPr>
          <a:xfrm>
            <a:off x="8631352" y="2196790"/>
            <a:ext cx="3233545" cy="372251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8295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this all mean?</a:t>
            </a:r>
          </a:p>
        </p:txBody>
      </p:sp>
      <p:sp>
        <p:nvSpPr>
          <p:cNvPr id="3" name="Content Placeholder 2"/>
          <p:cNvSpPr>
            <a:spLocks noGrp="1"/>
          </p:cNvSpPr>
          <p:nvPr>
            <p:ph idx="1"/>
          </p:nvPr>
        </p:nvSpPr>
        <p:spPr>
          <a:xfrm>
            <a:off x="750480" y="1209909"/>
            <a:ext cx="10691040" cy="4525963"/>
          </a:xfrm>
        </p:spPr>
        <p:txBody>
          <a:bodyPr>
            <a:noAutofit/>
          </a:bodyPr>
          <a:lstStyle/>
          <a:p>
            <a:r>
              <a:rPr lang="en-US" sz="2400" dirty="0"/>
              <a:t>We are diagnosing prevalent HIV infections at a stable rate earlier and more efficiently</a:t>
            </a:r>
          </a:p>
          <a:p>
            <a:pPr lvl="1"/>
            <a:r>
              <a:rPr lang="en-US" sz="2000" dirty="0"/>
              <a:t>Proportion of acute infections detected increasing</a:t>
            </a:r>
          </a:p>
          <a:p>
            <a:pPr lvl="1"/>
            <a:r>
              <a:rPr lang="en-US" sz="2000" dirty="0"/>
              <a:t>Diagnosis at earlier stage of infection, before people get ill. 17.5 % concurrent AIDS</a:t>
            </a:r>
          </a:p>
          <a:p>
            <a:r>
              <a:rPr lang="en-US" sz="2400" dirty="0"/>
              <a:t>Decreasing incidence means that people are not getting HIV</a:t>
            </a:r>
          </a:p>
          <a:p>
            <a:pPr lvl="1"/>
            <a:r>
              <a:rPr lang="en-US" sz="2000" dirty="0"/>
              <a:t>U=U continues to work</a:t>
            </a:r>
          </a:p>
          <a:p>
            <a:pPr lvl="1"/>
            <a:r>
              <a:rPr lang="en-US" sz="2000" dirty="0" err="1"/>
              <a:t>PrEP</a:t>
            </a:r>
            <a:r>
              <a:rPr lang="en-US" sz="2000" dirty="0"/>
              <a:t> in MSM is likely driving down transmission</a:t>
            </a:r>
          </a:p>
          <a:p>
            <a:r>
              <a:rPr lang="en-US" sz="2400" dirty="0"/>
              <a:t>Areas we are working to improve</a:t>
            </a:r>
          </a:p>
          <a:p>
            <a:pPr lvl="1"/>
            <a:r>
              <a:rPr lang="en-US" sz="2000" dirty="0" err="1"/>
              <a:t>PrEP</a:t>
            </a:r>
            <a:r>
              <a:rPr lang="en-US" sz="2000" dirty="0"/>
              <a:t> in cis Women and TGNC People</a:t>
            </a:r>
          </a:p>
          <a:p>
            <a:pPr lvl="1"/>
            <a:r>
              <a:rPr lang="en-US" sz="2000" dirty="0"/>
              <a:t>Latino MSM- ¡</a:t>
            </a:r>
            <a:r>
              <a:rPr lang="en-US" sz="2000" dirty="0" err="1"/>
              <a:t>Listos</a:t>
            </a:r>
            <a:r>
              <a:rPr lang="en-US" sz="2000" dirty="0"/>
              <a:t>! and more!</a:t>
            </a:r>
          </a:p>
          <a:p>
            <a:pPr lvl="1"/>
            <a:endParaRPr lang="en-US" sz="2000" dirty="0"/>
          </a:p>
        </p:txBody>
      </p:sp>
      <p:sp>
        <p:nvSpPr>
          <p:cNvPr id="4" name="Rectangle 3"/>
          <p:cNvSpPr/>
          <p:nvPr/>
        </p:nvSpPr>
        <p:spPr>
          <a:xfrm>
            <a:off x="2740165" y="5206948"/>
            <a:ext cx="6756273" cy="769441"/>
          </a:xfrm>
          <a:prstGeom prst="rect">
            <a:avLst/>
          </a:prstGeom>
        </p:spPr>
        <p:txBody>
          <a:bodyPr wrap="none">
            <a:spAutoFit/>
          </a:bodyPr>
          <a:lstStyle/>
          <a:p>
            <a:r>
              <a:rPr lang="en-US" sz="4400" b="1" dirty="0">
                <a:ln w="22225">
                  <a:solidFill>
                    <a:schemeClr val="accent2"/>
                  </a:solidFill>
                  <a:prstDash val="solid"/>
                </a:ln>
                <a:solidFill>
                  <a:schemeClr val="accent2">
                    <a:lumMod val="40000"/>
                    <a:lumOff val="60000"/>
                  </a:schemeClr>
                </a:solidFill>
              </a:rPr>
              <a:t>NYC IS ON TRACK FOR 2020!</a:t>
            </a:r>
          </a:p>
        </p:txBody>
      </p:sp>
    </p:spTree>
    <p:extLst>
      <p:ext uri="{BB962C8B-B14F-4D97-AF65-F5344CB8AC3E}">
        <p14:creationId xmlns:p14="http://schemas.microsoft.com/office/powerpoint/2010/main" val="154329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6" presetClass="emph" presetSubtype="0" fill="hold" grpId="2" nodeType="withEffect">
                                  <p:stCondLst>
                                    <p:cond delay="0"/>
                                  </p:stCondLst>
                                  <p:childTnLst>
                                    <p:animScale>
                                      <p:cBhvr>
                                        <p:cTn id="8"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5947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Enhance Methods for Tracing HIV Transmission</a:t>
            </a:r>
          </a:p>
        </p:txBody>
      </p:sp>
      <p:sp>
        <p:nvSpPr>
          <p:cNvPr id="3" name="Content Placeholder 2"/>
          <p:cNvSpPr>
            <a:spLocks noGrp="1"/>
          </p:cNvSpPr>
          <p:nvPr>
            <p:ph idx="1"/>
          </p:nvPr>
        </p:nvSpPr>
        <p:spPr/>
        <p:txBody>
          <a:bodyPr>
            <a:normAutofit/>
          </a:bodyPr>
          <a:lstStyle/>
          <a:p>
            <a:pPr marL="0" indent="0">
              <a:buNone/>
            </a:pPr>
            <a:r>
              <a:rPr lang="en-US" sz="2200" b="1" dirty="0"/>
              <a:t>Employ state-of-the-art scientific methods to “fingerprint” HIV strains, allowing staff to map possible transmission networks, identify people with HIV or at risk of acquiring HIV within those networks, and link them to partner services, HIV testing, HIV care or PrEP, and support services. Initiatives include: </a:t>
            </a:r>
            <a:endParaRPr lang="en-US" sz="2200" dirty="0"/>
          </a:p>
          <a:p>
            <a:pPr lvl="0"/>
            <a:r>
              <a:rPr lang="en-US" sz="2200" dirty="0"/>
              <a:t>HIV phylogenetic testing by the New York City Public Health Laboratory and integrating laboratory processes and findings into protocols for field work and outreach</a:t>
            </a:r>
          </a:p>
          <a:p>
            <a:pPr lvl="0"/>
            <a:r>
              <a:rPr lang="en-US" sz="2200" dirty="0"/>
              <a:t>Piloting the model, including resistance testing, at the Health Department’s Sexual Health Clinics and expanding the model to identify HIV networks citywide  </a:t>
            </a:r>
          </a:p>
        </p:txBody>
      </p:sp>
    </p:spTree>
    <p:extLst>
      <p:ext uri="{BB962C8B-B14F-4D97-AF65-F5344CB8AC3E}">
        <p14:creationId xmlns:p14="http://schemas.microsoft.com/office/powerpoint/2010/main" val="793883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929"/>
            <a:ext cx="10691040" cy="1143000"/>
          </a:xfrm>
        </p:spPr>
        <p:txBody>
          <a:bodyPr/>
          <a:lstStyle/>
          <a:p>
            <a:pPr algn="ctr"/>
            <a:r>
              <a:rPr lang="en-US" sz="4800" dirty="0"/>
              <a:t>What Does Ending the Epidemic Mean?</a:t>
            </a:r>
          </a:p>
        </p:txBody>
      </p:sp>
      <p:sp>
        <p:nvSpPr>
          <p:cNvPr id="7" name="Content Placeholder 6"/>
          <p:cNvSpPr>
            <a:spLocks noGrp="1"/>
          </p:cNvSpPr>
          <p:nvPr>
            <p:ph idx="1"/>
          </p:nvPr>
        </p:nvSpPr>
        <p:spPr>
          <a:xfrm>
            <a:off x="838200" y="1704878"/>
            <a:ext cx="5448300" cy="4351338"/>
          </a:xfrm>
        </p:spPr>
        <p:txBody>
          <a:bodyPr>
            <a:noAutofit/>
          </a:bodyPr>
          <a:lstStyle/>
          <a:p>
            <a:pPr>
              <a:buFont typeface="Wingdings" charset="2"/>
              <a:buChar char="§"/>
            </a:pPr>
            <a:r>
              <a:rPr lang="en-US" sz="2400" dirty="0"/>
              <a:t>Identify persons with HIV who remain undiagnosed and link them to health care.</a:t>
            </a:r>
          </a:p>
          <a:p>
            <a:pPr>
              <a:buFont typeface="Wingdings" charset="2"/>
              <a:buChar char="§"/>
            </a:pPr>
            <a:r>
              <a:rPr lang="en-US" sz="2400" dirty="0"/>
              <a:t>Link and retain persons diagnosed with HIV in health care to maximize viral suppression so they remain healthy and prevent further transmission.</a:t>
            </a:r>
          </a:p>
          <a:p>
            <a:pPr>
              <a:buFont typeface="Wingdings" charset="2"/>
              <a:buChar char="§"/>
            </a:pPr>
            <a:r>
              <a:rPr lang="en-US" sz="2400" dirty="0"/>
              <a:t>Facilitate access to Pre-Exposure Prophylaxis (</a:t>
            </a:r>
            <a:r>
              <a:rPr lang="en-US" sz="2400" dirty="0" err="1"/>
              <a:t>PrEP</a:t>
            </a:r>
            <a:r>
              <a:rPr lang="en-US" sz="2400" dirty="0"/>
              <a:t>) for  HIV negative persons at risk of exposure.</a:t>
            </a:r>
          </a:p>
        </p:txBody>
      </p:sp>
      <p:pic>
        <p:nvPicPr>
          <p:cNvPr id="5" name="Picture 4"/>
          <p:cNvPicPr>
            <a:picLocks noChangeAspect="1"/>
          </p:cNvPicPr>
          <p:nvPr/>
        </p:nvPicPr>
        <p:blipFill rotWithShape="1">
          <a:blip r:embed="rId3"/>
          <a:srcRect b="28313"/>
          <a:stretch/>
        </p:blipFill>
        <p:spPr>
          <a:xfrm>
            <a:off x="542752" y="1607038"/>
            <a:ext cx="5937163" cy="4478219"/>
          </a:xfrm>
          <a:prstGeom prst="rect">
            <a:avLst/>
          </a:prstGeom>
        </p:spPr>
      </p:pic>
      <p:sp>
        <p:nvSpPr>
          <p:cNvPr id="3" name="TextBox 2"/>
          <p:cNvSpPr txBox="1"/>
          <p:nvPr/>
        </p:nvSpPr>
        <p:spPr>
          <a:xfrm>
            <a:off x="0" y="6301710"/>
            <a:ext cx="951351" cy="276999"/>
          </a:xfrm>
          <a:prstGeom prst="rect">
            <a:avLst/>
          </a:prstGeom>
          <a:noFill/>
        </p:spPr>
        <p:txBody>
          <a:bodyPr wrap="none" rtlCol="0">
            <a:spAutoFit/>
          </a:bodyPr>
          <a:lstStyle/>
          <a:p>
            <a:r>
              <a:rPr lang="en-US" sz="1200" dirty="0"/>
              <a:t>D. </a:t>
            </a:r>
            <a:r>
              <a:rPr lang="en-US" sz="1200" dirty="0" err="1"/>
              <a:t>Holtgrave</a:t>
            </a:r>
            <a:endParaRPr lang="en-US" sz="1200" dirty="0"/>
          </a:p>
        </p:txBody>
      </p:sp>
      <p:sp>
        <p:nvSpPr>
          <p:cNvPr id="9" name="Oval 8"/>
          <p:cNvSpPr/>
          <p:nvPr/>
        </p:nvSpPr>
        <p:spPr>
          <a:xfrm>
            <a:off x="542752" y="4644406"/>
            <a:ext cx="948267" cy="880533"/>
          </a:xfrm>
          <a:prstGeom prst="ellipse">
            <a:avLst/>
          </a:prstGeom>
          <a:noFill/>
          <a:ln w="63500">
            <a:solidFill>
              <a:srgbClr val="EE008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653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61111E-6 -3.20988E-6 L 0.46806 -0.00494 " pathEditMode="relative" rAng="0" ptsTypes="AA">
                                      <p:cBhvr>
                                        <p:cTn id="11" dur="2000" fill="hold"/>
                                        <p:tgtEl>
                                          <p:spTgt spid="5"/>
                                        </p:tgtEl>
                                        <p:attrNameLst>
                                          <p:attrName>ppt_x</p:attrName>
                                          <p:attrName>ppt_y</p:attrName>
                                        </p:attrNameLst>
                                      </p:cBhvr>
                                      <p:rCtr x="23403" y="-247"/>
                                    </p:animMotion>
                                  </p:childTnLst>
                                </p:cTn>
                              </p:par>
                              <p:par>
                                <p:cTn id="12" presetID="1" presetClass="exit" presetSubtype="0" fill="hold" grpId="1" nodeType="withEffect">
                                  <p:stCondLst>
                                    <p:cond delay="0"/>
                                  </p:stCondLst>
                                  <p:childTnLst>
                                    <p:set>
                                      <p:cBhvr>
                                        <p:cTn id="13" dur="1" fill="hold">
                                          <p:stCondLst>
                                            <p:cond delay="0"/>
                                          </p:stCondLst>
                                        </p:cTn>
                                        <p:tgtEl>
                                          <p:spTgt spid="9"/>
                                        </p:tgtEl>
                                        <p:attrNameLst>
                                          <p:attrName>style.visibility</p:attrName>
                                        </p:attrNameLst>
                                      </p:cBhvr>
                                      <p:to>
                                        <p:strVal val="hidden"/>
                                      </p:to>
                                    </p:set>
                                  </p:childTnLst>
                                </p:cTn>
                              </p:par>
                            </p:childTnLst>
                          </p:cTn>
                        </p:par>
                        <p:par>
                          <p:cTn id="14" fill="hold">
                            <p:stCondLst>
                              <p:cond delay="2000"/>
                            </p:stCondLst>
                            <p:childTnLst>
                              <p:par>
                                <p:cTn id="15" presetID="9" presetClass="entr" presetSubtype="0"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dissolv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dissolve">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t>Creating The Blueprint</a:t>
            </a:r>
          </a:p>
        </p:txBody>
      </p:sp>
      <p:sp>
        <p:nvSpPr>
          <p:cNvPr id="12" name="Content Placeholder 11"/>
          <p:cNvSpPr>
            <a:spLocks noGrp="1"/>
          </p:cNvSpPr>
          <p:nvPr>
            <p:ph idx="1"/>
          </p:nvPr>
        </p:nvSpPr>
        <p:spPr>
          <a:xfrm>
            <a:off x="838200" y="1825625"/>
            <a:ext cx="7150100" cy="4351338"/>
          </a:xfrm>
        </p:spPr>
        <p:txBody>
          <a:bodyPr>
            <a:normAutofit/>
          </a:bodyPr>
          <a:lstStyle/>
          <a:p>
            <a:pPr>
              <a:buFont typeface="Wingdings" charset="2"/>
              <a:buChar char="§"/>
            </a:pPr>
            <a:r>
              <a:rPr lang="en-US" sz="2667" dirty="0"/>
              <a:t>Recommendations solicited from the Community</a:t>
            </a:r>
          </a:p>
          <a:p>
            <a:pPr>
              <a:buFont typeface="Wingdings" charset="2"/>
              <a:buChar char="§"/>
            </a:pPr>
            <a:r>
              <a:rPr lang="en-US" sz="2667" dirty="0"/>
              <a:t>October 2014: Task Force Convened</a:t>
            </a:r>
          </a:p>
          <a:p>
            <a:pPr>
              <a:buFont typeface="Wingdings" charset="2"/>
              <a:buChar char="§"/>
            </a:pPr>
            <a:r>
              <a:rPr lang="en-US" sz="2667" dirty="0"/>
              <a:t>December 2014: Task force meetings to generate recommendations completed</a:t>
            </a:r>
          </a:p>
          <a:p>
            <a:pPr>
              <a:buFont typeface="Wingdings" charset="2"/>
              <a:buChar char="§"/>
            </a:pPr>
            <a:r>
              <a:rPr lang="en-US" sz="2667" dirty="0"/>
              <a:t>Unanimous Agreement of All Members</a:t>
            </a:r>
          </a:p>
          <a:p>
            <a:pPr>
              <a:buFont typeface="Wingdings" charset="2"/>
              <a:buChar char="§"/>
            </a:pPr>
            <a:r>
              <a:rPr lang="en-US" sz="2667" dirty="0"/>
              <a:t>January 2015: Blueprint released</a:t>
            </a:r>
          </a:p>
          <a:p>
            <a:pPr>
              <a:buFont typeface="Wingdings" charset="2"/>
              <a:buChar char="§"/>
            </a:pPr>
            <a:endParaRPr lang="en-US" sz="2667" dirty="0"/>
          </a:p>
        </p:txBody>
      </p:sp>
      <p:pic>
        <p:nvPicPr>
          <p:cNvPr id="11" name="Picture 10" descr="EtE Blueprint.jpg"/>
          <p:cNvPicPr>
            <a:picLocks noChangeAspect="1"/>
          </p:cNvPicPr>
          <p:nvPr/>
        </p:nvPicPr>
        <p:blipFill rotWithShape="1">
          <a:blip r:embed="rId3">
            <a:extLst>
              <a:ext uri="{28A0092B-C50C-407E-A947-70E740481C1C}">
                <a14:useLocalDpi xmlns:a14="http://schemas.microsoft.com/office/drawing/2010/main" val="0"/>
              </a:ext>
            </a:extLst>
          </a:blip>
          <a:srcRect l="3534" t="2448"/>
          <a:stretch/>
        </p:blipFill>
        <p:spPr>
          <a:xfrm>
            <a:off x="8481848" y="1208690"/>
            <a:ext cx="3710152" cy="4840014"/>
          </a:xfrm>
          <a:prstGeom prst="rect">
            <a:avLst/>
          </a:prstGeom>
        </p:spPr>
      </p:pic>
    </p:spTree>
    <p:extLst>
      <p:ext uri="{BB962C8B-B14F-4D97-AF65-F5344CB8AC3E}">
        <p14:creationId xmlns:p14="http://schemas.microsoft.com/office/powerpoint/2010/main" val="817873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87" y="465966"/>
            <a:ext cx="8572501" cy="6858000"/>
          </a:xfrm>
          <a:prstGeom prst="rect">
            <a:avLst/>
          </a:prstGeom>
        </p:spPr>
      </p:pic>
      <p:sp>
        <p:nvSpPr>
          <p:cNvPr id="54274" name="Title 1"/>
          <p:cNvSpPr>
            <a:spLocks noGrp="1"/>
          </p:cNvSpPr>
          <p:nvPr>
            <p:ph type="title"/>
          </p:nvPr>
        </p:nvSpPr>
        <p:spPr>
          <a:xfrm>
            <a:off x="1246589" y="285310"/>
            <a:ext cx="9698822" cy="1088526"/>
          </a:xfrm>
        </p:spPr>
        <p:txBody>
          <a:bodyPr>
            <a:normAutofit/>
          </a:bodyPr>
          <a:lstStyle/>
          <a:p>
            <a:pPr eaLnBrk="1" hangingPunct="1"/>
            <a:r>
              <a:rPr lang="en-US" altLang="en-US" sz="2800" dirty="0"/>
              <a:t>Summary of the global HIV epidemic (2017)</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46232"/>
          <a:stretch/>
        </p:blipFill>
        <p:spPr>
          <a:xfrm>
            <a:off x="1623067" y="285316"/>
            <a:ext cx="4609284" cy="6858000"/>
          </a:xfrm>
          <a:prstGeom prst="rect">
            <a:avLst/>
          </a:prstGeom>
        </p:spPr>
      </p:pic>
      <p:sp>
        <p:nvSpPr>
          <p:cNvPr id="5" name="TextBox 11">
            <a:extLst>
              <a:ext uri="{FF2B5EF4-FFF2-40B4-BE49-F238E27FC236}">
                <a16:creationId xmlns:a16="http://schemas.microsoft.com/office/drawing/2014/main" id="{83B52AA4-ACB2-8540-A34E-C5B7A44E5470}"/>
              </a:ext>
            </a:extLst>
          </p:cNvPr>
          <p:cNvSpPr txBox="1">
            <a:spLocks noChangeArrowheads="1"/>
          </p:cNvSpPr>
          <p:nvPr/>
        </p:nvSpPr>
        <p:spPr bwMode="auto">
          <a:xfrm>
            <a:off x="1514402" y="5883015"/>
            <a:ext cx="3294374" cy="27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92" tIns="41446" rIns="82892" bIns="41446">
            <a:spAutoFit/>
          </a:bodyPr>
          <a:lstStyle/>
          <a:p>
            <a:pPr eaLnBrk="1" hangingPunct="1"/>
            <a:r>
              <a:rPr lang="fr-CH" altLang="en-US" sz="1270" dirty="0">
                <a:solidFill>
                  <a:schemeClr val="tx2">
                    <a:lumMod val="65000"/>
                    <a:lumOff val="35000"/>
                  </a:schemeClr>
                </a:solidFill>
                <a:latin typeface="Myriad Pro" panose="020B0503030403020204" pitchFamily="34" charset="0"/>
              </a:rPr>
              <a:t>Source: UNAIDS/WHO </a:t>
            </a:r>
            <a:r>
              <a:rPr lang="fr-CH" altLang="en-US" sz="1270" dirty="0" err="1">
                <a:solidFill>
                  <a:schemeClr val="tx2">
                    <a:lumMod val="65000"/>
                    <a:lumOff val="35000"/>
                  </a:schemeClr>
                </a:solidFill>
                <a:latin typeface="Myriad Pro" panose="020B0503030403020204" pitchFamily="34" charset="0"/>
              </a:rPr>
              <a:t>estimates</a:t>
            </a:r>
            <a:endParaRPr lang="fr-CH" altLang="en-US" sz="1270" dirty="0">
              <a:solidFill>
                <a:schemeClr val="tx2">
                  <a:lumMod val="65000"/>
                  <a:lumOff val="35000"/>
                </a:schemeClr>
              </a:solidFill>
              <a:latin typeface="Myriad Pro" panose="020B0503030403020204" pitchFamily="34" charset="0"/>
            </a:endParaRPr>
          </a:p>
        </p:txBody>
      </p:sp>
      <p:sp>
        <p:nvSpPr>
          <p:cNvPr id="2" name="Rectangle 1"/>
          <p:cNvSpPr/>
          <p:nvPr/>
        </p:nvSpPr>
        <p:spPr>
          <a:xfrm>
            <a:off x="2329328" y="41377"/>
            <a:ext cx="7705314" cy="646331"/>
          </a:xfrm>
          <a:prstGeom prst="rect">
            <a:avLst/>
          </a:prstGeom>
        </p:spPr>
        <p:txBody>
          <a:bodyPr wrap="none">
            <a:spAutoFit/>
          </a:bodyPr>
          <a:lstStyle/>
          <a:p>
            <a:r>
              <a:rPr lang="en-US" sz="3600" b="1" dirty="0">
                <a:solidFill>
                  <a:srgbClr val="E8303B"/>
                </a:solidFill>
                <a:latin typeface="Franklin Gothic Book" panose="020B0503020102020204" pitchFamily="34" charset="0"/>
              </a:rPr>
              <a:t>HIV is an Emergency: Treat it That Way!</a:t>
            </a:r>
          </a:p>
        </p:txBody>
      </p:sp>
    </p:spTree>
    <p:extLst>
      <p:ext uri="{BB962C8B-B14F-4D97-AF65-F5344CB8AC3E}">
        <p14:creationId xmlns:p14="http://schemas.microsoft.com/office/powerpoint/2010/main" val="344765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349" y="128897"/>
            <a:ext cx="10691040" cy="1143000"/>
          </a:xfrm>
        </p:spPr>
        <p:txBody>
          <a:bodyPr/>
          <a:lstStyle/>
          <a:p>
            <a:pPr algn="ctr"/>
            <a:r>
              <a:rPr lang="en-US" sz="4267" dirty="0"/>
              <a:t>HIV is an Emergency: Treat it That Way!</a:t>
            </a:r>
          </a:p>
        </p:txBody>
      </p:sp>
      <p:pic>
        <p:nvPicPr>
          <p:cNvPr id="3" name="Picture 2"/>
          <p:cNvPicPr>
            <a:picLocks noChangeAspect="1"/>
          </p:cNvPicPr>
          <p:nvPr/>
        </p:nvPicPr>
        <p:blipFill>
          <a:blip r:embed="rId3"/>
          <a:stretch>
            <a:fillRect/>
          </a:stretch>
        </p:blipFill>
        <p:spPr>
          <a:xfrm>
            <a:off x="2354012" y="1644197"/>
            <a:ext cx="7828360" cy="4453467"/>
          </a:xfrm>
          <a:prstGeom prst="rect">
            <a:avLst/>
          </a:prstGeom>
        </p:spPr>
      </p:pic>
      <p:sp>
        <p:nvSpPr>
          <p:cNvPr id="9" name="TextBox 8"/>
          <p:cNvSpPr txBox="1"/>
          <p:nvPr/>
        </p:nvSpPr>
        <p:spPr>
          <a:xfrm>
            <a:off x="5747294" y="5623531"/>
            <a:ext cx="3915046" cy="461665"/>
          </a:xfrm>
          <a:prstGeom prst="rect">
            <a:avLst/>
          </a:prstGeom>
          <a:noFill/>
        </p:spPr>
        <p:txBody>
          <a:bodyPr wrap="none" rtlCol="0">
            <a:spAutoFit/>
          </a:bodyPr>
          <a:lstStyle/>
          <a:p>
            <a:r>
              <a:rPr lang="en-US" sz="2400" dirty="0">
                <a:solidFill>
                  <a:srgbClr val="2A9093"/>
                </a:solidFill>
              </a:rPr>
              <a:t>Estimated Lifetime Risk of HIV</a:t>
            </a:r>
          </a:p>
        </p:txBody>
      </p:sp>
      <p:sp>
        <p:nvSpPr>
          <p:cNvPr id="10" name="TextBox 9"/>
          <p:cNvSpPr txBox="1"/>
          <p:nvPr/>
        </p:nvSpPr>
        <p:spPr>
          <a:xfrm>
            <a:off x="7762361" y="1745798"/>
            <a:ext cx="700833" cy="461665"/>
          </a:xfrm>
          <a:prstGeom prst="rect">
            <a:avLst/>
          </a:prstGeom>
          <a:noFill/>
        </p:spPr>
        <p:txBody>
          <a:bodyPr wrap="none" rtlCol="0">
            <a:spAutoFit/>
          </a:bodyPr>
          <a:lstStyle/>
          <a:p>
            <a:r>
              <a:rPr lang="en-US" sz="2400" dirty="0">
                <a:solidFill>
                  <a:srgbClr val="2A9093"/>
                </a:solidFill>
              </a:rPr>
              <a:t>CDC</a:t>
            </a:r>
          </a:p>
        </p:txBody>
      </p:sp>
      <p:sp>
        <p:nvSpPr>
          <p:cNvPr id="4" name="Oval 3"/>
          <p:cNvSpPr/>
          <p:nvPr/>
        </p:nvSpPr>
        <p:spPr>
          <a:xfrm>
            <a:off x="8050227" y="2084464"/>
            <a:ext cx="1303867" cy="1168400"/>
          </a:xfrm>
          <a:prstGeom prst="ellipse">
            <a:avLst/>
          </a:prstGeom>
          <a:noFill/>
          <a:ln w="98425">
            <a:solidFill>
              <a:srgbClr val="EE008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15543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Ending the epidemic:</a:t>
            </a:r>
            <a:br>
              <a:rPr lang="en-US" dirty="0"/>
            </a:br>
            <a:r>
              <a:rPr lang="en-US" dirty="0"/>
              <a:t>Our strategy to end HIV in new York city</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185251679"/>
      </p:ext>
    </p:extLst>
  </p:cSld>
  <p:clrMapOvr>
    <a:masterClrMapping/>
  </p:clrMapOvr>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AIDS2016_template</Template>
  <TotalTime>17958</TotalTime>
  <Words>2204</Words>
  <Application>Microsoft Macintosh PowerPoint</Application>
  <PresentationFormat>Widescreen</PresentationFormat>
  <Paragraphs>160</Paragraphs>
  <Slides>43</Slides>
  <Notes>6</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Calibri Light</vt:lpstr>
      <vt:lpstr>Franklin Gothic Book</vt:lpstr>
      <vt:lpstr>Franklin Gothic Medium Cond</vt:lpstr>
      <vt:lpstr>Myriad Pro</vt:lpstr>
      <vt:lpstr>Raleway</vt:lpstr>
      <vt:lpstr>Wingdings</vt:lpstr>
      <vt:lpstr>AIDS 2016_Template</vt:lpstr>
      <vt:lpstr>PowerPoint Presentation</vt:lpstr>
      <vt:lpstr>Status Neutral Approach to  Ending the HIV Epidemic in New York City</vt:lpstr>
      <vt:lpstr>New York Ending the HIV Epidemic: Science + COMMUNITY + Political Will</vt:lpstr>
      <vt:lpstr>Ending the Epidemic (EtE): A Recipe</vt:lpstr>
      <vt:lpstr>What Does Ending the Epidemic Mean?</vt:lpstr>
      <vt:lpstr>Creating The Blueprint</vt:lpstr>
      <vt:lpstr>Summary of the global HIV epidemic (2017)</vt:lpstr>
      <vt:lpstr>HIV is an Emergency: Treat it That Way!</vt:lpstr>
      <vt:lpstr>Ending the epidemic: Our strategy to end HIV in new York city</vt:lpstr>
      <vt:lpstr>PowerPoint Presentation</vt:lpstr>
      <vt:lpstr>Increase Access to HIV Prevention Services</vt:lpstr>
      <vt:lpstr>Increase Access to HIV Prevention Services</vt:lpstr>
      <vt:lpstr>Increase Access to HIV Prevention Services</vt:lpstr>
      <vt:lpstr>Increase Access to HIV Prevention Services</vt:lpstr>
      <vt:lpstr>Increase Access to HIV Prevention Services</vt:lpstr>
      <vt:lpstr>Increase Access to HIV Prevention Services</vt:lpstr>
      <vt:lpstr>Increase Access to HIV Prevention Services</vt:lpstr>
      <vt:lpstr>Promote Optimal Treatment for All New Yorkers Living with HIV </vt:lpstr>
      <vt:lpstr>Promote Optimal Treatment for All New Yorkers Living with HIV </vt:lpstr>
      <vt:lpstr>Promote Optimal Treatment for All New Yorkers Living with HIV </vt:lpstr>
      <vt:lpstr>Promote Optimal Treatment for All New Yorkers Living with HIV </vt:lpstr>
      <vt:lpstr>Achieve Sexual Health Equity for All New Yorkers</vt:lpstr>
      <vt:lpstr>Achieve Sexual Health Equity for All New Yorkers</vt:lpstr>
      <vt:lpstr>Achieve Sexual Health Equity for All New Yorkers</vt:lpstr>
      <vt:lpstr>Achieve Sexual Health Equity for All New Yorkers</vt:lpstr>
      <vt:lpstr>Achieve Sexual Health Equity for All New Yorkers</vt:lpstr>
      <vt:lpstr>Achieve Sexual Health Equity for All New Yorkers</vt:lpstr>
      <vt:lpstr>The NYC ETE Plan at the Health Department’s  Sexual Health Clinics</vt:lpstr>
      <vt:lpstr>The NYC ETE Plan at the Health Department’s  Sexual Health Clinics</vt:lpstr>
      <vt:lpstr>The NYC ETE Plan at the Health Department’s  Sexual Health Clinics</vt:lpstr>
      <vt:lpstr>The NYC ETE Plan at the Health Department’s  Sexual Health Clinics</vt:lpstr>
      <vt:lpstr>The NYC ETE Plan at the Health Department’s  Sexual Health Clinics</vt:lpstr>
      <vt:lpstr>The NYC ETE Plan at the Health Department’s  Sexual Health Clinics</vt:lpstr>
      <vt:lpstr>The NYC ETE Plan at the Health Department’s  Sexual Health Clinics</vt:lpstr>
      <vt:lpstr>The NYC ETE Plan at the Health Department’s  Sexual Health Clinics</vt:lpstr>
      <vt:lpstr>New York City  Epidemiology &amp; Background</vt:lpstr>
      <vt:lpstr>PowerPoint Presentation</vt:lpstr>
      <vt:lpstr>New HIV Diagnoses – NYC 2017</vt:lpstr>
      <vt:lpstr>PowerPoint Presentation</vt:lpstr>
      <vt:lpstr>Achieving ETE GOALS:  New HIV Diagnoses and Estimated Incident HIV Infections in NYC, 2010-2020 </vt:lpstr>
      <vt:lpstr>What does this all mean?</vt:lpstr>
      <vt:lpstr>Thank you! </vt:lpstr>
      <vt:lpstr>Enhance Methods for Tracing HIV Transmission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Demetre Daskalakis</cp:lastModifiedBy>
  <cp:revision>84</cp:revision>
  <cp:lastPrinted>2017-01-16T15:31:13Z</cp:lastPrinted>
  <dcterms:created xsi:type="dcterms:W3CDTF">2017-01-13T09:09:35Z</dcterms:created>
  <dcterms:modified xsi:type="dcterms:W3CDTF">2019-07-21T15:28:16Z</dcterms:modified>
</cp:coreProperties>
</file>