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handoutMasterIdLst>
    <p:handoutMasterId r:id="rId14"/>
  </p:handoutMasterIdLst>
  <p:sldIdLst>
    <p:sldId id="257" r:id="rId2"/>
    <p:sldId id="259" r:id="rId3"/>
    <p:sldId id="260" r:id="rId4"/>
    <p:sldId id="258" r:id="rId5"/>
    <p:sldId id="261" r:id="rId6"/>
    <p:sldId id="262" r:id="rId7"/>
    <p:sldId id="263" r:id="rId8"/>
    <p:sldId id="267" r:id="rId9"/>
    <p:sldId id="264" r:id="rId10"/>
    <p:sldId id="266" r:id="rId11"/>
    <p:sldId id="268" r:id="rId12"/>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A9DD"/>
    <a:srgbClr val="4267B2"/>
    <a:srgbClr val="FEF3D4"/>
    <a:srgbClr val="F8E08E"/>
    <a:srgbClr val="E8303B"/>
    <a:srgbClr val="383333"/>
    <a:srgbClr val="C26E68"/>
    <a:srgbClr val="0099D2"/>
    <a:srgbClr val="ED1C24"/>
    <a:srgbClr val="EF4129"/>
  </p:clrMru>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96" autoAdjust="0"/>
    <p:restoredTop sz="72119"/>
  </p:normalViewPr>
  <p:slideViewPr>
    <p:cSldViewPr snapToGrid="0" snapToObjects="1">
      <p:cViewPr varScale="1">
        <p:scale>
          <a:sx n="57" d="100"/>
          <a:sy n="57" d="100"/>
        </p:scale>
        <p:origin x="754" y="36"/>
      </p:cViewPr>
      <p:guideLst>
        <p:guide orient="horz" pos="2160"/>
        <p:guide pos="384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60" d="100"/>
          <a:sy n="60" d="100"/>
        </p:scale>
        <p:origin x="2538" y="90"/>
      </p:cViewPr>
      <p:guideLst>
        <p:guide orient="horz" pos="3126"/>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C721E0C-2EB6-4AEE-844C-38D3BFE3D726}" type="doc">
      <dgm:prSet loTypeId="urn:microsoft.com/office/officeart/2005/8/layout/chevron1" loCatId="process" qsTypeId="urn:microsoft.com/office/officeart/2005/8/quickstyle/simple1" qsCatId="simple" csTypeId="urn:microsoft.com/office/officeart/2005/8/colors/colorful1" csCatId="colorful" phldr="1"/>
      <dgm:spPr/>
    </dgm:pt>
    <dgm:pt modelId="{011FD025-75F7-487A-A736-44760883B33C}">
      <dgm:prSet phldrT="[Text]" custT="1"/>
      <dgm:spPr/>
      <dgm:t>
        <a:bodyPr/>
        <a:lstStyle/>
        <a:p>
          <a:r>
            <a:rPr lang="en-US" sz="2800" dirty="0"/>
            <a:t>Pediatric</a:t>
          </a:r>
        </a:p>
      </dgm:t>
    </dgm:pt>
    <dgm:pt modelId="{CAFB574A-DDA6-4ABA-A49B-03DCB9856AFA}" type="parTrans" cxnId="{2CFC594E-40E1-4FF2-B3C1-2BD7C1FC8164}">
      <dgm:prSet/>
      <dgm:spPr/>
      <dgm:t>
        <a:bodyPr/>
        <a:lstStyle/>
        <a:p>
          <a:endParaRPr lang="en-US" sz="2800"/>
        </a:p>
      </dgm:t>
    </dgm:pt>
    <dgm:pt modelId="{FC3670C6-343B-4F84-A7C8-2B31AAE73E85}" type="sibTrans" cxnId="{2CFC594E-40E1-4FF2-B3C1-2BD7C1FC8164}">
      <dgm:prSet/>
      <dgm:spPr/>
      <dgm:t>
        <a:bodyPr/>
        <a:lstStyle/>
        <a:p>
          <a:endParaRPr lang="en-US" sz="2800"/>
        </a:p>
      </dgm:t>
    </dgm:pt>
    <dgm:pt modelId="{8586E64B-4902-4F27-AD22-A1CAE70CB1B8}">
      <dgm:prSet phldrT="[Text]" custT="1"/>
      <dgm:spPr/>
      <dgm:t>
        <a:bodyPr/>
        <a:lstStyle/>
        <a:p>
          <a:r>
            <a:rPr lang="en-US" sz="2800" dirty="0"/>
            <a:t>Adolescent</a:t>
          </a:r>
        </a:p>
      </dgm:t>
    </dgm:pt>
    <dgm:pt modelId="{3384DDBB-32A9-4C4C-A66D-88782C540424}" type="parTrans" cxnId="{01D63820-2AA4-4DED-B89A-BF27FD2A1479}">
      <dgm:prSet/>
      <dgm:spPr/>
      <dgm:t>
        <a:bodyPr/>
        <a:lstStyle/>
        <a:p>
          <a:endParaRPr lang="en-US" sz="2800"/>
        </a:p>
      </dgm:t>
    </dgm:pt>
    <dgm:pt modelId="{C25F7A10-BA8D-480B-80F1-58289B55E284}" type="sibTrans" cxnId="{01D63820-2AA4-4DED-B89A-BF27FD2A1479}">
      <dgm:prSet/>
      <dgm:spPr/>
      <dgm:t>
        <a:bodyPr/>
        <a:lstStyle/>
        <a:p>
          <a:endParaRPr lang="en-US" sz="2800"/>
        </a:p>
      </dgm:t>
    </dgm:pt>
    <dgm:pt modelId="{E8BB169E-0410-4C1C-9C1F-753334B9CB65}">
      <dgm:prSet phldrT="[Text]" custT="1"/>
      <dgm:spPr/>
      <dgm:t>
        <a:bodyPr/>
        <a:lstStyle/>
        <a:p>
          <a:r>
            <a:rPr lang="en-US" sz="2800" dirty="0"/>
            <a:t>Adult</a:t>
          </a:r>
        </a:p>
      </dgm:t>
    </dgm:pt>
    <dgm:pt modelId="{23BE3C81-6AE0-435E-B092-C3457D28269F}" type="parTrans" cxnId="{63B1B20C-1419-42D0-8AB9-0E0636FA64F4}">
      <dgm:prSet/>
      <dgm:spPr/>
      <dgm:t>
        <a:bodyPr/>
        <a:lstStyle/>
        <a:p>
          <a:endParaRPr lang="en-US" sz="2800"/>
        </a:p>
      </dgm:t>
    </dgm:pt>
    <dgm:pt modelId="{F2650B38-CE3C-45B6-9FBC-440731270884}" type="sibTrans" cxnId="{63B1B20C-1419-42D0-8AB9-0E0636FA64F4}">
      <dgm:prSet/>
      <dgm:spPr/>
      <dgm:t>
        <a:bodyPr/>
        <a:lstStyle/>
        <a:p>
          <a:endParaRPr lang="en-US" sz="2800"/>
        </a:p>
      </dgm:t>
    </dgm:pt>
    <dgm:pt modelId="{DCC4A71D-67D5-4B72-B370-7E1980F21736}" type="pres">
      <dgm:prSet presAssocID="{0C721E0C-2EB6-4AEE-844C-38D3BFE3D726}" presName="Name0" presStyleCnt="0">
        <dgm:presLayoutVars>
          <dgm:dir/>
          <dgm:animLvl val="lvl"/>
          <dgm:resizeHandles val="exact"/>
        </dgm:presLayoutVars>
      </dgm:prSet>
      <dgm:spPr/>
    </dgm:pt>
    <dgm:pt modelId="{A5BB5DCD-8EFF-4C08-8E7F-4BCB408B512D}" type="pres">
      <dgm:prSet presAssocID="{011FD025-75F7-487A-A736-44760883B33C}" presName="parTxOnly" presStyleLbl="node1" presStyleIdx="0" presStyleCnt="3" custLinFactNeighborX="-821">
        <dgm:presLayoutVars>
          <dgm:chMax val="0"/>
          <dgm:chPref val="0"/>
          <dgm:bulletEnabled val="1"/>
        </dgm:presLayoutVars>
      </dgm:prSet>
      <dgm:spPr/>
      <dgm:t>
        <a:bodyPr/>
        <a:lstStyle/>
        <a:p>
          <a:endParaRPr lang="en-US"/>
        </a:p>
      </dgm:t>
    </dgm:pt>
    <dgm:pt modelId="{07371D33-4429-4ADE-A46A-5732578C14CC}" type="pres">
      <dgm:prSet presAssocID="{FC3670C6-343B-4F84-A7C8-2B31AAE73E85}" presName="parTxOnlySpace" presStyleCnt="0"/>
      <dgm:spPr/>
    </dgm:pt>
    <dgm:pt modelId="{A8D28E39-73F7-40D6-94B0-19A79471A6D4}" type="pres">
      <dgm:prSet presAssocID="{8586E64B-4902-4F27-AD22-A1CAE70CB1B8}" presName="parTxOnly" presStyleLbl="node1" presStyleIdx="1" presStyleCnt="3">
        <dgm:presLayoutVars>
          <dgm:chMax val="0"/>
          <dgm:chPref val="0"/>
          <dgm:bulletEnabled val="1"/>
        </dgm:presLayoutVars>
      </dgm:prSet>
      <dgm:spPr/>
      <dgm:t>
        <a:bodyPr/>
        <a:lstStyle/>
        <a:p>
          <a:endParaRPr lang="en-US"/>
        </a:p>
      </dgm:t>
    </dgm:pt>
    <dgm:pt modelId="{C4D208F9-77BC-4C77-BD36-5C0467671E24}" type="pres">
      <dgm:prSet presAssocID="{C25F7A10-BA8D-480B-80F1-58289B55E284}" presName="parTxOnlySpace" presStyleCnt="0"/>
      <dgm:spPr/>
    </dgm:pt>
    <dgm:pt modelId="{DE43145B-565A-4256-BE95-A5693598CA09}" type="pres">
      <dgm:prSet presAssocID="{E8BB169E-0410-4C1C-9C1F-753334B9CB65}" presName="parTxOnly" presStyleLbl="node1" presStyleIdx="2" presStyleCnt="3">
        <dgm:presLayoutVars>
          <dgm:chMax val="0"/>
          <dgm:chPref val="0"/>
          <dgm:bulletEnabled val="1"/>
        </dgm:presLayoutVars>
      </dgm:prSet>
      <dgm:spPr/>
      <dgm:t>
        <a:bodyPr/>
        <a:lstStyle/>
        <a:p>
          <a:endParaRPr lang="en-US"/>
        </a:p>
      </dgm:t>
    </dgm:pt>
  </dgm:ptLst>
  <dgm:cxnLst>
    <dgm:cxn modelId="{63B1B20C-1419-42D0-8AB9-0E0636FA64F4}" srcId="{0C721E0C-2EB6-4AEE-844C-38D3BFE3D726}" destId="{E8BB169E-0410-4C1C-9C1F-753334B9CB65}" srcOrd="2" destOrd="0" parTransId="{23BE3C81-6AE0-435E-B092-C3457D28269F}" sibTransId="{F2650B38-CE3C-45B6-9FBC-440731270884}"/>
    <dgm:cxn modelId="{602DED41-154F-424F-BC6A-DE84CB296048}" type="presOf" srcId="{0C721E0C-2EB6-4AEE-844C-38D3BFE3D726}" destId="{DCC4A71D-67D5-4B72-B370-7E1980F21736}" srcOrd="0" destOrd="0" presId="urn:microsoft.com/office/officeart/2005/8/layout/chevron1"/>
    <dgm:cxn modelId="{2CFC594E-40E1-4FF2-B3C1-2BD7C1FC8164}" srcId="{0C721E0C-2EB6-4AEE-844C-38D3BFE3D726}" destId="{011FD025-75F7-487A-A736-44760883B33C}" srcOrd="0" destOrd="0" parTransId="{CAFB574A-DDA6-4ABA-A49B-03DCB9856AFA}" sibTransId="{FC3670C6-343B-4F84-A7C8-2B31AAE73E85}"/>
    <dgm:cxn modelId="{33B50019-3F09-46A5-B27C-FDF70DADEE17}" type="presOf" srcId="{011FD025-75F7-487A-A736-44760883B33C}" destId="{A5BB5DCD-8EFF-4C08-8E7F-4BCB408B512D}" srcOrd="0" destOrd="0" presId="urn:microsoft.com/office/officeart/2005/8/layout/chevron1"/>
    <dgm:cxn modelId="{928E49C0-8C82-4A2D-926B-8DAC2DF037D9}" type="presOf" srcId="{E8BB169E-0410-4C1C-9C1F-753334B9CB65}" destId="{DE43145B-565A-4256-BE95-A5693598CA09}" srcOrd="0" destOrd="0" presId="urn:microsoft.com/office/officeart/2005/8/layout/chevron1"/>
    <dgm:cxn modelId="{01D63820-2AA4-4DED-B89A-BF27FD2A1479}" srcId="{0C721E0C-2EB6-4AEE-844C-38D3BFE3D726}" destId="{8586E64B-4902-4F27-AD22-A1CAE70CB1B8}" srcOrd="1" destOrd="0" parTransId="{3384DDBB-32A9-4C4C-A66D-88782C540424}" sibTransId="{C25F7A10-BA8D-480B-80F1-58289B55E284}"/>
    <dgm:cxn modelId="{719B1F7C-CC51-4A6D-BA2F-6732B3FAD2EF}" type="presOf" srcId="{8586E64B-4902-4F27-AD22-A1CAE70CB1B8}" destId="{A8D28E39-73F7-40D6-94B0-19A79471A6D4}" srcOrd="0" destOrd="0" presId="urn:microsoft.com/office/officeart/2005/8/layout/chevron1"/>
    <dgm:cxn modelId="{757C3F3E-C50C-406F-93A7-9C41D056DACE}" type="presParOf" srcId="{DCC4A71D-67D5-4B72-B370-7E1980F21736}" destId="{A5BB5DCD-8EFF-4C08-8E7F-4BCB408B512D}" srcOrd="0" destOrd="0" presId="urn:microsoft.com/office/officeart/2005/8/layout/chevron1"/>
    <dgm:cxn modelId="{5F29A09D-1505-4BFF-99E7-1D471D3C9D22}" type="presParOf" srcId="{DCC4A71D-67D5-4B72-B370-7E1980F21736}" destId="{07371D33-4429-4ADE-A46A-5732578C14CC}" srcOrd="1" destOrd="0" presId="urn:microsoft.com/office/officeart/2005/8/layout/chevron1"/>
    <dgm:cxn modelId="{DDF11628-EE32-4BFB-B6A5-3CA03A13050C}" type="presParOf" srcId="{DCC4A71D-67D5-4B72-B370-7E1980F21736}" destId="{A8D28E39-73F7-40D6-94B0-19A79471A6D4}" srcOrd="2" destOrd="0" presId="urn:microsoft.com/office/officeart/2005/8/layout/chevron1"/>
    <dgm:cxn modelId="{76D5FB5E-6FAC-4CA2-9A67-2F6C0FAC12F9}" type="presParOf" srcId="{DCC4A71D-67D5-4B72-B370-7E1980F21736}" destId="{C4D208F9-77BC-4C77-BD36-5C0467671E24}" srcOrd="3" destOrd="0" presId="urn:microsoft.com/office/officeart/2005/8/layout/chevron1"/>
    <dgm:cxn modelId="{86CE37D9-F625-4DF5-AC1C-8F506A551892}" type="presParOf" srcId="{DCC4A71D-67D5-4B72-B370-7E1980F21736}" destId="{DE43145B-565A-4256-BE95-A5693598CA09}"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BB5DCD-8EFF-4C08-8E7F-4BCB408B512D}">
      <dsp:nvSpPr>
        <dsp:cNvPr id="0" name=""/>
        <dsp:cNvSpPr/>
      </dsp:nvSpPr>
      <dsp:spPr>
        <a:xfrm>
          <a:off x="0" y="0"/>
          <a:ext cx="2641865" cy="543560"/>
        </a:xfrm>
        <a:prstGeom prst="chevr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2014" tIns="37338" rIns="37338" bIns="37338" numCol="1" spcCol="1270" anchor="ctr" anchorCtr="0">
          <a:noAutofit/>
        </a:bodyPr>
        <a:lstStyle/>
        <a:p>
          <a:pPr lvl="0" algn="ctr" defTabSz="1244600">
            <a:lnSpc>
              <a:spcPct val="90000"/>
            </a:lnSpc>
            <a:spcBef>
              <a:spcPct val="0"/>
            </a:spcBef>
            <a:spcAft>
              <a:spcPct val="35000"/>
            </a:spcAft>
          </a:pPr>
          <a:r>
            <a:rPr lang="en-US" sz="2800" kern="1200" dirty="0"/>
            <a:t>Pediatric</a:t>
          </a:r>
        </a:p>
      </dsp:txBody>
      <dsp:txXfrm>
        <a:off x="271780" y="0"/>
        <a:ext cx="2098305" cy="543560"/>
      </dsp:txXfrm>
    </dsp:sp>
    <dsp:sp modelId="{A8D28E39-73F7-40D6-94B0-19A79471A6D4}">
      <dsp:nvSpPr>
        <dsp:cNvPr id="0" name=""/>
        <dsp:cNvSpPr/>
      </dsp:nvSpPr>
      <dsp:spPr>
        <a:xfrm>
          <a:off x="2379847" y="0"/>
          <a:ext cx="2641865" cy="543560"/>
        </a:xfrm>
        <a:prstGeom prst="chevron">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2014" tIns="37338" rIns="37338" bIns="37338" numCol="1" spcCol="1270" anchor="ctr" anchorCtr="0">
          <a:noAutofit/>
        </a:bodyPr>
        <a:lstStyle/>
        <a:p>
          <a:pPr lvl="0" algn="ctr" defTabSz="1244600">
            <a:lnSpc>
              <a:spcPct val="90000"/>
            </a:lnSpc>
            <a:spcBef>
              <a:spcPct val="0"/>
            </a:spcBef>
            <a:spcAft>
              <a:spcPct val="35000"/>
            </a:spcAft>
          </a:pPr>
          <a:r>
            <a:rPr lang="en-US" sz="2800" kern="1200" dirty="0"/>
            <a:t>Adolescent</a:t>
          </a:r>
        </a:p>
      </dsp:txBody>
      <dsp:txXfrm>
        <a:off x="2651627" y="0"/>
        <a:ext cx="2098305" cy="543560"/>
      </dsp:txXfrm>
    </dsp:sp>
    <dsp:sp modelId="{DE43145B-565A-4256-BE95-A5693598CA09}">
      <dsp:nvSpPr>
        <dsp:cNvPr id="0" name=""/>
        <dsp:cNvSpPr/>
      </dsp:nvSpPr>
      <dsp:spPr>
        <a:xfrm>
          <a:off x="4757526" y="0"/>
          <a:ext cx="2641865" cy="543560"/>
        </a:xfrm>
        <a:prstGeom prst="chevron">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2014" tIns="37338" rIns="37338" bIns="37338" numCol="1" spcCol="1270" anchor="ctr" anchorCtr="0">
          <a:noAutofit/>
        </a:bodyPr>
        <a:lstStyle/>
        <a:p>
          <a:pPr lvl="0" algn="ctr" defTabSz="1244600">
            <a:lnSpc>
              <a:spcPct val="90000"/>
            </a:lnSpc>
            <a:spcBef>
              <a:spcPct val="0"/>
            </a:spcBef>
            <a:spcAft>
              <a:spcPct val="35000"/>
            </a:spcAft>
          </a:pPr>
          <a:r>
            <a:rPr lang="en-US" sz="2800" kern="1200" dirty="0"/>
            <a:t>Adult</a:t>
          </a:r>
        </a:p>
      </dsp:txBody>
      <dsp:txXfrm>
        <a:off x="5029306" y="0"/>
        <a:ext cx="2098305" cy="543560"/>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0A625521-94A0-460B-B873-2E433DA52D80}" type="datetimeFigureOut">
              <a:rPr lang="en-GB" smtClean="0"/>
              <a:t>21/07/2019</a:t>
            </a:fld>
            <a:endParaRPr lang="en-GB"/>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BDFDDCCF-4F6E-433A-B627-E700498FE5DF}" type="slidenum">
              <a:rPr lang="en-GB" smtClean="0"/>
              <a:t>‹#›</a:t>
            </a:fld>
            <a:endParaRPr lang="en-GB"/>
          </a:p>
        </p:txBody>
      </p:sp>
    </p:spTree>
    <p:extLst>
      <p:ext uri="{BB962C8B-B14F-4D97-AF65-F5344CB8AC3E}">
        <p14:creationId xmlns:p14="http://schemas.microsoft.com/office/powerpoint/2010/main" val="14269968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03EAA7DA-354A-4577-AE8B-DB35B359AA63}" type="datetimeFigureOut">
              <a:rPr lang="en-US" smtClean="0"/>
              <a:t>7/21/2019</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1923EC51-7C16-4541-A9CF-BE0809EC7984}" type="slidenum">
              <a:rPr lang="en-US" smtClean="0"/>
              <a:t>‹#›</a:t>
            </a:fld>
            <a:endParaRPr lang="en-US"/>
          </a:p>
        </p:txBody>
      </p:sp>
    </p:spTree>
    <p:extLst>
      <p:ext uri="{BB962C8B-B14F-4D97-AF65-F5344CB8AC3E}">
        <p14:creationId xmlns:p14="http://schemas.microsoft.com/office/powerpoint/2010/main" val="41605858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government of Uganda is currently responsible for approximately 11% of the funding required for its national HIV response, according to the most recent estimates. The largest single contributor of external funding is the U.S. President’s Emergency Plan for AIDS Relief (PEPFAR) (34). The Ugandan Country Operational Plan (COP) for PEPFAR funding for FY 2018—a document required of all countries receiving PEPFAR funding to describe domestic strategies for meeting stated PEPFAR goals—includes specific funding for increasing ALWH retention in HIV care. This document specifically addresses barriers within the sub-theme of logistical and systemic impediments through such interventions as linking ALWH to community services and sponsoring adolescent-friendly clinic spaces. Moreover, the COP provides suggestions that incorporate identified facilitators of successful HCT, including social support—such as peer support groups—and multidisciplinary treatment teams—including peer counselors and a specific adolescent-focused individual at each facility—are also included (48).       </a:t>
            </a:r>
          </a:p>
        </p:txBody>
      </p:sp>
      <p:sp>
        <p:nvSpPr>
          <p:cNvPr id="4" name="Slide Number Placeholder 3"/>
          <p:cNvSpPr>
            <a:spLocks noGrp="1"/>
          </p:cNvSpPr>
          <p:nvPr>
            <p:ph type="sldNum" sz="quarter" idx="10"/>
          </p:nvPr>
        </p:nvSpPr>
        <p:spPr/>
        <p:txBody>
          <a:bodyPr/>
          <a:lstStyle/>
          <a:p>
            <a:fld id="{1923EC51-7C16-4541-A9CF-BE0809EC7984}" type="slidenum">
              <a:rPr lang="en-US" smtClean="0"/>
              <a:t>9</a:t>
            </a:fld>
            <a:endParaRPr lang="en-US"/>
          </a:p>
        </p:txBody>
      </p:sp>
    </p:spTree>
    <p:extLst>
      <p:ext uri="{BB962C8B-B14F-4D97-AF65-F5344CB8AC3E}">
        <p14:creationId xmlns:p14="http://schemas.microsoft.com/office/powerpoint/2010/main" val="12058143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Title with logo">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93306"/>
            <a:ext cx="12192000" cy="68580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296" y="6111995"/>
            <a:ext cx="12347682" cy="746005"/>
          </a:xfrm>
          <a:prstGeom prst="rect">
            <a:avLst/>
          </a:prstGeom>
        </p:spPr>
      </p:pic>
      <p:sp>
        <p:nvSpPr>
          <p:cNvPr id="2" name="Title 1"/>
          <p:cNvSpPr>
            <a:spLocks noGrp="1"/>
          </p:cNvSpPr>
          <p:nvPr>
            <p:ph type="title" hasCustomPrompt="1"/>
          </p:nvPr>
        </p:nvSpPr>
        <p:spPr>
          <a:xfrm>
            <a:off x="750459" y="274639"/>
            <a:ext cx="10691084" cy="1143000"/>
          </a:xfrm>
        </p:spPr>
        <p:txBody>
          <a:bodyPr>
            <a:normAutofit/>
          </a:bodyPr>
          <a:lstStyle>
            <a:lvl1pPr>
              <a:defRPr sz="4000" b="1">
                <a:solidFill>
                  <a:srgbClr val="E8303B"/>
                </a:solidFill>
                <a:latin typeface="Franklin Gothic Book" panose="020B0503020102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750459" y="1600202"/>
            <a:ext cx="10691084" cy="4525963"/>
          </a:xfrm>
        </p:spPr>
        <p:txBody>
          <a:bodyPr vert="eaVert"/>
          <a:lstStyle>
            <a:lvl1pPr>
              <a:defRPr>
                <a:latin typeface="Raleway" panose="020B0503030101060003" pitchFamily="34" charset="0"/>
              </a:defRPr>
            </a:lvl1pPr>
            <a:lvl2pPr>
              <a:defRPr>
                <a:latin typeface="Raleway" panose="020B0503030101060003" pitchFamily="34" charset="0"/>
              </a:defRPr>
            </a:lvl2pPr>
            <a:lvl3pPr>
              <a:defRPr>
                <a:latin typeface="Raleway" panose="020B0503030101060003" pitchFamily="34" charset="0"/>
              </a:defRPr>
            </a:lvl3pPr>
            <a:lvl4pPr>
              <a:defRPr>
                <a:latin typeface="Raleway" panose="020B0503030101060003" pitchFamily="34" charset="0"/>
              </a:defRPr>
            </a:lvl4pPr>
            <a:lvl5pPr>
              <a:defRPr>
                <a:latin typeface="Raleway" panose="020B0503030101060003"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30156" y="6111995"/>
            <a:ext cx="4331688" cy="846842"/>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296" y="6111995"/>
            <a:ext cx="12347682" cy="746005"/>
          </a:xfrm>
          <a:prstGeom prst="rect">
            <a:avLst/>
          </a:prstGeom>
        </p:spPr>
      </p:pic>
      <p:sp>
        <p:nvSpPr>
          <p:cNvPr id="2" name="Title 1"/>
          <p:cNvSpPr>
            <a:spLocks noGrp="1"/>
          </p:cNvSpPr>
          <p:nvPr>
            <p:ph type="title" hasCustomPrompt="1"/>
          </p:nvPr>
        </p:nvSpPr>
        <p:spPr/>
        <p:txBody>
          <a:bodyPr>
            <a:normAutofit/>
          </a:bodyPr>
          <a:lstStyle>
            <a:lvl1pPr>
              <a:defRPr sz="4000" b="1">
                <a:solidFill>
                  <a:srgbClr val="E8303B"/>
                </a:solidFill>
                <a:latin typeface="Franklin Gothic Book" panose="020B050302010202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Franklin Gothic Book" panose="020B0503020102020204" pitchFamily="34" charset="0"/>
              </a:defRPr>
            </a:lvl1pPr>
            <a:lvl2pPr>
              <a:defRPr>
                <a:latin typeface="Franklin Gothic Book" panose="020B0503020102020204" pitchFamily="34" charset="0"/>
              </a:defRPr>
            </a:lvl2pPr>
            <a:lvl3pPr>
              <a:defRPr>
                <a:latin typeface="Franklin Gothic Book" panose="020B0503020102020204" pitchFamily="34" charset="0"/>
              </a:defRPr>
            </a:lvl3pPr>
            <a:lvl4pPr>
              <a:defRPr>
                <a:latin typeface="Franklin Gothic Book" panose="020B0503020102020204" pitchFamily="34" charset="0"/>
              </a:defRPr>
            </a:lvl4pPr>
            <a:lvl5pPr>
              <a:defRPr>
                <a:latin typeface="Franklin Gothic Book" panose="020B05030201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4" name="Picture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30156" y="6111995"/>
            <a:ext cx="4331688" cy="846842"/>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296" y="6111995"/>
            <a:ext cx="12347682" cy="746005"/>
          </a:xfrm>
          <a:prstGeom prst="rect">
            <a:avLst/>
          </a:prstGeom>
        </p:spPr>
      </p:pic>
      <p:sp>
        <p:nvSpPr>
          <p:cNvPr id="2" name="Title 1"/>
          <p:cNvSpPr>
            <a:spLocks noGrp="1"/>
          </p:cNvSpPr>
          <p:nvPr>
            <p:ph type="ctrTitle" hasCustomPrompt="1"/>
          </p:nvPr>
        </p:nvSpPr>
        <p:spPr>
          <a:xfrm>
            <a:off x="914400" y="2130427"/>
            <a:ext cx="10363200" cy="1470025"/>
          </a:xfrm>
        </p:spPr>
        <p:txBody>
          <a:bodyPr/>
          <a:lstStyle>
            <a:lvl1pPr>
              <a:defRPr b="1">
                <a:solidFill>
                  <a:srgbClr val="E8303B"/>
                </a:solidFill>
                <a:latin typeface="Franklin Gothic Book" panose="020B0503020102020204" pitchFamily="34" charset="0"/>
              </a:defRPr>
            </a:lvl1pPr>
          </a:lstStyle>
          <a:p>
            <a:r>
              <a:rPr lang="en-AU" dirty="0"/>
              <a:t>CLICK TO ENTER TITLE</a:t>
            </a:r>
            <a:endParaRPr lang="en-US" dirty="0"/>
          </a:p>
        </p:txBody>
      </p:sp>
      <p:sp>
        <p:nvSpPr>
          <p:cNvPr id="3" name="Subtitle 2"/>
          <p:cNvSpPr>
            <a:spLocks noGrp="1"/>
          </p:cNvSpPr>
          <p:nvPr>
            <p:ph type="subTitle" idx="1" hasCustomPrompt="1"/>
          </p:nvPr>
        </p:nvSpPr>
        <p:spPr>
          <a:xfrm>
            <a:off x="1828800" y="3886200"/>
            <a:ext cx="8534400" cy="1752600"/>
          </a:xfrm>
        </p:spPr>
        <p:txBody>
          <a:bodyPr>
            <a:normAutofit/>
          </a:bodyPr>
          <a:lstStyle>
            <a:lvl1pPr marL="0" indent="0" algn="ctr">
              <a:buNone/>
              <a:defRPr sz="2800">
                <a:solidFill>
                  <a:srgbClr val="383333"/>
                </a:solidFill>
                <a:latin typeface="Franklin Gothic Book" panose="020B05030201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a:t>Click to enter presenter name</a:t>
            </a:r>
            <a:endParaRPr lang="en-US" dirty="0"/>
          </a:p>
        </p:txBody>
      </p:sp>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112416" y="108843"/>
            <a:ext cx="3967168" cy="1912742"/>
          </a:xfrm>
          <a:prstGeom prst="rect">
            <a:avLst/>
          </a:prstGeom>
        </p:spPr>
      </p:pic>
      <p:pic>
        <p:nvPicPr>
          <p:cNvPr id="9" name="Picture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930156" y="6111995"/>
            <a:ext cx="4331688" cy="846842"/>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296" y="6111995"/>
            <a:ext cx="12347682" cy="746005"/>
          </a:xfrm>
          <a:prstGeom prst="rect">
            <a:avLst/>
          </a:prstGeom>
        </p:spPr>
      </p:pic>
      <p:sp>
        <p:nvSpPr>
          <p:cNvPr id="2" name="Title 1"/>
          <p:cNvSpPr>
            <a:spLocks noGrp="1"/>
          </p:cNvSpPr>
          <p:nvPr>
            <p:ph type="title" hasCustomPrompt="1"/>
          </p:nvPr>
        </p:nvSpPr>
        <p:spPr>
          <a:xfrm>
            <a:off x="750480" y="274639"/>
            <a:ext cx="10691040" cy="1143000"/>
          </a:xfrm>
        </p:spPr>
        <p:txBody>
          <a:bodyPr>
            <a:normAutofit/>
          </a:bodyPr>
          <a:lstStyle>
            <a:lvl1pPr>
              <a:defRPr sz="4000" b="1">
                <a:solidFill>
                  <a:srgbClr val="E8303B"/>
                </a:solidFill>
                <a:latin typeface="Franklin Gothic Book" panose="020B0503020102020204" pitchFamily="34" charset="0"/>
              </a:defRPr>
            </a:lvl1pPr>
          </a:lstStyle>
          <a:p>
            <a:r>
              <a:rPr lang="en-US" dirty="0"/>
              <a:t>CLICK TO EDIT MASTER TITLE STYLE</a:t>
            </a:r>
          </a:p>
        </p:txBody>
      </p:sp>
      <p:sp>
        <p:nvSpPr>
          <p:cNvPr id="3" name="Content Placeholder 2"/>
          <p:cNvSpPr>
            <a:spLocks noGrp="1"/>
          </p:cNvSpPr>
          <p:nvPr>
            <p:ph idx="1"/>
          </p:nvPr>
        </p:nvSpPr>
        <p:spPr>
          <a:xfrm>
            <a:off x="750480" y="1600202"/>
            <a:ext cx="10691040" cy="4525963"/>
          </a:xfrm>
        </p:spPr>
        <p:txBody>
          <a:bodyPr/>
          <a:lstStyle>
            <a:lvl1pPr>
              <a:defRPr>
                <a:solidFill>
                  <a:srgbClr val="383333"/>
                </a:solidFill>
                <a:latin typeface="Franklin Gothic Book" panose="020B0503020102020204" pitchFamily="34" charset="0"/>
              </a:defRPr>
            </a:lvl1pPr>
            <a:lvl2pPr>
              <a:defRPr>
                <a:solidFill>
                  <a:srgbClr val="383333"/>
                </a:solidFill>
                <a:latin typeface="Franklin Gothic Book" panose="020B0503020102020204" pitchFamily="34" charset="0"/>
              </a:defRPr>
            </a:lvl2pPr>
            <a:lvl3pPr>
              <a:defRPr>
                <a:solidFill>
                  <a:srgbClr val="383333"/>
                </a:solidFill>
                <a:latin typeface="Franklin Gothic Book" panose="020B0503020102020204" pitchFamily="34" charset="0"/>
              </a:defRPr>
            </a:lvl3pPr>
            <a:lvl4pPr>
              <a:defRPr>
                <a:solidFill>
                  <a:srgbClr val="383333"/>
                </a:solidFill>
                <a:latin typeface="Franklin Gothic Book" panose="020B0503020102020204" pitchFamily="34" charset="0"/>
              </a:defRPr>
            </a:lvl4pPr>
            <a:lvl5pPr>
              <a:defRPr>
                <a:solidFill>
                  <a:srgbClr val="383333"/>
                </a:solidFill>
                <a:latin typeface="Franklin Gothic Book" panose="020B05030201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30156" y="6111995"/>
            <a:ext cx="4331688" cy="846842"/>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296" y="6111995"/>
            <a:ext cx="12347682" cy="746005"/>
          </a:xfrm>
          <a:prstGeom prst="rect">
            <a:avLst/>
          </a:prstGeom>
        </p:spPr>
      </p:pic>
      <p:sp>
        <p:nvSpPr>
          <p:cNvPr id="2" name="Title 1"/>
          <p:cNvSpPr>
            <a:spLocks noGrp="1"/>
          </p:cNvSpPr>
          <p:nvPr>
            <p:ph type="title" hasCustomPrompt="1"/>
          </p:nvPr>
        </p:nvSpPr>
        <p:spPr>
          <a:xfrm>
            <a:off x="914400" y="4406902"/>
            <a:ext cx="10363200" cy="1362075"/>
          </a:xfrm>
        </p:spPr>
        <p:txBody>
          <a:bodyPr anchor="t"/>
          <a:lstStyle>
            <a:lvl1pPr algn="l">
              <a:defRPr sz="4000" b="1" cap="all">
                <a:solidFill>
                  <a:srgbClr val="E8303B"/>
                </a:solidFill>
                <a:latin typeface="Franklin Gothic Book" panose="020B0503020102020204" pitchFamily="34" charset="0"/>
              </a:defRPr>
            </a:lvl1pPr>
          </a:lstStyle>
          <a:p>
            <a:r>
              <a:rPr lang="en-US" dirty="0"/>
              <a:t>CLICK TO EDIT MASTER TITLE STYLE</a:t>
            </a:r>
          </a:p>
        </p:txBody>
      </p:sp>
      <p:sp>
        <p:nvSpPr>
          <p:cNvPr id="3" name="Text Placeholder 2"/>
          <p:cNvSpPr>
            <a:spLocks noGrp="1"/>
          </p:cNvSpPr>
          <p:nvPr>
            <p:ph type="body" idx="1"/>
          </p:nvPr>
        </p:nvSpPr>
        <p:spPr>
          <a:xfrm>
            <a:off x="914400" y="2906713"/>
            <a:ext cx="10363200" cy="1500187"/>
          </a:xfrm>
        </p:spPr>
        <p:txBody>
          <a:bodyPr anchor="b"/>
          <a:lstStyle>
            <a:lvl1pPr marL="0" indent="0">
              <a:buNone/>
              <a:defRPr sz="2000">
                <a:solidFill>
                  <a:srgbClr val="383333"/>
                </a:solidFill>
                <a:latin typeface="Franklin Gothic Book" panose="020B05030201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30156" y="6111995"/>
            <a:ext cx="4331688" cy="846842"/>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296" y="6111995"/>
            <a:ext cx="12347682" cy="746005"/>
          </a:xfrm>
          <a:prstGeom prst="rect">
            <a:avLst/>
          </a:prstGeom>
        </p:spPr>
      </p:pic>
      <p:sp>
        <p:nvSpPr>
          <p:cNvPr id="2" name="Title 1"/>
          <p:cNvSpPr>
            <a:spLocks noGrp="1"/>
          </p:cNvSpPr>
          <p:nvPr>
            <p:ph type="title" hasCustomPrompt="1"/>
          </p:nvPr>
        </p:nvSpPr>
        <p:spPr>
          <a:xfrm>
            <a:off x="563864" y="274639"/>
            <a:ext cx="11064273" cy="1143000"/>
          </a:xfrm>
        </p:spPr>
        <p:txBody>
          <a:bodyPr>
            <a:normAutofit/>
          </a:bodyPr>
          <a:lstStyle>
            <a:lvl1pPr>
              <a:defRPr sz="4000" b="1">
                <a:solidFill>
                  <a:srgbClr val="E8303B"/>
                </a:solidFill>
                <a:latin typeface="Franklin Gothic Book" panose="020B0503020102020204" pitchFamily="34" charset="0"/>
              </a:defRPr>
            </a:lvl1pPr>
          </a:lstStyle>
          <a:p>
            <a:r>
              <a:rPr lang="en-US" dirty="0"/>
              <a:t>CLICK TO EDIT MASTER TITLE STYLE</a:t>
            </a:r>
          </a:p>
        </p:txBody>
      </p:sp>
      <p:sp>
        <p:nvSpPr>
          <p:cNvPr id="3" name="Content Placeholder 2"/>
          <p:cNvSpPr>
            <a:spLocks noGrp="1"/>
          </p:cNvSpPr>
          <p:nvPr>
            <p:ph sz="half" idx="1"/>
          </p:nvPr>
        </p:nvSpPr>
        <p:spPr>
          <a:xfrm>
            <a:off x="563863" y="1600202"/>
            <a:ext cx="5115611" cy="4525963"/>
          </a:xfrm>
        </p:spPr>
        <p:txBody>
          <a:bodyPr/>
          <a:lstStyle>
            <a:lvl1pPr>
              <a:defRPr sz="2800">
                <a:latin typeface="Franklin Gothic Book" panose="020B0503020102020204" pitchFamily="34" charset="0"/>
              </a:defRPr>
            </a:lvl1pPr>
            <a:lvl2pPr>
              <a:defRPr sz="2400">
                <a:latin typeface="Franklin Gothic Book" panose="020B0503020102020204" pitchFamily="34" charset="0"/>
              </a:defRPr>
            </a:lvl2pPr>
            <a:lvl3pPr>
              <a:defRPr sz="2000">
                <a:latin typeface="Franklin Gothic Book" panose="020B0503020102020204" pitchFamily="34" charset="0"/>
              </a:defRPr>
            </a:lvl3pPr>
            <a:lvl4pPr>
              <a:defRPr sz="1800">
                <a:latin typeface="Franklin Gothic Book" panose="020B0503020102020204" pitchFamily="34" charset="0"/>
              </a:defRPr>
            </a:lvl4pPr>
            <a:lvl5pPr>
              <a:defRPr sz="1800">
                <a:latin typeface="Franklin Gothic Book" panose="020B0503020102020204" pitchFamily="34" charset="0"/>
              </a:defRPr>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43336" y="1600202"/>
            <a:ext cx="5384800" cy="4525963"/>
          </a:xfrm>
        </p:spPr>
        <p:txBody>
          <a:bodyPr/>
          <a:lstStyle>
            <a:lvl1pPr>
              <a:defRPr sz="2800">
                <a:solidFill>
                  <a:srgbClr val="383333"/>
                </a:solidFill>
                <a:latin typeface="Franklin Gothic Book" panose="020B0503020102020204" pitchFamily="34" charset="0"/>
              </a:defRPr>
            </a:lvl1pPr>
            <a:lvl2pPr>
              <a:defRPr sz="2400">
                <a:solidFill>
                  <a:srgbClr val="383333"/>
                </a:solidFill>
                <a:latin typeface="Franklin Gothic Book" panose="020B0503020102020204" pitchFamily="34" charset="0"/>
              </a:defRPr>
            </a:lvl2pPr>
            <a:lvl3pPr>
              <a:defRPr sz="2000">
                <a:solidFill>
                  <a:srgbClr val="383333"/>
                </a:solidFill>
                <a:latin typeface="Franklin Gothic Book" panose="020B0503020102020204" pitchFamily="34" charset="0"/>
              </a:defRPr>
            </a:lvl3pPr>
            <a:lvl4pPr>
              <a:defRPr sz="1800">
                <a:solidFill>
                  <a:srgbClr val="383333"/>
                </a:solidFill>
                <a:latin typeface="Franklin Gothic Book" panose="020B0503020102020204" pitchFamily="34" charset="0"/>
              </a:defRPr>
            </a:lvl4pPr>
            <a:lvl5pPr>
              <a:defRPr sz="1800">
                <a:solidFill>
                  <a:srgbClr val="383333"/>
                </a:solidFill>
                <a:latin typeface="Franklin Gothic Book" panose="020B0503020102020204" pitchFamily="34" charset="0"/>
              </a:defRPr>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30156" y="6111995"/>
            <a:ext cx="4331688" cy="846842"/>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296" y="6111995"/>
            <a:ext cx="12347682" cy="746005"/>
          </a:xfrm>
          <a:prstGeom prst="rect">
            <a:avLst/>
          </a:prstGeom>
        </p:spPr>
      </p:pic>
      <p:sp>
        <p:nvSpPr>
          <p:cNvPr id="2" name="Title 1"/>
          <p:cNvSpPr>
            <a:spLocks noGrp="1"/>
          </p:cNvSpPr>
          <p:nvPr>
            <p:ph type="title" hasCustomPrompt="1"/>
          </p:nvPr>
        </p:nvSpPr>
        <p:spPr>
          <a:xfrm>
            <a:off x="750459" y="274639"/>
            <a:ext cx="10691084" cy="1143000"/>
          </a:xfrm>
        </p:spPr>
        <p:txBody>
          <a:bodyPr>
            <a:normAutofit/>
          </a:bodyPr>
          <a:lstStyle>
            <a:lvl1pPr>
              <a:defRPr sz="4000" b="1">
                <a:solidFill>
                  <a:srgbClr val="E8303B"/>
                </a:solidFill>
                <a:latin typeface="Franklin Gothic Book" panose="020B0503020102020204" pitchFamily="34" charset="0"/>
              </a:defRPr>
            </a:lvl1pPr>
          </a:lstStyle>
          <a:p>
            <a:r>
              <a:rPr lang="en-US" dirty="0"/>
              <a:t>CLICK TO EDIT MASTER TITLE STYLE</a:t>
            </a:r>
          </a:p>
        </p:txBody>
      </p:sp>
      <p:sp>
        <p:nvSpPr>
          <p:cNvPr id="3" name="Text Placeholder 2"/>
          <p:cNvSpPr>
            <a:spLocks noGrp="1"/>
          </p:cNvSpPr>
          <p:nvPr>
            <p:ph type="body" idx="1"/>
          </p:nvPr>
        </p:nvSpPr>
        <p:spPr>
          <a:xfrm>
            <a:off x="757655" y="1535114"/>
            <a:ext cx="511772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757655" y="2174875"/>
            <a:ext cx="511772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052510" y="1535114"/>
            <a:ext cx="5389033"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05251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30156" y="6111995"/>
            <a:ext cx="4331688" cy="846842"/>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296" y="6111995"/>
            <a:ext cx="12347682" cy="746005"/>
          </a:xfrm>
          <a:prstGeom prst="rect">
            <a:avLst/>
          </a:prstGeom>
        </p:spPr>
      </p:pic>
      <p:sp>
        <p:nvSpPr>
          <p:cNvPr id="2" name="Title 1"/>
          <p:cNvSpPr>
            <a:spLocks noGrp="1"/>
          </p:cNvSpPr>
          <p:nvPr>
            <p:ph type="title" hasCustomPrompt="1"/>
          </p:nvPr>
        </p:nvSpPr>
        <p:spPr>
          <a:xfrm>
            <a:off x="750459" y="274639"/>
            <a:ext cx="10691084" cy="1143000"/>
          </a:xfrm>
        </p:spPr>
        <p:txBody>
          <a:bodyPr>
            <a:normAutofit/>
          </a:bodyPr>
          <a:lstStyle>
            <a:lvl1pPr>
              <a:defRPr sz="4000" b="1">
                <a:solidFill>
                  <a:srgbClr val="E8303B"/>
                </a:solidFill>
                <a:latin typeface="Franklin Gothic Book" panose="020B0503020102020204" pitchFamily="34" charset="0"/>
              </a:defRPr>
            </a:lvl1pPr>
          </a:lstStyle>
          <a:p>
            <a:r>
              <a:rPr lang="en-US" dirty="0"/>
              <a:t>CLICK TO EDIT MASTER TITLE STYLE</a:t>
            </a:r>
          </a:p>
        </p:txBody>
      </p:sp>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30156" y="6111995"/>
            <a:ext cx="4331688" cy="846842"/>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296" y="6111995"/>
            <a:ext cx="12347682" cy="746005"/>
          </a:xfrm>
          <a:prstGeom prst="rect">
            <a:avLst/>
          </a:prstGeom>
        </p:spPr>
      </p:pic>
      <p:sp>
        <p:nvSpPr>
          <p:cNvPr id="2" name="Title 1"/>
          <p:cNvSpPr>
            <a:spLocks noGrp="1"/>
          </p:cNvSpPr>
          <p:nvPr>
            <p:ph type="title" hasCustomPrompt="1"/>
          </p:nvPr>
        </p:nvSpPr>
        <p:spPr>
          <a:xfrm>
            <a:off x="797297" y="273050"/>
            <a:ext cx="3729368" cy="1162051"/>
          </a:xfrm>
        </p:spPr>
        <p:txBody>
          <a:bodyPr anchor="b"/>
          <a:lstStyle>
            <a:lvl1pPr algn="l">
              <a:defRPr sz="2000" b="1">
                <a:solidFill>
                  <a:srgbClr val="E8303B"/>
                </a:solidFill>
                <a:latin typeface="Franklin Gothic Book" panose="020B0503020102020204" pitchFamily="34" charset="0"/>
              </a:defRPr>
            </a:lvl1pPr>
          </a:lstStyle>
          <a:p>
            <a:r>
              <a:rPr lang="en-US" dirty="0"/>
              <a:t>CLICK TO EDIT MASTER TITLE STYLE</a:t>
            </a:r>
          </a:p>
        </p:txBody>
      </p:sp>
      <p:sp>
        <p:nvSpPr>
          <p:cNvPr id="3" name="Content Placeholder 2"/>
          <p:cNvSpPr>
            <a:spLocks noGrp="1"/>
          </p:cNvSpPr>
          <p:nvPr>
            <p:ph idx="1"/>
          </p:nvPr>
        </p:nvSpPr>
        <p:spPr>
          <a:xfrm>
            <a:off x="4672671" y="273053"/>
            <a:ext cx="6815667" cy="5853113"/>
          </a:xfrm>
        </p:spPr>
        <p:txBody>
          <a:bodyPr/>
          <a:lstStyle>
            <a:lvl1pPr>
              <a:defRPr sz="3200">
                <a:solidFill>
                  <a:srgbClr val="383333"/>
                </a:solidFill>
                <a:latin typeface="Franklin Gothic Book" panose="020B0503020102020204" pitchFamily="34" charset="0"/>
              </a:defRPr>
            </a:lvl1pPr>
            <a:lvl2pPr>
              <a:defRPr sz="2800">
                <a:solidFill>
                  <a:srgbClr val="383333"/>
                </a:solidFill>
                <a:latin typeface="Franklin Gothic Book" panose="020B0503020102020204" pitchFamily="34" charset="0"/>
              </a:defRPr>
            </a:lvl2pPr>
            <a:lvl3pPr>
              <a:defRPr sz="2400">
                <a:solidFill>
                  <a:srgbClr val="383333"/>
                </a:solidFill>
                <a:latin typeface="Franklin Gothic Book" panose="020B0503020102020204" pitchFamily="34" charset="0"/>
              </a:defRPr>
            </a:lvl3pPr>
            <a:lvl4pPr>
              <a:defRPr sz="2000">
                <a:solidFill>
                  <a:srgbClr val="383333"/>
                </a:solidFill>
                <a:latin typeface="Franklin Gothic Book" panose="020B0503020102020204" pitchFamily="34" charset="0"/>
              </a:defRPr>
            </a:lvl4pPr>
            <a:lvl5pPr>
              <a:defRPr sz="2000">
                <a:solidFill>
                  <a:srgbClr val="383333"/>
                </a:solidFill>
                <a:latin typeface="Franklin Gothic Book" panose="020B0503020102020204" pitchFamily="34" charset="0"/>
              </a:defRPr>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797297" y="1435103"/>
            <a:ext cx="3729368" cy="4691063"/>
          </a:xfrm>
        </p:spPr>
        <p:txBody>
          <a:bodyPr/>
          <a:lstStyle>
            <a:lvl1pPr marL="0" indent="0">
              <a:buNone/>
              <a:defRPr sz="1400">
                <a:solidFill>
                  <a:srgbClr val="383333"/>
                </a:solidFill>
                <a:latin typeface="Franklin Gothic Book" panose="020B05030201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30156" y="6111995"/>
            <a:ext cx="4331688" cy="846842"/>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296" y="6111995"/>
            <a:ext cx="12347682" cy="746005"/>
          </a:xfrm>
          <a:prstGeom prst="rect">
            <a:avLst/>
          </a:prstGeom>
        </p:spPr>
      </p:pic>
      <p:sp>
        <p:nvSpPr>
          <p:cNvPr id="2" name="Title 1"/>
          <p:cNvSpPr>
            <a:spLocks noGrp="1"/>
          </p:cNvSpPr>
          <p:nvPr>
            <p:ph type="title" hasCustomPrompt="1"/>
          </p:nvPr>
        </p:nvSpPr>
        <p:spPr>
          <a:xfrm>
            <a:off x="2438400" y="4800601"/>
            <a:ext cx="7315200" cy="566739"/>
          </a:xfrm>
        </p:spPr>
        <p:txBody>
          <a:bodyPr anchor="b"/>
          <a:lstStyle>
            <a:lvl1pPr algn="l">
              <a:defRPr sz="2000" b="1">
                <a:solidFill>
                  <a:srgbClr val="E8303B"/>
                </a:solidFill>
                <a:latin typeface="Franklin Gothic Book" panose="020B0503020102020204" pitchFamily="34" charset="0"/>
              </a:defRPr>
            </a:lvl1pPr>
          </a:lstStyle>
          <a:p>
            <a:r>
              <a:rPr lang="en-US" dirty="0"/>
              <a:t>CLICK TO EDIT MASTER TITLE STYLE</a:t>
            </a:r>
          </a:p>
        </p:txBody>
      </p:sp>
      <p:sp>
        <p:nvSpPr>
          <p:cNvPr id="3" name="Picture Placeholder 2"/>
          <p:cNvSpPr>
            <a:spLocks noGrp="1"/>
          </p:cNvSpPr>
          <p:nvPr>
            <p:ph type="pic" idx="1"/>
          </p:nvPr>
        </p:nvSpPr>
        <p:spPr>
          <a:xfrm>
            <a:off x="2438400" y="612775"/>
            <a:ext cx="7315200" cy="4114800"/>
          </a:xfrm>
        </p:spPr>
        <p:txBody>
          <a:bodyPr/>
          <a:lstStyle>
            <a:lvl1pPr marL="0" indent="0">
              <a:buNone/>
              <a:defRPr sz="3200">
                <a:latin typeface="Franklin Gothic Book" panose="020B05030201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2438400" y="5367339"/>
            <a:ext cx="7315200" cy="804863"/>
          </a:xfrm>
        </p:spPr>
        <p:txBody>
          <a:bodyPr/>
          <a:lstStyle>
            <a:lvl1pPr marL="0" indent="0">
              <a:buNone/>
              <a:defRPr sz="1400">
                <a:solidFill>
                  <a:srgbClr val="383333"/>
                </a:solidFill>
                <a:latin typeface="Franklin Gothic Book" panose="020B05030201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30156" y="6111995"/>
            <a:ext cx="4331688" cy="846842"/>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600202"/>
            <a:ext cx="10972800" cy="452596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165600" y="6356352"/>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2"/>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2206DA-4705-844F-8F0B-F43945BCDB1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55" r:id="rId1"/>
    <p:sldLayoutId id="2147483649" r:id="rId2"/>
    <p:sldLayoutId id="2147483650" r:id="rId3"/>
    <p:sldLayoutId id="2147483651" r:id="rId4"/>
    <p:sldLayoutId id="2147483652" r:id="rId5"/>
    <p:sldLayoutId id="2147483653" r:id="rId6"/>
    <p:sldLayoutId id="2147483654" r:id="rId7"/>
    <p:sldLayoutId id="2147483656" r:id="rId8"/>
    <p:sldLayoutId id="2147483657" r:id="rId9"/>
    <p:sldLayoutId id="2147483658" r:id="rId10"/>
    <p:sldLayoutId id="2147483660" r:id="rId11"/>
  </p:sldLayoutIdLst>
  <p:txStyles>
    <p:titleStyle>
      <a:lvl1pPr algn="ctr" defTabSz="457200" rtl="0" eaLnBrk="1" latinLnBrk="0" hangingPunct="1">
        <a:spcBef>
          <a:spcPct val="0"/>
        </a:spcBef>
        <a:buNone/>
        <a:defRPr sz="4000" b="1" kern="1200">
          <a:solidFill>
            <a:srgbClr val="E8303B"/>
          </a:solidFill>
          <a:latin typeface="Franklin Gothic Book" panose="020B0503020102020204" pitchFamily="34" charset="0"/>
          <a:ea typeface="+mj-ea"/>
          <a:cs typeface="Arial" pitchFamily="34" charset="0"/>
        </a:defRPr>
      </a:lvl1pPr>
    </p:titleStyle>
    <p:bodyStyle>
      <a:lvl1pPr marL="342900" indent="-342900" algn="l" defTabSz="457200" rtl="0" eaLnBrk="1" latinLnBrk="0" hangingPunct="1">
        <a:spcBef>
          <a:spcPct val="20000"/>
        </a:spcBef>
        <a:buFont typeface="Arial"/>
        <a:buChar char="•"/>
        <a:defRPr sz="3200" kern="1200">
          <a:solidFill>
            <a:srgbClr val="383333"/>
          </a:solidFill>
          <a:latin typeface="Franklin Gothic Book" panose="020B0503020102020204" pitchFamily="34" charset="0"/>
          <a:ea typeface="+mn-ea"/>
          <a:cs typeface="Arial" pitchFamily="34" charset="0"/>
        </a:defRPr>
      </a:lvl1pPr>
      <a:lvl2pPr marL="742950" indent="-285750" algn="l" defTabSz="457200" rtl="0" eaLnBrk="1" latinLnBrk="0" hangingPunct="1">
        <a:spcBef>
          <a:spcPct val="20000"/>
        </a:spcBef>
        <a:buFont typeface="Arial"/>
        <a:buChar char="–"/>
        <a:defRPr sz="2800" kern="1200">
          <a:solidFill>
            <a:srgbClr val="383333"/>
          </a:solidFill>
          <a:latin typeface="Franklin Gothic Book" panose="020B0503020102020204" pitchFamily="34" charset="0"/>
          <a:ea typeface="+mn-ea"/>
          <a:cs typeface="Arial" pitchFamily="34" charset="0"/>
        </a:defRPr>
      </a:lvl2pPr>
      <a:lvl3pPr marL="1143000" indent="-228600" algn="l" defTabSz="457200" rtl="0" eaLnBrk="1" latinLnBrk="0" hangingPunct="1">
        <a:spcBef>
          <a:spcPct val="20000"/>
        </a:spcBef>
        <a:buFont typeface="Arial"/>
        <a:buChar char="•"/>
        <a:defRPr sz="2400" kern="1200">
          <a:solidFill>
            <a:srgbClr val="383333"/>
          </a:solidFill>
          <a:latin typeface="Franklin Gothic Book" panose="020B0503020102020204" pitchFamily="34" charset="0"/>
          <a:ea typeface="+mn-ea"/>
          <a:cs typeface="Arial" pitchFamily="34" charset="0"/>
        </a:defRPr>
      </a:lvl3pPr>
      <a:lvl4pPr marL="1600200" indent="-228600" algn="l" defTabSz="457200" rtl="0" eaLnBrk="1" latinLnBrk="0" hangingPunct="1">
        <a:spcBef>
          <a:spcPct val="20000"/>
        </a:spcBef>
        <a:buFont typeface="Arial"/>
        <a:buChar char="–"/>
        <a:defRPr sz="2000" kern="1200">
          <a:solidFill>
            <a:srgbClr val="383333"/>
          </a:solidFill>
          <a:latin typeface="Franklin Gothic Book" panose="020B0503020102020204" pitchFamily="34" charset="0"/>
          <a:ea typeface="+mn-ea"/>
          <a:cs typeface="Arial" pitchFamily="34" charset="0"/>
        </a:defRPr>
      </a:lvl4pPr>
      <a:lvl5pPr marL="2057400" indent="-228600" algn="l" defTabSz="457200" rtl="0" eaLnBrk="1" latinLnBrk="0" hangingPunct="1">
        <a:spcBef>
          <a:spcPct val="20000"/>
        </a:spcBef>
        <a:buFont typeface="Arial"/>
        <a:buChar char="»"/>
        <a:defRPr sz="2000" kern="1200">
          <a:solidFill>
            <a:srgbClr val="383333"/>
          </a:solidFill>
          <a:latin typeface="Franklin Gothic Book" panose="020B0503020102020204"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hyperlink" Target="mailto:tiarney.Ritchwood@duke.edu"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7319" y="2130427"/>
            <a:ext cx="11483293" cy="1470025"/>
          </a:xfrm>
        </p:spPr>
        <p:txBody>
          <a:bodyPr>
            <a:normAutofit fontScale="90000"/>
          </a:bodyPr>
          <a:lstStyle/>
          <a:p>
            <a:r>
              <a:rPr lang="en-US" dirty="0"/>
              <a:t>Barriers and facilitators to the successful transition of adolescents living with HIV from pediatric to adult care in low and middle-income countries: A policy review</a:t>
            </a:r>
          </a:p>
        </p:txBody>
      </p:sp>
      <p:sp>
        <p:nvSpPr>
          <p:cNvPr id="3" name="Subtitle 2"/>
          <p:cNvSpPr>
            <a:spLocks noGrp="1"/>
          </p:cNvSpPr>
          <p:nvPr>
            <p:ph type="subTitle" idx="1"/>
          </p:nvPr>
        </p:nvSpPr>
        <p:spPr>
          <a:xfrm>
            <a:off x="1000760" y="4023360"/>
            <a:ext cx="9362440" cy="2011680"/>
          </a:xfrm>
        </p:spPr>
        <p:txBody>
          <a:bodyPr>
            <a:noAutofit/>
          </a:bodyPr>
          <a:lstStyle/>
          <a:p>
            <a:r>
              <a:rPr lang="en-US" dirty="0" err="1"/>
              <a:t>Tiarney</a:t>
            </a:r>
            <a:r>
              <a:rPr lang="en-US" dirty="0"/>
              <a:t> (TEER-nee) </a:t>
            </a:r>
            <a:r>
              <a:rPr lang="en-US" dirty="0" err="1"/>
              <a:t>Ritchwood</a:t>
            </a:r>
            <a:r>
              <a:rPr lang="en-US" dirty="0"/>
              <a:t>, PhD</a:t>
            </a:r>
          </a:p>
          <a:p>
            <a:r>
              <a:rPr lang="en-US" dirty="0"/>
              <a:t>Assistant Professor, Family Medicine and Community Health</a:t>
            </a:r>
          </a:p>
          <a:p>
            <a:r>
              <a:rPr lang="en-US" dirty="0"/>
              <a:t>Duke University School of Medicine</a:t>
            </a:r>
          </a:p>
          <a:p>
            <a:r>
              <a:rPr lang="en-US" dirty="0"/>
              <a:t>Co-authors: Cameron Jones, MD and Tamara Taggart, PhD</a:t>
            </a:r>
          </a:p>
          <a:p>
            <a:endParaRPr lang="en-US" dirty="0"/>
          </a:p>
          <a:p>
            <a:endParaRPr lang="en-US" dirty="0"/>
          </a:p>
        </p:txBody>
      </p:sp>
    </p:spTree>
    <p:extLst>
      <p:ext uri="{BB962C8B-B14F-4D97-AF65-F5344CB8AC3E}">
        <p14:creationId xmlns:p14="http://schemas.microsoft.com/office/powerpoint/2010/main" val="35652254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0480" y="172719"/>
            <a:ext cx="10691040" cy="472759"/>
          </a:xfrm>
        </p:spPr>
        <p:txBody>
          <a:bodyPr>
            <a:normAutofit fontScale="90000"/>
          </a:bodyPr>
          <a:lstStyle/>
          <a:p>
            <a:r>
              <a:rPr lang="en-US" dirty="0"/>
              <a:t>Gaps in Policies</a:t>
            </a:r>
          </a:p>
        </p:txBody>
      </p:sp>
      <p:sp>
        <p:nvSpPr>
          <p:cNvPr id="3" name="Content Placeholder 2"/>
          <p:cNvSpPr>
            <a:spLocks noGrp="1"/>
          </p:cNvSpPr>
          <p:nvPr>
            <p:ph idx="1"/>
          </p:nvPr>
        </p:nvSpPr>
        <p:spPr>
          <a:xfrm>
            <a:off x="604520" y="726440"/>
            <a:ext cx="11043920" cy="5399725"/>
          </a:xfrm>
        </p:spPr>
        <p:txBody>
          <a:bodyPr>
            <a:normAutofit fontScale="92500" lnSpcReduction="10000"/>
          </a:bodyPr>
          <a:lstStyle/>
          <a:p>
            <a:r>
              <a:rPr lang="en-US" dirty="0"/>
              <a:t>Despite the growth of evidence on the facilitators and barriers to successful transition, our review of country-specific guidelines revealed that few countries have guidelines specific to HCT for ALWH. </a:t>
            </a:r>
          </a:p>
          <a:p>
            <a:r>
              <a:rPr lang="en-US" dirty="0"/>
              <a:t>Few guidelines addressed the role of caregivers in HCT. </a:t>
            </a:r>
          </a:p>
          <a:p>
            <a:r>
              <a:rPr lang="en-US" dirty="0"/>
              <a:t>Few guidelines addressed the training needs of adult providers who may have limited training and experience in treating adolescents. </a:t>
            </a:r>
          </a:p>
          <a:p>
            <a:r>
              <a:rPr lang="en-US" dirty="0"/>
              <a:t>Finally, none of the guidelines addressed specific funding for HCT programs, nor did any of the guidelines include targets or monitoring mechanisms to assess existing or future HCT programs. </a:t>
            </a:r>
          </a:p>
        </p:txBody>
      </p:sp>
    </p:spTree>
    <p:extLst>
      <p:ext uri="{BB962C8B-B14F-4D97-AF65-F5344CB8AC3E}">
        <p14:creationId xmlns:p14="http://schemas.microsoft.com/office/powerpoint/2010/main" val="6321283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2CE4F-21C8-6E4F-9BCB-AC05370B4225}"/>
              </a:ext>
            </a:extLst>
          </p:cNvPr>
          <p:cNvSpPr>
            <a:spLocks noGrp="1"/>
          </p:cNvSpPr>
          <p:nvPr>
            <p:ph type="title"/>
          </p:nvPr>
        </p:nvSpPr>
        <p:spPr/>
        <p:txBody>
          <a:bodyPr/>
          <a:lstStyle/>
          <a:p>
            <a:r>
              <a:rPr lang="en-US" dirty="0"/>
              <a:t>Thank you</a:t>
            </a:r>
          </a:p>
        </p:txBody>
      </p:sp>
      <p:sp>
        <p:nvSpPr>
          <p:cNvPr id="3" name="Content Placeholder 2">
            <a:extLst>
              <a:ext uri="{FF2B5EF4-FFF2-40B4-BE49-F238E27FC236}">
                <a16:creationId xmlns:a16="http://schemas.microsoft.com/office/drawing/2014/main" id="{AA6480BD-2B10-B743-87A7-CEC3BAD91B65}"/>
              </a:ext>
            </a:extLst>
          </p:cNvPr>
          <p:cNvSpPr>
            <a:spLocks noGrp="1"/>
          </p:cNvSpPr>
          <p:nvPr>
            <p:ph idx="1"/>
          </p:nvPr>
        </p:nvSpPr>
        <p:spPr>
          <a:xfrm>
            <a:off x="750480" y="1600202"/>
            <a:ext cx="10691040" cy="3190459"/>
          </a:xfrm>
        </p:spPr>
        <p:txBody>
          <a:bodyPr/>
          <a:lstStyle/>
          <a:p>
            <a:r>
              <a:rPr lang="en-US" dirty="0"/>
              <a:t>A manuscript providing additional detail on the work reported in </a:t>
            </a:r>
            <a:r>
              <a:rPr lang="en-US" dirty="0" smtClean="0"/>
              <a:t>this </a:t>
            </a:r>
            <a:r>
              <a:rPr lang="en-US" dirty="0"/>
              <a:t>presentation has recently been accepted to </a:t>
            </a:r>
            <a:r>
              <a:rPr lang="en-US" i="1" dirty="0"/>
              <a:t>AIDS &amp; Behavior</a:t>
            </a:r>
            <a:r>
              <a:rPr lang="en-US" dirty="0"/>
              <a:t>.</a:t>
            </a:r>
          </a:p>
          <a:p>
            <a:r>
              <a:rPr lang="en-US" dirty="0"/>
              <a:t>Please email </a:t>
            </a:r>
            <a:r>
              <a:rPr lang="en-US" dirty="0">
                <a:hlinkClick r:id="rId2"/>
              </a:rPr>
              <a:t>tiarney.Ritchwood@duke.edu</a:t>
            </a:r>
            <a:r>
              <a:rPr lang="en-US" dirty="0"/>
              <a:t> if you would like to obtain a pre-print copy.</a:t>
            </a:r>
          </a:p>
        </p:txBody>
      </p:sp>
    </p:spTree>
    <p:extLst>
      <p:ext uri="{BB962C8B-B14F-4D97-AF65-F5344CB8AC3E}">
        <p14:creationId xmlns:p14="http://schemas.microsoft.com/office/powerpoint/2010/main" val="618517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2120" y="193040"/>
            <a:ext cx="4632959" cy="546101"/>
          </a:xfrm>
        </p:spPr>
        <p:txBody>
          <a:bodyPr>
            <a:noAutofit/>
          </a:bodyPr>
          <a:lstStyle/>
          <a:p>
            <a:r>
              <a:rPr lang="en-GB" sz="2800" dirty="0"/>
              <a:t>HIV/AIDS and Adolescents </a:t>
            </a:r>
          </a:p>
        </p:txBody>
      </p:sp>
      <p:sp>
        <p:nvSpPr>
          <p:cNvPr id="6" name="Text Placeholder 5"/>
          <p:cNvSpPr>
            <a:spLocks noGrp="1"/>
          </p:cNvSpPr>
          <p:nvPr>
            <p:ph type="body" sz="half" idx="2"/>
          </p:nvPr>
        </p:nvSpPr>
        <p:spPr>
          <a:xfrm>
            <a:off x="193041" y="755014"/>
            <a:ext cx="6712024" cy="5300345"/>
          </a:xfrm>
        </p:spPr>
        <p:txBody>
          <a:bodyPr>
            <a:noAutofit/>
          </a:bodyPr>
          <a:lstStyle/>
          <a:p>
            <a:pPr marL="342900" indent="-342900">
              <a:spcBef>
                <a:spcPts val="1200"/>
              </a:spcBef>
              <a:buFont typeface="Arial" panose="020B0604020202020204" pitchFamily="34" charset="0"/>
              <a:buChar char="•"/>
            </a:pPr>
            <a:r>
              <a:rPr lang="en-US" sz="2200" dirty="0">
                <a:latin typeface="Arial" panose="020B0604020202020204" pitchFamily="34" charset="0"/>
              </a:rPr>
              <a:t>The total number of adolescents living with HIV (ALWH) increased by 30% between 2005 &amp; 2016. </a:t>
            </a:r>
          </a:p>
          <a:p>
            <a:pPr marL="800100" lvl="1" indent="-342900">
              <a:spcBef>
                <a:spcPts val="1200"/>
              </a:spcBef>
              <a:buFont typeface="Arial" panose="020B0604020202020204" pitchFamily="34" charset="0"/>
              <a:buChar char="•"/>
            </a:pPr>
            <a:r>
              <a:rPr lang="en-US" sz="2200" dirty="0">
                <a:latin typeface="Arial" panose="020B0604020202020204" pitchFamily="34" charset="0"/>
              </a:rPr>
              <a:t>Approximately 70% of ALWH were infected via maternal-to-child transmission.</a:t>
            </a:r>
          </a:p>
          <a:p>
            <a:pPr marL="342900" indent="-342900">
              <a:spcBef>
                <a:spcPts val="1200"/>
              </a:spcBef>
              <a:buFont typeface="Arial" panose="020B0604020202020204" pitchFamily="34" charset="0"/>
              <a:buChar char="•"/>
            </a:pPr>
            <a:r>
              <a:rPr lang="en-US" sz="2200" dirty="0">
                <a:latin typeface="Arial" panose="020B0604020202020204" pitchFamily="34" charset="0"/>
              </a:rPr>
              <a:t>AIDS-related illnesses are the second leading cause of death among female adolescents despite an overall 48% decline in deaths from AIDS-related causes between 2005 and 2016. </a:t>
            </a:r>
          </a:p>
          <a:p>
            <a:pPr marL="342900" indent="-342900">
              <a:spcBef>
                <a:spcPts val="1200"/>
              </a:spcBef>
              <a:buFont typeface="Arial" panose="020B0604020202020204" pitchFamily="34" charset="0"/>
              <a:buChar char="•"/>
            </a:pPr>
            <a:r>
              <a:rPr lang="en-US" sz="2200" dirty="0">
                <a:latin typeface="Arial" panose="020B0604020202020204" pitchFamily="34" charset="0"/>
              </a:rPr>
              <a:t>AIDS-related deaths among youth are closely linked to poor retention in HIV care and inadequate ART adherence, leading to low rates of viral suppression among ALWH and increased risk for HIV-related morbidity and mortality. </a:t>
            </a:r>
            <a:endParaRPr lang="en-GB" sz="2200" dirty="0">
              <a:latin typeface="Arial" panose="020B0604020202020204" pitchFamily="34" charset="0"/>
            </a:endParaRPr>
          </a:p>
        </p:txBody>
      </p:sp>
      <p:pic>
        <p:nvPicPr>
          <p:cNvPr id="3" name="Content Placeholder 2"/>
          <p:cNvPicPr>
            <a:picLocks noGrp="1" noChangeAspect="1"/>
          </p:cNvPicPr>
          <p:nvPr>
            <p:ph idx="1"/>
          </p:nvPr>
        </p:nvPicPr>
        <p:blipFill>
          <a:blip r:embed="rId2"/>
          <a:stretch>
            <a:fillRect/>
          </a:stretch>
        </p:blipFill>
        <p:spPr>
          <a:xfrm>
            <a:off x="6846899" y="1478280"/>
            <a:ext cx="5129519" cy="3342640"/>
          </a:xfrm>
          <a:prstGeom prst="rect">
            <a:avLst/>
          </a:prstGeom>
        </p:spPr>
      </p:pic>
    </p:spTree>
    <p:extLst>
      <p:ext uri="{BB962C8B-B14F-4D97-AF65-F5344CB8AC3E}">
        <p14:creationId xmlns:p14="http://schemas.microsoft.com/office/powerpoint/2010/main" val="1862749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2120" y="193040"/>
            <a:ext cx="4632959" cy="546101"/>
          </a:xfrm>
        </p:spPr>
        <p:txBody>
          <a:bodyPr>
            <a:noAutofit/>
          </a:bodyPr>
          <a:lstStyle/>
          <a:p>
            <a:r>
              <a:rPr lang="en-GB" sz="2800" dirty="0"/>
              <a:t/>
            </a:r>
            <a:br>
              <a:rPr lang="en-GB" sz="2800" dirty="0"/>
            </a:br>
            <a:r>
              <a:rPr lang="en-GB" sz="2800" dirty="0"/>
              <a:t>Healthcare transition (HCT)</a:t>
            </a:r>
          </a:p>
        </p:txBody>
      </p:sp>
      <p:sp>
        <p:nvSpPr>
          <p:cNvPr id="6" name="Text Placeholder 5"/>
          <p:cNvSpPr>
            <a:spLocks noGrp="1"/>
          </p:cNvSpPr>
          <p:nvPr>
            <p:ph type="body" sz="half" idx="2"/>
          </p:nvPr>
        </p:nvSpPr>
        <p:spPr>
          <a:xfrm>
            <a:off x="193040" y="755014"/>
            <a:ext cx="11699239" cy="4475891"/>
          </a:xfrm>
        </p:spPr>
        <p:txBody>
          <a:bodyPr>
            <a:noAutofit/>
          </a:bodyPr>
          <a:lstStyle/>
          <a:p>
            <a:pPr marL="342900" indent="-342900">
              <a:spcBef>
                <a:spcPts val="1200"/>
              </a:spcBef>
              <a:buFont typeface="Arial" panose="020B0604020202020204" pitchFamily="34" charset="0"/>
              <a:buChar char="•"/>
            </a:pPr>
            <a:r>
              <a:rPr lang="en-US" sz="2400" dirty="0" smtClean="0"/>
              <a:t>The </a:t>
            </a:r>
            <a:r>
              <a:rPr lang="en-US" sz="2400" dirty="0"/>
              <a:t>transition from pediatric to adult care, referred to as healthcare transition (HCT), is a critical process during with many ALWH are at high risk for poor HIV-related outcomes. </a:t>
            </a:r>
          </a:p>
          <a:p>
            <a:pPr marL="342900" indent="-342900">
              <a:spcBef>
                <a:spcPts val="1200"/>
              </a:spcBef>
              <a:buFont typeface="Arial" panose="020B0604020202020204" pitchFamily="34" charset="0"/>
              <a:buChar char="•"/>
            </a:pPr>
            <a:r>
              <a:rPr lang="en-US" sz="2400" dirty="0"/>
              <a:t>HCT occurs when adolescents age out of pediatric care and engage in a planned transfer to adult care. </a:t>
            </a:r>
          </a:p>
          <a:p>
            <a:pPr marL="800100" lvl="1" indent="-342900">
              <a:spcBef>
                <a:spcPts val="1200"/>
              </a:spcBef>
              <a:buFont typeface="Arial" panose="020B0604020202020204" pitchFamily="34" charset="0"/>
              <a:buChar char="•"/>
            </a:pPr>
            <a:r>
              <a:rPr lang="en-US" sz="2400" dirty="0"/>
              <a:t>This process often coincides with a developmental period during which many ALWH struggle with disease management and experience the onset of HIV-related complications and interruptions in care. </a:t>
            </a:r>
          </a:p>
          <a:p>
            <a:pPr marL="342900" indent="-342900">
              <a:spcBef>
                <a:spcPts val="1200"/>
              </a:spcBef>
              <a:buFont typeface="Arial" panose="020B0604020202020204" pitchFamily="34" charset="0"/>
              <a:buChar char="•"/>
            </a:pPr>
            <a:r>
              <a:rPr lang="en-US" sz="2400" dirty="0"/>
              <a:t>It is therefore critical that we identify and address barriers to HCT among ALWH to facilitate patient-centered support strategies that could help youth remain in care and adhere to ART during this key transition period. </a:t>
            </a:r>
            <a:endParaRPr lang="en-GB" sz="2400" dirty="0"/>
          </a:p>
        </p:txBody>
      </p:sp>
      <p:graphicFrame>
        <p:nvGraphicFramePr>
          <p:cNvPr id="5" name="Diagram 4"/>
          <p:cNvGraphicFramePr/>
          <p:nvPr>
            <p:extLst>
              <p:ext uri="{D42A27DB-BD31-4B8C-83A1-F6EECF244321}">
                <p14:modId xmlns:p14="http://schemas.microsoft.com/office/powerpoint/2010/main" val="2749905684"/>
              </p:ext>
            </p:extLst>
          </p:nvPr>
        </p:nvGraphicFramePr>
        <p:xfrm>
          <a:off x="2677160" y="5450840"/>
          <a:ext cx="7401560" cy="543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759592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960" y="182880"/>
            <a:ext cx="10972800" cy="498158"/>
          </a:xfrm>
        </p:spPr>
        <p:txBody>
          <a:bodyPr>
            <a:normAutofit fontScale="90000"/>
          </a:bodyPr>
          <a:lstStyle/>
          <a:p>
            <a:pPr algn="l"/>
            <a:r>
              <a:rPr lang="en-US" dirty="0"/>
              <a:t>Methods</a:t>
            </a:r>
          </a:p>
        </p:txBody>
      </p:sp>
      <p:sp>
        <p:nvSpPr>
          <p:cNvPr id="3" name="Content Placeholder 2"/>
          <p:cNvSpPr>
            <a:spLocks noGrp="1"/>
          </p:cNvSpPr>
          <p:nvPr>
            <p:ph idx="1"/>
          </p:nvPr>
        </p:nvSpPr>
        <p:spPr>
          <a:xfrm>
            <a:off x="235324" y="848677"/>
            <a:ext cx="8202556" cy="5310075"/>
          </a:xfrm>
        </p:spPr>
        <p:txBody>
          <a:bodyPr>
            <a:normAutofit/>
          </a:bodyPr>
          <a:lstStyle/>
          <a:p>
            <a:r>
              <a:rPr lang="en-US" sz="2400" dirty="0"/>
              <a:t>The purpose of this study was to systematically review the available literature on barriers and facilitators to HCT in LMICs. Additionally, we conducted a policy review to determine whether country-specific HCT guidelines address previously reported barriers to successful HCT. </a:t>
            </a:r>
            <a:endParaRPr lang="en-GB" sz="2400" dirty="0"/>
          </a:p>
          <a:p>
            <a:r>
              <a:rPr lang="en-US" sz="2400" dirty="0"/>
              <a:t>We searched several electronic databases for article published up to April 2018. </a:t>
            </a:r>
          </a:p>
          <a:p>
            <a:r>
              <a:rPr lang="en-US" sz="2400" dirty="0"/>
              <a:t>Articles were included in this review if they: </a:t>
            </a:r>
          </a:p>
          <a:p>
            <a:pPr marL="857250" lvl="1" indent="-457200">
              <a:buFont typeface="+mj-lt"/>
              <a:buAutoNum type="alphaLcParenR"/>
            </a:pPr>
            <a:r>
              <a:rPr lang="en-US" sz="2000" dirty="0"/>
              <a:t>Focused on ALWH 10 and 21 years who had undergone HCT; </a:t>
            </a:r>
          </a:p>
          <a:p>
            <a:pPr marL="857250" lvl="1" indent="-457200">
              <a:buFont typeface="+mj-lt"/>
              <a:buAutoNum type="alphaLcParenR"/>
            </a:pPr>
            <a:r>
              <a:rPr lang="en-US" sz="2000" dirty="0"/>
              <a:t>presented original data on HCT; </a:t>
            </a:r>
          </a:p>
          <a:p>
            <a:pPr marL="857250" lvl="1" indent="-457200">
              <a:buFont typeface="+mj-lt"/>
              <a:buAutoNum type="alphaLcParenR"/>
            </a:pPr>
            <a:r>
              <a:rPr lang="en-US" sz="2000" dirty="0"/>
              <a:t>focused on world bank-defined LMICs;</a:t>
            </a:r>
          </a:p>
          <a:p>
            <a:pPr marL="857250" lvl="1" indent="-457200">
              <a:buFont typeface="+mj-lt"/>
              <a:buAutoNum type="alphaLcParenR"/>
            </a:pPr>
            <a:r>
              <a:rPr lang="en-US" sz="2000" dirty="0"/>
              <a:t>were published in a peer-reviewed journal; and </a:t>
            </a:r>
          </a:p>
          <a:p>
            <a:pPr marL="857250" lvl="1" indent="-457200">
              <a:buFont typeface="+mj-lt"/>
              <a:buAutoNum type="alphaLcParenR"/>
            </a:pPr>
            <a:r>
              <a:rPr lang="en-US" sz="2000" dirty="0"/>
              <a:t>were written in English. </a:t>
            </a:r>
          </a:p>
        </p:txBody>
      </p:sp>
      <p:graphicFrame>
        <p:nvGraphicFramePr>
          <p:cNvPr id="4" name="Table 3"/>
          <p:cNvGraphicFramePr>
            <a:graphicFrameLocks noGrp="1"/>
          </p:cNvGraphicFramePr>
          <p:nvPr>
            <p:extLst>
              <p:ext uri="{D42A27DB-BD31-4B8C-83A1-F6EECF244321}">
                <p14:modId xmlns:p14="http://schemas.microsoft.com/office/powerpoint/2010/main" val="4269335338"/>
              </p:ext>
            </p:extLst>
          </p:nvPr>
        </p:nvGraphicFramePr>
        <p:xfrm>
          <a:off x="8351520" y="2128521"/>
          <a:ext cx="3540760" cy="2926080"/>
        </p:xfrm>
        <a:graphic>
          <a:graphicData uri="http://schemas.openxmlformats.org/drawingml/2006/table">
            <a:tbl>
              <a:tblPr firstRow="1" bandRow="1">
                <a:tableStyleId>{5C22544A-7EE6-4342-B048-85BDC9FD1C3A}</a:tableStyleId>
              </a:tblPr>
              <a:tblGrid>
                <a:gridCol w="1770380">
                  <a:extLst>
                    <a:ext uri="{9D8B030D-6E8A-4147-A177-3AD203B41FA5}">
                      <a16:colId xmlns:a16="http://schemas.microsoft.com/office/drawing/2014/main" val="3977545279"/>
                    </a:ext>
                  </a:extLst>
                </a:gridCol>
                <a:gridCol w="1770380">
                  <a:extLst>
                    <a:ext uri="{9D8B030D-6E8A-4147-A177-3AD203B41FA5}">
                      <a16:colId xmlns:a16="http://schemas.microsoft.com/office/drawing/2014/main" val="433462178"/>
                    </a:ext>
                  </a:extLst>
                </a:gridCol>
              </a:tblGrid>
              <a:tr h="349478">
                <a:tc>
                  <a:txBody>
                    <a:bodyPr/>
                    <a:lstStyle/>
                    <a:p>
                      <a:r>
                        <a:rPr lang="en-US" dirty="0"/>
                        <a:t>Barriers</a:t>
                      </a:r>
                    </a:p>
                  </a:txBody>
                  <a:tcPr/>
                </a:tc>
                <a:tc>
                  <a:txBody>
                    <a:bodyPr/>
                    <a:lstStyle/>
                    <a:p>
                      <a:r>
                        <a:rPr lang="en-US" dirty="0"/>
                        <a:t>Facilitators</a:t>
                      </a:r>
                    </a:p>
                  </a:txBody>
                  <a:tcPr/>
                </a:tc>
                <a:extLst>
                  <a:ext uri="{0D108BD9-81ED-4DB2-BD59-A6C34878D82A}">
                    <a16:rowId xmlns:a16="http://schemas.microsoft.com/office/drawing/2014/main" val="398747446"/>
                  </a:ext>
                </a:extLst>
              </a:tr>
              <a:tr h="2530882">
                <a:tc>
                  <a:txBody>
                    <a:bodyPr/>
                    <a:lstStyle/>
                    <a:p>
                      <a:r>
                        <a:rPr lang="en-US" sz="1800" dirty="0"/>
                        <a:t>Reduce the likelihood that ALWH would engage in HIV care and/or adhere to ART immediately before, during, or after </a:t>
                      </a:r>
                      <a:endParaRPr lang="en-US" dirty="0"/>
                    </a:p>
                  </a:txBody>
                  <a:tcPr/>
                </a:tc>
                <a:tc>
                  <a:txBody>
                    <a:bodyPr/>
                    <a:lstStyle/>
                    <a:p>
                      <a:r>
                        <a:rPr lang="en-US" dirty="0"/>
                        <a:t>Make </a:t>
                      </a:r>
                      <a:r>
                        <a:rPr lang="en-US" sz="1800" dirty="0"/>
                        <a:t>it easier for ALWH to remain in care and/or adhere to ART immediately before, during, or after HCT</a:t>
                      </a:r>
                      <a:endParaRPr lang="en-US" dirty="0"/>
                    </a:p>
                  </a:txBody>
                  <a:tcPr/>
                </a:tc>
                <a:extLst>
                  <a:ext uri="{0D108BD9-81ED-4DB2-BD59-A6C34878D82A}">
                    <a16:rowId xmlns:a16="http://schemas.microsoft.com/office/drawing/2014/main" val="2353698580"/>
                  </a:ext>
                </a:extLst>
              </a:tr>
            </a:tbl>
          </a:graphicData>
        </a:graphic>
      </p:graphicFrame>
    </p:spTree>
    <p:extLst>
      <p:ext uri="{BB962C8B-B14F-4D97-AF65-F5344CB8AC3E}">
        <p14:creationId xmlns:p14="http://schemas.microsoft.com/office/powerpoint/2010/main" val="6621517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680" y="259718"/>
            <a:ext cx="2316480" cy="573722"/>
          </a:xfrm>
        </p:spPr>
        <p:txBody>
          <a:bodyPr>
            <a:normAutofit fontScale="90000"/>
          </a:bodyPr>
          <a:lstStyle/>
          <a:p>
            <a:r>
              <a:rPr lang="en-US" dirty="0"/>
              <a:t>Results </a:t>
            </a:r>
          </a:p>
        </p:txBody>
      </p:sp>
      <p:pic>
        <p:nvPicPr>
          <p:cNvPr id="4" name="Picture 3"/>
          <p:cNvPicPr>
            <a:picLocks noChangeAspect="1"/>
          </p:cNvPicPr>
          <p:nvPr/>
        </p:nvPicPr>
        <p:blipFill>
          <a:blip r:embed="rId2"/>
          <a:stretch>
            <a:fillRect/>
          </a:stretch>
        </p:blipFill>
        <p:spPr>
          <a:xfrm>
            <a:off x="3506846" y="259718"/>
            <a:ext cx="5634119" cy="5785482"/>
          </a:xfrm>
          <a:prstGeom prst="rect">
            <a:avLst/>
          </a:prstGeom>
        </p:spPr>
      </p:pic>
    </p:spTree>
    <p:extLst>
      <p:ext uri="{BB962C8B-B14F-4D97-AF65-F5344CB8AC3E}">
        <p14:creationId xmlns:p14="http://schemas.microsoft.com/office/powerpoint/2010/main" val="29699514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39"/>
            <a:ext cx="10972800" cy="503239"/>
          </a:xfrm>
        </p:spPr>
        <p:txBody>
          <a:bodyPr>
            <a:normAutofit fontScale="90000"/>
          </a:bodyPr>
          <a:lstStyle/>
          <a:p>
            <a:r>
              <a:rPr lang="en-US" dirty="0"/>
              <a:t>Barriers to successful HCT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32020760"/>
              </p:ext>
            </p:extLst>
          </p:nvPr>
        </p:nvGraphicFramePr>
        <p:xfrm>
          <a:off x="533400" y="625158"/>
          <a:ext cx="10972800" cy="5125720"/>
        </p:xfrm>
        <a:graphic>
          <a:graphicData uri="http://schemas.openxmlformats.org/drawingml/2006/table">
            <a:tbl>
              <a:tblPr firstRow="1" bandRow="1">
                <a:tableStyleId>{21E4AEA4-8DFA-4A89-87EB-49C32662AFE0}</a:tableStyleId>
              </a:tblPr>
              <a:tblGrid>
                <a:gridCol w="5486400">
                  <a:extLst>
                    <a:ext uri="{9D8B030D-6E8A-4147-A177-3AD203B41FA5}">
                      <a16:colId xmlns:a16="http://schemas.microsoft.com/office/drawing/2014/main" val="3170004023"/>
                    </a:ext>
                  </a:extLst>
                </a:gridCol>
                <a:gridCol w="5486400">
                  <a:extLst>
                    <a:ext uri="{9D8B030D-6E8A-4147-A177-3AD203B41FA5}">
                      <a16:colId xmlns:a16="http://schemas.microsoft.com/office/drawing/2014/main" val="1799724201"/>
                    </a:ext>
                  </a:extLst>
                </a:gridCol>
              </a:tblGrid>
              <a:tr h="370840">
                <a:tc>
                  <a:txBody>
                    <a:bodyPr/>
                    <a:lstStyle/>
                    <a:p>
                      <a:r>
                        <a:rPr lang="en-US" dirty="0"/>
                        <a:t>Barriers</a:t>
                      </a:r>
                    </a:p>
                  </a:txBody>
                  <a:tcPr/>
                </a:tc>
                <a:tc>
                  <a:txBody>
                    <a:bodyPr/>
                    <a:lstStyle/>
                    <a:p>
                      <a:r>
                        <a:rPr lang="en-US" dirty="0"/>
                        <a:t>Examples</a:t>
                      </a:r>
                    </a:p>
                  </a:txBody>
                  <a:tcPr/>
                </a:tc>
                <a:extLst>
                  <a:ext uri="{0D108BD9-81ED-4DB2-BD59-A6C34878D82A}">
                    <a16:rowId xmlns:a16="http://schemas.microsoft.com/office/drawing/2014/main" val="4236494963"/>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i="1" kern="1200" dirty="0">
                          <a:solidFill>
                            <a:schemeClr val="dk1"/>
                          </a:solidFill>
                          <a:effectLst/>
                          <a:latin typeface="+mn-lt"/>
                          <a:ea typeface="+mn-ea"/>
                          <a:cs typeface="+mn-cs"/>
                        </a:rPr>
                        <a:t>Emotional and interpersonal burden</a:t>
                      </a:r>
                      <a:endParaRPr lang="en-US" sz="1800" kern="1200" dirty="0">
                        <a:solidFill>
                          <a:schemeClr val="dk1"/>
                        </a:solidFill>
                        <a:effectLst/>
                        <a:latin typeface="+mn-lt"/>
                        <a:ea typeface="+mn-ea"/>
                        <a:cs typeface="+mn-cs"/>
                      </a:endParaRPr>
                    </a:p>
                  </a:txBody>
                  <a:tcPr/>
                </a:tc>
                <a:tc>
                  <a:txBody>
                    <a:bodyPr/>
                    <a:lstStyle/>
                    <a:p>
                      <a:r>
                        <a:rPr lang="en-US" dirty="0"/>
                        <a:t>In a study of 30 Ugandan ALWH, participants described the pediatric clinic as feeling like ‘home,’ and compared transition to a new treatment team to death or losing a family member</a:t>
                      </a:r>
                    </a:p>
                  </a:txBody>
                  <a:tcPr/>
                </a:tc>
                <a:extLst>
                  <a:ext uri="{0D108BD9-81ED-4DB2-BD59-A6C34878D82A}">
                    <a16:rowId xmlns:a16="http://schemas.microsoft.com/office/drawing/2014/main" val="2803166733"/>
                  </a:ext>
                </a:extLst>
              </a:tr>
              <a:tr h="370840">
                <a:tc>
                  <a:txBody>
                    <a:bodyPr/>
                    <a:lstStyle/>
                    <a:p>
                      <a:r>
                        <a:rPr lang="en-US" i="1" dirty="0"/>
                        <a:t>Effects of HIV disease</a:t>
                      </a:r>
                    </a:p>
                  </a:txBody>
                  <a:tcPr/>
                </a:tc>
                <a:tc>
                  <a:txBody>
                    <a:bodyPr/>
                    <a:lstStyle/>
                    <a:p>
                      <a:r>
                        <a:rPr lang="en-US" dirty="0"/>
                        <a:t>A South African study suggested that cognitive delays among ALWH could impact adolescents’ ability to adopt key behaviors and learn self-management skills to help them be successful post-HCT </a:t>
                      </a:r>
                    </a:p>
                  </a:txBody>
                  <a:tcPr/>
                </a:tc>
                <a:extLst>
                  <a:ext uri="{0D108BD9-81ED-4DB2-BD59-A6C34878D82A}">
                    <a16:rowId xmlns:a16="http://schemas.microsoft.com/office/drawing/2014/main" val="2786755429"/>
                  </a:ext>
                </a:extLst>
              </a:tr>
              <a:tr h="370840">
                <a:tc>
                  <a:txBody>
                    <a:bodyPr/>
                    <a:lstStyle/>
                    <a:p>
                      <a:r>
                        <a:rPr lang="en-US" i="1" dirty="0"/>
                        <a:t>Logistical and systemic impediments</a:t>
                      </a:r>
                    </a:p>
                  </a:txBody>
                  <a:tcPr/>
                </a:tc>
                <a:tc>
                  <a:txBody>
                    <a:bodyPr/>
                    <a:lstStyle/>
                    <a:p>
                      <a:r>
                        <a:rPr lang="en-US" dirty="0"/>
                        <a:t>One study found that ALWH struggled to navigate adult treatment settings, as the clinics tended to be larger, busier, and had longer wait times</a:t>
                      </a:r>
                    </a:p>
                  </a:txBody>
                  <a:tcPr/>
                </a:tc>
                <a:extLst>
                  <a:ext uri="{0D108BD9-81ED-4DB2-BD59-A6C34878D82A}">
                    <a16:rowId xmlns:a16="http://schemas.microsoft.com/office/drawing/2014/main" val="1922406696"/>
                  </a:ext>
                </a:extLst>
              </a:tr>
              <a:tr h="370840">
                <a:tc>
                  <a:txBody>
                    <a:bodyPr/>
                    <a:lstStyle/>
                    <a:p>
                      <a:r>
                        <a:rPr lang="en-US" i="1" dirty="0"/>
                        <a:t>HIV</a:t>
                      </a:r>
                      <a:r>
                        <a:rPr lang="en-US" i="1" baseline="0" dirty="0"/>
                        <a:t> stigma</a:t>
                      </a:r>
                      <a:endParaRPr lang="en-US" i="1" dirty="0"/>
                    </a:p>
                  </a:txBody>
                  <a:tcPr/>
                </a:tc>
                <a:tc>
                  <a:txBody>
                    <a:bodyPr/>
                    <a:lstStyle/>
                    <a:p>
                      <a:r>
                        <a:rPr lang="en-US" dirty="0"/>
                        <a:t>In a retrospective, qualitative study in the Dominican Republic, ALWH reported concerns about involuntary or accidental HIV status disclosure in adult care settings due to their larger size, and lack of familiarity with and trust in clinic staff and providers</a:t>
                      </a:r>
                    </a:p>
                  </a:txBody>
                  <a:tcPr/>
                </a:tc>
                <a:extLst>
                  <a:ext uri="{0D108BD9-81ED-4DB2-BD59-A6C34878D82A}">
                    <a16:rowId xmlns:a16="http://schemas.microsoft.com/office/drawing/2014/main" val="2792068123"/>
                  </a:ext>
                </a:extLst>
              </a:tr>
            </a:tbl>
          </a:graphicData>
        </a:graphic>
      </p:graphicFrame>
    </p:spTree>
    <p:extLst>
      <p:ext uri="{BB962C8B-B14F-4D97-AF65-F5344CB8AC3E}">
        <p14:creationId xmlns:p14="http://schemas.microsoft.com/office/powerpoint/2010/main" val="1214736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39"/>
            <a:ext cx="10972800" cy="503239"/>
          </a:xfrm>
        </p:spPr>
        <p:txBody>
          <a:bodyPr>
            <a:normAutofit fontScale="90000"/>
          </a:bodyPr>
          <a:lstStyle/>
          <a:p>
            <a:r>
              <a:rPr lang="en-US" dirty="0"/>
              <a:t>Facilitators of successful HCT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46008836"/>
              </p:ext>
            </p:extLst>
          </p:nvPr>
        </p:nvGraphicFramePr>
        <p:xfrm>
          <a:off x="533400" y="625158"/>
          <a:ext cx="10972800" cy="5217160"/>
        </p:xfrm>
        <a:graphic>
          <a:graphicData uri="http://schemas.openxmlformats.org/drawingml/2006/table">
            <a:tbl>
              <a:tblPr firstRow="1" bandRow="1">
                <a:tableStyleId>{21E4AEA4-8DFA-4A89-87EB-49C32662AFE0}</a:tableStyleId>
              </a:tblPr>
              <a:tblGrid>
                <a:gridCol w="3835400">
                  <a:extLst>
                    <a:ext uri="{9D8B030D-6E8A-4147-A177-3AD203B41FA5}">
                      <a16:colId xmlns:a16="http://schemas.microsoft.com/office/drawing/2014/main" val="3170004023"/>
                    </a:ext>
                  </a:extLst>
                </a:gridCol>
                <a:gridCol w="7137400">
                  <a:extLst>
                    <a:ext uri="{9D8B030D-6E8A-4147-A177-3AD203B41FA5}">
                      <a16:colId xmlns:a16="http://schemas.microsoft.com/office/drawing/2014/main" val="1799724201"/>
                    </a:ext>
                  </a:extLst>
                </a:gridCol>
              </a:tblGrid>
              <a:tr h="370840">
                <a:tc>
                  <a:txBody>
                    <a:bodyPr/>
                    <a:lstStyle/>
                    <a:p>
                      <a:r>
                        <a:rPr lang="en-US" dirty="0"/>
                        <a:t>Barriers</a:t>
                      </a:r>
                    </a:p>
                  </a:txBody>
                  <a:tcPr/>
                </a:tc>
                <a:tc>
                  <a:txBody>
                    <a:bodyPr/>
                    <a:lstStyle/>
                    <a:p>
                      <a:r>
                        <a:rPr lang="en-US" dirty="0"/>
                        <a:t>Examples</a:t>
                      </a:r>
                    </a:p>
                  </a:txBody>
                  <a:tcPr/>
                </a:tc>
                <a:extLst>
                  <a:ext uri="{0D108BD9-81ED-4DB2-BD59-A6C34878D82A}">
                    <a16:rowId xmlns:a16="http://schemas.microsoft.com/office/drawing/2014/main" val="4236494963"/>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i="1" kern="1200" dirty="0">
                          <a:solidFill>
                            <a:schemeClr val="dk1"/>
                          </a:solidFill>
                          <a:effectLst/>
                          <a:latin typeface="+mn-lt"/>
                          <a:ea typeface="+mn-ea"/>
                          <a:cs typeface="+mn-cs"/>
                        </a:rPr>
                        <a:t>Social support</a:t>
                      </a:r>
                      <a:endParaRPr lang="en-US" sz="1800" kern="1200" dirty="0">
                        <a:solidFill>
                          <a:schemeClr val="dk1"/>
                        </a:solidFill>
                        <a:effectLst/>
                        <a:latin typeface="+mn-lt"/>
                        <a:ea typeface="+mn-ea"/>
                        <a:cs typeface="+mn-cs"/>
                      </a:endParaRPr>
                    </a:p>
                  </a:txBody>
                  <a:tcPr/>
                </a:tc>
                <a:tc>
                  <a:txBody>
                    <a:bodyPr/>
                    <a:lstStyle/>
                    <a:p>
                      <a:r>
                        <a:rPr lang="en-US" sz="1800" kern="1200" dirty="0">
                          <a:solidFill>
                            <a:schemeClr val="dk1"/>
                          </a:solidFill>
                          <a:effectLst/>
                          <a:latin typeface="+mn-lt"/>
                          <a:ea typeface="+mn-ea"/>
                          <a:cs typeface="+mn-cs"/>
                        </a:rPr>
                        <a:t>Peer support groups, the most commonly used approach to facilitate social support, were associated with improved treatment adherence and greater social capital, which were linked to greater resilience</a:t>
                      </a:r>
                      <a:endParaRPr lang="en-US" dirty="0"/>
                    </a:p>
                  </a:txBody>
                  <a:tcPr/>
                </a:tc>
                <a:extLst>
                  <a:ext uri="{0D108BD9-81ED-4DB2-BD59-A6C34878D82A}">
                    <a16:rowId xmlns:a16="http://schemas.microsoft.com/office/drawing/2014/main" val="2803166733"/>
                  </a:ext>
                </a:extLst>
              </a:tr>
              <a:tr h="370840">
                <a:tc>
                  <a:txBody>
                    <a:bodyPr/>
                    <a:lstStyle/>
                    <a:p>
                      <a:r>
                        <a:rPr lang="en-US" i="1" dirty="0"/>
                        <a:t>Skills development for ALWH and adult treatment</a:t>
                      </a:r>
                      <a:r>
                        <a:rPr lang="en-US" i="1" baseline="0" dirty="0"/>
                        <a:t> team</a:t>
                      </a:r>
                      <a:endParaRPr lang="en-US" i="1" dirty="0"/>
                    </a:p>
                  </a:txBody>
                  <a:tcPr/>
                </a:tc>
                <a:tc>
                  <a:txBody>
                    <a:bodyPr/>
                    <a:lstStyle/>
                    <a:p>
                      <a:r>
                        <a:rPr lang="en-US" sz="1800" kern="1200" dirty="0">
                          <a:solidFill>
                            <a:schemeClr val="dk1"/>
                          </a:solidFill>
                          <a:effectLst/>
                          <a:latin typeface="+mn-lt"/>
                          <a:ea typeface="+mn-ea"/>
                          <a:cs typeface="+mn-cs"/>
                        </a:rPr>
                        <a:t>One study, for example, found that educating youth on sexual risk reduction, ART self-management, healthcare system navigation, stress reduction, and other life skills was linked to high scores on program satisfaction </a:t>
                      </a:r>
                      <a:r>
                        <a:rPr lang="en-US" dirty="0"/>
                        <a:t> </a:t>
                      </a:r>
                    </a:p>
                  </a:txBody>
                  <a:tcPr/>
                </a:tc>
                <a:extLst>
                  <a:ext uri="{0D108BD9-81ED-4DB2-BD59-A6C34878D82A}">
                    <a16:rowId xmlns:a16="http://schemas.microsoft.com/office/drawing/2014/main" val="2786755429"/>
                  </a:ext>
                </a:extLst>
              </a:tr>
              <a:tr h="370840">
                <a:tc>
                  <a:txBody>
                    <a:bodyPr/>
                    <a:lstStyle/>
                    <a:p>
                      <a:r>
                        <a:rPr lang="en-US" i="1" dirty="0"/>
                        <a:t>Transition readiness</a:t>
                      </a:r>
                    </a:p>
                  </a:txBody>
                  <a:tcPr/>
                </a:tc>
                <a:tc>
                  <a:txBody>
                    <a:bodyPr/>
                    <a:lstStyle/>
                    <a:p>
                      <a:r>
                        <a:rPr lang="en-US" sz="1800" kern="1200" dirty="0">
                          <a:solidFill>
                            <a:schemeClr val="dk1"/>
                          </a:solidFill>
                          <a:effectLst/>
                          <a:latin typeface="+mn-lt"/>
                          <a:ea typeface="+mn-ea"/>
                          <a:cs typeface="+mn-cs"/>
                        </a:rPr>
                        <a:t>Several studies suggested that delaying transition until ALWH are prepared facilitates successful HCT</a:t>
                      </a:r>
                      <a:endParaRPr lang="en-US" dirty="0"/>
                    </a:p>
                  </a:txBody>
                  <a:tcPr/>
                </a:tc>
                <a:extLst>
                  <a:ext uri="{0D108BD9-81ED-4DB2-BD59-A6C34878D82A}">
                    <a16:rowId xmlns:a16="http://schemas.microsoft.com/office/drawing/2014/main" val="1922406696"/>
                  </a:ext>
                </a:extLst>
              </a:tr>
              <a:tr h="370840">
                <a:tc>
                  <a:txBody>
                    <a:bodyPr/>
                    <a:lstStyle/>
                    <a:p>
                      <a:r>
                        <a:rPr lang="en-US" i="1" dirty="0"/>
                        <a:t>Multidisciplinary</a:t>
                      </a:r>
                      <a:r>
                        <a:rPr lang="en-US" i="1" baseline="0" dirty="0"/>
                        <a:t> treatment teams</a:t>
                      </a:r>
                      <a:endParaRPr lang="en-US" i="1" dirty="0"/>
                    </a:p>
                  </a:txBody>
                  <a:tcPr/>
                </a:tc>
                <a:tc>
                  <a:txBody>
                    <a:bodyPr/>
                    <a:lstStyle/>
                    <a:p>
                      <a:r>
                        <a:rPr lang="en-US" sz="1800" kern="1200" dirty="0">
                          <a:solidFill>
                            <a:schemeClr val="dk1"/>
                          </a:solidFill>
                          <a:effectLst/>
                          <a:latin typeface="+mn-lt"/>
                          <a:ea typeface="+mn-ea"/>
                          <a:cs typeface="+mn-cs"/>
                        </a:rPr>
                        <a:t>Healthcare models that integrated key services such as mental health treatment, sexual/reproductive health, family planning, dental care and pharmaceutical services were linked to greater retention in HIV care post-HCT</a:t>
                      </a:r>
                      <a:endParaRPr lang="en-US" dirty="0"/>
                    </a:p>
                  </a:txBody>
                  <a:tcPr/>
                </a:tc>
                <a:extLst>
                  <a:ext uri="{0D108BD9-81ED-4DB2-BD59-A6C34878D82A}">
                    <a16:rowId xmlns:a16="http://schemas.microsoft.com/office/drawing/2014/main" val="2792068123"/>
                  </a:ext>
                </a:extLst>
              </a:tr>
              <a:tr h="370840">
                <a:tc>
                  <a:txBody>
                    <a:bodyPr/>
                    <a:lstStyle/>
                    <a:p>
                      <a:r>
                        <a:rPr lang="en-US" i="1" dirty="0"/>
                        <a:t>Transition coordination</a:t>
                      </a:r>
                    </a:p>
                  </a:txBody>
                  <a:tcPr/>
                </a:tc>
                <a:tc>
                  <a:txBody>
                    <a:bodyPr/>
                    <a:lstStyle/>
                    <a:p>
                      <a:r>
                        <a:rPr lang="en-US" sz="1800" kern="1200" dirty="0">
                          <a:solidFill>
                            <a:schemeClr val="dk1"/>
                          </a:solidFill>
                          <a:effectLst/>
                          <a:latin typeface="+mn-lt"/>
                          <a:ea typeface="+mn-ea"/>
                          <a:cs typeface="+mn-cs"/>
                        </a:rPr>
                        <a:t>Several articles suggested that greater coordination and communication between the pediatric and adult treatment teams pre-HCT could help ALWH feel more comfortable and thus engage in adult care post-HCT</a:t>
                      </a:r>
                      <a:endParaRPr lang="en-US" dirty="0"/>
                    </a:p>
                  </a:txBody>
                  <a:tcPr/>
                </a:tc>
                <a:extLst>
                  <a:ext uri="{0D108BD9-81ED-4DB2-BD59-A6C34878D82A}">
                    <a16:rowId xmlns:a16="http://schemas.microsoft.com/office/drawing/2014/main" val="2058917302"/>
                  </a:ext>
                </a:extLst>
              </a:tr>
            </a:tbl>
          </a:graphicData>
        </a:graphic>
      </p:graphicFrame>
    </p:spTree>
    <p:extLst>
      <p:ext uri="{BB962C8B-B14F-4D97-AF65-F5344CB8AC3E}">
        <p14:creationId xmlns:p14="http://schemas.microsoft.com/office/powerpoint/2010/main" val="2841288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AC576-BA7E-3A44-9B8E-83EF0067A34E}"/>
              </a:ext>
            </a:extLst>
          </p:cNvPr>
          <p:cNvSpPr>
            <a:spLocks noGrp="1"/>
          </p:cNvSpPr>
          <p:nvPr>
            <p:ph type="title"/>
          </p:nvPr>
        </p:nvSpPr>
        <p:spPr>
          <a:xfrm>
            <a:off x="750480" y="130628"/>
            <a:ext cx="10691040" cy="748167"/>
          </a:xfrm>
        </p:spPr>
        <p:txBody>
          <a:bodyPr>
            <a:normAutofit/>
          </a:bodyPr>
          <a:lstStyle/>
          <a:p>
            <a:r>
              <a:rPr lang="en-US" dirty="0"/>
              <a:t>Policy review summary</a:t>
            </a:r>
          </a:p>
        </p:txBody>
      </p:sp>
      <p:sp>
        <p:nvSpPr>
          <p:cNvPr id="3" name="Content Placeholder 2">
            <a:extLst>
              <a:ext uri="{FF2B5EF4-FFF2-40B4-BE49-F238E27FC236}">
                <a16:creationId xmlns:a16="http://schemas.microsoft.com/office/drawing/2014/main" id="{B2B9150E-74AC-3F4C-A476-1446EAED73DE}"/>
              </a:ext>
            </a:extLst>
          </p:cNvPr>
          <p:cNvSpPr>
            <a:spLocks noGrp="1"/>
          </p:cNvSpPr>
          <p:nvPr>
            <p:ph idx="1"/>
          </p:nvPr>
        </p:nvSpPr>
        <p:spPr>
          <a:xfrm>
            <a:off x="750480" y="878796"/>
            <a:ext cx="10691040" cy="5247370"/>
          </a:xfrm>
        </p:spPr>
        <p:txBody>
          <a:bodyPr>
            <a:normAutofit/>
          </a:bodyPr>
          <a:lstStyle/>
          <a:p>
            <a:r>
              <a:rPr lang="en-US" dirty="0">
                <a:solidFill>
                  <a:schemeClr val="tx1"/>
                </a:solidFill>
              </a:rPr>
              <a:t>Do the countries from which we identified HCT-related barriers and facilitators have specific guidelines for transitioning ALWH from pediatric to adult care?</a:t>
            </a:r>
          </a:p>
          <a:p>
            <a:pPr lvl="1"/>
            <a:r>
              <a:rPr lang="en-US" dirty="0">
                <a:solidFill>
                  <a:schemeClr val="tx1"/>
                </a:solidFill>
              </a:rPr>
              <a:t>And if so, do their guidelines address the HCT facilitators and barriers identified identified by studies from those countries? </a:t>
            </a:r>
          </a:p>
          <a:p>
            <a:r>
              <a:rPr lang="en-US" dirty="0">
                <a:solidFill>
                  <a:schemeClr val="tx1"/>
                </a:solidFill>
              </a:rPr>
              <a:t>Of the 12 countries identified, only five (Uganda, Thailand, Brazil, Kenya, and Cambodia) had HCT-specific guidelines.</a:t>
            </a:r>
          </a:p>
          <a:p>
            <a:r>
              <a:rPr lang="en-US" dirty="0">
                <a:solidFill>
                  <a:schemeClr val="tx1"/>
                </a:solidFill>
              </a:rPr>
              <a:t>There was substantial variation across guidelines regarding the existence of protocols for monitoring and enforcement, and allocated funding to support their implementation.</a:t>
            </a:r>
          </a:p>
          <a:p>
            <a:endParaRPr lang="en-US" dirty="0"/>
          </a:p>
        </p:txBody>
      </p:sp>
    </p:spTree>
    <p:extLst>
      <p:ext uri="{BB962C8B-B14F-4D97-AF65-F5344CB8AC3E}">
        <p14:creationId xmlns:p14="http://schemas.microsoft.com/office/powerpoint/2010/main" val="3124679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1955779776"/>
              </p:ext>
            </p:extLst>
          </p:nvPr>
        </p:nvGraphicFramePr>
        <p:xfrm>
          <a:off x="278296" y="159027"/>
          <a:ext cx="11549270" cy="5868464"/>
        </p:xfrm>
        <a:graphic>
          <a:graphicData uri="http://schemas.openxmlformats.org/drawingml/2006/table">
            <a:tbl>
              <a:tblPr firstRow="1" firstCol="1" bandRow="1"/>
              <a:tblGrid>
                <a:gridCol w="1178928">
                  <a:extLst>
                    <a:ext uri="{9D8B030D-6E8A-4147-A177-3AD203B41FA5}">
                      <a16:colId xmlns:a16="http://schemas.microsoft.com/office/drawing/2014/main" val="3332040287"/>
                    </a:ext>
                  </a:extLst>
                </a:gridCol>
                <a:gridCol w="1615826">
                  <a:extLst>
                    <a:ext uri="{9D8B030D-6E8A-4147-A177-3AD203B41FA5}">
                      <a16:colId xmlns:a16="http://schemas.microsoft.com/office/drawing/2014/main" val="1829377370"/>
                    </a:ext>
                  </a:extLst>
                </a:gridCol>
                <a:gridCol w="1777246">
                  <a:extLst>
                    <a:ext uri="{9D8B030D-6E8A-4147-A177-3AD203B41FA5}">
                      <a16:colId xmlns:a16="http://schemas.microsoft.com/office/drawing/2014/main" val="3191435658"/>
                    </a:ext>
                  </a:extLst>
                </a:gridCol>
                <a:gridCol w="2504661">
                  <a:extLst>
                    <a:ext uri="{9D8B030D-6E8A-4147-A177-3AD203B41FA5}">
                      <a16:colId xmlns:a16="http://schemas.microsoft.com/office/drawing/2014/main" val="3138973206"/>
                    </a:ext>
                  </a:extLst>
                </a:gridCol>
                <a:gridCol w="2206486">
                  <a:extLst>
                    <a:ext uri="{9D8B030D-6E8A-4147-A177-3AD203B41FA5}">
                      <a16:colId xmlns:a16="http://schemas.microsoft.com/office/drawing/2014/main" val="2525229823"/>
                    </a:ext>
                  </a:extLst>
                </a:gridCol>
                <a:gridCol w="2266123">
                  <a:extLst>
                    <a:ext uri="{9D8B030D-6E8A-4147-A177-3AD203B41FA5}">
                      <a16:colId xmlns:a16="http://schemas.microsoft.com/office/drawing/2014/main" val="2340028582"/>
                    </a:ext>
                  </a:extLst>
                </a:gridCol>
              </a:tblGrid>
              <a:tr h="993912">
                <a:tc>
                  <a:txBody>
                    <a:bodyPr/>
                    <a:lstStyle/>
                    <a:p>
                      <a:pPr marL="0" marR="0" algn="ctr">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Country</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Guidelines</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Facilitators from systematic review</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Approach</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Barriers from systemic review</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Approach</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492" marR="484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49454093"/>
                  </a:ext>
                </a:extLst>
              </a:tr>
              <a:tr h="4649264">
                <a:tc>
                  <a:txBody>
                    <a:bodyPr/>
                    <a:lstStyle/>
                    <a:p>
                      <a:pPr marL="0" marR="0" algn="ctr">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Uganda</a:t>
                      </a:r>
                    </a:p>
                  </a:txBody>
                  <a:tcPr marL="48492" marR="484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Consolidated Guidelines for Prevention and Treatment of HIV in Uganda</a:t>
                      </a:r>
                    </a:p>
                  </a:txBody>
                  <a:tcPr marL="48492" marR="484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indent="-342900">
                        <a:spcBef>
                          <a:spcPts val="600"/>
                        </a:spcBef>
                        <a:spcAft>
                          <a:spcPts val="0"/>
                        </a:spcAft>
                        <a:buAutoNum type="arabicParenR"/>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Social support</a:t>
                      </a:r>
                    </a:p>
                    <a:p>
                      <a:pPr marL="342900" marR="0" indent="-342900">
                        <a:spcBef>
                          <a:spcPts val="600"/>
                        </a:spcBef>
                        <a:spcAft>
                          <a:spcPts val="0"/>
                        </a:spcAft>
                        <a:buAutoNum type="arabicParenR"/>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Transition coordination</a:t>
                      </a:r>
                    </a:p>
                  </a:txBody>
                  <a:tcPr marL="48492" marR="484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indent="-342900">
                        <a:spcBef>
                          <a:spcPts val="0"/>
                        </a:spcBef>
                        <a:spcAft>
                          <a:spcPts val="0"/>
                        </a:spcAft>
                        <a:buFont typeface="+mj-lt"/>
                        <a:buAutoNum type="arabicParenR"/>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Peer support groups</a:t>
                      </a:r>
                    </a:p>
                    <a:p>
                      <a:pPr marL="342900" marR="0" indent="-342900">
                        <a:spcBef>
                          <a:spcPts val="0"/>
                        </a:spcBef>
                        <a:spcAft>
                          <a:spcPts val="0"/>
                        </a:spcAft>
                        <a:buFont typeface="+mj-lt"/>
                        <a:buAutoNum type="arabicParenR"/>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Referral from pediatric team to adult provider</a:t>
                      </a:r>
                    </a:p>
                    <a:p>
                      <a:pPr marL="342900" marR="0" indent="-342900">
                        <a:spcBef>
                          <a:spcPts val="0"/>
                        </a:spcBef>
                        <a:spcAft>
                          <a:spcPts val="0"/>
                        </a:spcAft>
                        <a:buFont typeface="+mj-lt"/>
                        <a:buAutoNum type="arabicParenR"/>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Pre-HCT meetings</a:t>
                      </a:r>
                    </a:p>
                    <a:p>
                      <a:pPr marL="342900" marR="0" indent="-342900">
                        <a:spcBef>
                          <a:spcPts val="0"/>
                        </a:spcBef>
                        <a:spcAft>
                          <a:spcPts val="0"/>
                        </a:spcAft>
                        <a:buFont typeface="+mj-lt"/>
                        <a:buAutoNum type="arabicParenR"/>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Individualized transition plan</a:t>
                      </a:r>
                    </a:p>
                    <a:p>
                      <a:pPr marL="342900" marR="0" indent="-342900">
                        <a:spcBef>
                          <a:spcPts val="0"/>
                        </a:spcBef>
                        <a:spcAft>
                          <a:spcPts val="0"/>
                        </a:spcAft>
                        <a:buFont typeface="+mj-lt"/>
                        <a:buAutoNum type="arabicParenR"/>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Caregiver engagement</a:t>
                      </a:r>
                    </a:p>
                    <a:p>
                      <a:pPr marL="342900" marR="0" indent="-342900">
                        <a:spcBef>
                          <a:spcPts val="0"/>
                        </a:spcBef>
                        <a:spcAft>
                          <a:spcPts val="0"/>
                        </a:spcAft>
                        <a:buFont typeface="+mj-lt"/>
                        <a:buAutoNum type="arabicParenR"/>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Transition readiness assessments</a:t>
                      </a:r>
                    </a:p>
                    <a:p>
                      <a:pPr marL="342900" marR="0" indent="-342900">
                        <a:spcBef>
                          <a:spcPts val="0"/>
                        </a:spcBef>
                        <a:spcAft>
                          <a:spcPts val="0"/>
                        </a:spcAft>
                        <a:buFont typeface="+mj-lt"/>
                        <a:buAutoNum type="arabicParenR"/>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Multidisciplinary team, including social worker or case managers</a:t>
                      </a:r>
                    </a:p>
                  </a:txBody>
                  <a:tcPr marL="48492" marR="484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indent="-342900">
                        <a:spcBef>
                          <a:spcPts val="0"/>
                        </a:spcBef>
                        <a:spcAft>
                          <a:spcPts val="0"/>
                        </a:spcAft>
                        <a:buFont typeface="+mj-lt"/>
                        <a:buAutoNum type="arabicParenR"/>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Emotional or interpersonal burden</a:t>
                      </a:r>
                    </a:p>
                    <a:p>
                      <a:pPr marL="342900" marR="0" indent="-342900">
                        <a:spcBef>
                          <a:spcPts val="0"/>
                        </a:spcBef>
                        <a:spcAft>
                          <a:spcPts val="0"/>
                        </a:spcAft>
                        <a:buAutoNum type="arabicParenR"/>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Logistical or systemic impediments</a:t>
                      </a:r>
                    </a:p>
                    <a:p>
                      <a:pPr marL="342900" marR="0" indent="-342900">
                        <a:spcBef>
                          <a:spcPts val="0"/>
                        </a:spcBef>
                        <a:spcAft>
                          <a:spcPts val="0"/>
                        </a:spcAft>
                        <a:buAutoNum type="arabicParenR"/>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Effects of HIV disease</a:t>
                      </a:r>
                    </a:p>
                  </a:txBody>
                  <a:tcPr marL="48492" marR="484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marR="0" indent="-457200">
                        <a:spcBef>
                          <a:spcPts val="0"/>
                        </a:spcBef>
                        <a:spcAft>
                          <a:spcPts val="0"/>
                        </a:spcAft>
                        <a:buAutoNum type="arabicParenR"/>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Acknowledged challenges associated with adjusting to adult care providers &amp; atmosphere, </a:t>
                      </a:r>
                    </a:p>
                    <a:p>
                      <a:pPr marL="457200" marR="0" indent="-457200">
                        <a:spcBef>
                          <a:spcPts val="0"/>
                        </a:spcBef>
                        <a:spcAft>
                          <a:spcPts val="0"/>
                        </a:spcAft>
                        <a:buAutoNum type="arabicParenR"/>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Acknowledged importance of patient-provider communication </a:t>
                      </a:r>
                    </a:p>
                    <a:p>
                      <a:pPr marL="457200" marR="0" indent="-457200">
                        <a:spcBef>
                          <a:spcPts val="0"/>
                        </a:spcBef>
                        <a:spcAft>
                          <a:spcPts val="0"/>
                        </a:spcAft>
                        <a:buAutoNum type="arabicParenR"/>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Acknowledged the influence of cognitive development</a:t>
                      </a:r>
                    </a:p>
                  </a:txBody>
                  <a:tcPr marL="48492" marR="484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13132548"/>
                  </a:ext>
                </a:extLst>
              </a:tr>
            </a:tbl>
          </a:graphicData>
        </a:graphic>
      </p:graphicFrame>
    </p:spTree>
    <p:extLst>
      <p:ext uri="{BB962C8B-B14F-4D97-AF65-F5344CB8AC3E}">
        <p14:creationId xmlns:p14="http://schemas.microsoft.com/office/powerpoint/2010/main" val="3887384829"/>
      </p:ext>
    </p:extLst>
  </p:cSld>
  <p:clrMapOvr>
    <a:masterClrMapping/>
  </p:clrMapOvr>
</p:sld>
</file>

<file path=ppt/theme/theme1.xml><?xml version="1.0" encoding="utf-8"?>
<a:theme xmlns:a="http://schemas.openxmlformats.org/drawingml/2006/main" name="AIDS 2016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2" id="{ADBD3347-1A0F-45F0-B4B5-B886B317FA11}" vid="{2289ECF3-0365-4EFC-8344-95011E66FDF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AIDS2016_template</Template>
  <TotalTime>15421</TotalTime>
  <Words>1217</Words>
  <Application>Microsoft Office PowerPoint</Application>
  <PresentationFormat>Widescreen</PresentationFormat>
  <Paragraphs>94</Paragraphs>
  <Slides>11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Franklin Gothic Book</vt:lpstr>
      <vt:lpstr>Raleway</vt:lpstr>
      <vt:lpstr>Times New Roman</vt:lpstr>
      <vt:lpstr>AIDS 2016_Template</vt:lpstr>
      <vt:lpstr>Barriers and facilitators to the successful transition of adolescents living with HIV from pediatric to adult care in low and middle-income countries: A policy review</vt:lpstr>
      <vt:lpstr>HIV/AIDS and Adolescents </vt:lpstr>
      <vt:lpstr> Healthcare transition (HCT)</vt:lpstr>
      <vt:lpstr>Methods</vt:lpstr>
      <vt:lpstr>Results </vt:lpstr>
      <vt:lpstr>Barriers to successful HCT</vt:lpstr>
      <vt:lpstr>Facilitators of successful HCT</vt:lpstr>
      <vt:lpstr>Policy review summary</vt:lpstr>
      <vt:lpstr>PowerPoint Presentation</vt:lpstr>
      <vt:lpstr>Gaps in Policies</vt:lpstr>
      <vt:lpstr>Thank you</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Joe Entwistle</dc:creator>
  <cp:lastModifiedBy>Dr Tiarney Ritchwood, Ph.D.</cp:lastModifiedBy>
  <cp:revision>69</cp:revision>
  <cp:lastPrinted>2017-01-16T15:31:13Z</cp:lastPrinted>
  <dcterms:created xsi:type="dcterms:W3CDTF">2017-01-13T09:09:35Z</dcterms:created>
  <dcterms:modified xsi:type="dcterms:W3CDTF">2019-07-22T04:17:33Z</dcterms:modified>
</cp:coreProperties>
</file>