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0" r:id="rId3"/>
    <p:sldId id="261" r:id="rId4"/>
    <p:sldId id="279" r:id="rId5"/>
    <p:sldId id="262" r:id="rId6"/>
    <p:sldId id="263" r:id="rId7"/>
    <p:sldId id="280" r:id="rId8"/>
    <p:sldId id="270" r:id="rId9"/>
    <p:sldId id="271" r:id="rId10"/>
    <p:sldId id="264" r:id="rId11"/>
    <p:sldId id="283" r:id="rId12"/>
    <p:sldId id="281" r:id="rId13"/>
    <p:sldId id="272" r:id="rId14"/>
    <p:sldId id="274" r:id="rId15"/>
    <p:sldId id="276" r:id="rId16"/>
    <p:sldId id="265" r:id="rId17"/>
    <p:sldId id="277" r:id="rId18"/>
    <p:sldId id="278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6E68"/>
    <a:srgbClr val="4267B2"/>
    <a:srgbClr val="383333"/>
    <a:srgbClr val="F8E08E"/>
    <a:srgbClr val="E8303B"/>
    <a:srgbClr val="5DA9DD"/>
    <a:srgbClr val="0099D2"/>
    <a:srgbClr val="ED1C24"/>
    <a:srgbClr val="EF4129"/>
    <a:srgbClr val="FEF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94659"/>
  </p:normalViewPr>
  <p:slideViewPr>
    <p:cSldViewPr snapToGrid="0" snapToObjects="1">
      <p:cViewPr varScale="1">
        <p:scale>
          <a:sx n="87" d="100"/>
          <a:sy n="87" d="100"/>
        </p:scale>
        <p:origin x="1088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Knew HIV Status</c:v>
                </c:pt>
              </c:strCache>
            </c:strRef>
          </c:tx>
          <c:spPr>
            <a:solidFill>
              <a:srgbClr val="4267B2"/>
            </a:solidFill>
            <a:ln>
              <a:solidFill>
                <a:srgbClr val="3833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0.628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9-2443-8893-F76FB8E25F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with HIV</c:v>
                </c:pt>
              </c:strCache>
            </c:strRef>
          </c:tx>
          <c:spPr>
            <a:solidFill>
              <a:srgbClr val="5DA9DD"/>
            </a:solidFill>
            <a:ln>
              <a:solidFill>
                <a:srgbClr val="3833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9.5000000000000001E-2</c:v>
                </c:pt>
                <c:pt idx="1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39-2443-8893-F76FB8E25F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6636511"/>
        <c:axId val="767456559"/>
      </c:barChart>
      <c:catAx>
        <c:axId val="766636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767456559"/>
        <c:crosses val="autoZero"/>
        <c:auto val="1"/>
        <c:lblAlgn val="ctr"/>
        <c:lblOffset val="100"/>
        <c:noMultiLvlLbl val="0"/>
      </c:catAx>
      <c:valAx>
        <c:axId val="767456559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6663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95294161343039"/>
          <c:y val="0.88227676629261009"/>
          <c:w val="0.60013203833011441"/>
          <c:h val="6.9783492067348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45967521740371E-2"/>
          <c:y val="3.4047792669658905E-2"/>
          <c:w val="0.93710806495651922"/>
          <c:h val="0.85501050923994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8E08E"/>
            </a:solidFill>
            <a:ln>
              <a:solidFill>
                <a:srgbClr val="383333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EF3D4"/>
              </a:solidFill>
              <a:ln>
                <a:solidFill>
                  <a:srgbClr val="3833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99-DE4B-92F3-77B9E9827C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Sex*</c:v>
                </c:pt>
                <c:pt idx="1">
                  <c:v>Marital Status*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9-DE4B-92F3-77B9E9827C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4267B2"/>
            </a:solidFill>
            <a:ln>
              <a:solidFill>
                <a:srgbClr val="383333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83333"/>
              </a:solidFill>
              <a:ln>
                <a:solidFill>
                  <a:srgbClr val="3833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B99-DE4B-92F3-77B9E9827C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Sex*</c:v>
                </c:pt>
                <c:pt idx="1">
                  <c:v>Marital Status*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0.87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9-DE4B-92F3-77B9E9827C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6345743"/>
        <c:axId val="771040991"/>
      </c:barChart>
      <c:catAx>
        <c:axId val="70634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771040991"/>
        <c:crosses val="autoZero"/>
        <c:auto val="1"/>
        <c:lblAlgn val="ctr"/>
        <c:lblOffset val="100"/>
        <c:noMultiLvlLbl val="0"/>
      </c:catAx>
      <c:valAx>
        <c:axId val="771040991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600" dirty="0"/>
                  <a:t>Percent (%)</a:t>
                </a:r>
              </a:p>
            </c:rich>
          </c:tx>
          <c:layout>
            <c:manualLayout>
              <c:xMode val="edge"/>
              <c:yMode val="edge"/>
              <c:x val="1.3967933408541071E-2"/>
              <c:y val="0.361135212388034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706345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9CAD8-711A-FD4B-8AD1-3062E26B196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EF6506-8F15-E84C-B12D-5C659B18917D}">
      <dgm:prSet phldrT="[Text]"/>
      <dgm:spPr>
        <a:solidFill>
          <a:srgbClr val="E8303B"/>
        </a:solidFill>
        <a:ln>
          <a:solidFill>
            <a:srgbClr val="E8303B"/>
          </a:solidFill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Individual efficacy</a:t>
          </a:r>
        </a:p>
      </dgm:t>
    </dgm:pt>
    <dgm:pt modelId="{A652C359-3C8F-6D47-93F8-B0CEEFB656A3}" type="parTrans" cxnId="{F8E22DE8-9BA0-F94C-8971-51D9687E2793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DC86B2C9-32F2-B342-A2D0-1845AC8947F2}" type="sibTrans" cxnId="{F8E22DE8-9BA0-F94C-8971-51D9687E2793}">
      <dgm:prSet/>
      <dgm:spPr>
        <a:solidFill>
          <a:srgbClr val="E8303B"/>
        </a:solidFill>
        <a:ln>
          <a:solidFill>
            <a:srgbClr val="E8303B"/>
          </a:solidFill>
        </a:ln>
      </dgm:spPr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A4823812-02CC-E44A-AD08-A39E6BE004C3}">
      <dgm:prSet phldrT="[Text]"/>
      <dgm:spPr>
        <a:solidFill>
          <a:srgbClr val="E8303B"/>
        </a:solidFill>
        <a:ln>
          <a:solidFill>
            <a:srgbClr val="E8303B"/>
          </a:solidFill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Social cohesion</a:t>
          </a:r>
        </a:p>
      </dgm:t>
    </dgm:pt>
    <dgm:pt modelId="{AF3B6863-9811-014F-9D4B-ADDA68D21DE7}" type="parTrans" cxnId="{EDD13362-2077-4F4A-826A-D827C632EC59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2253EE0C-3AE7-5E4D-89C0-7B5F2970CAE0}" type="sibTrans" cxnId="{EDD13362-2077-4F4A-826A-D827C632EC59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22734D2E-8371-9A45-9720-F06AD4B831E6}">
      <dgm:prSet phldrT="[Text]"/>
      <dgm:spPr>
        <a:solidFill>
          <a:srgbClr val="E8303B"/>
        </a:solidFill>
        <a:ln>
          <a:solidFill>
            <a:srgbClr val="E8303B"/>
          </a:solidFill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Collective efficacy</a:t>
          </a:r>
        </a:p>
      </dgm:t>
    </dgm:pt>
    <dgm:pt modelId="{5B16B03D-6912-E443-A6F5-7E6E1A1DB774}" type="parTrans" cxnId="{4E9CEACB-3DF2-6E4E-AE0A-6902510E5873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20E62CFD-FFD1-4B4B-B387-BE1DBEBF5067}" type="sibTrans" cxnId="{4E9CEACB-3DF2-6E4E-AE0A-6902510E5873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DDE2C649-092A-EE47-A89C-0F1BA7B2804C}">
      <dgm:prSet/>
      <dgm:spPr>
        <a:solidFill>
          <a:srgbClr val="E8303B"/>
        </a:solidFill>
        <a:ln>
          <a:solidFill>
            <a:srgbClr val="E8303B"/>
          </a:solidFill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Leadership</a:t>
          </a:r>
        </a:p>
      </dgm:t>
    </dgm:pt>
    <dgm:pt modelId="{9FD528E4-71EE-304C-98DD-6FF7F65DA848}" type="parTrans" cxnId="{FE291683-8D74-3843-8114-4B689D634E99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CDC01508-271A-5E47-962F-D5771CC0689F}" type="sibTrans" cxnId="{FE291683-8D74-3843-8114-4B689D634E99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2CD34705-4709-0744-82EE-0C99A15D80E1}" type="pres">
      <dgm:prSet presAssocID="{6419CAD8-711A-FD4B-8AD1-3062E26B1969}" presName="Name0" presStyleCnt="0">
        <dgm:presLayoutVars>
          <dgm:chMax val="7"/>
          <dgm:chPref val="7"/>
          <dgm:dir/>
        </dgm:presLayoutVars>
      </dgm:prSet>
      <dgm:spPr/>
    </dgm:pt>
    <dgm:pt modelId="{9D609DF6-66CD-314C-AAA4-04B4CFFD0AA8}" type="pres">
      <dgm:prSet presAssocID="{6419CAD8-711A-FD4B-8AD1-3062E26B1969}" presName="Name1" presStyleCnt="0"/>
      <dgm:spPr/>
    </dgm:pt>
    <dgm:pt modelId="{8ADA5C3E-4E86-164B-97EF-F6D7C0F64478}" type="pres">
      <dgm:prSet presAssocID="{6419CAD8-711A-FD4B-8AD1-3062E26B1969}" presName="cycle" presStyleCnt="0"/>
      <dgm:spPr/>
    </dgm:pt>
    <dgm:pt modelId="{D10B1AA8-3355-C74E-8420-E99BA014B60D}" type="pres">
      <dgm:prSet presAssocID="{6419CAD8-711A-FD4B-8AD1-3062E26B1969}" presName="srcNode" presStyleLbl="node1" presStyleIdx="0" presStyleCnt="4"/>
      <dgm:spPr/>
    </dgm:pt>
    <dgm:pt modelId="{C82925BD-278C-5D4A-82CE-A0532C21C84D}" type="pres">
      <dgm:prSet presAssocID="{6419CAD8-711A-FD4B-8AD1-3062E26B1969}" presName="conn" presStyleLbl="parChTrans1D2" presStyleIdx="0" presStyleCnt="1"/>
      <dgm:spPr/>
    </dgm:pt>
    <dgm:pt modelId="{1B4FD59C-AD02-4E42-9EC6-1055CF955515}" type="pres">
      <dgm:prSet presAssocID="{6419CAD8-711A-FD4B-8AD1-3062E26B1969}" presName="extraNode" presStyleLbl="node1" presStyleIdx="0" presStyleCnt="4"/>
      <dgm:spPr/>
    </dgm:pt>
    <dgm:pt modelId="{58E0F55B-4C41-FC47-B416-0C39EFC70AC2}" type="pres">
      <dgm:prSet presAssocID="{6419CAD8-711A-FD4B-8AD1-3062E26B1969}" presName="dstNode" presStyleLbl="node1" presStyleIdx="0" presStyleCnt="4"/>
      <dgm:spPr/>
    </dgm:pt>
    <dgm:pt modelId="{8C985CBF-5393-FC4B-B2BF-D2D17876549A}" type="pres">
      <dgm:prSet presAssocID="{B5EF6506-8F15-E84C-B12D-5C659B18917D}" presName="text_1" presStyleLbl="node1" presStyleIdx="0" presStyleCnt="4">
        <dgm:presLayoutVars>
          <dgm:bulletEnabled val="1"/>
        </dgm:presLayoutVars>
      </dgm:prSet>
      <dgm:spPr/>
    </dgm:pt>
    <dgm:pt modelId="{FA68195F-5908-8944-A95D-20263B4A4D8D}" type="pres">
      <dgm:prSet presAssocID="{B5EF6506-8F15-E84C-B12D-5C659B18917D}" presName="accent_1" presStyleCnt="0"/>
      <dgm:spPr/>
    </dgm:pt>
    <dgm:pt modelId="{BCE8CFAE-3311-824C-8134-5F007A2E4A86}" type="pres">
      <dgm:prSet presAssocID="{B5EF6506-8F15-E84C-B12D-5C659B18917D}" presName="accentRepeatNode" presStyleLbl="solidFgAcc1" presStyleIdx="0" presStyleCnt="4"/>
      <dgm:spPr>
        <a:ln>
          <a:solidFill>
            <a:srgbClr val="E8303B"/>
          </a:solidFill>
        </a:ln>
      </dgm:spPr>
    </dgm:pt>
    <dgm:pt modelId="{B4A6A1E1-2F2E-504C-9CA6-74CA86F99072}" type="pres">
      <dgm:prSet presAssocID="{A4823812-02CC-E44A-AD08-A39E6BE004C3}" presName="text_2" presStyleLbl="node1" presStyleIdx="1" presStyleCnt="4">
        <dgm:presLayoutVars>
          <dgm:bulletEnabled val="1"/>
        </dgm:presLayoutVars>
      </dgm:prSet>
      <dgm:spPr/>
    </dgm:pt>
    <dgm:pt modelId="{CCD84D1C-A4A7-F641-BCC4-2064489E5894}" type="pres">
      <dgm:prSet presAssocID="{A4823812-02CC-E44A-AD08-A39E6BE004C3}" presName="accent_2" presStyleCnt="0"/>
      <dgm:spPr/>
    </dgm:pt>
    <dgm:pt modelId="{14557515-77BB-104F-B86F-0DAC8A942067}" type="pres">
      <dgm:prSet presAssocID="{A4823812-02CC-E44A-AD08-A39E6BE004C3}" presName="accentRepeatNode" presStyleLbl="solidFgAcc1" presStyleIdx="1" presStyleCnt="4"/>
      <dgm:spPr>
        <a:ln>
          <a:solidFill>
            <a:srgbClr val="E8303B"/>
          </a:solidFill>
        </a:ln>
      </dgm:spPr>
    </dgm:pt>
    <dgm:pt modelId="{9935CACA-588D-8B43-895B-6723CD1CEBC2}" type="pres">
      <dgm:prSet presAssocID="{22734D2E-8371-9A45-9720-F06AD4B831E6}" presName="text_3" presStyleLbl="node1" presStyleIdx="2" presStyleCnt="4">
        <dgm:presLayoutVars>
          <dgm:bulletEnabled val="1"/>
        </dgm:presLayoutVars>
      </dgm:prSet>
      <dgm:spPr/>
    </dgm:pt>
    <dgm:pt modelId="{374BC3BD-9186-FA4D-9AAF-0D085E8C592F}" type="pres">
      <dgm:prSet presAssocID="{22734D2E-8371-9A45-9720-F06AD4B831E6}" presName="accent_3" presStyleCnt="0"/>
      <dgm:spPr/>
    </dgm:pt>
    <dgm:pt modelId="{CFDCBE48-5A7D-1D49-9197-83A32A8B5296}" type="pres">
      <dgm:prSet presAssocID="{22734D2E-8371-9A45-9720-F06AD4B831E6}" presName="accentRepeatNode" presStyleLbl="solidFgAcc1" presStyleIdx="2" presStyleCnt="4"/>
      <dgm:spPr>
        <a:ln>
          <a:solidFill>
            <a:srgbClr val="E8303B"/>
          </a:solidFill>
        </a:ln>
      </dgm:spPr>
    </dgm:pt>
    <dgm:pt modelId="{914D14BE-455D-204E-9813-78242091F44B}" type="pres">
      <dgm:prSet presAssocID="{DDE2C649-092A-EE47-A89C-0F1BA7B2804C}" presName="text_4" presStyleLbl="node1" presStyleIdx="3" presStyleCnt="4">
        <dgm:presLayoutVars>
          <dgm:bulletEnabled val="1"/>
        </dgm:presLayoutVars>
      </dgm:prSet>
      <dgm:spPr/>
    </dgm:pt>
    <dgm:pt modelId="{86397C77-904D-DF4E-866F-8CB08DD1ED51}" type="pres">
      <dgm:prSet presAssocID="{DDE2C649-092A-EE47-A89C-0F1BA7B2804C}" presName="accent_4" presStyleCnt="0"/>
      <dgm:spPr/>
    </dgm:pt>
    <dgm:pt modelId="{C97588E6-00D3-EC4D-AFE3-8F357274179F}" type="pres">
      <dgm:prSet presAssocID="{DDE2C649-092A-EE47-A89C-0F1BA7B2804C}" presName="accentRepeatNode" presStyleLbl="solidFgAcc1" presStyleIdx="3" presStyleCnt="4"/>
      <dgm:spPr>
        <a:ln>
          <a:solidFill>
            <a:srgbClr val="E8303B"/>
          </a:solidFill>
        </a:ln>
      </dgm:spPr>
    </dgm:pt>
  </dgm:ptLst>
  <dgm:cxnLst>
    <dgm:cxn modelId="{8B546D08-3268-AD47-AA4F-7AC2A42B7818}" type="presOf" srcId="{DDE2C649-092A-EE47-A89C-0F1BA7B2804C}" destId="{914D14BE-455D-204E-9813-78242091F44B}" srcOrd="0" destOrd="0" presId="urn:microsoft.com/office/officeart/2008/layout/VerticalCurvedList"/>
    <dgm:cxn modelId="{42AC5F40-8AA6-3C4A-B4D6-3F4BF5DD4F64}" type="presOf" srcId="{22734D2E-8371-9A45-9720-F06AD4B831E6}" destId="{9935CACA-588D-8B43-895B-6723CD1CEBC2}" srcOrd="0" destOrd="0" presId="urn:microsoft.com/office/officeart/2008/layout/VerticalCurvedList"/>
    <dgm:cxn modelId="{EDD13362-2077-4F4A-826A-D827C632EC59}" srcId="{6419CAD8-711A-FD4B-8AD1-3062E26B1969}" destId="{A4823812-02CC-E44A-AD08-A39E6BE004C3}" srcOrd="1" destOrd="0" parTransId="{AF3B6863-9811-014F-9D4B-ADDA68D21DE7}" sibTransId="{2253EE0C-3AE7-5E4D-89C0-7B5F2970CAE0}"/>
    <dgm:cxn modelId="{8E85B074-0746-0443-9D82-48B50C742C70}" type="presOf" srcId="{DC86B2C9-32F2-B342-A2D0-1845AC8947F2}" destId="{C82925BD-278C-5D4A-82CE-A0532C21C84D}" srcOrd="0" destOrd="0" presId="urn:microsoft.com/office/officeart/2008/layout/VerticalCurvedList"/>
    <dgm:cxn modelId="{FE291683-8D74-3843-8114-4B689D634E99}" srcId="{6419CAD8-711A-FD4B-8AD1-3062E26B1969}" destId="{DDE2C649-092A-EE47-A89C-0F1BA7B2804C}" srcOrd="3" destOrd="0" parTransId="{9FD528E4-71EE-304C-98DD-6FF7F65DA848}" sibTransId="{CDC01508-271A-5E47-962F-D5771CC0689F}"/>
    <dgm:cxn modelId="{BA4C7C92-0961-CF4E-879F-9E76D4BCF2C8}" type="presOf" srcId="{6419CAD8-711A-FD4B-8AD1-3062E26B1969}" destId="{2CD34705-4709-0744-82EE-0C99A15D80E1}" srcOrd="0" destOrd="0" presId="urn:microsoft.com/office/officeart/2008/layout/VerticalCurvedList"/>
    <dgm:cxn modelId="{4E9CEACB-3DF2-6E4E-AE0A-6902510E5873}" srcId="{6419CAD8-711A-FD4B-8AD1-3062E26B1969}" destId="{22734D2E-8371-9A45-9720-F06AD4B831E6}" srcOrd="2" destOrd="0" parTransId="{5B16B03D-6912-E443-A6F5-7E6E1A1DB774}" sibTransId="{20E62CFD-FFD1-4B4B-B387-BE1DBEBF5067}"/>
    <dgm:cxn modelId="{E09825DF-8ADB-3749-AB2E-EE0A1748F0F8}" type="presOf" srcId="{A4823812-02CC-E44A-AD08-A39E6BE004C3}" destId="{B4A6A1E1-2F2E-504C-9CA6-74CA86F99072}" srcOrd="0" destOrd="0" presId="urn:microsoft.com/office/officeart/2008/layout/VerticalCurvedList"/>
    <dgm:cxn modelId="{F8E22DE8-9BA0-F94C-8971-51D9687E2793}" srcId="{6419CAD8-711A-FD4B-8AD1-3062E26B1969}" destId="{B5EF6506-8F15-E84C-B12D-5C659B18917D}" srcOrd="0" destOrd="0" parTransId="{A652C359-3C8F-6D47-93F8-B0CEEFB656A3}" sibTransId="{DC86B2C9-32F2-B342-A2D0-1845AC8947F2}"/>
    <dgm:cxn modelId="{2205D2F5-53CC-3448-89D8-9D59E6A967A9}" type="presOf" srcId="{B5EF6506-8F15-E84C-B12D-5C659B18917D}" destId="{8C985CBF-5393-FC4B-B2BF-D2D17876549A}" srcOrd="0" destOrd="0" presId="urn:microsoft.com/office/officeart/2008/layout/VerticalCurvedList"/>
    <dgm:cxn modelId="{9BACC795-D4AE-5846-B29A-091A78DDF764}" type="presParOf" srcId="{2CD34705-4709-0744-82EE-0C99A15D80E1}" destId="{9D609DF6-66CD-314C-AAA4-04B4CFFD0AA8}" srcOrd="0" destOrd="0" presId="urn:microsoft.com/office/officeart/2008/layout/VerticalCurvedList"/>
    <dgm:cxn modelId="{34037411-1ED7-D44B-A17A-9634BFD3536F}" type="presParOf" srcId="{9D609DF6-66CD-314C-AAA4-04B4CFFD0AA8}" destId="{8ADA5C3E-4E86-164B-97EF-F6D7C0F64478}" srcOrd="0" destOrd="0" presId="urn:microsoft.com/office/officeart/2008/layout/VerticalCurvedList"/>
    <dgm:cxn modelId="{89280F20-9C19-124B-A391-631606D33AAF}" type="presParOf" srcId="{8ADA5C3E-4E86-164B-97EF-F6D7C0F64478}" destId="{D10B1AA8-3355-C74E-8420-E99BA014B60D}" srcOrd="0" destOrd="0" presId="urn:microsoft.com/office/officeart/2008/layout/VerticalCurvedList"/>
    <dgm:cxn modelId="{7AE1302F-0AF6-834B-AD4B-F36A4F31702A}" type="presParOf" srcId="{8ADA5C3E-4E86-164B-97EF-F6D7C0F64478}" destId="{C82925BD-278C-5D4A-82CE-A0532C21C84D}" srcOrd="1" destOrd="0" presId="urn:microsoft.com/office/officeart/2008/layout/VerticalCurvedList"/>
    <dgm:cxn modelId="{100DA014-FAB6-104D-A1AC-338A7B962B97}" type="presParOf" srcId="{8ADA5C3E-4E86-164B-97EF-F6D7C0F64478}" destId="{1B4FD59C-AD02-4E42-9EC6-1055CF955515}" srcOrd="2" destOrd="0" presId="urn:microsoft.com/office/officeart/2008/layout/VerticalCurvedList"/>
    <dgm:cxn modelId="{383A9418-41E4-DF4E-8754-96C30BC2AD7A}" type="presParOf" srcId="{8ADA5C3E-4E86-164B-97EF-F6D7C0F64478}" destId="{58E0F55B-4C41-FC47-B416-0C39EFC70AC2}" srcOrd="3" destOrd="0" presId="urn:microsoft.com/office/officeart/2008/layout/VerticalCurvedList"/>
    <dgm:cxn modelId="{0FD5C6B4-094E-274E-A6A1-6E83903AFC56}" type="presParOf" srcId="{9D609DF6-66CD-314C-AAA4-04B4CFFD0AA8}" destId="{8C985CBF-5393-FC4B-B2BF-D2D17876549A}" srcOrd="1" destOrd="0" presId="urn:microsoft.com/office/officeart/2008/layout/VerticalCurvedList"/>
    <dgm:cxn modelId="{77A6D173-182D-DD44-8187-542DAC051931}" type="presParOf" srcId="{9D609DF6-66CD-314C-AAA4-04B4CFFD0AA8}" destId="{FA68195F-5908-8944-A95D-20263B4A4D8D}" srcOrd="2" destOrd="0" presId="urn:microsoft.com/office/officeart/2008/layout/VerticalCurvedList"/>
    <dgm:cxn modelId="{2AD986CA-455F-9D40-97D3-AB0341D56805}" type="presParOf" srcId="{FA68195F-5908-8944-A95D-20263B4A4D8D}" destId="{BCE8CFAE-3311-824C-8134-5F007A2E4A86}" srcOrd="0" destOrd="0" presId="urn:microsoft.com/office/officeart/2008/layout/VerticalCurvedList"/>
    <dgm:cxn modelId="{83C6970A-84CE-AD44-8807-4A4F929386E6}" type="presParOf" srcId="{9D609DF6-66CD-314C-AAA4-04B4CFFD0AA8}" destId="{B4A6A1E1-2F2E-504C-9CA6-74CA86F99072}" srcOrd="3" destOrd="0" presId="urn:microsoft.com/office/officeart/2008/layout/VerticalCurvedList"/>
    <dgm:cxn modelId="{B5D24C09-7A52-674D-8C0E-F4B9CE7A7CB3}" type="presParOf" srcId="{9D609DF6-66CD-314C-AAA4-04B4CFFD0AA8}" destId="{CCD84D1C-A4A7-F641-BCC4-2064489E5894}" srcOrd="4" destOrd="0" presId="urn:microsoft.com/office/officeart/2008/layout/VerticalCurvedList"/>
    <dgm:cxn modelId="{90A40399-B09D-F047-9777-8795B02B3262}" type="presParOf" srcId="{CCD84D1C-A4A7-F641-BCC4-2064489E5894}" destId="{14557515-77BB-104F-B86F-0DAC8A942067}" srcOrd="0" destOrd="0" presId="urn:microsoft.com/office/officeart/2008/layout/VerticalCurvedList"/>
    <dgm:cxn modelId="{564BD1E4-64AC-0841-809D-BBC6BA3608C8}" type="presParOf" srcId="{9D609DF6-66CD-314C-AAA4-04B4CFFD0AA8}" destId="{9935CACA-588D-8B43-895B-6723CD1CEBC2}" srcOrd="5" destOrd="0" presId="urn:microsoft.com/office/officeart/2008/layout/VerticalCurvedList"/>
    <dgm:cxn modelId="{CA9CBE2A-4A95-344B-BDB2-FB6AF29AFDBB}" type="presParOf" srcId="{9D609DF6-66CD-314C-AAA4-04B4CFFD0AA8}" destId="{374BC3BD-9186-FA4D-9AAF-0D085E8C592F}" srcOrd="6" destOrd="0" presId="urn:microsoft.com/office/officeart/2008/layout/VerticalCurvedList"/>
    <dgm:cxn modelId="{92BBD6AF-54C9-F04D-8E9D-71463E080C27}" type="presParOf" srcId="{374BC3BD-9186-FA4D-9AAF-0D085E8C592F}" destId="{CFDCBE48-5A7D-1D49-9197-83A32A8B5296}" srcOrd="0" destOrd="0" presId="urn:microsoft.com/office/officeart/2008/layout/VerticalCurvedList"/>
    <dgm:cxn modelId="{CF3AE69D-0D82-4344-89E8-8692038DB229}" type="presParOf" srcId="{9D609DF6-66CD-314C-AAA4-04B4CFFD0AA8}" destId="{914D14BE-455D-204E-9813-78242091F44B}" srcOrd="7" destOrd="0" presId="urn:microsoft.com/office/officeart/2008/layout/VerticalCurvedList"/>
    <dgm:cxn modelId="{2717BDB3-6DFE-5A4C-8B3E-7355D67A36F8}" type="presParOf" srcId="{9D609DF6-66CD-314C-AAA4-04B4CFFD0AA8}" destId="{86397C77-904D-DF4E-866F-8CB08DD1ED51}" srcOrd="8" destOrd="0" presId="urn:microsoft.com/office/officeart/2008/layout/VerticalCurvedList"/>
    <dgm:cxn modelId="{76D22EF2-19F9-D34A-87DD-41A4B2AD37C7}" type="presParOf" srcId="{86397C77-904D-DF4E-866F-8CB08DD1ED51}" destId="{C97588E6-00D3-EC4D-AFE3-8F35727417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925BD-278C-5D4A-82CE-A0532C21C84D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solidFill>
          <a:srgbClr val="E8303B"/>
        </a:solidFill>
        <a:ln w="25400" cap="flat" cmpd="sng" algn="ctr">
          <a:solidFill>
            <a:srgbClr val="E8303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85CBF-5393-FC4B-B2BF-D2D17876549A}">
      <dsp:nvSpPr>
        <dsp:cNvPr id="0" name=""/>
        <dsp:cNvSpPr/>
      </dsp:nvSpPr>
      <dsp:spPr>
        <a:xfrm>
          <a:off x="511409" y="347956"/>
          <a:ext cx="4902981" cy="696274"/>
        </a:xfrm>
        <a:prstGeom prst="rect">
          <a:avLst/>
        </a:prstGeom>
        <a:solidFill>
          <a:srgbClr val="E8303B"/>
        </a:solidFill>
        <a:ln w="25400" cap="flat" cmpd="sng" algn="ctr">
          <a:solidFill>
            <a:srgbClr val="E830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Franklin Gothic Book" panose="020B0503020102020204" pitchFamily="34" charset="0"/>
            </a:rPr>
            <a:t>Individual efficacy</a:t>
          </a:r>
        </a:p>
      </dsp:txBody>
      <dsp:txXfrm>
        <a:off x="511409" y="347956"/>
        <a:ext cx="4902981" cy="696274"/>
      </dsp:txXfrm>
    </dsp:sp>
    <dsp:sp modelId="{BCE8CFAE-3311-824C-8134-5F007A2E4A86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830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6A1E1-2F2E-504C-9CA6-74CA86F99072}">
      <dsp:nvSpPr>
        <dsp:cNvPr id="0" name=""/>
        <dsp:cNvSpPr/>
      </dsp:nvSpPr>
      <dsp:spPr>
        <a:xfrm>
          <a:off x="910599" y="1392548"/>
          <a:ext cx="4503791" cy="696274"/>
        </a:xfrm>
        <a:prstGeom prst="rect">
          <a:avLst/>
        </a:prstGeom>
        <a:solidFill>
          <a:srgbClr val="E8303B"/>
        </a:solidFill>
        <a:ln w="25400" cap="flat" cmpd="sng" algn="ctr">
          <a:solidFill>
            <a:srgbClr val="E830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Franklin Gothic Book" panose="020B0503020102020204" pitchFamily="34" charset="0"/>
            </a:rPr>
            <a:t>Social cohesion</a:t>
          </a:r>
        </a:p>
      </dsp:txBody>
      <dsp:txXfrm>
        <a:off x="910599" y="1392548"/>
        <a:ext cx="4503791" cy="696274"/>
      </dsp:txXfrm>
    </dsp:sp>
    <dsp:sp modelId="{14557515-77BB-104F-B86F-0DAC8A942067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830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5CACA-588D-8B43-895B-6723CD1CEBC2}">
      <dsp:nvSpPr>
        <dsp:cNvPr id="0" name=""/>
        <dsp:cNvSpPr/>
      </dsp:nvSpPr>
      <dsp:spPr>
        <a:xfrm>
          <a:off x="910599" y="2437140"/>
          <a:ext cx="4503791" cy="696274"/>
        </a:xfrm>
        <a:prstGeom prst="rect">
          <a:avLst/>
        </a:prstGeom>
        <a:solidFill>
          <a:srgbClr val="E8303B"/>
        </a:solidFill>
        <a:ln w="25400" cap="flat" cmpd="sng" algn="ctr">
          <a:solidFill>
            <a:srgbClr val="E830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Franklin Gothic Book" panose="020B0503020102020204" pitchFamily="34" charset="0"/>
            </a:rPr>
            <a:t>Collective efficacy</a:t>
          </a:r>
        </a:p>
      </dsp:txBody>
      <dsp:txXfrm>
        <a:off x="910599" y="2437140"/>
        <a:ext cx="4503791" cy="696274"/>
      </dsp:txXfrm>
    </dsp:sp>
    <dsp:sp modelId="{CFDCBE48-5A7D-1D49-9197-83A32A8B5296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830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D14BE-455D-204E-9813-78242091F44B}">
      <dsp:nvSpPr>
        <dsp:cNvPr id="0" name=""/>
        <dsp:cNvSpPr/>
      </dsp:nvSpPr>
      <dsp:spPr>
        <a:xfrm>
          <a:off x="511409" y="3481732"/>
          <a:ext cx="4902981" cy="696274"/>
        </a:xfrm>
        <a:prstGeom prst="rect">
          <a:avLst/>
        </a:prstGeom>
        <a:solidFill>
          <a:srgbClr val="E8303B"/>
        </a:solidFill>
        <a:ln w="25400" cap="flat" cmpd="sng" algn="ctr">
          <a:solidFill>
            <a:srgbClr val="E830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Franklin Gothic Book" panose="020B0503020102020204" pitchFamily="34" charset="0"/>
            </a:rPr>
            <a:t>Leadership</a:t>
          </a:r>
        </a:p>
      </dsp:txBody>
      <dsp:txXfrm>
        <a:off x="511409" y="3481732"/>
        <a:ext cx="4902981" cy="696274"/>
      </dsp:txXfrm>
    </dsp:sp>
    <dsp:sp modelId="{C97588E6-00D3-EC4D-AFE3-8F357274179F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830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0.3025</cdr:x>
      <cdr:y>0.47304</cdr:y>
    </cdr:from>
    <cdr:to>
      <cdr:x>0.35163</cdr:x>
      <cdr:y>0.88641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ECDF0714-EA21-6245-AE06-B7099D9B7429}"/>
            </a:ext>
          </a:extLst>
        </cdr:cNvPr>
        <cdr:cNvSpPr txBox="1"/>
      </cdr:nvSpPr>
      <cdr:spPr>
        <a:xfrm xmlns:a="http://schemas.openxmlformats.org/drawingml/2006/main" rot="16200000">
          <a:off x="2020439" y="2573503"/>
          <a:ext cx="169606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 dirty="0">
              <a:solidFill>
                <a:schemeClr val="bg1"/>
              </a:solidFill>
              <a:latin typeface="Franklin Gothic Book" panose="020B0503020102020204" pitchFamily="34" charset="0"/>
            </a:rPr>
            <a:t>Female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8653F-2B11-9D40-ADF3-5208A50B5EC4}" type="datetimeFigureOut">
              <a:rPr lang="en-US" smtClean="0"/>
              <a:t>7/19/19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41864-F3D4-454F-A57E-5A5AE223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8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1864-F3D4-454F-A57E-5A5AE22375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1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1864-F3D4-454F-A57E-5A5AE22375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3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1864-F3D4-454F-A57E-5A5AE22375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7.sv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image" Target="../media/image6.pn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35.png"/><Relationship Id="rId5" Type="http://schemas.openxmlformats.org/officeDocument/2006/relationships/image" Target="../media/image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8.pn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7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47.png"/><Relationship Id="rId5" Type="http://schemas.openxmlformats.org/officeDocument/2006/relationships/image" Target="../media/image9.png"/><Relationship Id="rId10" Type="http://schemas.openxmlformats.org/officeDocument/2006/relationships/image" Target="../media/image46.svg"/><Relationship Id="rId4" Type="http://schemas.openxmlformats.org/officeDocument/2006/relationships/image" Target="../media/image8.pn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4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8.svg"/><Relationship Id="rId10" Type="http://schemas.openxmlformats.org/officeDocument/2006/relationships/image" Target="../media/image5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2.sv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6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62.svg"/><Relationship Id="rId5" Type="http://schemas.openxmlformats.org/officeDocument/2006/relationships/image" Target="../media/image8.pn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4" Type="http://schemas.openxmlformats.org/officeDocument/2006/relationships/image" Target="../media/image7.svg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who.int/hiv/topics/vct/toolkit/components/community/en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phia.icap.columbia.edu/wp-content/uploads/2016/09/ZAMBIA-Factsheet.FIN_.pdf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7.sv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22.svg"/><Relationship Id="rId5" Type="http://schemas.openxmlformats.org/officeDocument/2006/relationships/image" Target="../media/image8.pn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7.sv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svg"/><Relationship Id="rId7" Type="http://schemas.openxmlformats.org/officeDocument/2006/relationships/image" Target="../media/image2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496" y="2178957"/>
            <a:ext cx="10913807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mobilization is associated with HIV testing, particularly among men and rural dwellers, in Zambia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497" y="3886200"/>
            <a:ext cx="10913806" cy="543143"/>
          </a:xfrm>
        </p:spPr>
        <p:txBody>
          <a:bodyPr>
            <a:normAutofit/>
          </a:bodyPr>
          <a:lstStyle/>
          <a:p>
            <a:r>
              <a:rPr lang="en-US" b="1" u="sng" dirty="0"/>
              <a:t>Joseph G. Rosen</a:t>
            </a:r>
            <a:r>
              <a:rPr lang="en-US" dirty="0"/>
              <a:t>, Maria A. Carrasco, Bolanle </a:t>
            </a:r>
            <a:r>
              <a:rPr lang="en-US" dirty="0" err="1"/>
              <a:t>Olapeju</a:t>
            </a:r>
            <a:r>
              <a:rPr lang="en-US" dirty="0"/>
              <a:t>, E. ‘</a:t>
            </a:r>
            <a:r>
              <a:rPr lang="en-US" dirty="0" err="1"/>
              <a:t>Kuor</a:t>
            </a:r>
            <a:r>
              <a:rPr lang="en-US" dirty="0"/>
              <a:t> </a:t>
            </a:r>
            <a:r>
              <a:rPr lang="en-US" dirty="0" err="1"/>
              <a:t>Kumoji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78499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JohnsHopkinsCCP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CE23CB-DDEE-CE43-85B5-005FC830B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496" y="368738"/>
            <a:ext cx="1021048" cy="1233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4DBC9F-91F0-8A46-9391-DA8735C119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530404"/>
            <a:ext cx="2333625" cy="910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E282C-D71E-E94D-9D9C-F65D6D913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7959" y="412995"/>
            <a:ext cx="2505572" cy="1132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16C733-2C98-334F-A4A6-EF40299FB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364" y="412995"/>
            <a:ext cx="1891939" cy="9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7EE1-7CDB-2B4C-AB68-93DBA399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2A0053C-4E4E-6A4D-9822-334498D4ECDE}"/>
              </a:ext>
            </a:extLst>
          </p:cNvPr>
          <p:cNvGrpSpPr/>
          <p:nvPr/>
        </p:nvGrpSpPr>
        <p:grpSpPr>
          <a:xfrm>
            <a:off x="609600" y="1947825"/>
            <a:ext cx="10972800" cy="3174735"/>
            <a:chOff x="609600" y="1643178"/>
            <a:chExt cx="10972800" cy="317473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1D7D7D3-4286-9E43-BA82-25C2CFBF838A}"/>
                </a:ext>
              </a:extLst>
            </p:cNvPr>
            <p:cNvGrpSpPr/>
            <p:nvPr/>
          </p:nvGrpSpPr>
          <p:grpSpPr>
            <a:xfrm>
              <a:off x="609600" y="1643178"/>
              <a:ext cx="5385422" cy="3173922"/>
              <a:chOff x="581431" y="1643179"/>
              <a:chExt cx="5385422" cy="3173922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C88C27D-3514-4B48-8811-EF8CB4A7BD56}"/>
                  </a:ext>
                </a:extLst>
              </p:cNvPr>
              <p:cNvGrpSpPr/>
              <p:nvPr/>
            </p:nvGrpSpPr>
            <p:grpSpPr>
              <a:xfrm>
                <a:off x="581431" y="1643179"/>
                <a:ext cx="5385422" cy="2092257"/>
                <a:chOff x="581431" y="1643179"/>
                <a:chExt cx="5385422" cy="2092257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8FB02923-74A0-864C-BD43-8F18C5DD8561}"/>
                    </a:ext>
                  </a:extLst>
                </p:cNvPr>
                <p:cNvGrpSpPr/>
                <p:nvPr/>
              </p:nvGrpSpPr>
              <p:grpSpPr>
                <a:xfrm>
                  <a:off x="581431" y="1643179"/>
                  <a:ext cx="5385422" cy="1010592"/>
                  <a:chOff x="581431" y="1643179"/>
                  <a:chExt cx="5385422" cy="1010592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AF3E3186-9CB4-D34A-B756-7257EB3418B5}"/>
                      </a:ext>
                    </a:extLst>
                  </p:cNvPr>
                  <p:cNvGrpSpPr/>
                  <p:nvPr/>
                </p:nvGrpSpPr>
                <p:grpSpPr>
                  <a:xfrm>
                    <a:off x="581431" y="1643179"/>
                    <a:ext cx="5357253" cy="1010592"/>
                    <a:chOff x="1756385" y="1739207"/>
                    <a:chExt cx="5357253" cy="1010592"/>
                  </a:xfrm>
                </p:grpSpPr>
                <p:sp>
                  <p:nvSpPr>
                    <p:cNvPr id="4" name="Rounded Rectangle 3">
                      <a:extLst>
                        <a:ext uri="{FF2B5EF4-FFF2-40B4-BE49-F238E27FC236}">
                          <a16:creationId xmlns:a16="http://schemas.microsoft.com/office/drawing/2014/main" id="{52FCF86C-A3A5-724F-A342-59FC8AE908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9238" y="1810280"/>
                      <a:ext cx="4724400" cy="868447"/>
                    </a:xfrm>
                    <a:prstGeom prst="roundRect">
                      <a:avLst/>
                    </a:prstGeom>
                    <a:solidFill>
                      <a:srgbClr val="4267B2"/>
                    </a:solidFill>
                    <a:ln>
                      <a:solidFill>
                        <a:srgbClr val="4267B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Oval 5">
                      <a:extLst>
                        <a:ext uri="{FF2B5EF4-FFF2-40B4-BE49-F238E27FC236}">
                          <a16:creationId xmlns:a16="http://schemas.microsoft.com/office/drawing/2014/main" id="{52E318CD-1991-0242-8373-F9B2E83A6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6385" y="1739207"/>
                      <a:ext cx="1014984" cy="10105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4267B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78F151D-2C46-BF42-B060-4979568CB843}"/>
                      </a:ext>
                    </a:extLst>
                  </p:cNvPr>
                  <p:cNvSpPr txBox="1"/>
                  <p:nvPr/>
                </p:nvSpPr>
                <p:spPr>
                  <a:xfrm>
                    <a:off x="1596415" y="1940087"/>
                    <a:ext cx="437043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Sex evenly distributed in sample</a:t>
                    </a:r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D6ABE33-91DE-0448-A9AB-DF3F12D2AB9D}"/>
                    </a:ext>
                  </a:extLst>
                </p:cNvPr>
                <p:cNvGrpSpPr/>
                <p:nvPr/>
              </p:nvGrpSpPr>
              <p:grpSpPr>
                <a:xfrm>
                  <a:off x="581431" y="2724844"/>
                  <a:ext cx="5385422" cy="1010592"/>
                  <a:chOff x="581431" y="1643179"/>
                  <a:chExt cx="5385422" cy="1010592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E952F085-C98A-8446-A3B1-B5D796B36025}"/>
                      </a:ext>
                    </a:extLst>
                  </p:cNvPr>
                  <p:cNvGrpSpPr/>
                  <p:nvPr/>
                </p:nvGrpSpPr>
                <p:grpSpPr>
                  <a:xfrm>
                    <a:off x="581431" y="1643179"/>
                    <a:ext cx="5357253" cy="1010592"/>
                    <a:chOff x="1756385" y="1739207"/>
                    <a:chExt cx="5357253" cy="1010592"/>
                  </a:xfrm>
                </p:grpSpPr>
                <p:sp>
                  <p:nvSpPr>
                    <p:cNvPr id="41" name="Rounded Rectangle 40">
                      <a:extLst>
                        <a:ext uri="{FF2B5EF4-FFF2-40B4-BE49-F238E27FC236}">
                          <a16:creationId xmlns:a16="http://schemas.microsoft.com/office/drawing/2014/main" id="{50FCFBDA-00F0-F141-B1B4-5727F07E1F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9238" y="1810280"/>
                      <a:ext cx="4724400" cy="868447"/>
                    </a:xfrm>
                    <a:prstGeom prst="roundRect">
                      <a:avLst/>
                    </a:prstGeom>
                    <a:solidFill>
                      <a:srgbClr val="5DA9DD"/>
                    </a:solidFill>
                    <a:ln>
                      <a:solidFill>
                        <a:srgbClr val="5DA9D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3864CB0E-4A99-AF41-808E-9E4A3F5A37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6385" y="1739207"/>
                      <a:ext cx="1014984" cy="10105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5DA9D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832A64B-F967-EA43-A9E1-3049859C5B17}"/>
                      </a:ext>
                    </a:extLst>
                  </p:cNvPr>
                  <p:cNvSpPr txBox="1"/>
                  <p:nvPr/>
                </p:nvSpPr>
                <p:spPr>
                  <a:xfrm>
                    <a:off x="1596415" y="1757511"/>
                    <a:ext cx="4370438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Adolescents (15-24 years) were the most represented age group (49%)</a:t>
                    </a:r>
                  </a:p>
                </p:txBody>
              </p:sp>
            </p:grp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F5FA581-BB53-FE4C-AB7B-EAC25095F63D}"/>
                  </a:ext>
                </a:extLst>
              </p:cNvPr>
              <p:cNvGrpSpPr/>
              <p:nvPr/>
            </p:nvGrpSpPr>
            <p:grpSpPr>
              <a:xfrm>
                <a:off x="581431" y="3806509"/>
                <a:ext cx="5385422" cy="1010592"/>
                <a:chOff x="581431" y="1643179"/>
                <a:chExt cx="5385422" cy="1010592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1FA0D72E-5A2B-564A-A789-9DB6A2B262D9}"/>
                    </a:ext>
                  </a:extLst>
                </p:cNvPr>
                <p:cNvGrpSpPr/>
                <p:nvPr/>
              </p:nvGrpSpPr>
              <p:grpSpPr>
                <a:xfrm>
                  <a:off x="581431" y="1643179"/>
                  <a:ext cx="5357253" cy="1010592"/>
                  <a:chOff x="1756385" y="1739207"/>
                  <a:chExt cx="5357253" cy="1010592"/>
                </a:xfrm>
              </p:grpSpPr>
              <p:sp>
                <p:nvSpPr>
                  <p:cNvPr id="53" name="Rounded Rectangle 52">
                    <a:extLst>
                      <a:ext uri="{FF2B5EF4-FFF2-40B4-BE49-F238E27FC236}">
                        <a16:creationId xmlns:a16="http://schemas.microsoft.com/office/drawing/2014/main" id="{72093B34-E095-0745-8D93-D71FBCC4491F}"/>
                      </a:ext>
                    </a:extLst>
                  </p:cNvPr>
                  <p:cNvSpPr/>
                  <p:nvPr/>
                </p:nvSpPr>
                <p:spPr>
                  <a:xfrm>
                    <a:off x="2389238" y="1810280"/>
                    <a:ext cx="4724400" cy="868447"/>
                  </a:xfrm>
                  <a:prstGeom prst="roundRect">
                    <a:avLst/>
                  </a:prstGeom>
                  <a:solidFill>
                    <a:srgbClr val="4267B2"/>
                  </a:solidFill>
                  <a:ln>
                    <a:solidFill>
                      <a:srgbClr val="4267B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E91AF050-66D1-3C41-8995-61D9AF4F5257}"/>
                      </a:ext>
                    </a:extLst>
                  </p:cNvPr>
                  <p:cNvSpPr/>
                  <p:nvPr/>
                </p:nvSpPr>
                <p:spPr>
                  <a:xfrm>
                    <a:off x="1756385" y="1739207"/>
                    <a:ext cx="1014984" cy="101059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4267B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1A953F2-6A6C-3C4E-97AB-D8C6C56DF309}"/>
                    </a:ext>
                  </a:extLst>
                </p:cNvPr>
                <p:cNvSpPr txBox="1"/>
                <p:nvPr/>
              </p:nvSpPr>
              <p:spPr>
                <a:xfrm>
                  <a:off x="1596415" y="1757511"/>
                  <a:ext cx="4370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Participants resided predominantly in urban areas (71%)</a:t>
                  </a:r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A0D2305-5968-F04C-9B2B-797006125EEE}"/>
                </a:ext>
              </a:extLst>
            </p:cNvPr>
            <p:cNvGrpSpPr/>
            <p:nvPr/>
          </p:nvGrpSpPr>
          <p:grpSpPr>
            <a:xfrm rot="10800000">
              <a:off x="6225147" y="1643991"/>
              <a:ext cx="5357253" cy="3173922"/>
              <a:chOff x="581431" y="2724844"/>
              <a:chExt cx="5357253" cy="3173922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E9A5B35-8380-BA49-92E2-98E9BDC36E9E}"/>
                  </a:ext>
                </a:extLst>
              </p:cNvPr>
              <p:cNvGrpSpPr/>
              <p:nvPr/>
            </p:nvGrpSpPr>
            <p:grpSpPr>
              <a:xfrm>
                <a:off x="581431" y="2724844"/>
                <a:ext cx="5357253" cy="1010592"/>
                <a:chOff x="581431" y="1643179"/>
                <a:chExt cx="5357253" cy="1010592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58AA8A4-B117-7D4C-ACCE-4E10C2615900}"/>
                    </a:ext>
                  </a:extLst>
                </p:cNvPr>
                <p:cNvGrpSpPr/>
                <p:nvPr/>
              </p:nvGrpSpPr>
              <p:grpSpPr>
                <a:xfrm>
                  <a:off x="581431" y="1643179"/>
                  <a:ext cx="5357253" cy="1010592"/>
                  <a:chOff x="1756385" y="1739207"/>
                  <a:chExt cx="5357253" cy="1010592"/>
                </a:xfrm>
              </p:grpSpPr>
              <p:sp>
                <p:nvSpPr>
                  <p:cNvPr id="73" name="Rounded Rectangle 72">
                    <a:extLst>
                      <a:ext uri="{FF2B5EF4-FFF2-40B4-BE49-F238E27FC236}">
                        <a16:creationId xmlns:a16="http://schemas.microsoft.com/office/drawing/2014/main" id="{863443C6-F571-1045-ACE0-3BCAF7C50FBE}"/>
                      </a:ext>
                    </a:extLst>
                  </p:cNvPr>
                  <p:cNvSpPr/>
                  <p:nvPr/>
                </p:nvSpPr>
                <p:spPr>
                  <a:xfrm>
                    <a:off x="2389238" y="1810280"/>
                    <a:ext cx="4724400" cy="868447"/>
                  </a:xfrm>
                  <a:prstGeom prst="roundRect">
                    <a:avLst/>
                  </a:prstGeom>
                  <a:solidFill>
                    <a:srgbClr val="5DA9DD"/>
                  </a:solidFill>
                  <a:ln>
                    <a:solidFill>
                      <a:srgbClr val="5DA9DD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1D823D1D-BEFC-9B4C-B243-F8F7501AE2B7}"/>
                      </a:ext>
                    </a:extLst>
                  </p:cNvPr>
                  <p:cNvSpPr/>
                  <p:nvPr/>
                </p:nvSpPr>
                <p:spPr>
                  <a:xfrm>
                    <a:off x="1756385" y="1739207"/>
                    <a:ext cx="1014984" cy="101059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DD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127C06F-AE88-A843-96D6-9ADC1132D943}"/>
                    </a:ext>
                  </a:extLst>
                </p:cNvPr>
                <p:cNvSpPr txBox="1"/>
                <p:nvPr/>
              </p:nvSpPr>
              <p:spPr>
                <a:xfrm rot="10800000">
                  <a:off x="1473905" y="1757511"/>
                  <a:ext cx="4370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Largest share of participants fell into the poorest quartile (34%)</a:t>
                  </a: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E3D3D4A-58C8-3048-95AA-70E9D72C2DE0}"/>
                  </a:ext>
                </a:extLst>
              </p:cNvPr>
              <p:cNvGrpSpPr/>
              <p:nvPr/>
            </p:nvGrpSpPr>
            <p:grpSpPr>
              <a:xfrm>
                <a:off x="581431" y="3806509"/>
                <a:ext cx="5357253" cy="2092257"/>
                <a:chOff x="581431" y="1643179"/>
                <a:chExt cx="5357253" cy="2092257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93B81D24-B506-0644-AC49-0348A62128BB}"/>
                    </a:ext>
                  </a:extLst>
                </p:cNvPr>
                <p:cNvGrpSpPr/>
                <p:nvPr/>
              </p:nvGrpSpPr>
              <p:grpSpPr>
                <a:xfrm>
                  <a:off x="581431" y="1643179"/>
                  <a:ext cx="5357253" cy="1010592"/>
                  <a:chOff x="581431" y="1643179"/>
                  <a:chExt cx="5357253" cy="1010592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BDAA865F-64E7-A947-8DA4-27680753B93B}"/>
                      </a:ext>
                    </a:extLst>
                  </p:cNvPr>
                  <p:cNvGrpSpPr/>
                  <p:nvPr/>
                </p:nvGrpSpPr>
                <p:grpSpPr>
                  <a:xfrm>
                    <a:off x="581431" y="1643179"/>
                    <a:ext cx="5357253" cy="1010592"/>
                    <a:chOff x="1756385" y="1739207"/>
                    <a:chExt cx="5357253" cy="1010592"/>
                  </a:xfrm>
                </p:grpSpPr>
                <p:sp>
                  <p:nvSpPr>
                    <p:cNvPr id="67" name="Rounded Rectangle 66">
                      <a:extLst>
                        <a:ext uri="{FF2B5EF4-FFF2-40B4-BE49-F238E27FC236}">
                          <a16:creationId xmlns:a16="http://schemas.microsoft.com/office/drawing/2014/main" id="{1D879639-A7D7-D640-82EC-CE0150FA78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9238" y="1810280"/>
                      <a:ext cx="4724400" cy="868447"/>
                    </a:xfrm>
                    <a:prstGeom prst="roundRect">
                      <a:avLst/>
                    </a:prstGeom>
                    <a:solidFill>
                      <a:srgbClr val="4267B2"/>
                    </a:solidFill>
                    <a:ln>
                      <a:solidFill>
                        <a:srgbClr val="4267B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id="{3CEB75FD-1F41-D144-BCBB-257B25B30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6385" y="1739207"/>
                      <a:ext cx="1014984" cy="10105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4267B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0EE648C8-8724-9E4E-B3D4-E9DE8ACE1214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1473905" y="1757511"/>
                    <a:ext cx="4370438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Over half had no formal or primary-level education only (52%)</a:t>
                    </a:r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80F348AB-1C1C-B04D-B1B3-FE5E326B30B7}"/>
                    </a:ext>
                  </a:extLst>
                </p:cNvPr>
                <p:cNvGrpSpPr/>
                <p:nvPr/>
              </p:nvGrpSpPr>
              <p:grpSpPr>
                <a:xfrm>
                  <a:off x="581431" y="2724844"/>
                  <a:ext cx="5357253" cy="1010592"/>
                  <a:chOff x="581431" y="1643179"/>
                  <a:chExt cx="5357253" cy="1010592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3FE5FE25-5B45-C24F-BC7C-DCD08157396F}"/>
                      </a:ext>
                    </a:extLst>
                  </p:cNvPr>
                  <p:cNvGrpSpPr/>
                  <p:nvPr/>
                </p:nvGrpSpPr>
                <p:grpSpPr>
                  <a:xfrm>
                    <a:off x="581431" y="1643179"/>
                    <a:ext cx="5357253" cy="1010592"/>
                    <a:chOff x="1756385" y="1739207"/>
                    <a:chExt cx="5357253" cy="1010592"/>
                  </a:xfrm>
                </p:grpSpPr>
                <p:sp>
                  <p:nvSpPr>
                    <p:cNvPr id="63" name="Rounded Rectangle 62">
                      <a:extLst>
                        <a:ext uri="{FF2B5EF4-FFF2-40B4-BE49-F238E27FC236}">
                          <a16:creationId xmlns:a16="http://schemas.microsoft.com/office/drawing/2014/main" id="{9671A76C-EF0F-0649-8150-67EC71D0AF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9238" y="1810280"/>
                      <a:ext cx="4724400" cy="868447"/>
                    </a:xfrm>
                    <a:prstGeom prst="roundRect">
                      <a:avLst/>
                    </a:prstGeom>
                    <a:solidFill>
                      <a:srgbClr val="5DA9DD"/>
                    </a:solidFill>
                    <a:ln>
                      <a:solidFill>
                        <a:srgbClr val="5DA9D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5C01A5A7-2B4E-264C-98EE-73D010B8F3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6385" y="1739207"/>
                      <a:ext cx="1014984" cy="10105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5DA9D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E982CCE-F6DB-C24A-852F-24BC6AEC50BE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1473905" y="1757513"/>
                    <a:ext cx="4370438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Most participants were married or in a union (54%)</a:t>
                    </a:r>
                  </a:p>
                </p:txBody>
              </p:sp>
            </p:grpSp>
          </p:grp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7A925604-A9F7-AE41-A2EB-4F93C14C7C58}"/>
              </a:ext>
            </a:extLst>
          </p:cNvPr>
          <p:cNvSpPr txBox="1"/>
          <p:nvPr/>
        </p:nvSpPr>
        <p:spPr>
          <a:xfrm>
            <a:off x="2619095" y="1387274"/>
            <a:ext cx="695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Weighted Descriptive Sample Statistics (N = 3,535)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D1C324E6-FC8D-6A4B-95C8-55943048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5ACF139-D985-8C47-A6E0-0E51FDDF81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69377FF-F5D8-5541-A3E2-A9E302CCB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723828C-1BC0-A346-977D-717E2B1B5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pic>
        <p:nvPicPr>
          <p:cNvPr id="5" name="Graphic 4" descr="Gender">
            <a:extLst>
              <a:ext uri="{FF2B5EF4-FFF2-40B4-BE49-F238E27FC236}">
                <a16:creationId xmlns:a16="http://schemas.microsoft.com/office/drawing/2014/main" id="{95CAB218-5459-F74F-9C9A-E704FD367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1631" y="2088993"/>
            <a:ext cx="731520" cy="731520"/>
          </a:xfrm>
          <a:prstGeom prst="rect">
            <a:avLst/>
          </a:prstGeom>
        </p:spPr>
      </p:pic>
      <p:pic>
        <p:nvPicPr>
          <p:cNvPr id="9" name="Graphic 8" descr="Group">
            <a:extLst>
              <a:ext uri="{FF2B5EF4-FFF2-40B4-BE49-F238E27FC236}">
                <a16:creationId xmlns:a16="http://schemas.microsoft.com/office/drawing/2014/main" id="{4FA87C8B-456C-C647-83DF-BFEF584A95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612" y="3117062"/>
            <a:ext cx="822960" cy="822960"/>
          </a:xfrm>
          <a:prstGeom prst="rect">
            <a:avLst/>
          </a:prstGeom>
        </p:spPr>
      </p:pic>
      <p:pic>
        <p:nvPicPr>
          <p:cNvPr id="11" name="Graphic 10" descr="City">
            <a:extLst>
              <a:ext uri="{FF2B5EF4-FFF2-40B4-BE49-F238E27FC236}">
                <a16:creationId xmlns:a16="http://schemas.microsoft.com/office/drawing/2014/main" id="{2BDD53CB-D738-A842-8537-4348B3EC23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5911" y="4205784"/>
            <a:ext cx="822960" cy="822960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88E981E9-9A1F-1D43-9A13-42F272A292D9}"/>
              </a:ext>
            </a:extLst>
          </p:cNvPr>
          <p:cNvGrpSpPr/>
          <p:nvPr/>
        </p:nvGrpSpPr>
        <p:grpSpPr>
          <a:xfrm>
            <a:off x="11631930" y="89973"/>
            <a:ext cx="495300" cy="369332"/>
            <a:chOff x="4507230" y="3120628"/>
            <a:chExt cx="495300" cy="369332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F55547-45BF-4D4E-ADC7-5465062295E7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FB6004E-1188-7843-8AEC-07F96D4BC902}"/>
                </a:ext>
              </a:extLst>
            </p:cNvPr>
            <p:cNvSpPr txBox="1"/>
            <p:nvPr/>
          </p:nvSpPr>
          <p:spPr>
            <a:xfrm flipH="1">
              <a:off x="4507230" y="3120628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10</a:t>
              </a:r>
            </a:p>
          </p:txBody>
        </p:sp>
      </p:grpSp>
      <p:pic>
        <p:nvPicPr>
          <p:cNvPr id="90" name="Graphic 89" descr="Wedding rings">
            <a:extLst>
              <a:ext uri="{FF2B5EF4-FFF2-40B4-BE49-F238E27FC236}">
                <a16:creationId xmlns:a16="http://schemas.microsoft.com/office/drawing/2014/main" id="{D1525978-EC23-6045-BE05-E1FB06C2A2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58142" y="2041641"/>
            <a:ext cx="822960" cy="822960"/>
          </a:xfrm>
          <a:prstGeom prst="rect">
            <a:avLst/>
          </a:prstGeom>
        </p:spPr>
      </p:pic>
      <p:pic>
        <p:nvPicPr>
          <p:cNvPr id="8" name="Graphic 7" descr="Books">
            <a:extLst>
              <a:ext uri="{FF2B5EF4-FFF2-40B4-BE49-F238E27FC236}">
                <a16:creationId xmlns:a16="http://schemas.microsoft.com/office/drawing/2014/main" id="{28956DB9-F91D-F642-915C-23AA37D989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58142" y="3135013"/>
            <a:ext cx="822960" cy="822960"/>
          </a:xfrm>
          <a:prstGeom prst="rect">
            <a:avLst/>
          </a:prstGeom>
        </p:spPr>
      </p:pic>
      <p:pic>
        <p:nvPicPr>
          <p:cNvPr id="12" name="Graphic 11" descr="Coins">
            <a:extLst>
              <a:ext uri="{FF2B5EF4-FFF2-40B4-BE49-F238E27FC236}">
                <a16:creationId xmlns:a16="http://schemas.microsoft.com/office/drawing/2014/main" id="{83EEF02F-35A5-5348-8156-954085FD2D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58142" y="4208231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5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7EE1-7CDB-2B4C-AB68-93DBA399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2A0053C-4E4E-6A4D-9822-334498D4ECDE}"/>
              </a:ext>
            </a:extLst>
          </p:cNvPr>
          <p:cNvGrpSpPr/>
          <p:nvPr/>
        </p:nvGrpSpPr>
        <p:grpSpPr>
          <a:xfrm>
            <a:off x="609600" y="2002755"/>
            <a:ext cx="10972800" cy="3735284"/>
            <a:chOff x="609600" y="1698108"/>
            <a:chExt cx="10972800" cy="373528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1D7D7D3-4286-9E43-BA82-25C2CFBF838A}"/>
                </a:ext>
              </a:extLst>
            </p:cNvPr>
            <p:cNvGrpSpPr/>
            <p:nvPr/>
          </p:nvGrpSpPr>
          <p:grpSpPr>
            <a:xfrm>
              <a:off x="609600" y="1698108"/>
              <a:ext cx="10972800" cy="3735284"/>
              <a:chOff x="581431" y="1698109"/>
              <a:chExt cx="10972800" cy="373528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C88C27D-3514-4B48-8811-EF8CB4A7BD56}"/>
                  </a:ext>
                </a:extLst>
              </p:cNvPr>
              <p:cNvGrpSpPr/>
              <p:nvPr/>
            </p:nvGrpSpPr>
            <p:grpSpPr>
              <a:xfrm>
                <a:off x="581431" y="1698109"/>
                <a:ext cx="10972800" cy="2037327"/>
                <a:chOff x="581431" y="1698109"/>
                <a:chExt cx="10972800" cy="2037327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8FB02923-74A0-864C-BD43-8F18C5DD8561}"/>
                    </a:ext>
                  </a:extLst>
                </p:cNvPr>
                <p:cNvGrpSpPr/>
                <p:nvPr/>
              </p:nvGrpSpPr>
              <p:grpSpPr>
                <a:xfrm>
                  <a:off x="581431" y="1698109"/>
                  <a:ext cx="10972800" cy="892552"/>
                  <a:chOff x="581431" y="1698109"/>
                  <a:chExt cx="10972800" cy="892552"/>
                </a:xfrm>
              </p:grpSpPr>
              <p:sp>
                <p:nvSpPr>
                  <p:cNvPr id="4" name="Rounded Rectangle 3">
                    <a:extLst>
                      <a:ext uri="{FF2B5EF4-FFF2-40B4-BE49-F238E27FC236}">
                        <a16:creationId xmlns:a16="http://schemas.microsoft.com/office/drawing/2014/main" id="{52FCF86C-A3A5-724F-A342-59FC8AE908ED}"/>
                      </a:ext>
                    </a:extLst>
                  </p:cNvPr>
                  <p:cNvSpPr/>
                  <p:nvPr/>
                </p:nvSpPr>
                <p:spPr>
                  <a:xfrm>
                    <a:off x="581431" y="1714252"/>
                    <a:ext cx="10972800" cy="868447"/>
                  </a:xfrm>
                  <a:prstGeom prst="roundRect">
                    <a:avLst/>
                  </a:prstGeom>
                  <a:solidFill>
                    <a:srgbClr val="4267B2"/>
                  </a:solidFill>
                  <a:ln>
                    <a:solidFill>
                      <a:srgbClr val="4267B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78F151D-2C46-BF42-B060-4979568CB843}"/>
                      </a:ext>
                    </a:extLst>
                  </p:cNvPr>
                  <p:cNvSpPr txBox="1"/>
                  <p:nvPr/>
                </p:nvSpPr>
                <p:spPr>
                  <a:xfrm>
                    <a:off x="687742" y="1698109"/>
                    <a:ext cx="10772032" cy="892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6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High perceived levels of community mobilization were reported </a:t>
                    </a:r>
                  </a:p>
                  <a:p>
                    <a:pPr algn="ctr"/>
                    <a:r>
                      <a:rPr lang="en-US" sz="26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(mean: 63, range: 18 – 90)</a:t>
                    </a:r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D6ABE33-91DE-0448-A9AB-DF3F12D2AB9D}"/>
                    </a:ext>
                  </a:extLst>
                </p:cNvPr>
                <p:cNvGrpSpPr/>
                <p:nvPr/>
              </p:nvGrpSpPr>
              <p:grpSpPr>
                <a:xfrm>
                  <a:off x="581431" y="2724844"/>
                  <a:ext cx="5385422" cy="1010592"/>
                  <a:chOff x="581431" y="1643179"/>
                  <a:chExt cx="5385422" cy="1010592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E952F085-C98A-8446-A3B1-B5D796B36025}"/>
                      </a:ext>
                    </a:extLst>
                  </p:cNvPr>
                  <p:cNvGrpSpPr/>
                  <p:nvPr/>
                </p:nvGrpSpPr>
                <p:grpSpPr>
                  <a:xfrm>
                    <a:off x="581431" y="1643179"/>
                    <a:ext cx="5357253" cy="1010592"/>
                    <a:chOff x="1756385" y="1739207"/>
                    <a:chExt cx="5357253" cy="1010592"/>
                  </a:xfrm>
                </p:grpSpPr>
                <p:sp>
                  <p:nvSpPr>
                    <p:cNvPr id="41" name="Rounded Rectangle 40">
                      <a:extLst>
                        <a:ext uri="{FF2B5EF4-FFF2-40B4-BE49-F238E27FC236}">
                          <a16:creationId xmlns:a16="http://schemas.microsoft.com/office/drawing/2014/main" id="{50FCFBDA-00F0-F141-B1B4-5727F07E1F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9238" y="1810280"/>
                      <a:ext cx="4724400" cy="868447"/>
                    </a:xfrm>
                    <a:prstGeom prst="roundRect">
                      <a:avLst/>
                    </a:prstGeom>
                    <a:solidFill>
                      <a:srgbClr val="383333"/>
                    </a:solidFill>
                    <a:ln>
                      <a:solidFill>
                        <a:srgbClr val="3833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3864CB0E-4A99-AF41-808E-9E4A3F5A37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6385" y="1739207"/>
                      <a:ext cx="1014984" cy="10105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3833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832A64B-F967-EA43-A9E1-3049859C5B17}"/>
                      </a:ext>
                    </a:extLst>
                  </p:cNvPr>
                  <p:cNvSpPr txBox="1"/>
                  <p:nvPr/>
                </p:nvSpPr>
                <p:spPr>
                  <a:xfrm>
                    <a:off x="1596415" y="1757511"/>
                    <a:ext cx="4370438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High degrees of HIV knowledge were observed (mean: 14)</a:t>
                    </a:r>
                  </a:p>
                </p:txBody>
              </p:sp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C1A02B0-7A8B-1244-8152-371E6C9A43D2}"/>
                  </a:ext>
                </a:extLst>
              </p:cNvPr>
              <p:cNvGrpSpPr/>
              <p:nvPr/>
            </p:nvGrpSpPr>
            <p:grpSpPr>
              <a:xfrm>
                <a:off x="581431" y="3806509"/>
                <a:ext cx="5385422" cy="1626884"/>
                <a:chOff x="581431" y="1643179"/>
                <a:chExt cx="5385422" cy="162688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CF5FA581-BB53-FE4C-AB7B-EAC25095F63D}"/>
                    </a:ext>
                  </a:extLst>
                </p:cNvPr>
                <p:cNvGrpSpPr/>
                <p:nvPr/>
              </p:nvGrpSpPr>
              <p:grpSpPr>
                <a:xfrm>
                  <a:off x="581431" y="1643179"/>
                  <a:ext cx="5385422" cy="1010592"/>
                  <a:chOff x="581431" y="1643179"/>
                  <a:chExt cx="5385422" cy="1010592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1FA0D72E-5A2B-564A-A789-9DB6A2B262D9}"/>
                      </a:ext>
                    </a:extLst>
                  </p:cNvPr>
                  <p:cNvGrpSpPr/>
                  <p:nvPr/>
                </p:nvGrpSpPr>
                <p:grpSpPr>
                  <a:xfrm>
                    <a:off x="581431" y="1643179"/>
                    <a:ext cx="5357253" cy="1010592"/>
                    <a:chOff x="1756385" y="1739207"/>
                    <a:chExt cx="5357253" cy="1010592"/>
                  </a:xfrm>
                </p:grpSpPr>
                <p:sp>
                  <p:nvSpPr>
                    <p:cNvPr id="53" name="Rounded Rectangle 52">
                      <a:extLst>
                        <a:ext uri="{FF2B5EF4-FFF2-40B4-BE49-F238E27FC236}">
                          <a16:creationId xmlns:a16="http://schemas.microsoft.com/office/drawing/2014/main" id="{72093B34-E095-0745-8D93-D71FBCC44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9238" y="1810280"/>
                      <a:ext cx="4724400" cy="868447"/>
                    </a:xfrm>
                    <a:prstGeom prst="roundRect">
                      <a:avLst/>
                    </a:prstGeom>
                    <a:solidFill>
                      <a:srgbClr val="383333"/>
                    </a:solidFill>
                    <a:ln>
                      <a:solidFill>
                        <a:srgbClr val="3833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E91AF050-66D1-3C41-8995-61D9AF4F5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6385" y="1739207"/>
                      <a:ext cx="1014984" cy="10105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3833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91A953F2-6A6C-3C4E-97AB-D8C6C56DF309}"/>
                      </a:ext>
                    </a:extLst>
                  </p:cNvPr>
                  <p:cNvSpPr txBox="1"/>
                  <p:nvPr/>
                </p:nvSpPr>
                <p:spPr>
                  <a:xfrm>
                    <a:off x="1596415" y="1757511"/>
                    <a:ext cx="4370438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Participants exhibited stigmatizing attitudes towards PLHIV (mean: 3)</a:t>
                    </a:r>
                  </a:p>
                </p:txBody>
              </p:sp>
            </p:grp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5A67464-1E2E-4D4B-AE23-605A22E11EB5}"/>
                    </a:ext>
                  </a:extLst>
                </p:cNvPr>
                <p:cNvSpPr txBox="1"/>
                <p:nvPr/>
              </p:nvSpPr>
              <p:spPr>
                <a:xfrm>
                  <a:off x="1596415" y="2839176"/>
                  <a:ext cx="437043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200" b="1" dirty="0">
                    <a:solidFill>
                      <a:schemeClr val="bg1"/>
                    </a:solidFill>
                    <a:latin typeface="Franklin Gothic Book" panose="020B0503020102020204" pitchFamily="34" charset="0"/>
                  </a:endParaRPr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A0D2305-5968-F04C-9B2B-797006125EEE}"/>
                </a:ext>
              </a:extLst>
            </p:cNvPr>
            <p:cNvGrpSpPr/>
            <p:nvPr/>
          </p:nvGrpSpPr>
          <p:grpSpPr>
            <a:xfrm rot="10800000">
              <a:off x="6225147" y="2725656"/>
              <a:ext cx="5357253" cy="2092257"/>
              <a:chOff x="581431" y="2724844"/>
              <a:chExt cx="5357253" cy="2092257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E9A5B35-8380-BA49-92E2-98E9BDC36E9E}"/>
                  </a:ext>
                </a:extLst>
              </p:cNvPr>
              <p:cNvGrpSpPr/>
              <p:nvPr/>
            </p:nvGrpSpPr>
            <p:grpSpPr>
              <a:xfrm>
                <a:off x="581431" y="2724844"/>
                <a:ext cx="5357253" cy="1010592"/>
                <a:chOff x="581431" y="1643179"/>
                <a:chExt cx="5357253" cy="1010592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58AA8A4-B117-7D4C-ACCE-4E10C2615900}"/>
                    </a:ext>
                  </a:extLst>
                </p:cNvPr>
                <p:cNvGrpSpPr/>
                <p:nvPr/>
              </p:nvGrpSpPr>
              <p:grpSpPr>
                <a:xfrm>
                  <a:off x="581431" y="1643179"/>
                  <a:ext cx="5357253" cy="1010592"/>
                  <a:chOff x="1756385" y="1739207"/>
                  <a:chExt cx="5357253" cy="1010592"/>
                </a:xfrm>
              </p:grpSpPr>
              <p:sp>
                <p:nvSpPr>
                  <p:cNvPr id="73" name="Rounded Rectangle 72">
                    <a:extLst>
                      <a:ext uri="{FF2B5EF4-FFF2-40B4-BE49-F238E27FC236}">
                        <a16:creationId xmlns:a16="http://schemas.microsoft.com/office/drawing/2014/main" id="{863443C6-F571-1045-ACE0-3BCAF7C50FBE}"/>
                      </a:ext>
                    </a:extLst>
                  </p:cNvPr>
                  <p:cNvSpPr/>
                  <p:nvPr/>
                </p:nvSpPr>
                <p:spPr>
                  <a:xfrm>
                    <a:off x="2389238" y="1810280"/>
                    <a:ext cx="4724400" cy="868447"/>
                  </a:xfrm>
                  <a:prstGeom prst="roundRect">
                    <a:avLst/>
                  </a:prstGeom>
                  <a:solidFill>
                    <a:srgbClr val="C26E68"/>
                  </a:solidFill>
                  <a:ln>
                    <a:solidFill>
                      <a:srgbClr val="C26E68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1D823D1D-BEFC-9B4C-B243-F8F7501AE2B7}"/>
                      </a:ext>
                    </a:extLst>
                  </p:cNvPr>
                  <p:cNvSpPr/>
                  <p:nvPr/>
                </p:nvSpPr>
                <p:spPr>
                  <a:xfrm>
                    <a:off x="1756385" y="1739207"/>
                    <a:ext cx="1014984" cy="101059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26E68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127C06F-AE88-A843-96D6-9ADC1132D943}"/>
                    </a:ext>
                  </a:extLst>
                </p:cNvPr>
                <p:cNvSpPr txBox="1"/>
                <p:nvPr/>
              </p:nvSpPr>
              <p:spPr>
                <a:xfrm rot="10800000">
                  <a:off x="1473905" y="1757511"/>
                  <a:ext cx="4370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Most reported multiple sexual risk behaviors (mean: 3)</a:t>
                  </a: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3B81D24-B506-0644-AC49-0348A62128BB}"/>
                  </a:ext>
                </a:extLst>
              </p:cNvPr>
              <p:cNvGrpSpPr/>
              <p:nvPr/>
            </p:nvGrpSpPr>
            <p:grpSpPr>
              <a:xfrm>
                <a:off x="581431" y="3806509"/>
                <a:ext cx="5357253" cy="1010592"/>
                <a:chOff x="581431" y="1643179"/>
                <a:chExt cx="5357253" cy="1010592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BDAA865F-64E7-A947-8DA4-27680753B93B}"/>
                    </a:ext>
                  </a:extLst>
                </p:cNvPr>
                <p:cNvGrpSpPr/>
                <p:nvPr/>
              </p:nvGrpSpPr>
              <p:grpSpPr>
                <a:xfrm>
                  <a:off x="581431" y="1643179"/>
                  <a:ext cx="5357253" cy="1010592"/>
                  <a:chOff x="1756385" y="1739207"/>
                  <a:chExt cx="5357253" cy="1010592"/>
                </a:xfrm>
              </p:grpSpPr>
              <p:sp>
                <p:nvSpPr>
                  <p:cNvPr id="67" name="Rounded Rectangle 66">
                    <a:extLst>
                      <a:ext uri="{FF2B5EF4-FFF2-40B4-BE49-F238E27FC236}">
                        <a16:creationId xmlns:a16="http://schemas.microsoft.com/office/drawing/2014/main" id="{1D879639-A7D7-D640-82EC-CE0150FA7842}"/>
                      </a:ext>
                    </a:extLst>
                  </p:cNvPr>
                  <p:cNvSpPr/>
                  <p:nvPr/>
                </p:nvSpPr>
                <p:spPr>
                  <a:xfrm>
                    <a:off x="2389238" y="1810280"/>
                    <a:ext cx="4724400" cy="868447"/>
                  </a:xfrm>
                  <a:prstGeom prst="roundRect">
                    <a:avLst/>
                  </a:prstGeom>
                  <a:solidFill>
                    <a:srgbClr val="C26E68"/>
                  </a:solidFill>
                  <a:ln>
                    <a:solidFill>
                      <a:srgbClr val="C26E68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3CEB75FD-1F41-D144-BCBB-257B25B30FFF}"/>
                      </a:ext>
                    </a:extLst>
                  </p:cNvPr>
                  <p:cNvSpPr/>
                  <p:nvPr/>
                </p:nvSpPr>
                <p:spPr>
                  <a:xfrm>
                    <a:off x="1756385" y="1739207"/>
                    <a:ext cx="1014984" cy="101059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26E68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EE648C8-8724-9E4E-B3D4-E9DE8ACE1214}"/>
                    </a:ext>
                  </a:extLst>
                </p:cNvPr>
                <p:cNvSpPr txBox="1"/>
                <p:nvPr/>
              </p:nvSpPr>
              <p:spPr>
                <a:xfrm rot="10800000">
                  <a:off x="1473905" y="1757511"/>
                  <a:ext cx="4370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A majority reported testing for HIV in their lifetime (83%)</a:t>
                  </a:r>
                </a:p>
              </p:txBody>
            </p:sp>
          </p:grp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7A925604-A9F7-AE41-A2EB-4F93C14C7C58}"/>
              </a:ext>
            </a:extLst>
          </p:cNvPr>
          <p:cNvSpPr txBox="1"/>
          <p:nvPr/>
        </p:nvSpPr>
        <p:spPr>
          <a:xfrm>
            <a:off x="2619095" y="1387274"/>
            <a:ext cx="695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Weighted Behavioral Sample Statistics (N = 3,535)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D1C324E6-FC8D-6A4B-95C8-55943048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5ACF139-D985-8C47-A6E0-0E51FDDF81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69377FF-F5D8-5541-A3E2-A9E302CCB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723828C-1BC0-A346-977D-717E2B1B5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pic>
        <p:nvPicPr>
          <p:cNvPr id="17" name="Graphic 16" descr="Brain in head">
            <a:extLst>
              <a:ext uri="{FF2B5EF4-FFF2-40B4-BE49-F238E27FC236}">
                <a16:creationId xmlns:a16="http://schemas.microsoft.com/office/drawing/2014/main" id="{90C710C2-50F2-8648-9816-E3FB407D2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826" y="3117939"/>
            <a:ext cx="822960" cy="822960"/>
          </a:xfrm>
          <a:prstGeom prst="rect">
            <a:avLst/>
          </a:prstGeom>
        </p:spPr>
      </p:pic>
      <p:pic>
        <p:nvPicPr>
          <p:cNvPr id="21" name="Graphic 20" descr="Heart organ">
            <a:extLst>
              <a:ext uri="{FF2B5EF4-FFF2-40B4-BE49-F238E27FC236}">
                <a16:creationId xmlns:a16="http://schemas.microsoft.com/office/drawing/2014/main" id="{B0C4CB10-B2AB-C040-B7CC-77DBB72036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612" y="4205784"/>
            <a:ext cx="822960" cy="822960"/>
          </a:xfrm>
          <a:prstGeom prst="rect">
            <a:avLst/>
          </a:prstGeom>
        </p:spPr>
      </p:pic>
      <p:pic>
        <p:nvPicPr>
          <p:cNvPr id="23" name="Graphic 22" descr="Lips">
            <a:extLst>
              <a:ext uri="{FF2B5EF4-FFF2-40B4-BE49-F238E27FC236}">
                <a16:creationId xmlns:a16="http://schemas.microsoft.com/office/drawing/2014/main" id="{D23B79D2-06C4-EF47-B0D5-1886473500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71286" y="4198727"/>
            <a:ext cx="822960" cy="822960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88E981E9-9A1F-1D43-9A13-42F272A292D9}"/>
              </a:ext>
            </a:extLst>
          </p:cNvPr>
          <p:cNvGrpSpPr/>
          <p:nvPr/>
        </p:nvGrpSpPr>
        <p:grpSpPr>
          <a:xfrm>
            <a:off x="11631930" y="89973"/>
            <a:ext cx="495300" cy="369332"/>
            <a:chOff x="4507230" y="3120628"/>
            <a:chExt cx="495300" cy="369332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F55547-45BF-4D4E-ADC7-5465062295E7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FB6004E-1188-7843-8AEC-07F96D4BC902}"/>
                </a:ext>
              </a:extLst>
            </p:cNvPr>
            <p:cNvSpPr txBox="1"/>
            <p:nvPr/>
          </p:nvSpPr>
          <p:spPr>
            <a:xfrm flipH="1">
              <a:off x="4507230" y="3120628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11</a:t>
              </a:r>
            </a:p>
          </p:txBody>
        </p:sp>
      </p:grpSp>
      <p:pic>
        <p:nvPicPr>
          <p:cNvPr id="12" name="Graphic 11" descr="DNA">
            <a:extLst>
              <a:ext uri="{FF2B5EF4-FFF2-40B4-BE49-F238E27FC236}">
                <a16:creationId xmlns:a16="http://schemas.microsoft.com/office/drawing/2014/main" id="{0B51989E-F993-EA4F-95F7-F517F72ED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67878" y="3127693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2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E81A8-7C66-DF42-B96F-03D2EF77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5A4F0C-CBC2-8549-A0BD-584AE4350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045638"/>
              </p:ext>
            </p:extLst>
          </p:nvPr>
        </p:nvGraphicFramePr>
        <p:xfrm>
          <a:off x="609601" y="1600200"/>
          <a:ext cx="547687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Walk">
            <a:extLst>
              <a:ext uri="{FF2B5EF4-FFF2-40B4-BE49-F238E27FC236}">
                <a16:creationId xmlns:a16="http://schemas.microsoft.com/office/drawing/2014/main" id="{04484878-40EA-A442-9A72-DDE75AAE3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9368" y="1910597"/>
            <a:ext cx="746916" cy="746916"/>
          </a:xfrm>
          <a:prstGeom prst="rect">
            <a:avLst/>
          </a:prstGeom>
        </p:spPr>
      </p:pic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B69B3055-5FB4-D345-9E35-E38787AD17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1380" y="2967910"/>
            <a:ext cx="749808" cy="749808"/>
          </a:xfrm>
          <a:prstGeom prst="rect">
            <a:avLst/>
          </a:prstGeom>
        </p:spPr>
      </p:pic>
      <p:pic>
        <p:nvPicPr>
          <p:cNvPr id="7" name="Graphic 6" descr="Customer review">
            <a:extLst>
              <a:ext uri="{FF2B5EF4-FFF2-40B4-BE49-F238E27FC236}">
                <a16:creationId xmlns:a16="http://schemas.microsoft.com/office/drawing/2014/main" id="{8C80015D-5BF0-3748-86CF-ADE80FE900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1380" y="4025223"/>
            <a:ext cx="749808" cy="749808"/>
          </a:xfrm>
          <a:prstGeom prst="rect">
            <a:avLst/>
          </a:prstGeom>
        </p:spPr>
      </p:pic>
      <p:pic>
        <p:nvPicPr>
          <p:cNvPr id="8" name="Graphic 7" descr="Marketing">
            <a:extLst>
              <a:ext uri="{FF2B5EF4-FFF2-40B4-BE49-F238E27FC236}">
                <a16:creationId xmlns:a16="http://schemas.microsoft.com/office/drawing/2014/main" id="{B7D60126-76F5-8049-B741-38B707D682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9368" y="5082536"/>
            <a:ext cx="749808" cy="749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EC48B0-6A06-B841-9EEB-D1A8C49A05B0}"/>
              </a:ext>
            </a:extLst>
          </p:cNvPr>
          <p:cNvSpPr txBox="1"/>
          <p:nvPr/>
        </p:nvSpPr>
        <p:spPr>
          <a:xfrm>
            <a:off x="7369426" y="1260082"/>
            <a:ext cx="155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Mean (SD)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0A1C0-D1C9-0D47-AC94-EB9B98186111}"/>
              </a:ext>
            </a:extLst>
          </p:cNvPr>
          <p:cNvSpPr txBox="1"/>
          <p:nvPr/>
        </p:nvSpPr>
        <p:spPr>
          <a:xfrm>
            <a:off x="9921036" y="1260082"/>
            <a:ext cx="135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Range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2658D4-9578-4B4A-AD76-81FF2DF31DBC}"/>
              </a:ext>
            </a:extLst>
          </p:cNvPr>
          <p:cNvGrpSpPr/>
          <p:nvPr/>
        </p:nvGrpSpPr>
        <p:grpSpPr>
          <a:xfrm>
            <a:off x="11631930" y="89973"/>
            <a:ext cx="495300" cy="369332"/>
            <a:chOff x="4507230" y="3120628"/>
            <a:chExt cx="495300" cy="3693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FC6AA0-DA20-5647-A064-7E3F90BA2034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E30F86-3D77-3A42-A14B-E8BD9F23EA38}"/>
                </a:ext>
              </a:extLst>
            </p:cNvPr>
            <p:cNvSpPr txBox="1"/>
            <p:nvPr/>
          </p:nvSpPr>
          <p:spPr>
            <a:xfrm flipH="1">
              <a:off x="4507230" y="3120628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A3EAAAF-CCCB-344E-BAEA-0A8962E9EBF2}"/>
              </a:ext>
            </a:extLst>
          </p:cNvPr>
          <p:cNvSpPr txBox="1"/>
          <p:nvPr/>
        </p:nvSpPr>
        <p:spPr>
          <a:xfrm>
            <a:off x="7369426" y="2053222"/>
            <a:ext cx="155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11.3 (2.4)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548D84-2A8A-C147-AECE-A7165B9164D6}"/>
              </a:ext>
            </a:extLst>
          </p:cNvPr>
          <p:cNvSpPr txBox="1"/>
          <p:nvPr/>
        </p:nvSpPr>
        <p:spPr>
          <a:xfrm>
            <a:off x="7369426" y="3111981"/>
            <a:ext cx="155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19.6 (4.1)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92289A-A817-EC48-93BB-780BA2CB1F1B}"/>
              </a:ext>
            </a:extLst>
          </p:cNvPr>
          <p:cNvSpPr txBox="1"/>
          <p:nvPr/>
        </p:nvSpPr>
        <p:spPr>
          <a:xfrm>
            <a:off x="7369426" y="4169294"/>
            <a:ext cx="155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15.1 (2.5)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E93AAA-DEDC-E14C-98E4-677177626AAD}"/>
              </a:ext>
            </a:extLst>
          </p:cNvPr>
          <p:cNvSpPr txBox="1"/>
          <p:nvPr/>
        </p:nvSpPr>
        <p:spPr>
          <a:xfrm>
            <a:off x="7369426" y="5226607"/>
            <a:ext cx="155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16.4 (4.6)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F4E526-A147-4B48-9E35-3C75F074D098}"/>
              </a:ext>
            </a:extLst>
          </p:cNvPr>
          <p:cNvSpPr txBox="1"/>
          <p:nvPr/>
        </p:nvSpPr>
        <p:spPr>
          <a:xfrm>
            <a:off x="9824153" y="2049620"/>
            <a:ext cx="155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3 – 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032992-7281-5540-9330-71E58152E969}"/>
              </a:ext>
            </a:extLst>
          </p:cNvPr>
          <p:cNvSpPr txBox="1"/>
          <p:nvPr/>
        </p:nvSpPr>
        <p:spPr>
          <a:xfrm>
            <a:off x="9824153" y="3108147"/>
            <a:ext cx="155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6 – 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5BBE11-E252-5F4A-B322-32B429F60383}"/>
              </a:ext>
            </a:extLst>
          </p:cNvPr>
          <p:cNvSpPr txBox="1"/>
          <p:nvPr/>
        </p:nvSpPr>
        <p:spPr>
          <a:xfrm>
            <a:off x="9824153" y="4165693"/>
            <a:ext cx="155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4 – 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CF494B-6AE1-A44F-B6F3-0B982430037D}"/>
              </a:ext>
            </a:extLst>
          </p:cNvPr>
          <p:cNvSpPr txBox="1"/>
          <p:nvPr/>
        </p:nvSpPr>
        <p:spPr>
          <a:xfrm>
            <a:off x="9824153" y="5223005"/>
            <a:ext cx="155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5 – 25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B21634-8ABA-6C41-9CDF-555265D954DE}"/>
              </a:ext>
            </a:extLst>
          </p:cNvPr>
          <p:cNvCxnSpPr>
            <a:cxnSpLocks/>
          </p:cNvCxnSpPr>
          <p:nvPr/>
        </p:nvCxnSpPr>
        <p:spPr>
          <a:xfrm>
            <a:off x="7115172" y="1906669"/>
            <a:ext cx="4260057" cy="3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1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348B-B0B8-1544-AEE2-5821FE1A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4AD74-0CC8-2A42-99D6-CD54A72ABAA2}"/>
              </a:ext>
            </a:extLst>
          </p:cNvPr>
          <p:cNvSpPr txBox="1"/>
          <p:nvPr/>
        </p:nvSpPr>
        <p:spPr>
          <a:xfrm>
            <a:off x="609600" y="1417639"/>
            <a:ext cx="793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Among the </a:t>
            </a:r>
            <a:r>
              <a:rPr lang="en-US" sz="24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83% </a:t>
            </a:r>
            <a:r>
              <a:rPr lang="en-US" sz="2400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of participants who had </a:t>
            </a:r>
            <a:r>
              <a:rPr lang="en-US" sz="24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ever tested for HIV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EF99806-F325-6A44-A67F-6BF9A2C7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787265"/>
              </p:ext>
            </p:extLst>
          </p:nvPr>
        </p:nvGraphicFramePr>
        <p:xfrm>
          <a:off x="1710813" y="2020529"/>
          <a:ext cx="8770374" cy="410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5A013F-899E-5D49-A045-090ED7E3BB52}"/>
              </a:ext>
            </a:extLst>
          </p:cNvPr>
          <p:cNvSpPr txBox="1"/>
          <p:nvPr/>
        </p:nvSpPr>
        <p:spPr>
          <a:xfrm>
            <a:off x="10481187" y="5815808"/>
            <a:ext cx="130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* </a:t>
            </a:r>
            <a:r>
              <a:rPr lang="en-US" sz="1400" i="1" dirty="0">
                <a:latin typeface="Franklin Gothic Book" panose="020B0503020102020204" pitchFamily="34" charset="0"/>
              </a:rPr>
              <a:t>p</a:t>
            </a:r>
            <a:r>
              <a:rPr lang="en-US" sz="1400" dirty="0">
                <a:latin typeface="Franklin Gothic Book" panose="020B0503020102020204" pitchFamily="34" charset="0"/>
              </a:rPr>
              <a:t> &lt; 0.001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F0714-EA21-6245-AE06-B7099D9B7429}"/>
              </a:ext>
            </a:extLst>
          </p:cNvPr>
          <p:cNvSpPr txBox="1"/>
          <p:nvPr/>
        </p:nvSpPr>
        <p:spPr>
          <a:xfrm rot="16200000">
            <a:off x="2610468" y="4594033"/>
            <a:ext cx="169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Male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CC82BC-53C0-1C46-AA34-3BF43E296829}"/>
              </a:ext>
            </a:extLst>
          </p:cNvPr>
          <p:cNvSpPr txBox="1"/>
          <p:nvPr/>
        </p:nvSpPr>
        <p:spPr>
          <a:xfrm rot="16200000">
            <a:off x="6814238" y="4516182"/>
            <a:ext cx="1513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Never Married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76EB9F6-FAD2-0E42-BD4D-DAA12D1B2EB9}"/>
              </a:ext>
            </a:extLst>
          </p:cNvPr>
          <p:cNvSpPr txBox="1"/>
          <p:nvPr/>
        </p:nvSpPr>
        <p:spPr>
          <a:xfrm rot="16200000">
            <a:off x="7885338" y="4421819"/>
            <a:ext cx="1690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Married or in Union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9B463E6-EC1E-E346-84D2-A0F12290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BF5945-3664-D140-94F5-CD6D3FC33A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76566-569C-5C48-A10E-557C1D9DA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0A1491-D76E-CB48-A547-DBF971C77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pic>
        <p:nvPicPr>
          <p:cNvPr id="15" name="Graphic 14" descr="Gender">
            <a:extLst>
              <a:ext uri="{FF2B5EF4-FFF2-40B4-BE49-F238E27FC236}">
                <a16:creationId xmlns:a16="http://schemas.microsoft.com/office/drawing/2014/main" id="{CB212B4F-5841-9945-AC88-3C6F5BB44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9883" y="3670570"/>
            <a:ext cx="841921" cy="841921"/>
          </a:xfrm>
          <a:prstGeom prst="rect">
            <a:avLst/>
          </a:prstGeom>
        </p:spPr>
      </p:pic>
      <p:pic>
        <p:nvPicPr>
          <p:cNvPr id="19" name="Graphic 18" descr="Man">
            <a:extLst>
              <a:ext uri="{FF2B5EF4-FFF2-40B4-BE49-F238E27FC236}">
                <a16:creationId xmlns:a16="http://schemas.microsoft.com/office/drawing/2014/main" id="{44E7A98D-4F51-544B-A707-BD198F9500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57447" y="3965291"/>
            <a:ext cx="841248" cy="841248"/>
          </a:xfrm>
          <a:prstGeom prst="rect">
            <a:avLst/>
          </a:prstGeom>
        </p:spPr>
      </p:pic>
      <p:pic>
        <p:nvPicPr>
          <p:cNvPr id="21" name="Graphic 20" descr="Woman">
            <a:extLst>
              <a:ext uri="{FF2B5EF4-FFF2-40B4-BE49-F238E27FC236}">
                <a16:creationId xmlns:a16="http://schemas.microsoft.com/office/drawing/2014/main" id="{C5E932E1-0866-724F-86C3-D225070C75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03637" y="3671243"/>
            <a:ext cx="841248" cy="841248"/>
          </a:xfrm>
          <a:prstGeom prst="rect">
            <a:avLst/>
          </a:prstGeom>
        </p:spPr>
      </p:pic>
      <p:pic>
        <p:nvPicPr>
          <p:cNvPr id="22" name="Graphic 21" descr="Wedding rings">
            <a:extLst>
              <a:ext uri="{FF2B5EF4-FFF2-40B4-BE49-F238E27FC236}">
                <a16:creationId xmlns:a16="http://schemas.microsoft.com/office/drawing/2014/main" id="{A0B03502-A795-F348-81E4-1EC369CF57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09810" y="3303048"/>
            <a:ext cx="841248" cy="84124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E3AB541-E6B3-814E-B2D3-D22A0176F0BA}"/>
              </a:ext>
            </a:extLst>
          </p:cNvPr>
          <p:cNvGrpSpPr/>
          <p:nvPr/>
        </p:nvGrpSpPr>
        <p:grpSpPr>
          <a:xfrm>
            <a:off x="11631930" y="89973"/>
            <a:ext cx="495300" cy="369332"/>
            <a:chOff x="4507230" y="3120628"/>
            <a:chExt cx="495300" cy="3693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BB8255-164A-E649-8B10-04A7CC9AEFC4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9EF7DB-57BD-F347-ACDB-7BCE2BB3A350}"/>
                </a:ext>
              </a:extLst>
            </p:cNvPr>
            <p:cNvSpPr txBox="1"/>
            <p:nvPr/>
          </p:nvSpPr>
          <p:spPr>
            <a:xfrm flipH="1">
              <a:off x="4507230" y="3120628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39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B5F45-CF94-694D-9D4D-784B9149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FFFBD4-4A1F-1F47-AB28-9D784CF0A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94306"/>
              </p:ext>
            </p:extLst>
          </p:nvPr>
        </p:nvGraphicFramePr>
        <p:xfrm>
          <a:off x="609600" y="1602268"/>
          <a:ext cx="5334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036">
                  <a:extLst>
                    <a:ext uri="{9D8B030D-6E8A-4147-A177-3AD203B41FA5}">
                      <a16:colId xmlns:a16="http://schemas.microsoft.com/office/drawing/2014/main" val="1698861244"/>
                    </a:ext>
                  </a:extLst>
                </a:gridCol>
                <a:gridCol w="2020299">
                  <a:extLst>
                    <a:ext uri="{9D8B030D-6E8A-4147-A177-3AD203B41FA5}">
                      <a16:colId xmlns:a16="http://schemas.microsoft.com/office/drawing/2014/main" val="880858374"/>
                    </a:ext>
                  </a:extLst>
                </a:gridCol>
                <a:gridCol w="1030665">
                  <a:extLst>
                    <a:ext uri="{9D8B030D-6E8A-4147-A177-3AD203B41FA5}">
                      <a16:colId xmlns:a16="http://schemas.microsoft.com/office/drawing/2014/main" val="3327339291"/>
                    </a:ext>
                  </a:extLst>
                </a:gridCol>
              </a:tblGrid>
              <a:tr h="307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26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ranklin Gothic Book" panose="020B0503020102020204" pitchFamily="34" charset="0"/>
                        </a:rPr>
                        <a:t>Adj. OR (95% CI)*</a:t>
                      </a:r>
                    </a:p>
                  </a:txBody>
                  <a:tcPr>
                    <a:solidFill>
                      <a:srgbClr val="4267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</a:t>
                      </a:r>
                      <a:r>
                        <a:rPr lang="en-US" b="1" i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-value</a:t>
                      </a:r>
                      <a:endParaRPr lang="en-US" b="1" i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4267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075478"/>
                  </a:ext>
                </a:extLst>
              </a:tr>
              <a:tr h="52910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Age group (years)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15-24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25-34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35-44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45-59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1.00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2.36 (1.68, 3.32)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2.56 (1.53, 4.28)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0.69 (0.44, 1.09)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i="1" dirty="0">
                          <a:latin typeface="Franklin Gothic Book" panose="020B0503020102020204" pitchFamily="34" charset="0"/>
                        </a:rPr>
                        <a:t>Ref.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&lt;0.001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&lt;0.001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0.112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68822"/>
                  </a:ext>
                </a:extLst>
              </a:tr>
              <a:tr h="61485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Sex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Male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1.00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1.69 (1.37, 2.09)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i="1" dirty="0">
                          <a:latin typeface="Franklin Gothic Book" panose="020B0503020102020204" pitchFamily="34" charset="0"/>
                        </a:rPr>
                        <a:t>Ref.</a:t>
                      </a:r>
                      <a:endParaRPr lang="en-US" sz="1600" i="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i="0" dirty="0"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US" sz="1600" i="1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91052"/>
                  </a:ext>
                </a:extLst>
              </a:tr>
              <a:tr h="26028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Marital status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Never married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Married or in union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Sep./wid./div.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1.00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5.53 (3.98, 7.67)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5.35 (2.29, 12.50)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i="1" dirty="0">
                          <a:latin typeface="Franklin Gothic Book" panose="020B0503020102020204" pitchFamily="34" charset="0"/>
                        </a:rPr>
                        <a:t>Ref.</a:t>
                      </a:r>
                      <a:endParaRPr lang="en-US" sz="1600" i="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i="0" dirty="0">
                          <a:latin typeface="Franklin Gothic Book" panose="020B0503020102020204" pitchFamily="34" charset="0"/>
                        </a:rPr>
                        <a:t>&lt;0.001</a:t>
                      </a:r>
                    </a:p>
                    <a:p>
                      <a:r>
                        <a:rPr lang="en-US" sz="1600" i="0" dirty="0"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US" sz="1600" i="1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57421"/>
                  </a:ext>
                </a:extLst>
              </a:tr>
              <a:tr h="26028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Residence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Rural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1.00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1.38 (1.03, 1.85)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i="1" dirty="0">
                          <a:latin typeface="Franklin Gothic Book" panose="020B0503020102020204" pitchFamily="34" charset="0"/>
                        </a:rPr>
                        <a:t>Ref.</a:t>
                      </a:r>
                      <a:endParaRPr lang="en-US" sz="1600" i="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i="0" dirty="0">
                          <a:latin typeface="Franklin Gothic Book" panose="020B0503020102020204" pitchFamily="34" charset="0"/>
                        </a:rPr>
                        <a:t>0.031</a:t>
                      </a:r>
                      <a:endParaRPr lang="en-US" sz="1600" i="1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7980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EAA43A7-D0BD-8D4F-A6E2-5F53963CC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708242"/>
              </p:ext>
            </p:extLst>
          </p:nvPr>
        </p:nvGraphicFramePr>
        <p:xfrm>
          <a:off x="6164826" y="1618372"/>
          <a:ext cx="54175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135">
                  <a:extLst>
                    <a:ext uri="{9D8B030D-6E8A-4147-A177-3AD203B41FA5}">
                      <a16:colId xmlns:a16="http://schemas.microsoft.com/office/drawing/2014/main" val="1698861244"/>
                    </a:ext>
                  </a:extLst>
                </a:gridCol>
                <a:gridCol w="1961536">
                  <a:extLst>
                    <a:ext uri="{9D8B030D-6E8A-4147-A177-3AD203B41FA5}">
                      <a16:colId xmlns:a16="http://schemas.microsoft.com/office/drawing/2014/main" val="880858374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3327339291"/>
                    </a:ext>
                  </a:extLst>
                </a:gridCol>
              </a:tblGrid>
              <a:tr h="3260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26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ranklin Gothic Book" panose="020B0503020102020204" pitchFamily="34" charset="0"/>
                        </a:rPr>
                        <a:t>Adj. OR (95% CI)*</a:t>
                      </a:r>
                    </a:p>
                  </a:txBody>
                  <a:tcPr>
                    <a:solidFill>
                      <a:srgbClr val="4267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</a:t>
                      </a:r>
                      <a:r>
                        <a:rPr lang="en-US" b="1" i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-value</a:t>
                      </a:r>
                      <a:endParaRPr lang="en-US" b="1" i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4267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075478"/>
                  </a:ext>
                </a:extLst>
              </a:tr>
              <a:tr h="116832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Wealth quartile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Poorest (lowest 25%)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Lower-mid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Upper-mid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Wealthiest (highest 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1.00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1.13 (0.67, 1.91)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0.82 (0.61, 1.11)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1.05 (0.77, 1.44)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i="1" dirty="0">
                          <a:latin typeface="Franklin Gothic Book" panose="020B0503020102020204" pitchFamily="34" charset="0"/>
                        </a:rPr>
                        <a:t>Ref.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0.655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0.200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0.747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68822"/>
                  </a:ext>
                </a:extLst>
              </a:tr>
              <a:tr h="73359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No formal/primary only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    Secondary or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1.00</a:t>
                      </a:r>
                    </a:p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1.69 (1.37, 2.09)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i="1" dirty="0">
                          <a:latin typeface="Franklin Gothic Book" panose="020B0503020102020204" pitchFamily="34" charset="0"/>
                        </a:rPr>
                        <a:t>Ref.</a:t>
                      </a:r>
                      <a:endParaRPr lang="en-US" sz="1600" i="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600" i="0" dirty="0"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US" sz="1600" i="1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91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HIV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 (0.99, 1.52)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0.060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27657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Sexual risk behaviors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1.27 (1.20, 1.34)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606046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Stigmatizing attitudes towards PLHIV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 (0.92, 1.05)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0.573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938972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Community mobilization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 (1.00, 1.03)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1930607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17F57B-371A-884A-B863-C50C86EEA29C}"/>
              </a:ext>
            </a:extLst>
          </p:cNvPr>
          <p:cNvSpPr txBox="1"/>
          <p:nvPr/>
        </p:nvSpPr>
        <p:spPr>
          <a:xfrm>
            <a:off x="6164826" y="5725030"/>
            <a:ext cx="553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* Adjusted for all covariates in table.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F17A74-8CF4-5A43-97A1-D192E990C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27FD8-D143-3247-AC88-B1A585FA6F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E493E8-3522-794B-B649-A21C410C0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8FF014-F0D7-0545-A2AF-A95CDFC79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AEC5CA-F84F-C141-93C2-88B47F3308D0}"/>
              </a:ext>
            </a:extLst>
          </p:cNvPr>
          <p:cNvSpPr txBox="1"/>
          <p:nvPr/>
        </p:nvSpPr>
        <p:spPr>
          <a:xfrm>
            <a:off x="609600" y="113436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Adjusted odds of HIV testing, by socio-demographic and HIV factors (N = 3,531)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620951-64F8-3C4B-A828-6416E73AF040}"/>
              </a:ext>
            </a:extLst>
          </p:cNvPr>
          <p:cNvSpPr txBox="1"/>
          <p:nvPr/>
        </p:nvSpPr>
        <p:spPr>
          <a:xfrm>
            <a:off x="6164826" y="5357813"/>
            <a:ext cx="5417574" cy="369332"/>
          </a:xfrm>
          <a:prstGeom prst="rect">
            <a:avLst/>
          </a:prstGeom>
          <a:noFill/>
          <a:ln w="28575">
            <a:solidFill>
              <a:srgbClr val="E8303B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141A79-F2F2-4341-B679-35274DC88FF6}"/>
              </a:ext>
            </a:extLst>
          </p:cNvPr>
          <p:cNvGrpSpPr/>
          <p:nvPr/>
        </p:nvGrpSpPr>
        <p:grpSpPr>
          <a:xfrm>
            <a:off x="11631930" y="89973"/>
            <a:ext cx="495300" cy="369332"/>
            <a:chOff x="4507230" y="3120628"/>
            <a:chExt cx="495300" cy="3693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57414E-A362-9044-B2A2-B47E7BD886F2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FFBFB3-86DE-D14B-BA43-19E89E9C8687}"/>
                </a:ext>
              </a:extLst>
            </p:cNvPr>
            <p:cNvSpPr txBox="1"/>
            <p:nvPr/>
          </p:nvSpPr>
          <p:spPr>
            <a:xfrm flipH="1">
              <a:off x="4507230" y="3120628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216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10599-865A-344A-A106-9E6E7370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A8B197-E480-3246-B9F9-937A564C0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783255"/>
              </p:ext>
            </p:extLst>
          </p:nvPr>
        </p:nvGraphicFramePr>
        <p:xfrm>
          <a:off x="1617406" y="2020526"/>
          <a:ext cx="8957188" cy="25770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5329">
                  <a:extLst>
                    <a:ext uri="{9D8B030D-6E8A-4147-A177-3AD203B41FA5}">
                      <a16:colId xmlns:a16="http://schemas.microsoft.com/office/drawing/2014/main" val="1698861244"/>
                    </a:ext>
                  </a:extLst>
                </a:gridCol>
                <a:gridCol w="1396077">
                  <a:extLst>
                    <a:ext uri="{9D8B030D-6E8A-4147-A177-3AD203B41FA5}">
                      <a16:colId xmlns:a16="http://schemas.microsoft.com/office/drawing/2014/main" val="2912686513"/>
                    </a:ext>
                  </a:extLst>
                </a:gridCol>
                <a:gridCol w="2448233">
                  <a:extLst>
                    <a:ext uri="{9D8B030D-6E8A-4147-A177-3AD203B41FA5}">
                      <a16:colId xmlns:a16="http://schemas.microsoft.com/office/drawing/2014/main" val="3207335759"/>
                    </a:ext>
                  </a:extLst>
                </a:gridCol>
                <a:gridCol w="2138516">
                  <a:extLst>
                    <a:ext uri="{9D8B030D-6E8A-4147-A177-3AD203B41FA5}">
                      <a16:colId xmlns:a16="http://schemas.microsoft.com/office/drawing/2014/main" val="1346232151"/>
                    </a:ext>
                  </a:extLst>
                </a:gridCol>
                <a:gridCol w="1229033">
                  <a:extLst>
                    <a:ext uri="{9D8B030D-6E8A-4147-A177-3AD203B41FA5}">
                      <a16:colId xmlns:a16="http://schemas.microsoft.com/office/drawing/2014/main" val="2993238127"/>
                    </a:ext>
                  </a:extLst>
                </a:gridCol>
              </a:tblGrid>
              <a:tr h="307426">
                <a:tc>
                  <a:txBody>
                    <a:bodyPr/>
                    <a:lstStyle/>
                    <a:p>
                      <a:endParaRPr lang="en-US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E830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Book" panose="020B050302010202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rgbClr val="E830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Book" panose="020B0503020102020204" pitchFamily="34" charset="0"/>
                        </a:rPr>
                        <a:t>CM Scale Mean (SD)</a:t>
                      </a:r>
                    </a:p>
                  </a:txBody>
                  <a:tcPr>
                    <a:solidFill>
                      <a:srgbClr val="E830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ranklin Gothic Book" panose="020B0503020102020204" pitchFamily="34" charset="0"/>
                        </a:rPr>
                        <a:t>Adj. OR (95% CI)</a:t>
                      </a:r>
                      <a:endParaRPr lang="en-US" i="1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E830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Book" panose="020B0503020102020204" pitchFamily="34" charset="0"/>
                        </a:rPr>
                        <a:t>p</a:t>
                      </a:r>
                      <a:r>
                        <a:rPr lang="en-US" dirty="0">
                          <a:latin typeface="Franklin Gothic Book" panose="020B0503020102020204" pitchFamily="34" charset="0"/>
                        </a:rPr>
                        <a:t>-value</a:t>
                      </a:r>
                      <a:endParaRPr lang="en-US" i="1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E83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075478"/>
                  </a:ext>
                </a:extLst>
              </a:tr>
              <a:tr h="437544">
                <a:tc gridSpan="5"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Sex</a:t>
                      </a:r>
                    </a:p>
                  </a:txBody>
                  <a:tcPr anchor="ctr">
                    <a:solidFill>
                      <a:srgbClr val="C26E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68822"/>
                  </a:ext>
                </a:extLst>
              </a:tr>
              <a:tr h="272358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Male*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1,763</a:t>
                      </a: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62.5 (10.0)</a:t>
                      </a:r>
                      <a:endParaRPr lang="en-US" sz="16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 (1.01, 1.04)</a:t>
                      </a:r>
                      <a:endParaRPr lang="en-US" sz="16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0.007</a:t>
                      </a: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91052"/>
                  </a:ext>
                </a:extLst>
              </a:tr>
              <a:tr h="21729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Female*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1,768</a:t>
                      </a: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62.4 (9.6)</a:t>
                      </a: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 (0.98, 1.02)</a:t>
                      </a: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0.833</a:t>
                      </a: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60428"/>
                  </a:ext>
                </a:extLst>
              </a:tr>
              <a:tr h="432615">
                <a:tc gridSpan="5"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Residence</a:t>
                      </a:r>
                    </a:p>
                  </a:txBody>
                  <a:tcPr anchor="ctr">
                    <a:solidFill>
                      <a:srgbClr val="C26E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649015"/>
                  </a:ext>
                </a:extLst>
              </a:tr>
              <a:tr h="26028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Rural**</a:t>
                      </a:r>
                      <a:endParaRPr lang="en-US" sz="1600" b="1" i="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1,797</a:t>
                      </a: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67.3 (8.9)</a:t>
                      </a:r>
                      <a:endParaRPr lang="en-US" sz="16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 (1.01, 1.06)</a:t>
                      </a:r>
                      <a:endParaRPr lang="en-US" sz="16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09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Franklin Gothic Book" panose="020B0503020102020204" pitchFamily="34" charset="0"/>
                        </a:rPr>
                        <a:t>Urban**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1,734</a:t>
                      </a:r>
                    </a:p>
                  </a:txBody>
                  <a:tcPr marL="73025" marR="730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 (9.4)</a:t>
                      </a:r>
                    </a:p>
                  </a:txBody>
                  <a:tcPr marL="73025" marR="730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 (0.99, 1.02)</a:t>
                      </a:r>
                    </a:p>
                  </a:txBody>
                  <a:tcPr marL="73025" marR="730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0.214</a:t>
                      </a:r>
                    </a:p>
                  </a:txBody>
                  <a:tcPr marL="73025" marR="730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93810"/>
                  </a:ext>
                </a:extLst>
              </a:tr>
            </a:tbl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754BD617-4219-A643-8FB6-DF9FBD65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D65D31-62F1-8549-B081-9B75AFC994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1A612F-28DE-7F47-BE57-8D6F952CD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DD4B85-5FCE-7C45-8DCD-531F04AF0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236A54-C6A2-E440-AB9C-1B4C36C1ED07}"/>
              </a:ext>
            </a:extLst>
          </p:cNvPr>
          <p:cNvSpPr txBox="1"/>
          <p:nvPr/>
        </p:nvSpPr>
        <p:spPr>
          <a:xfrm>
            <a:off x="1617406" y="4597565"/>
            <a:ext cx="89571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* Adjusted for age, residence, marital status, wealth quartile, education, HIV knowledge, sexual risk behaviors, and stigmatizing attitudes.</a:t>
            </a:r>
          </a:p>
          <a:p>
            <a:r>
              <a:rPr lang="en-US" sz="1400" dirty="0">
                <a:latin typeface="Franklin Gothic Book" panose="020B0503020102020204" pitchFamily="34" charset="0"/>
              </a:rPr>
              <a:t>** Adjusted for age, sex, marital status, wealth quartile, education, HIV knowledge, sexual risk behaviors, and stigmatizing attitudes.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BD1084-5BEA-B04F-A190-47DD54976CBF}"/>
              </a:ext>
            </a:extLst>
          </p:cNvPr>
          <p:cNvSpPr/>
          <p:nvPr/>
        </p:nvSpPr>
        <p:spPr>
          <a:xfrm>
            <a:off x="1617406" y="1553861"/>
            <a:ext cx="8957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Model-specific adjusted odds of HIV testing, by CM scale score</a:t>
            </a:r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231636-E9BB-0547-8065-C31F9AD60871}"/>
              </a:ext>
            </a:extLst>
          </p:cNvPr>
          <p:cNvGrpSpPr/>
          <p:nvPr/>
        </p:nvGrpSpPr>
        <p:grpSpPr>
          <a:xfrm>
            <a:off x="11631930" y="89973"/>
            <a:ext cx="495300" cy="369332"/>
            <a:chOff x="4507230" y="3120628"/>
            <a:chExt cx="495300" cy="3693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3B5016-688D-1B4D-8A57-C54458BD74E6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6B66AA-A534-5240-84E9-D3AEAAC3A73F}"/>
                </a:ext>
              </a:extLst>
            </p:cNvPr>
            <p:cNvSpPr txBox="1"/>
            <p:nvPr/>
          </p:nvSpPr>
          <p:spPr>
            <a:xfrm flipH="1">
              <a:off x="4507230" y="3120628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075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347B-6A85-694D-AB92-AD37861E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51B0-297B-914C-836B-5E2B0A124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62" y="1600202"/>
            <a:ext cx="5494038" cy="4525963"/>
          </a:xfrm>
        </p:spPr>
        <p:txBody>
          <a:bodyPr>
            <a:normAutofit/>
          </a:bodyPr>
          <a:lstStyle/>
          <a:p>
            <a:r>
              <a:rPr lang="en-US" b="1" dirty="0"/>
              <a:t>CM correlated with HIV testing, notably among men and rural dwellers</a:t>
            </a:r>
          </a:p>
          <a:p>
            <a:pPr lvl="1"/>
            <a:r>
              <a:rPr lang="en-US" dirty="0"/>
              <a:t>Significance detected in spite of high proportion of HTS in sample</a:t>
            </a:r>
          </a:p>
          <a:p>
            <a:pPr lvl="1"/>
            <a:r>
              <a:rPr lang="en-US" dirty="0"/>
              <a:t>Gender norms and residential settings may mediate associations</a:t>
            </a:r>
          </a:p>
          <a:p>
            <a:r>
              <a:rPr lang="en-US" b="1" dirty="0"/>
              <a:t>Strengthening community mobilization may increase HTS uptake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7EE950-1E57-3E4B-AE0F-B9E8FBE9B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FE871-4179-7446-8816-7172491770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A1768-E86B-CB44-A251-0811261A9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F08F3-7799-C94D-938F-77A94747D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3CB092-B2A2-BE41-B4F6-1783A83DED2E}"/>
              </a:ext>
            </a:extLst>
          </p:cNvPr>
          <p:cNvGrpSpPr/>
          <p:nvPr/>
        </p:nvGrpSpPr>
        <p:grpSpPr>
          <a:xfrm>
            <a:off x="11631930" y="89973"/>
            <a:ext cx="495300" cy="369332"/>
            <a:chOff x="4507230" y="3120628"/>
            <a:chExt cx="49530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0F1053-1356-6D4D-913D-8589B96BDD55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EB8E96-91E5-694C-B787-939E85BBC7B9}"/>
                </a:ext>
              </a:extLst>
            </p:cNvPr>
            <p:cNvSpPr txBox="1"/>
            <p:nvPr/>
          </p:nvSpPr>
          <p:spPr>
            <a:xfrm flipH="1">
              <a:off x="4507230" y="3120628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16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A465BE4-51C3-E94F-9D9A-18EE5F386D71}"/>
              </a:ext>
            </a:extLst>
          </p:cNvPr>
          <p:cNvSpPr txBox="1"/>
          <p:nvPr/>
        </p:nvSpPr>
        <p:spPr>
          <a:xfrm>
            <a:off x="6242430" y="1600202"/>
            <a:ext cx="5339970" cy="461665"/>
          </a:xfrm>
          <a:prstGeom prst="rect">
            <a:avLst/>
          </a:prstGeom>
          <a:solidFill>
            <a:srgbClr val="E8303B"/>
          </a:solidFill>
          <a:ln>
            <a:solidFill>
              <a:srgbClr val="ED1C2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Programmatic Implications</a:t>
            </a:r>
            <a:endParaRPr lang="en-US" sz="2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ED278-7CE0-6F48-A512-FADEC905B0C2}"/>
              </a:ext>
            </a:extLst>
          </p:cNvPr>
          <p:cNvSpPr txBox="1"/>
          <p:nvPr/>
        </p:nvSpPr>
        <p:spPr>
          <a:xfrm>
            <a:off x="6242430" y="2061867"/>
            <a:ext cx="5339970" cy="3970318"/>
          </a:xfrm>
          <a:prstGeom prst="rect">
            <a:avLst/>
          </a:prstGeom>
          <a:solidFill>
            <a:srgbClr val="FEF3D4"/>
          </a:solidFill>
          <a:ln>
            <a:solidFill>
              <a:srgbClr val="C26E68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Individual Efficacy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Capacitate community member involvement in program design and implementation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Skills-building negotiation (particularly for women) and mutual 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Social cohesion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Bolster trust, solidarity, and reciprocity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Community spaces that facilitate dialogue and amplify voices of all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Collective efficacy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Testing campaigns led by community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Leadership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Create space for communities, especially women, to lead HIV response activities</a:t>
            </a:r>
          </a:p>
        </p:txBody>
      </p:sp>
    </p:spTree>
    <p:extLst>
      <p:ext uri="{BB962C8B-B14F-4D97-AF65-F5344CB8AC3E}">
        <p14:creationId xmlns:p14="http://schemas.microsoft.com/office/powerpoint/2010/main" val="3159277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6254-6AB4-1743-A303-9879C561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BC2F-90C8-0E46-9427-8A14E021E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7139"/>
            <a:ext cx="10972800" cy="418786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Shand T, Thomson-de Boor H, van den Berg W, et al. The HIV blind spot: men and HIV testing, treatment and care in sub-Saharan Africa. </a:t>
            </a:r>
            <a:r>
              <a:rPr lang="en-US" i="1" dirty="0"/>
              <a:t>IDS Bull</a:t>
            </a:r>
            <a:r>
              <a:rPr lang="en-US" dirty="0"/>
              <a:t> 2014; 1:53–60.</a:t>
            </a:r>
          </a:p>
          <a:p>
            <a:pPr marL="514350" indent="-514350">
              <a:buAutoNum type="arabicPeriod"/>
            </a:pPr>
            <a:r>
              <a:rPr lang="en-US" dirty="0"/>
              <a:t>ICAP. Zambia population-based HIV impact assessment (ZAMPHIA 2015-2016) – summary sheet: preliminary findings. </a:t>
            </a:r>
            <a:r>
              <a:rPr lang="en-US" i="1" dirty="0"/>
              <a:t>ICAP</a:t>
            </a:r>
            <a:r>
              <a:rPr lang="en-US" dirty="0"/>
              <a:t>. New York, </a:t>
            </a:r>
            <a:r>
              <a:rPr lang="en-US" dirty="0" err="1"/>
              <a:t>NY;Dec</a:t>
            </a:r>
            <a:r>
              <a:rPr lang="en-US" dirty="0"/>
              <a:t> 2013. Available from: </a:t>
            </a:r>
            <a:r>
              <a:rPr lang="en-US" dirty="0">
                <a:hlinkClick r:id="rId2"/>
              </a:rPr>
              <a:t>https://phia.icap.columbia.edu/wp-content/uploads/2016/09/ZAMBIA-Factsheet.FIN_.pdf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Lippman SA, </a:t>
            </a:r>
            <a:r>
              <a:rPr lang="en-US" dirty="0" err="1"/>
              <a:t>Neilands</a:t>
            </a:r>
            <a:r>
              <a:rPr lang="en-US" dirty="0"/>
              <a:t> TB, </a:t>
            </a:r>
            <a:r>
              <a:rPr lang="en-US" dirty="0" err="1"/>
              <a:t>MacPhail</a:t>
            </a:r>
            <a:r>
              <a:rPr lang="en-US" dirty="0"/>
              <a:t> C, et al. Community Mobilization for HIV Testing Uptake: Results From a Community Randomized Trial of a Theory-Based Intervention in Rural South Africa. </a:t>
            </a:r>
            <a:r>
              <a:rPr lang="en-US" i="1" dirty="0"/>
              <a:t>J </a:t>
            </a:r>
            <a:r>
              <a:rPr lang="en-US" i="1" dirty="0" err="1"/>
              <a:t>Acquir</a:t>
            </a:r>
            <a:r>
              <a:rPr lang="en-US" i="1" dirty="0"/>
              <a:t> Immune </a:t>
            </a:r>
            <a:r>
              <a:rPr lang="en-US" i="1" dirty="0" err="1"/>
              <a:t>Defic</a:t>
            </a:r>
            <a:r>
              <a:rPr lang="en-US" i="1" dirty="0"/>
              <a:t> </a:t>
            </a:r>
            <a:r>
              <a:rPr lang="en-US" i="1" dirty="0" err="1"/>
              <a:t>Syndr</a:t>
            </a:r>
            <a:r>
              <a:rPr lang="en-US" dirty="0"/>
              <a:t>. 2017;74(</a:t>
            </a:r>
            <a:r>
              <a:rPr lang="en-US" dirty="0" err="1"/>
              <a:t>Suppl</a:t>
            </a:r>
            <a:r>
              <a:rPr lang="en-US" dirty="0"/>
              <a:t> 1):S44–S51. </a:t>
            </a:r>
          </a:p>
          <a:p>
            <a:pPr marL="514350" indent="-514350">
              <a:buAutoNum type="arabicPeriod"/>
            </a:pPr>
            <a:r>
              <a:rPr lang="en-US" dirty="0"/>
              <a:t>Lippman SA, </a:t>
            </a:r>
            <a:r>
              <a:rPr lang="en-US" dirty="0" err="1"/>
              <a:t>Maman</a:t>
            </a:r>
            <a:r>
              <a:rPr lang="en-US" dirty="0"/>
              <a:t> S, </a:t>
            </a:r>
            <a:r>
              <a:rPr lang="en-US" dirty="0" err="1"/>
              <a:t>MacPhail</a:t>
            </a:r>
            <a:r>
              <a:rPr lang="en-US" dirty="0"/>
              <a:t> C, et al. Conceptualizing community mobilization for HIV prevention: implications for HIV prevention programming in the African context. 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. 2013;8(10):e78208. </a:t>
            </a:r>
          </a:p>
          <a:p>
            <a:pPr marL="514350" indent="-514350">
              <a:buAutoNum type="arabicPeriod"/>
            </a:pPr>
            <a:r>
              <a:rPr lang="en-US" dirty="0"/>
              <a:t>WHO. HIV/AIDS: community mobilization. </a:t>
            </a:r>
            <a:r>
              <a:rPr lang="en-US" i="1" dirty="0"/>
              <a:t>World Health Organization</a:t>
            </a:r>
            <a:r>
              <a:rPr lang="en-US" dirty="0"/>
              <a:t>. Geneva, Switzerland;2019. Available from: </a:t>
            </a:r>
            <a:r>
              <a:rPr lang="en-US" dirty="0">
                <a:hlinkClick r:id="rId3"/>
              </a:rPr>
              <a:t>https://www.who.int/hiv/topics/vct/toolkit/components/community/en/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NZP+, GNP+ (2011). People Living with HIV Stigma Index Zambia Country Assessment 2009. Lusaka: NZP+</a:t>
            </a:r>
          </a:p>
          <a:p>
            <a:pPr marL="514350" indent="-514350">
              <a:buAutoNum type="arabicPeriod"/>
            </a:pPr>
            <a:r>
              <a:rPr lang="en-US" dirty="0"/>
              <a:t>Underwood, C., Boulay, M., </a:t>
            </a:r>
            <a:r>
              <a:rPr lang="en-US" dirty="0" err="1"/>
              <a:t>Snetro-Plewman</a:t>
            </a:r>
            <a:r>
              <a:rPr lang="en-US" dirty="0"/>
              <a:t>, G., </a:t>
            </a:r>
            <a:r>
              <a:rPr lang="en-US" dirty="0" err="1"/>
              <a:t>MacWan'Gi</a:t>
            </a:r>
            <a:r>
              <a:rPr lang="en-US" dirty="0"/>
              <a:t>, M., </a:t>
            </a:r>
            <a:r>
              <a:rPr lang="en-US" dirty="0" err="1"/>
              <a:t>Vijayaraghavan</a:t>
            </a:r>
            <a:r>
              <a:rPr lang="en-US" dirty="0"/>
              <a:t>, J., </a:t>
            </a:r>
            <a:r>
              <a:rPr lang="en-US" dirty="0" err="1"/>
              <a:t>Namfukwe</a:t>
            </a:r>
            <a:r>
              <a:rPr lang="en-US" dirty="0"/>
              <a:t>, M., &amp; Marsh, D. (2013). Community capacity as means to improved health practices and an end in itself: evidence from a multi-stage study. International quarterly of community health education, 33(2), 105-127.</a:t>
            </a:r>
          </a:p>
          <a:p>
            <a:pPr marL="514350" indent="-514350">
              <a:buAutoNum type="arabicPeriod"/>
            </a:pPr>
            <a:r>
              <a:rPr lang="en-US" dirty="0"/>
              <a:t>Figueroa, ME., Kincaid, DL., Rani, M. and Lewis G. (2002). Communication for Social Change: An Integrated Model for Measuring the Process and its Outcomes.  Rockefeller Foundation and The Communication for Social Change Working Paper Series: No.1 Johns Hopkins University Center for Communication Programs.  </a:t>
            </a:r>
            <a:r>
              <a:rPr lang="en-US" dirty="0" err="1"/>
              <a:t>Thre</a:t>
            </a:r>
            <a:r>
              <a:rPr lang="en-US" dirty="0"/>
              <a:t> </a:t>
            </a:r>
            <a:r>
              <a:rPr lang="en-US" dirty="0" err="1"/>
              <a:t>Rockefellar</a:t>
            </a:r>
            <a:r>
              <a:rPr lang="en-US" dirty="0"/>
              <a:t> Foundation: New York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C9B104-65FE-0B43-B0F4-424F3F512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148A9-7039-CE41-B31A-FD572FC316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38EE50-2FDB-864B-B64E-B699F4C7A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89492-E4E4-2847-9813-38DD711F93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986EEE-E11A-6A44-9AAE-E91B2B9D541F}"/>
              </a:ext>
            </a:extLst>
          </p:cNvPr>
          <p:cNvGrpSpPr/>
          <p:nvPr/>
        </p:nvGrpSpPr>
        <p:grpSpPr>
          <a:xfrm>
            <a:off x="11631930" y="89973"/>
            <a:ext cx="495300" cy="369332"/>
            <a:chOff x="4507230" y="3120628"/>
            <a:chExt cx="495300" cy="3693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8BE291-2EE8-BC4D-89C7-AC04AD3BC8F9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DA75BF-9B93-C246-AC27-84DC8277158A}"/>
                </a:ext>
              </a:extLst>
            </p:cNvPr>
            <p:cNvSpPr txBox="1"/>
            <p:nvPr/>
          </p:nvSpPr>
          <p:spPr>
            <a:xfrm flipH="1">
              <a:off x="4507230" y="3120628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63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11D4-0176-DF45-8125-408BA948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0F6EC-C579-F64D-9D41-DBCCB6317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655" y="2256503"/>
            <a:ext cx="5117728" cy="449316"/>
          </a:xfrm>
          <a:solidFill>
            <a:srgbClr val="4267B2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BB26F2-5753-2941-916F-02C53B07A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655" y="2705816"/>
            <a:ext cx="5117728" cy="2633100"/>
          </a:xfrm>
          <a:solidFill>
            <a:srgbClr val="5DA9DD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Study participants</a:t>
            </a:r>
          </a:p>
          <a:p>
            <a:r>
              <a:rPr lang="en-US" dirty="0">
                <a:solidFill>
                  <a:schemeClr val="bg1"/>
                </a:solidFill>
              </a:rPr>
              <a:t>Survey enumerators</a:t>
            </a:r>
          </a:p>
          <a:p>
            <a:r>
              <a:rPr lang="en-US" dirty="0">
                <a:solidFill>
                  <a:schemeClr val="bg1"/>
                </a:solidFill>
              </a:rPr>
              <a:t>SSAM Research Consortium, Zambia</a:t>
            </a:r>
          </a:p>
          <a:p>
            <a:r>
              <a:rPr lang="en-US" dirty="0">
                <a:solidFill>
                  <a:schemeClr val="bg1"/>
                </a:solidFill>
              </a:rPr>
              <a:t>USAID/PEPFAR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Heidi </a:t>
            </a:r>
            <a:r>
              <a:rPr lang="en-US" dirty="0" err="1">
                <a:solidFill>
                  <a:schemeClr val="bg1"/>
                </a:solidFill>
              </a:rPr>
              <a:t>O’bra</a:t>
            </a:r>
            <a:r>
              <a:rPr lang="en-US" dirty="0">
                <a:solidFill>
                  <a:schemeClr val="bg1"/>
                </a:solidFill>
              </a:rPr>
              <a:t>, Arlene Phiri, Sara Miner, Ashley Frost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E19571-1589-DE42-BC0B-A25EC772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2510" y="2256503"/>
            <a:ext cx="5389033" cy="449316"/>
          </a:xfrm>
          <a:solidFill>
            <a:srgbClr val="4267B2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DFBACB-421F-D042-84E4-8E3D3BFDA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2510" y="2705816"/>
            <a:ext cx="5389033" cy="2633099"/>
          </a:xfrm>
          <a:solidFill>
            <a:srgbClr val="5DA9DD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Joseph G. Rosen, MSPH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Department of International Health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Johns Hopkins Bloomberg School of Public Health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Email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jrosen72@jhu.edu 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Skype</a:t>
            </a:r>
            <a:r>
              <a:rPr lang="en-US" sz="1800" dirty="0">
                <a:solidFill>
                  <a:schemeClr val="bg1"/>
                </a:solidFill>
              </a:rPr>
              <a:t>: greg_rosen16</a:t>
            </a: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EFF4143-0CFF-B643-A2A9-A0742D58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655" y="274639"/>
            <a:ext cx="1021048" cy="1233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63B6B9-2F4A-F246-9BA4-345806970B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7359" y="436305"/>
            <a:ext cx="2333625" cy="910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0306D2-3AB7-9C4E-9D23-22DD48572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118" y="318896"/>
            <a:ext cx="2505572" cy="1132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C161B-C208-8142-9EC0-722AA7973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523" y="318896"/>
            <a:ext cx="1891939" cy="9971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6BB90-FC82-DC44-8350-DA0DE1D685D2}"/>
              </a:ext>
            </a:extLst>
          </p:cNvPr>
          <p:cNvGrpSpPr/>
          <p:nvPr/>
        </p:nvGrpSpPr>
        <p:grpSpPr>
          <a:xfrm>
            <a:off x="11631930" y="89973"/>
            <a:ext cx="495300" cy="369332"/>
            <a:chOff x="4507230" y="3120628"/>
            <a:chExt cx="495300" cy="3693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CFF7AF-1FCD-9B44-80F2-18391F65AF6C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3E9011-E889-7541-8367-E2F1913BB645}"/>
                </a:ext>
              </a:extLst>
            </p:cNvPr>
            <p:cNvSpPr txBox="1"/>
            <p:nvPr/>
          </p:nvSpPr>
          <p:spPr>
            <a:xfrm flipH="1">
              <a:off x="4507230" y="3120628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32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0806-D243-5647-BDBE-D93D6071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9C106-5F7D-3041-A76A-852025E19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authors have no conflicts of interests to declare.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C42DE0-14BB-1341-8FF0-A99254107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01F21-96A9-1849-8D8E-14ECCF8156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7E19F-5BB9-0842-AA2C-17591CCF0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2F4E5B-9D3F-4742-AC06-8B43F1C16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5EF826-DCAA-E04C-AB26-97ECBAFE1C7B}"/>
              </a:ext>
            </a:extLst>
          </p:cNvPr>
          <p:cNvGrpSpPr/>
          <p:nvPr/>
        </p:nvGrpSpPr>
        <p:grpSpPr>
          <a:xfrm>
            <a:off x="11696700" y="89973"/>
            <a:ext cx="365760" cy="369332"/>
            <a:chOff x="4572000" y="3120628"/>
            <a:chExt cx="365760" cy="3693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9C37A4-F937-C749-8C09-38E042207983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50F959-F030-8546-8F64-7AC13EB2836B}"/>
                </a:ext>
              </a:extLst>
            </p:cNvPr>
            <p:cNvSpPr txBox="1"/>
            <p:nvPr/>
          </p:nvSpPr>
          <p:spPr>
            <a:xfrm flipH="1">
              <a:off x="4593589" y="3120628"/>
              <a:ext cx="32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97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1127D8-F63F-2642-A767-E3A22E083E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096000" y="1600202"/>
            <a:ext cx="5486400" cy="4370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C465D3-59B5-3444-8866-859C225E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64" y="259891"/>
            <a:ext cx="11064273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A1745-58FE-AE40-BE70-EB9F93C1A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4981531" cy="4525963"/>
          </a:xfrm>
        </p:spPr>
        <p:txBody>
          <a:bodyPr>
            <a:normAutofit/>
          </a:bodyPr>
          <a:lstStyle/>
          <a:p>
            <a:r>
              <a:rPr lang="en-US" sz="2600" b="1" dirty="0"/>
              <a:t>Engaging men in HIV testing is a priority to reach UNAIDS 90-90-90 targets in sub-Saharan African countries</a:t>
            </a:r>
          </a:p>
          <a:p>
            <a:pPr lvl="1"/>
            <a:r>
              <a:rPr lang="en-US" sz="2200" dirty="0"/>
              <a:t>Men continue to access testing less frequently than women</a:t>
            </a:r>
            <a:r>
              <a:rPr lang="en-US" sz="2200" baseline="30000" dirty="0"/>
              <a:t>1</a:t>
            </a:r>
          </a:p>
          <a:p>
            <a:pPr lvl="1"/>
            <a:r>
              <a:rPr lang="en-US" sz="2200" b="1" dirty="0"/>
              <a:t>~30% gap </a:t>
            </a:r>
            <a:r>
              <a:rPr lang="en-US" sz="2200" dirty="0"/>
              <a:t>in reaching the ‘first 90’ among Zambian men</a:t>
            </a:r>
            <a:r>
              <a:rPr lang="en-US" sz="2200" baseline="30000" dirty="0"/>
              <a:t>2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4B5D81E-2D86-834C-9E59-D488FAC58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E3E37-6539-FE47-9623-33CF8AB9CD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CF8FA4-040A-9544-B6AE-5F21CD453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E1D23-AA3E-C348-B615-F69A3E896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5AC2C54B-8116-A74F-879B-2A080E445A0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556304"/>
              </p:ext>
            </p:extLst>
          </p:nvPr>
        </p:nvGraphicFramePr>
        <p:xfrm>
          <a:off x="6243638" y="2174899"/>
          <a:ext cx="5384800" cy="395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DA3D599-A938-C74A-B193-55E2BD66171C}"/>
              </a:ext>
            </a:extLst>
          </p:cNvPr>
          <p:cNvSpPr txBox="1"/>
          <p:nvPr/>
        </p:nvSpPr>
        <p:spPr>
          <a:xfrm>
            <a:off x="6096001" y="1620901"/>
            <a:ext cx="548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Medium" panose="020B0603020102020204" pitchFamily="34" charset="0"/>
              </a:rPr>
              <a:t>HIV prevalence (%) and serostatus knowledge (%), by sex – Zambia population-based impact assessment (ZAMPHIA), 2016</a:t>
            </a:r>
            <a:r>
              <a:rPr lang="en-US" sz="1400" baseline="30000" dirty="0">
                <a:latin typeface="Franklin Gothic Medium" panose="020B0603020102020204" pitchFamily="34" charset="0"/>
              </a:rPr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24FCCC-3889-7C4F-A952-7208E823312E}"/>
              </a:ext>
            </a:extLst>
          </p:cNvPr>
          <p:cNvGrpSpPr/>
          <p:nvPr/>
        </p:nvGrpSpPr>
        <p:grpSpPr>
          <a:xfrm>
            <a:off x="11696700" y="89973"/>
            <a:ext cx="365760" cy="369332"/>
            <a:chOff x="4572000" y="3120628"/>
            <a:chExt cx="36576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AC3EF9-0FE3-3340-9EF3-C7CFF5945E16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BD34AB-D6FC-804C-BAA2-16F6FC4BA1D2}"/>
                </a:ext>
              </a:extLst>
            </p:cNvPr>
            <p:cNvSpPr txBox="1"/>
            <p:nvPr/>
          </p:nvSpPr>
          <p:spPr>
            <a:xfrm flipH="1">
              <a:off x="4593589" y="3120628"/>
              <a:ext cx="32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235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14EB-C9D7-0D48-959E-E04B00DD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87C16-360E-FA41-997B-473E66E44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908375" cy="4525963"/>
          </a:xfrm>
        </p:spPr>
        <p:txBody>
          <a:bodyPr/>
          <a:lstStyle/>
          <a:p>
            <a:r>
              <a:rPr lang="en-US" b="1" dirty="0"/>
              <a:t>Community mobilization may be a viable strategy for increasing HIV service uptake, including HTS</a:t>
            </a:r>
            <a:r>
              <a:rPr lang="en-US" b="1" baseline="30000" dirty="0"/>
              <a:t>3,4</a:t>
            </a:r>
            <a:endParaRPr lang="en-US" b="1" dirty="0"/>
          </a:p>
          <a:p>
            <a:pPr lvl="1"/>
            <a:r>
              <a:rPr lang="en-US" dirty="0"/>
              <a:t>Facilitating community dialogue around services and initiatives</a:t>
            </a:r>
          </a:p>
          <a:p>
            <a:pPr lvl="1"/>
            <a:r>
              <a:rPr lang="en-US" dirty="0"/>
              <a:t>Integrating beneficiaries in HIV service design and implementation</a:t>
            </a:r>
          </a:p>
          <a:p>
            <a:pPr lvl="1"/>
            <a:r>
              <a:rPr lang="en-US" dirty="0"/>
              <a:t>Can increase acceptance/uptake</a:t>
            </a:r>
            <a:r>
              <a:rPr lang="en-US" baseline="30000" dirty="0"/>
              <a:t>5</a:t>
            </a:r>
          </a:p>
          <a:p>
            <a:pPr lvl="1"/>
            <a:r>
              <a:rPr lang="en-US" dirty="0"/>
              <a:t>Helps demystify and destigmatize services, notably for first-time users</a:t>
            </a:r>
            <a:r>
              <a:rPr lang="en-US" baseline="30000" dirty="0"/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E76EA-6BCE-7F4D-BCE0-4C7B62A70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7"/>
          <a:stretch/>
        </p:blipFill>
        <p:spPr>
          <a:xfrm>
            <a:off x="6986588" y="1600202"/>
            <a:ext cx="4641549" cy="22088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DB7AD64-B366-3744-B42D-E25252A1F18A}"/>
              </a:ext>
            </a:extLst>
          </p:cNvPr>
          <p:cNvGrpSpPr/>
          <p:nvPr/>
        </p:nvGrpSpPr>
        <p:grpSpPr>
          <a:xfrm>
            <a:off x="11696700" y="89973"/>
            <a:ext cx="365760" cy="369332"/>
            <a:chOff x="4572000" y="3120628"/>
            <a:chExt cx="365760" cy="3693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AFCE30-948F-8D4A-9DB7-CE427AF5EE31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3F8AE5-069D-284A-B522-5ADEA030B153}"/>
                </a:ext>
              </a:extLst>
            </p:cNvPr>
            <p:cNvSpPr txBox="1"/>
            <p:nvPr/>
          </p:nvSpPr>
          <p:spPr>
            <a:xfrm flipH="1">
              <a:off x="4593589" y="3120628"/>
              <a:ext cx="32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460954C-3ACE-6D4A-822C-97FFF5786E5E}"/>
              </a:ext>
            </a:extLst>
          </p:cNvPr>
          <p:cNvSpPr txBox="1"/>
          <p:nvPr/>
        </p:nvSpPr>
        <p:spPr>
          <a:xfrm>
            <a:off x="6937601" y="3569855"/>
            <a:ext cx="4345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Photo courtesy of Elizabeth Glaser Pediatric AIDS Foundation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37C6B-107E-9D4E-83DA-A75DF767C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71" b="26854"/>
          <a:stretch/>
        </p:blipFill>
        <p:spPr>
          <a:xfrm>
            <a:off x="6986587" y="3964634"/>
            <a:ext cx="4641549" cy="19966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B0143C-B196-3146-AE3C-E7E91F0F8D25}"/>
              </a:ext>
            </a:extLst>
          </p:cNvPr>
          <p:cNvSpPr txBox="1"/>
          <p:nvPr/>
        </p:nvSpPr>
        <p:spPr>
          <a:xfrm>
            <a:off x="6937600" y="5722071"/>
            <a:ext cx="4345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Photo courtesy of Project Concern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35324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9DD6-AD9F-A049-96A5-2C548F1F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D61D7-F987-9842-85C5-708EFF65D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Objective</a:t>
            </a:r>
          </a:p>
          <a:p>
            <a:pPr lvl="1"/>
            <a:r>
              <a:rPr lang="en-US" dirty="0"/>
              <a:t>Measure the association between community mobilization (CM) and HIV testing in Zambia </a:t>
            </a:r>
          </a:p>
          <a:p>
            <a:r>
              <a:rPr lang="en-US" b="1" dirty="0"/>
              <a:t>Study Design</a:t>
            </a:r>
          </a:p>
          <a:p>
            <a:pPr lvl="1"/>
            <a:r>
              <a:rPr lang="en-US" dirty="0"/>
              <a:t>Population-based household survey</a:t>
            </a:r>
          </a:p>
          <a:p>
            <a:r>
              <a:rPr lang="en-US" b="1" dirty="0"/>
              <a:t>Data Collection</a:t>
            </a:r>
          </a:p>
          <a:p>
            <a:pPr lvl="1"/>
            <a:r>
              <a:rPr lang="en-US" dirty="0"/>
              <a:t>10 provinces, 24 communities</a:t>
            </a:r>
          </a:p>
          <a:p>
            <a:r>
              <a:rPr lang="en-US" b="1" dirty="0"/>
              <a:t>Sampling Strategy</a:t>
            </a:r>
          </a:p>
          <a:p>
            <a:pPr lvl="1"/>
            <a:r>
              <a:rPr lang="en-US" dirty="0"/>
              <a:t>Two-stage stratified (urban/rural) sampling proportional to population size</a:t>
            </a:r>
          </a:p>
          <a:p>
            <a:r>
              <a:rPr lang="en-US" b="1" dirty="0"/>
              <a:t>Study Population</a:t>
            </a:r>
          </a:p>
          <a:p>
            <a:pPr lvl="1"/>
            <a:r>
              <a:rPr lang="en-US" dirty="0"/>
              <a:t>Individuals aged 15-59 years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2D0295B-0D39-F24E-B81A-345D541C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5DEE5-B230-AE4C-8E15-4D50E2A2F9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FF057C-3F92-1246-915B-A77DE0A66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0F7D06-E5D6-B345-87E4-FC652720E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AD0B32-A55A-2E4C-886A-BE9558C842E4}"/>
              </a:ext>
            </a:extLst>
          </p:cNvPr>
          <p:cNvSpPr txBox="1"/>
          <p:nvPr/>
        </p:nvSpPr>
        <p:spPr>
          <a:xfrm>
            <a:off x="6243336" y="1600202"/>
            <a:ext cx="5384800" cy="376086"/>
          </a:xfrm>
          <a:prstGeom prst="rect">
            <a:avLst/>
          </a:prstGeom>
          <a:solidFill>
            <a:srgbClr val="4267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Districts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D6E873-5D81-7948-B3C1-5833BA48C548}"/>
              </a:ext>
            </a:extLst>
          </p:cNvPr>
          <p:cNvSpPr txBox="1"/>
          <p:nvPr/>
        </p:nvSpPr>
        <p:spPr>
          <a:xfrm>
            <a:off x="6243336" y="4148344"/>
            <a:ext cx="2325477" cy="376086"/>
          </a:xfrm>
          <a:prstGeom prst="rect">
            <a:avLst/>
          </a:prstGeom>
          <a:solidFill>
            <a:srgbClr val="E8303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Enumeration Areas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35DB6-3ACB-554B-B0FA-550966D915A5}"/>
              </a:ext>
            </a:extLst>
          </p:cNvPr>
          <p:cNvSpPr txBox="1"/>
          <p:nvPr/>
        </p:nvSpPr>
        <p:spPr>
          <a:xfrm>
            <a:off x="9306231" y="4148344"/>
            <a:ext cx="2323691" cy="376086"/>
          </a:xfrm>
          <a:prstGeom prst="rect">
            <a:avLst/>
          </a:prstGeom>
          <a:solidFill>
            <a:srgbClr val="F8E0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Enumeration Areas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7C4B6-8A1C-4D41-BB16-BE5B31D73763}"/>
              </a:ext>
            </a:extLst>
          </p:cNvPr>
          <p:cNvSpPr txBox="1"/>
          <p:nvPr/>
        </p:nvSpPr>
        <p:spPr>
          <a:xfrm>
            <a:off x="6243336" y="2874634"/>
            <a:ext cx="2325477" cy="376086"/>
          </a:xfrm>
          <a:prstGeom prst="rect">
            <a:avLst/>
          </a:prstGeom>
          <a:solidFill>
            <a:srgbClr val="E8303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Wards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CE1A0-F7F6-204F-BD70-D8DA4E4A340D}"/>
              </a:ext>
            </a:extLst>
          </p:cNvPr>
          <p:cNvSpPr txBox="1"/>
          <p:nvPr/>
        </p:nvSpPr>
        <p:spPr>
          <a:xfrm>
            <a:off x="9306231" y="2861671"/>
            <a:ext cx="2325477" cy="376086"/>
          </a:xfrm>
          <a:prstGeom prst="rect">
            <a:avLst/>
          </a:prstGeom>
          <a:solidFill>
            <a:srgbClr val="F8E0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Wards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87850E-E368-A246-884F-5D502C18DD2C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935736" y="1976288"/>
            <a:ext cx="0" cy="427699"/>
          </a:xfrm>
          <a:prstGeom prst="line">
            <a:avLst/>
          </a:prstGeom>
          <a:ln>
            <a:solidFill>
              <a:srgbClr val="4267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B375CD-8745-A14D-B5C5-9585F43D32AA}"/>
              </a:ext>
            </a:extLst>
          </p:cNvPr>
          <p:cNvCxnSpPr>
            <a:cxnSpLocks/>
          </p:cNvCxnSpPr>
          <p:nvPr/>
        </p:nvCxnSpPr>
        <p:spPr>
          <a:xfrm flipH="1">
            <a:off x="7396682" y="2403987"/>
            <a:ext cx="1539056" cy="0"/>
          </a:xfrm>
          <a:prstGeom prst="line">
            <a:avLst/>
          </a:prstGeom>
          <a:ln>
            <a:solidFill>
              <a:srgbClr val="4267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DD6FCA-AFDA-5346-9695-571B3C6B9376}"/>
              </a:ext>
            </a:extLst>
          </p:cNvPr>
          <p:cNvCxnSpPr>
            <a:cxnSpLocks/>
          </p:cNvCxnSpPr>
          <p:nvPr/>
        </p:nvCxnSpPr>
        <p:spPr>
          <a:xfrm flipH="1">
            <a:off x="8935738" y="2403987"/>
            <a:ext cx="1549262" cy="0"/>
          </a:xfrm>
          <a:prstGeom prst="line">
            <a:avLst/>
          </a:prstGeom>
          <a:ln>
            <a:solidFill>
              <a:srgbClr val="4267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A194D32-5504-3A4E-BAC6-7D87753BA0D5}"/>
              </a:ext>
            </a:extLst>
          </p:cNvPr>
          <p:cNvCxnSpPr>
            <a:endCxn id="16" idx="0"/>
          </p:cNvCxnSpPr>
          <p:nvPr/>
        </p:nvCxnSpPr>
        <p:spPr>
          <a:xfrm>
            <a:off x="7406074" y="2403987"/>
            <a:ext cx="1" cy="470647"/>
          </a:xfrm>
          <a:prstGeom prst="straightConnector1">
            <a:avLst/>
          </a:prstGeom>
          <a:ln>
            <a:solidFill>
              <a:srgbClr val="4267B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3EC52C-C8CE-E246-99C7-733E87FE317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405032" y="3250719"/>
            <a:ext cx="1043" cy="897625"/>
          </a:xfrm>
          <a:prstGeom prst="straightConnector1">
            <a:avLst/>
          </a:prstGeom>
          <a:ln>
            <a:solidFill>
              <a:srgbClr val="4267B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5A6E54-DB1B-E14D-92C8-FD262C82D8D5}"/>
              </a:ext>
            </a:extLst>
          </p:cNvPr>
          <p:cNvCxnSpPr/>
          <p:nvPr/>
        </p:nvCxnSpPr>
        <p:spPr>
          <a:xfrm>
            <a:off x="10468047" y="2397506"/>
            <a:ext cx="1" cy="470647"/>
          </a:xfrm>
          <a:prstGeom prst="straightConnector1">
            <a:avLst/>
          </a:prstGeom>
          <a:ln>
            <a:solidFill>
              <a:srgbClr val="4267B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02BCB1-6CB9-0342-9D21-B8D135A5961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0465398" y="3237757"/>
            <a:ext cx="2679" cy="910587"/>
          </a:xfrm>
          <a:prstGeom prst="straightConnector1">
            <a:avLst/>
          </a:prstGeom>
          <a:ln>
            <a:solidFill>
              <a:srgbClr val="4267B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19A4EF-AA0C-A24D-81D6-5DCFE2531919}"/>
              </a:ext>
            </a:extLst>
          </p:cNvPr>
          <p:cNvGrpSpPr/>
          <p:nvPr/>
        </p:nvGrpSpPr>
        <p:grpSpPr>
          <a:xfrm>
            <a:off x="6207957" y="4977817"/>
            <a:ext cx="5455557" cy="914400"/>
            <a:chOff x="6216307" y="4813922"/>
            <a:chExt cx="5455557" cy="9144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C01A779-8371-1045-8605-D1C9F127A0B4}"/>
                </a:ext>
              </a:extLst>
            </p:cNvPr>
            <p:cNvGrpSpPr/>
            <p:nvPr/>
          </p:nvGrpSpPr>
          <p:grpSpPr>
            <a:xfrm>
              <a:off x="6216307" y="4813922"/>
              <a:ext cx="2365633" cy="914400"/>
              <a:chOff x="6216307" y="4813922"/>
              <a:chExt cx="2365633" cy="914400"/>
            </a:xfrm>
          </p:grpSpPr>
          <p:pic>
            <p:nvPicPr>
              <p:cNvPr id="35" name="Graphic 34" descr="House">
                <a:extLst>
                  <a:ext uri="{FF2B5EF4-FFF2-40B4-BE49-F238E27FC236}">
                    <a16:creationId xmlns:a16="http://schemas.microsoft.com/office/drawing/2014/main" id="{54B4A612-083E-9A47-83A0-4BEABB741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216307" y="481392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6" name="Graphic 35" descr="House">
                <a:extLst>
                  <a:ext uri="{FF2B5EF4-FFF2-40B4-BE49-F238E27FC236}">
                    <a16:creationId xmlns:a16="http://schemas.microsoft.com/office/drawing/2014/main" id="{2406CDA9-BC18-8E4D-A1A8-CD44D08DE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947832" y="481392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7" name="Graphic 36" descr="House">
                <a:extLst>
                  <a:ext uri="{FF2B5EF4-FFF2-40B4-BE49-F238E27FC236}">
                    <a16:creationId xmlns:a16="http://schemas.microsoft.com/office/drawing/2014/main" id="{6AA9B9D5-774C-754D-8BD8-0D66887F08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667540" y="4813922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38" name="Graphic 37" descr="House">
              <a:extLst>
                <a:ext uri="{FF2B5EF4-FFF2-40B4-BE49-F238E27FC236}">
                  <a16:creationId xmlns:a16="http://schemas.microsoft.com/office/drawing/2014/main" id="{4233E79F-8351-8F4A-B342-D9DD430EA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06231" y="4813922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House">
              <a:extLst>
                <a:ext uri="{FF2B5EF4-FFF2-40B4-BE49-F238E27FC236}">
                  <a16:creationId xmlns:a16="http://schemas.microsoft.com/office/drawing/2014/main" id="{DF73C34F-33E3-7B47-BCA5-27839C94B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037756" y="4813922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House">
              <a:extLst>
                <a:ext uri="{FF2B5EF4-FFF2-40B4-BE49-F238E27FC236}">
                  <a16:creationId xmlns:a16="http://schemas.microsoft.com/office/drawing/2014/main" id="{C67C287C-733A-2742-A1F9-0C5C0CE0F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57464" y="4813922"/>
              <a:ext cx="914400" cy="914400"/>
            </a:xfrm>
            <a:prstGeom prst="rect">
              <a:avLst/>
            </a:prstGeom>
          </p:spPr>
        </p:pic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014AAF0-9BBE-7147-B9D5-818878A066BA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7396682" y="4529004"/>
            <a:ext cx="1606" cy="448813"/>
          </a:xfrm>
          <a:prstGeom prst="straightConnector1">
            <a:avLst/>
          </a:prstGeom>
          <a:ln>
            <a:solidFill>
              <a:srgbClr val="4267B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499DCB5-ECF4-F242-9D4C-9D861DFADF8E}"/>
              </a:ext>
            </a:extLst>
          </p:cNvPr>
          <p:cNvCxnSpPr>
            <a:cxnSpLocks/>
          </p:cNvCxnSpPr>
          <p:nvPr/>
        </p:nvCxnSpPr>
        <p:spPr>
          <a:xfrm flipH="1">
            <a:off x="10485000" y="4532685"/>
            <a:ext cx="1606" cy="448813"/>
          </a:xfrm>
          <a:prstGeom prst="straightConnector1">
            <a:avLst/>
          </a:prstGeom>
          <a:ln>
            <a:solidFill>
              <a:srgbClr val="4267B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D4B3143-9E76-0A41-93A0-AB6A82BBE8FC}"/>
              </a:ext>
            </a:extLst>
          </p:cNvPr>
          <p:cNvSpPr txBox="1"/>
          <p:nvPr/>
        </p:nvSpPr>
        <p:spPr>
          <a:xfrm>
            <a:off x="7334830" y="2021875"/>
            <a:ext cx="166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Urban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94D7EE-F6C3-334F-9749-5499AB20EB0C}"/>
              </a:ext>
            </a:extLst>
          </p:cNvPr>
          <p:cNvSpPr txBox="1"/>
          <p:nvPr/>
        </p:nvSpPr>
        <p:spPr>
          <a:xfrm>
            <a:off x="8923701" y="2030246"/>
            <a:ext cx="166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Rural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68B413-D7B6-0F44-87AB-294631D2393C}"/>
              </a:ext>
            </a:extLst>
          </p:cNvPr>
          <p:cNvGrpSpPr/>
          <p:nvPr/>
        </p:nvGrpSpPr>
        <p:grpSpPr>
          <a:xfrm>
            <a:off x="11696700" y="89973"/>
            <a:ext cx="365760" cy="369332"/>
            <a:chOff x="4572000" y="3120628"/>
            <a:chExt cx="365760" cy="36933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A90A8A-9C3E-D248-81ED-03CC68E949B6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2D7157F-6BE9-9C45-A274-11FCFC401F8D}"/>
                </a:ext>
              </a:extLst>
            </p:cNvPr>
            <p:cNvSpPr txBox="1"/>
            <p:nvPr/>
          </p:nvSpPr>
          <p:spPr>
            <a:xfrm flipH="1">
              <a:off x="4593589" y="3120628"/>
              <a:ext cx="32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55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7E7A-9A78-F145-975C-D55646D3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6CBA20-8887-EC47-9921-9C95C78BF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655" y="1710813"/>
            <a:ext cx="5117728" cy="464064"/>
          </a:xfrm>
          <a:solidFill>
            <a:srgbClr val="0099D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Outcome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8F5D2-F646-4642-A4EE-F414931545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HIV testing</a:t>
            </a:r>
          </a:p>
          <a:p>
            <a:pPr lvl="1"/>
            <a:r>
              <a:rPr lang="en-US" dirty="0"/>
              <a:t>Lifetime, self-reported</a:t>
            </a:r>
          </a:p>
          <a:p>
            <a:pPr lvl="1"/>
            <a:r>
              <a:rPr lang="en-US" dirty="0"/>
              <a:t>Dichotomous (ever tested vs. never tested/other responses)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BF21EE-6C3A-5343-A482-A9AAA19F0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2510" y="1710813"/>
            <a:ext cx="5389033" cy="464064"/>
          </a:xfrm>
          <a:solidFill>
            <a:srgbClr val="FEF3D4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Independent Variables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73B766-6C58-2548-90D8-69237FC3FE5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HIV-related factors (</a:t>
            </a:r>
            <a:r>
              <a:rPr lang="en-US" b="1" i="1" dirty="0"/>
              <a:t>indices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HIV knowledge (</a:t>
            </a:r>
            <a:r>
              <a:rPr lang="en-US" i="1" dirty="0"/>
              <a:t>range</a:t>
            </a:r>
            <a:r>
              <a:rPr lang="en-US" dirty="0"/>
              <a:t>: 0 – 17)</a:t>
            </a:r>
          </a:p>
          <a:p>
            <a:pPr lvl="1"/>
            <a:r>
              <a:rPr lang="en-US" dirty="0"/>
              <a:t> Sexual risk behaviors (</a:t>
            </a:r>
            <a:r>
              <a:rPr lang="en-US" i="1" dirty="0"/>
              <a:t>range</a:t>
            </a:r>
            <a:r>
              <a:rPr lang="en-US" dirty="0"/>
              <a:t>: 0 – 15)</a:t>
            </a:r>
          </a:p>
          <a:p>
            <a:pPr lvl="1"/>
            <a:r>
              <a:rPr lang="en-US" dirty="0"/>
              <a:t>Stigmatizing attitudes towards PLHIV (</a:t>
            </a:r>
            <a:r>
              <a:rPr lang="en-US" i="1" dirty="0"/>
              <a:t>range</a:t>
            </a:r>
            <a:r>
              <a:rPr lang="en-US" dirty="0"/>
              <a:t>: 0 – 7)</a:t>
            </a:r>
            <a:r>
              <a:rPr lang="en-US" baseline="30000" dirty="0"/>
              <a:t>6</a:t>
            </a:r>
          </a:p>
          <a:p>
            <a:r>
              <a:rPr lang="en-US" b="1" dirty="0"/>
              <a:t>Socio-demographics</a:t>
            </a:r>
            <a:endParaRPr lang="en-US" dirty="0"/>
          </a:p>
          <a:p>
            <a:pPr lvl="1"/>
            <a:r>
              <a:rPr lang="en-US" dirty="0"/>
              <a:t>Age groups (10-years)</a:t>
            </a:r>
          </a:p>
          <a:p>
            <a:pPr lvl="1"/>
            <a:r>
              <a:rPr lang="en-US" dirty="0"/>
              <a:t>Sex</a:t>
            </a:r>
          </a:p>
          <a:p>
            <a:pPr lvl="1"/>
            <a:r>
              <a:rPr lang="en-US" dirty="0"/>
              <a:t>Marital status</a:t>
            </a:r>
          </a:p>
          <a:p>
            <a:pPr lvl="1"/>
            <a:r>
              <a:rPr lang="en-US" dirty="0"/>
              <a:t>Residence</a:t>
            </a:r>
          </a:p>
          <a:p>
            <a:pPr lvl="1"/>
            <a:r>
              <a:rPr lang="en-US" dirty="0"/>
              <a:t>Wealth quartile (25%)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BA8C67-B5D7-B546-B6C4-D1E14C749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54F10-BBAF-3640-BCE9-E386676662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50CBD4-D7E6-024C-A2B1-A4882F7AA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489DF-BC73-984B-82E5-702FD01A3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28A24F-8129-694D-89BD-D6CB828847FE}"/>
              </a:ext>
            </a:extLst>
          </p:cNvPr>
          <p:cNvGrpSpPr/>
          <p:nvPr/>
        </p:nvGrpSpPr>
        <p:grpSpPr>
          <a:xfrm>
            <a:off x="11696700" y="89973"/>
            <a:ext cx="365760" cy="369332"/>
            <a:chOff x="4572000" y="3120628"/>
            <a:chExt cx="365760" cy="3693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B1176C2-6805-AB48-8E41-B526052AD8DD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9B50B3-3147-8E44-8E5B-34D825E7D031}"/>
                </a:ext>
              </a:extLst>
            </p:cNvPr>
            <p:cNvSpPr txBox="1"/>
            <p:nvPr/>
          </p:nvSpPr>
          <p:spPr>
            <a:xfrm flipH="1">
              <a:off x="4593589" y="3120628"/>
              <a:ext cx="32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6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488A9BB-97E6-B443-B849-E31F52A68E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64" b="11405"/>
          <a:stretch/>
        </p:blipFill>
        <p:spPr>
          <a:xfrm>
            <a:off x="757655" y="3494316"/>
            <a:ext cx="5117728" cy="24492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85C97F-5F14-CE4D-B38D-40ADD7507E1E}"/>
              </a:ext>
            </a:extLst>
          </p:cNvPr>
          <p:cNvSpPr txBox="1"/>
          <p:nvPr/>
        </p:nvSpPr>
        <p:spPr>
          <a:xfrm>
            <a:off x="717801" y="5681908"/>
            <a:ext cx="2530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Photo courtesy of Alere</a:t>
            </a:r>
          </a:p>
        </p:txBody>
      </p:sp>
    </p:spTree>
    <p:extLst>
      <p:ext uri="{BB962C8B-B14F-4D97-AF65-F5344CB8AC3E}">
        <p14:creationId xmlns:p14="http://schemas.microsoft.com/office/powerpoint/2010/main" val="247873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BD32-A25A-5F45-A156-2D75BD58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A61737-C47B-0447-91BE-046C4BAF8179}"/>
              </a:ext>
            </a:extLst>
          </p:cNvPr>
          <p:cNvGrpSpPr/>
          <p:nvPr/>
        </p:nvGrpSpPr>
        <p:grpSpPr>
          <a:xfrm>
            <a:off x="6808728" y="1597656"/>
            <a:ext cx="4632792" cy="4428934"/>
            <a:chOff x="3778555" y="1595861"/>
            <a:chExt cx="4632792" cy="442893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549590-AFF9-8141-AE1E-A8A0FD4BF1AF}"/>
                </a:ext>
              </a:extLst>
            </p:cNvPr>
            <p:cNvGrpSpPr/>
            <p:nvPr/>
          </p:nvGrpSpPr>
          <p:grpSpPr>
            <a:xfrm>
              <a:off x="5594127" y="1595861"/>
              <a:ext cx="1003745" cy="1005840"/>
              <a:chOff x="6476555" y="2386377"/>
              <a:chExt cx="594360" cy="59436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2C586F4-1A08-9343-AB24-D35453259087}"/>
                  </a:ext>
                </a:extLst>
              </p:cNvPr>
              <p:cNvSpPr/>
              <p:nvPr/>
            </p:nvSpPr>
            <p:spPr>
              <a:xfrm>
                <a:off x="6476555" y="2386377"/>
                <a:ext cx="594360" cy="594360"/>
              </a:xfrm>
              <a:prstGeom prst="ellipse">
                <a:avLst/>
              </a:prstGeom>
              <a:solidFill>
                <a:srgbClr val="E8303B"/>
              </a:solidFill>
              <a:ln>
                <a:solidFill>
                  <a:srgbClr val="E8303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Graphic 11" descr="Walk">
                <a:extLst>
                  <a:ext uri="{FF2B5EF4-FFF2-40B4-BE49-F238E27FC236}">
                    <a16:creationId xmlns:a16="http://schemas.microsoft.com/office/drawing/2014/main" id="{BA445EB1-8936-214E-914E-B0F22D636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5135" y="2454957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7CA8E56-6193-0D47-B6FB-5650F60F8FF9}"/>
                </a:ext>
              </a:extLst>
            </p:cNvPr>
            <p:cNvGrpSpPr/>
            <p:nvPr/>
          </p:nvGrpSpPr>
          <p:grpSpPr>
            <a:xfrm>
              <a:off x="7405507" y="3307405"/>
              <a:ext cx="1005840" cy="1005840"/>
              <a:chOff x="6476555" y="3101218"/>
              <a:chExt cx="594360" cy="59436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B614C91-0EA0-6F43-A2B1-77900EC0BFC1}"/>
                  </a:ext>
                </a:extLst>
              </p:cNvPr>
              <p:cNvSpPr/>
              <p:nvPr/>
            </p:nvSpPr>
            <p:spPr>
              <a:xfrm>
                <a:off x="6476555" y="3101218"/>
                <a:ext cx="594360" cy="594360"/>
              </a:xfrm>
              <a:prstGeom prst="ellipse">
                <a:avLst/>
              </a:prstGeom>
              <a:solidFill>
                <a:srgbClr val="E8303B"/>
              </a:solidFill>
              <a:ln>
                <a:solidFill>
                  <a:srgbClr val="E8303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Graphic 14" descr="Connections">
                <a:extLst>
                  <a:ext uri="{FF2B5EF4-FFF2-40B4-BE49-F238E27FC236}">
                    <a16:creationId xmlns:a16="http://schemas.microsoft.com/office/drawing/2014/main" id="{84670A7E-2A2E-3047-9AAF-BFA7F9D6F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545135" y="3169798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70C6026-29C0-3A47-8777-02EAB0D0A43B}"/>
                </a:ext>
              </a:extLst>
            </p:cNvPr>
            <p:cNvGrpSpPr/>
            <p:nvPr/>
          </p:nvGrpSpPr>
          <p:grpSpPr>
            <a:xfrm>
              <a:off x="5592032" y="5018955"/>
              <a:ext cx="1005840" cy="1005840"/>
              <a:chOff x="6476555" y="3786563"/>
              <a:chExt cx="594360" cy="59436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714830D-5324-F24C-9E0E-B572E95B448E}"/>
                  </a:ext>
                </a:extLst>
              </p:cNvPr>
              <p:cNvSpPr/>
              <p:nvPr/>
            </p:nvSpPr>
            <p:spPr>
              <a:xfrm>
                <a:off x="6476555" y="3786563"/>
                <a:ext cx="594360" cy="594360"/>
              </a:xfrm>
              <a:prstGeom prst="ellipse">
                <a:avLst/>
              </a:prstGeom>
              <a:solidFill>
                <a:srgbClr val="E8303B"/>
              </a:solidFill>
              <a:ln>
                <a:solidFill>
                  <a:srgbClr val="E8303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Graphic 17" descr="Customer review">
                <a:extLst>
                  <a:ext uri="{FF2B5EF4-FFF2-40B4-BE49-F238E27FC236}">
                    <a16:creationId xmlns:a16="http://schemas.microsoft.com/office/drawing/2014/main" id="{5E8976CB-BD87-4A4F-A05E-B54C55623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45135" y="3870454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D1DEF76-4633-EF43-A3F8-5544170F3623}"/>
                </a:ext>
              </a:extLst>
            </p:cNvPr>
            <p:cNvGrpSpPr/>
            <p:nvPr/>
          </p:nvGrpSpPr>
          <p:grpSpPr>
            <a:xfrm>
              <a:off x="3778555" y="3307407"/>
              <a:ext cx="1005840" cy="1005840"/>
              <a:chOff x="6476555" y="4471908"/>
              <a:chExt cx="594360" cy="59436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82AF34-EA78-DC44-AA77-3DEA87EA0420}"/>
                  </a:ext>
                </a:extLst>
              </p:cNvPr>
              <p:cNvSpPr/>
              <p:nvPr/>
            </p:nvSpPr>
            <p:spPr>
              <a:xfrm>
                <a:off x="6476555" y="4471908"/>
                <a:ext cx="594360" cy="594360"/>
              </a:xfrm>
              <a:prstGeom prst="ellipse">
                <a:avLst/>
              </a:prstGeom>
              <a:solidFill>
                <a:srgbClr val="E8303B"/>
              </a:solidFill>
              <a:ln>
                <a:solidFill>
                  <a:srgbClr val="E8303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Graphic 20" descr="Marketing">
                <a:extLst>
                  <a:ext uri="{FF2B5EF4-FFF2-40B4-BE49-F238E27FC236}">
                    <a16:creationId xmlns:a16="http://schemas.microsoft.com/office/drawing/2014/main" id="{23E62756-C093-A44A-8872-5ABD5D721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562107" y="454401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AB31A03-50F4-5D4B-98A5-9A21E3012298}"/>
                </a:ext>
              </a:extLst>
            </p:cNvPr>
            <p:cNvSpPr/>
            <p:nvPr/>
          </p:nvSpPr>
          <p:spPr>
            <a:xfrm>
              <a:off x="5592031" y="3307407"/>
              <a:ext cx="1005840" cy="1005840"/>
            </a:xfrm>
            <a:prstGeom prst="ellipse">
              <a:avLst/>
            </a:prstGeom>
            <a:solidFill>
              <a:srgbClr val="4267B2"/>
            </a:solidFill>
            <a:ln>
              <a:solidFill>
                <a:srgbClr val="4267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6275D2B4-4F4C-AD4A-8E30-3C8EAB00B49D}"/>
                </a:ext>
              </a:extLst>
            </p:cNvPr>
            <p:cNvSpPr/>
            <p:nvPr/>
          </p:nvSpPr>
          <p:spPr>
            <a:xfrm>
              <a:off x="5893783" y="2828870"/>
              <a:ext cx="402336" cy="402336"/>
            </a:xfrm>
            <a:prstGeom prst="triangle">
              <a:avLst/>
            </a:prstGeom>
            <a:solidFill>
              <a:srgbClr val="4267B2"/>
            </a:solidFill>
            <a:ln>
              <a:solidFill>
                <a:srgbClr val="4267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82A79C51-F7AB-1F4D-9DB1-7338909E11CC}"/>
                </a:ext>
              </a:extLst>
            </p:cNvPr>
            <p:cNvSpPr/>
            <p:nvPr/>
          </p:nvSpPr>
          <p:spPr>
            <a:xfrm rot="16200000">
              <a:off x="5113495" y="3609158"/>
              <a:ext cx="402336" cy="402336"/>
            </a:xfrm>
            <a:prstGeom prst="triangle">
              <a:avLst/>
            </a:prstGeom>
            <a:solidFill>
              <a:srgbClr val="4267B2"/>
            </a:solidFill>
            <a:ln>
              <a:solidFill>
                <a:srgbClr val="4267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DEBFE96-C0E8-B544-9A42-EA95C002B65A}"/>
                </a:ext>
              </a:extLst>
            </p:cNvPr>
            <p:cNvSpPr/>
            <p:nvPr/>
          </p:nvSpPr>
          <p:spPr>
            <a:xfrm rot="5400000">
              <a:off x="6674071" y="3609158"/>
              <a:ext cx="402336" cy="402336"/>
            </a:xfrm>
            <a:prstGeom prst="triangle">
              <a:avLst/>
            </a:prstGeom>
            <a:solidFill>
              <a:srgbClr val="4267B2"/>
            </a:solidFill>
            <a:ln>
              <a:solidFill>
                <a:srgbClr val="4267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6C7003EC-7C84-0E4F-BF24-4F30E8FDCAEF}"/>
                </a:ext>
              </a:extLst>
            </p:cNvPr>
            <p:cNvSpPr/>
            <p:nvPr/>
          </p:nvSpPr>
          <p:spPr>
            <a:xfrm rot="10800000">
              <a:off x="5899337" y="4389446"/>
              <a:ext cx="402336" cy="402336"/>
            </a:xfrm>
            <a:prstGeom prst="triangle">
              <a:avLst/>
            </a:prstGeom>
            <a:solidFill>
              <a:srgbClr val="4267B2"/>
            </a:solidFill>
            <a:ln>
              <a:solidFill>
                <a:srgbClr val="4267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0" descr="Group success">
              <a:extLst>
                <a:ext uri="{FF2B5EF4-FFF2-40B4-BE49-F238E27FC236}">
                  <a16:creationId xmlns:a16="http://schemas.microsoft.com/office/drawing/2014/main" id="{91126A56-BFF3-054D-AF7F-20FC27430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32281" y="3423485"/>
              <a:ext cx="777240" cy="77724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C527B6-A79C-7544-8890-F39F981426D5}"/>
              </a:ext>
            </a:extLst>
          </p:cNvPr>
          <p:cNvGrpSpPr/>
          <p:nvPr/>
        </p:nvGrpSpPr>
        <p:grpSpPr>
          <a:xfrm>
            <a:off x="3643365" y="1817749"/>
            <a:ext cx="2755900" cy="1600439"/>
            <a:chOff x="750480" y="1622597"/>
            <a:chExt cx="2755900" cy="16004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C70B0D-A077-7A4E-BAD2-49D0201BC81E}"/>
                </a:ext>
              </a:extLst>
            </p:cNvPr>
            <p:cNvSpPr txBox="1"/>
            <p:nvPr/>
          </p:nvSpPr>
          <p:spPr>
            <a:xfrm>
              <a:off x="750480" y="1622597"/>
              <a:ext cx="2755900" cy="400110"/>
            </a:xfrm>
            <a:prstGeom prst="rect">
              <a:avLst/>
            </a:prstGeom>
            <a:solidFill>
              <a:srgbClr val="E8303B"/>
            </a:solidFill>
            <a:ln>
              <a:solidFill>
                <a:srgbClr val="ED1C2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Individual efficacy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C9D63A-011D-594F-A81E-6B153B6AA6D2}"/>
                </a:ext>
              </a:extLst>
            </p:cNvPr>
            <p:cNvSpPr txBox="1"/>
            <p:nvPr/>
          </p:nvSpPr>
          <p:spPr>
            <a:xfrm>
              <a:off x="750480" y="2022707"/>
              <a:ext cx="2755900" cy="1200329"/>
            </a:xfrm>
            <a:prstGeom prst="rect">
              <a:avLst/>
            </a:prstGeom>
            <a:solidFill>
              <a:srgbClr val="FEF3D4"/>
            </a:solidFill>
            <a:ln>
              <a:solidFill>
                <a:srgbClr val="C26E68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Franklin Gothic Book" panose="020B0503020102020204" pitchFamily="34" charset="0"/>
                </a:rPr>
                <a:t>Participation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Franklin Gothic Book" panose="020B0503020102020204" pitchFamily="34" charset="0"/>
                </a:rPr>
                <a:t>Problem-solving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Franklin Gothic Book" panose="020B0503020102020204" pitchFamily="34" charset="0"/>
                </a:rPr>
                <a:t>Capacity to assist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>
                <a:latin typeface="Franklin Gothic Book" panose="020B0503020102020204" pitchFamily="34" charset="0"/>
              </a:endParaRPr>
            </a:p>
          </p:txBody>
        </p:sp>
        <p:pic>
          <p:nvPicPr>
            <p:cNvPr id="46" name="Graphic 45" descr="Walk">
              <a:extLst>
                <a:ext uri="{FF2B5EF4-FFF2-40B4-BE49-F238E27FC236}">
                  <a16:creationId xmlns:a16="http://schemas.microsoft.com/office/drawing/2014/main" id="{1D550559-B101-0E48-A25F-CBDC5DD87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2485" y="1622597"/>
              <a:ext cx="401202" cy="402039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50D3FA7-88C8-DF43-AFE7-BC0718251042}"/>
              </a:ext>
            </a:extLst>
          </p:cNvPr>
          <p:cNvGrpSpPr/>
          <p:nvPr/>
        </p:nvGrpSpPr>
        <p:grpSpPr>
          <a:xfrm>
            <a:off x="753894" y="1817749"/>
            <a:ext cx="2755900" cy="1877438"/>
            <a:chOff x="750480" y="4109058"/>
            <a:chExt cx="2755900" cy="187743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8B4DC25-FBCB-1042-83F4-8ACE0C122474}"/>
                </a:ext>
              </a:extLst>
            </p:cNvPr>
            <p:cNvGrpSpPr/>
            <p:nvPr/>
          </p:nvGrpSpPr>
          <p:grpSpPr>
            <a:xfrm>
              <a:off x="750480" y="4109058"/>
              <a:ext cx="2755900" cy="1877438"/>
              <a:chOff x="750480" y="4792749"/>
              <a:chExt cx="2755900" cy="1877438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6C210D-68EE-1649-8E5C-B6E8CFA80C1A}"/>
                  </a:ext>
                </a:extLst>
              </p:cNvPr>
              <p:cNvSpPr txBox="1"/>
              <p:nvPr/>
            </p:nvSpPr>
            <p:spPr>
              <a:xfrm>
                <a:off x="750480" y="4792749"/>
                <a:ext cx="2755900" cy="400110"/>
              </a:xfrm>
              <a:prstGeom prst="rect">
                <a:avLst/>
              </a:prstGeom>
              <a:solidFill>
                <a:srgbClr val="E8303B"/>
              </a:solidFill>
              <a:ln>
                <a:solidFill>
                  <a:srgbClr val="ED1C2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Leadership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704D74-4920-C047-85AE-E6E6FCA5CBF2}"/>
                  </a:ext>
                </a:extLst>
              </p:cNvPr>
              <p:cNvSpPr txBox="1"/>
              <p:nvPr/>
            </p:nvSpPr>
            <p:spPr>
              <a:xfrm>
                <a:off x="750480" y="5192859"/>
                <a:ext cx="2755900" cy="1477328"/>
              </a:xfrm>
              <a:prstGeom prst="rect">
                <a:avLst/>
              </a:prstGeom>
              <a:solidFill>
                <a:srgbClr val="FEF3D4"/>
              </a:solidFill>
              <a:ln>
                <a:solidFill>
                  <a:srgbClr val="C26E6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Presence of leaders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Fair treatment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Community input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Leading by example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Conflict resolution</a:t>
                </a:r>
              </a:p>
            </p:txBody>
          </p:sp>
        </p:grpSp>
        <p:pic>
          <p:nvPicPr>
            <p:cNvPr id="47" name="Graphic 46" descr="Marketing">
              <a:extLst>
                <a:ext uri="{FF2B5EF4-FFF2-40B4-BE49-F238E27FC236}">
                  <a16:creationId xmlns:a16="http://schemas.microsoft.com/office/drawing/2014/main" id="{59A9479C-FB24-CA45-90F5-670BEDFBB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62485" y="4129286"/>
              <a:ext cx="402336" cy="402336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40052A-AC49-BD4C-8811-005211B4E9B6}"/>
              </a:ext>
            </a:extLst>
          </p:cNvPr>
          <p:cNvGrpSpPr/>
          <p:nvPr/>
        </p:nvGrpSpPr>
        <p:grpSpPr>
          <a:xfrm>
            <a:off x="3650044" y="3534368"/>
            <a:ext cx="2755900" cy="2431435"/>
            <a:chOff x="8683524" y="1422396"/>
            <a:chExt cx="2755900" cy="243143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237963-DAA5-944C-8EA2-0B817F08ADCF}"/>
                </a:ext>
              </a:extLst>
            </p:cNvPr>
            <p:cNvGrpSpPr/>
            <p:nvPr/>
          </p:nvGrpSpPr>
          <p:grpSpPr>
            <a:xfrm>
              <a:off x="8683524" y="1422396"/>
              <a:ext cx="2755900" cy="2431435"/>
              <a:chOff x="8685620" y="1538600"/>
              <a:chExt cx="2755900" cy="243143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890410-442C-A148-8D25-F4D6B5112B77}"/>
                  </a:ext>
                </a:extLst>
              </p:cNvPr>
              <p:cNvSpPr txBox="1"/>
              <p:nvPr/>
            </p:nvSpPr>
            <p:spPr>
              <a:xfrm>
                <a:off x="8685620" y="1538600"/>
                <a:ext cx="2755900" cy="400110"/>
              </a:xfrm>
              <a:prstGeom prst="rect">
                <a:avLst/>
              </a:prstGeom>
              <a:solidFill>
                <a:srgbClr val="E8303B"/>
              </a:solidFill>
              <a:ln>
                <a:solidFill>
                  <a:srgbClr val="ED1C2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Social cohesion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C4E65F6-86C2-5148-897E-D059513C1A43}"/>
                  </a:ext>
                </a:extLst>
              </p:cNvPr>
              <p:cNvSpPr txBox="1"/>
              <p:nvPr/>
            </p:nvSpPr>
            <p:spPr>
              <a:xfrm>
                <a:off x="8685620" y="1938710"/>
                <a:ext cx="2755900" cy="2031325"/>
              </a:xfrm>
              <a:prstGeom prst="rect">
                <a:avLst/>
              </a:prstGeom>
              <a:solidFill>
                <a:srgbClr val="FEF3D4"/>
              </a:solidFill>
              <a:ln>
                <a:solidFill>
                  <a:srgbClr val="C26E6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Assistance in adversity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Trust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Tangible relationships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Comfort discussing community challenges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Accountability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Agreement on issues</a:t>
                </a:r>
              </a:p>
            </p:txBody>
          </p:sp>
        </p:grpSp>
        <p:pic>
          <p:nvPicPr>
            <p:cNvPr id="48" name="Graphic 47" descr="Connections">
              <a:extLst>
                <a:ext uri="{FF2B5EF4-FFF2-40B4-BE49-F238E27FC236}">
                  <a16:creationId xmlns:a16="http://schemas.microsoft.com/office/drawing/2014/main" id="{0DF340B9-8E9A-3740-B4D5-6DDB4A38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00844" y="1430931"/>
              <a:ext cx="402336" cy="402336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875F015-B798-B849-A6C6-EF641D138A32}"/>
              </a:ext>
            </a:extLst>
          </p:cNvPr>
          <p:cNvGrpSpPr/>
          <p:nvPr/>
        </p:nvGrpSpPr>
        <p:grpSpPr>
          <a:xfrm>
            <a:off x="753894" y="3808028"/>
            <a:ext cx="2755900" cy="2157775"/>
            <a:chOff x="8685620" y="3232444"/>
            <a:chExt cx="2755900" cy="215777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4CEE10-72AA-8642-A843-ABF6F7D165C2}"/>
                </a:ext>
              </a:extLst>
            </p:cNvPr>
            <p:cNvGrpSpPr/>
            <p:nvPr/>
          </p:nvGrpSpPr>
          <p:grpSpPr>
            <a:xfrm>
              <a:off x="8685620" y="3235783"/>
              <a:ext cx="2755900" cy="2154436"/>
              <a:chOff x="8685620" y="3235783"/>
              <a:chExt cx="2755900" cy="215443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2ADBC-E66D-664F-863A-59349D890CE8}"/>
                  </a:ext>
                </a:extLst>
              </p:cNvPr>
              <p:cNvSpPr txBox="1"/>
              <p:nvPr/>
            </p:nvSpPr>
            <p:spPr>
              <a:xfrm>
                <a:off x="8685620" y="3235783"/>
                <a:ext cx="2755900" cy="400110"/>
              </a:xfrm>
              <a:prstGeom prst="rect">
                <a:avLst/>
              </a:prstGeom>
              <a:solidFill>
                <a:srgbClr val="E8303B"/>
              </a:solidFill>
              <a:ln>
                <a:solidFill>
                  <a:srgbClr val="ED1C2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Collective efficacy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ECFC1C-81BA-624C-8838-9BAE31D9B7E5}"/>
                  </a:ext>
                </a:extLst>
              </p:cNvPr>
              <p:cNvSpPr txBox="1"/>
              <p:nvPr/>
            </p:nvSpPr>
            <p:spPr>
              <a:xfrm>
                <a:off x="8685620" y="3635893"/>
                <a:ext cx="2755900" cy="1754326"/>
              </a:xfrm>
              <a:prstGeom prst="rect">
                <a:avLst/>
              </a:prstGeom>
              <a:solidFill>
                <a:srgbClr val="FEF3D4"/>
              </a:solidFill>
              <a:ln>
                <a:solidFill>
                  <a:srgbClr val="C26E6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Commitment to community projects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Community conflict management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Collective goals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ranklin Gothic Book" panose="020B0503020102020204" pitchFamily="34" charset="0"/>
                  </a:rPr>
                  <a:t>Collaboration</a:t>
                </a:r>
              </a:p>
            </p:txBody>
          </p:sp>
        </p:grpSp>
        <p:pic>
          <p:nvPicPr>
            <p:cNvPr id="49" name="Graphic 48" descr="Customer review">
              <a:extLst>
                <a:ext uri="{FF2B5EF4-FFF2-40B4-BE49-F238E27FC236}">
                  <a16:creationId xmlns:a16="http://schemas.microsoft.com/office/drawing/2014/main" id="{59A88E4C-5492-0D48-A801-46008143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02940" y="3232444"/>
              <a:ext cx="402336" cy="40233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E3B6DD-0FA3-384E-83F1-AE12D041AA88}"/>
              </a:ext>
            </a:extLst>
          </p:cNvPr>
          <p:cNvGrpSpPr/>
          <p:nvPr/>
        </p:nvGrpSpPr>
        <p:grpSpPr>
          <a:xfrm>
            <a:off x="11696700" y="89973"/>
            <a:ext cx="365760" cy="369332"/>
            <a:chOff x="4572000" y="3120628"/>
            <a:chExt cx="365760" cy="36933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695189A-C802-C141-BD43-B4ADC215CDE1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5EE3E0E-3B65-3047-B7F2-43B499BFC11B}"/>
                </a:ext>
              </a:extLst>
            </p:cNvPr>
            <p:cNvSpPr txBox="1"/>
            <p:nvPr/>
          </p:nvSpPr>
          <p:spPr>
            <a:xfrm flipH="1">
              <a:off x="4593589" y="3120628"/>
              <a:ext cx="32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7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B4A227F-4248-614F-9C4C-420028DFD2EC}"/>
              </a:ext>
            </a:extLst>
          </p:cNvPr>
          <p:cNvSpPr txBox="1"/>
          <p:nvPr/>
        </p:nvSpPr>
        <p:spPr>
          <a:xfrm>
            <a:off x="750480" y="1214118"/>
            <a:ext cx="695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Operationalizing community mobilization</a:t>
            </a:r>
            <a:r>
              <a:rPr lang="en-US" sz="2400" b="1" baseline="30000" dirty="0">
                <a:solidFill>
                  <a:srgbClr val="383333"/>
                </a:solidFill>
                <a:latin typeface="Franklin Gothic Book" panose="020B0503020102020204" pitchFamily="34" charset="0"/>
              </a:rPr>
              <a:t>7,8</a:t>
            </a:r>
            <a:r>
              <a:rPr lang="en-US" sz="2400" b="1" dirty="0">
                <a:solidFill>
                  <a:srgbClr val="383333"/>
                </a:solidFill>
                <a:latin typeface="Franklin Gothic Book" panose="020B05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30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2D85-E803-B342-86F2-9C830E7A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2A72-FEDC-C14C-9357-F07A4147B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253497" cy="4525963"/>
          </a:xfrm>
        </p:spPr>
        <p:txBody>
          <a:bodyPr/>
          <a:lstStyle/>
          <a:p>
            <a:r>
              <a:rPr lang="en-US" b="1" dirty="0"/>
              <a:t>CM scale </a:t>
            </a:r>
            <a:r>
              <a:rPr lang="en-US" dirty="0"/>
              <a:t>(</a:t>
            </a:r>
            <a:r>
              <a:rPr lang="en-US" i="1" dirty="0"/>
              <a:t>range</a:t>
            </a:r>
            <a:r>
              <a:rPr lang="en-US" dirty="0"/>
              <a:t>: 18 – 90) constructed from </a:t>
            </a:r>
            <a:r>
              <a:rPr lang="en-US" b="1" dirty="0"/>
              <a:t>18 items </a:t>
            </a:r>
            <a:r>
              <a:rPr lang="en-US" dirty="0"/>
              <a:t>assessing </a:t>
            </a:r>
            <a:r>
              <a:rPr lang="en-US" b="1" dirty="0"/>
              <a:t>four CM dimensions</a:t>
            </a:r>
          </a:p>
          <a:p>
            <a:pPr lvl="1"/>
            <a:r>
              <a:rPr lang="en-US" dirty="0"/>
              <a:t>Adapted from Underwood and Figueroa </a:t>
            </a:r>
            <a:r>
              <a:rPr lang="en-US" i="1" dirty="0"/>
              <a:t>et </a:t>
            </a:r>
            <a:r>
              <a:rPr lang="en-US" i="1" dirty="0" err="1"/>
              <a:t>al</a:t>
            </a:r>
            <a:r>
              <a:rPr lang="en-US" dirty="0" err="1"/>
              <a:t>’s</a:t>
            </a:r>
            <a:r>
              <a:rPr lang="en-US" dirty="0"/>
              <a:t> communication for social change frameworks</a:t>
            </a:r>
            <a:r>
              <a:rPr lang="en-US" baseline="30000" dirty="0"/>
              <a:t>7,8</a:t>
            </a:r>
          </a:p>
          <a:p>
            <a:pPr lvl="1"/>
            <a:r>
              <a:rPr lang="en-US" b="1" dirty="0"/>
              <a:t>5-point</a:t>
            </a:r>
            <a:r>
              <a:rPr lang="en-US" dirty="0"/>
              <a:t> items (‘strongly disagree’ = 1 </a:t>
            </a:r>
            <a:r>
              <a:rPr lang="en-US" dirty="0">
                <a:sym typeface="Wingdings" pitchFamily="2" charset="2"/>
              </a:rPr>
              <a:t>to</a:t>
            </a:r>
            <a:r>
              <a:rPr lang="en-US" dirty="0"/>
              <a:t> ‘strongly agree’ = 5)</a:t>
            </a:r>
          </a:p>
          <a:p>
            <a:pPr lvl="1"/>
            <a:r>
              <a:rPr lang="en-US" dirty="0"/>
              <a:t>High internal consistency (Cronbach’s alpha: </a:t>
            </a:r>
            <a:r>
              <a:rPr lang="en-US" b="1" dirty="0"/>
              <a:t>0.87</a:t>
            </a:r>
            <a:r>
              <a:rPr lang="en-US" dirty="0"/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A7B317-60C6-E64E-9C63-0316E0C4C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640571"/>
              </p:ext>
            </p:extLst>
          </p:nvPr>
        </p:nvGraphicFramePr>
        <p:xfrm>
          <a:off x="6197600" y="1600202"/>
          <a:ext cx="5384800" cy="4214812"/>
        </p:xfrm>
        <a:graphic>
          <a:graphicData uri="http://schemas.openxmlformats.org/drawingml/2006/table">
            <a:tbl>
              <a:tblPr firstRow="1" lastRow="1" bandRow="1">
                <a:tableStyleId>{9DCAF9ED-07DC-4A11-8D7F-57B35C25682E}</a:tableStyleId>
              </a:tblPr>
              <a:tblGrid>
                <a:gridCol w="1200452">
                  <a:extLst>
                    <a:ext uri="{9D8B030D-6E8A-4147-A177-3AD203B41FA5}">
                      <a16:colId xmlns:a16="http://schemas.microsoft.com/office/drawing/2014/main" val="2030270993"/>
                    </a:ext>
                  </a:extLst>
                </a:gridCol>
                <a:gridCol w="2528887">
                  <a:extLst>
                    <a:ext uri="{9D8B030D-6E8A-4147-A177-3AD203B41FA5}">
                      <a16:colId xmlns:a16="http://schemas.microsoft.com/office/drawing/2014/main" val="523617196"/>
                    </a:ext>
                  </a:extLst>
                </a:gridCol>
                <a:gridCol w="1655461">
                  <a:extLst>
                    <a:ext uri="{9D8B030D-6E8A-4147-A177-3AD203B41FA5}">
                      <a16:colId xmlns:a16="http://schemas.microsoft.com/office/drawing/2014/main" val="3947893897"/>
                    </a:ext>
                  </a:extLst>
                </a:gridCol>
              </a:tblGrid>
              <a:tr h="746927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E830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Franklin Gothic Book" panose="020B0503020102020204" pitchFamily="34" charset="0"/>
                        </a:rPr>
                        <a:t>CM Dimension</a:t>
                      </a:r>
                    </a:p>
                  </a:txBody>
                  <a:tcPr anchor="ctr">
                    <a:solidFill>
                      <a:srgbClr val="E83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ranklin Gothic Book" panose="020B0503020102020204" pitchFamily="34" charset="0"/>
                        </a:rPr>
                        <a:t>No. of Items</a:t>
                      </a:r>
                    </a:p>
                  </a:txBody>
                  <a:tcPr anchor="ctr">
                    <a:solidFill>
                      <a:srgbClr val="E83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441545"/>
                  </a:ext>
                </a:extLst>
              </a:tr>
              <a:tr h="693577">
                <a:tc>
                  <a:txBody>
                    <a:bodyPr/>
                    <a:lstStyle/>
                    <a:p>
                      <a:endParaRPr lang="en-US" sz="2000" b="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Franklin Gothic Book" panose="020B0503020102020204" pitchFamily="34" charset="0"/>
                        </a:rPr>
                        <a:t>Individual efficacy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179759"/>
                  </a:ext>
                </a:extLst>
              </a:tr>
              <a:tr h="693577">
                <a:tc>
                  <a:txBody>
                    <a:bodyPr/>
                    <a:lstStyle/>
                    <a:p>
                      <a:endParaRPr lang="en-US" sz="2000" b="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Franklin Gothic Book" panose="020B0503020102020204" pitchFamily="34" charset="0"/>
                        </a:rPr>
                        <a:t>Social cohesion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42858"/>
                  </a:ext>
                </a:extLst>
              </a:tr>
              <a:tr h="693577">
                <a:tc>
                  <a:txBody>
                    <a:bodyPr/>
                    <a:lstStyle/>
                    <a:p>
                      <a:endParaRPr lang="en-US" sz="2000" b="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Franklin Gothic Book" panose="020B0503020102020204" pitchFamily="34" charset="0"/>
                        </a:rPr>
                        <a:t>Collective efficacy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58900"/>
                  </a:ext>
                </a:extLst>
              </a:tr>
              <a:tr h="693577">
                <a:tc>
                  <a:txBody>
                    <a:bodyPr/>
                    <a:lstStyle/>
                    <a:p>
                      <a:endParaRPr lang="en-US" sz="2000" b="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Franklin Gothic Book" panose="020B0503020102020204" pitchFamily="34" charset="0"/>
                        </a:rPr>
                        <a:t>Leadership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423202"/>
                  </a:ext>
                </a:extLst>
              </a:tr>
              <a:tr h="693577">
                <a:tc>
                  <a:txBody>
                    <a:bodyPr/>
                    <a:lstStyle/>
                    <a:p>
                      <a:endParaRPr lang="en-US" sz="2000" b="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latin typeface="Franklin Gothic Book" panose="020B05030201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Franklin Gothic Book" panose="020B05030201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5219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D138AF25-6E4F-924F-9291-516E2666A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97E54-E97B-A440-B9B5-674C454BB2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D09E8E-8BB2-4D42-87A2-0DE9DFD59A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EFAF5-CA50-B144-A10A-7B19D02C0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07D588-37C6-C740-BAF1-894E9DFEF11D}"/>
              </a:ext>
            </a:extLst>
          </p:cNvPr>
          <p:cNvGrpSpPr/>
          <p:nvPr/>
        </p:nvGrpSpPr>
        <p:grpSpPr>
          <a:xfrm>
            <a:off x="6476555" y="2386377"/>
            <a:ext cx="594360" cy="594360"/>
            <a:chOff x="6476555" y="2386377"/>
            <a:chExt cx="594360" cy="59436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A014787-142F-944C-BD76-75ADFA6C70C1}"/>
                </a:ext>
              </a:extLst>
            </p:cNvPr>
            <p:cNvSpPr/>
            <p:nvPr/>
          </p:nvSpPr>
          <p:spPr>
            <a:xfrm>
              <a:off x="6476555" y="2386377"/>
              <a:ext cx="594360" cy="5943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 descr="Walk">
              <a:extLst>
                <a:ext uri="{FF2B5EF4-FFF2-40B4-BE49-F238E27FC236}">
                  <a16:creationId xmlns:a16="http://schemas.microsoft.com/office/drawing/2014/main" id="{C43F85F4-D5C1-2E46-956A-83536D75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45135" y="2454957"/>
              <a:ext cx="457200" cy="4572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8CC216-7B30-194C-9497-6E44AAE113FC}"/>
              </a:ext>
            </a:extLst>
          </p:cNvPr>
          <p:cNvGrpSpPr/>
          <p:nvPr/>
        </p:nvGrpSpPr>
        <p:grpSpPr>
          <a:xfrm>
            <a:off x="6476555" y="3101218"/>
            <a:ext cx="594360" cy="594360"/>
            <a:chOff x="6476555" y="3101218"/>
            <a:chExt cx="594360" cy="5943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D4C76D0-6DED-A24A-AB4F-BD51E9EB408F}"/>
                </a:ext>
              </a:extLst>
            </p:cNvPr>
            <p:cNvSpPr/>
            <p:nvPr/>
          </p:nvSpPr>
          <p:spPr>
            <a:xfrm>
              <a:off x="6476555" y="3101218"/>
              <a:ext cx="594360" cy="5943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Connections">
              <a:extLst>
                <a:ext uri="{FF2B5EF4-FFF2-40B4-BE49-F238E27FC236}">
                  <a16:creationId xmlns:a16="http://schemas.microsoft.com/office/drawing/2014/main" id="{0362E679-9615-5348-9D2F-123F8059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45135" y="3169798"/>
              <a:ext cx="457200" cy="4572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A8A1BA-AAAE-8940-9F15-F63763129B95}"/>
              </a:ext>
            </a:extLst>
          </p:cNvPr>
          <p:cNvGrpSpPr/>
          <p:nvPr/>
        </p:nvGrpSpPr>
        <p:grpSpPr>
          <a:xfrm>
            <a:off x="6476555" y="3786563"/>
            <a:ext cx="594360" cy="594360"/>
            <a:chOff x="6476555" y="3786563"/>
            <a:chExt cx="594360" cy="5943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765DC0-6180-0142-8A26-5E0E5CB88DB7}"/>
                </a:ext>
              </a:extLst>
            </p:cNvPr>
            <p:cNvSpPr/>
            <p:nvPr/>
          </p:nvSpPr>
          <p:spPr>
            <a:xfrm>
              <a:off x="6476555" y="3786563"/>
              <a:ext cx="594360" cy="5943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Customer review">
              <a:extLst>
                <a:ext uri="{FF2B5EF4-FFF2-40B4-BE49-F238E27FC236}">
                  <a16:creationId xmlns:a16="http://schemas.microsoft.com/office/drawing/2014/main" id="{5250A0F1-F0B1-9844-8212-59904273C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45135" y="3870454"/>
              <a:ext cx="457200" cy="457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DB2A1C-C06E-D24D-B69D-CC6662A77451}"/>
              </a:ext>
            </a:extLst>
          </p:cNvPr>
          <p:cNvGrpSpPr/>
          <p:nvPr/>
        </p:nvGrpSpPr>
        <p:grpSpPr>
          <a:xfrm>
            <a:off x="6476555" y="4471908"/>
            <a:ext cx="594360" cy="594360"/>
            <a:chOff x="6476555" y="4471908"/>
            <a:chExt cx="594360" cy="5943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05DBC1-E5ED-7F41-83C9-CD46F024FAF6}"/>
                </a:ext>
              </a:extLst>
            </p:cNvPr>
            <p:cNvSpPr/>
            <p:nvPr/>
          </p:nvSpPr>
          <p:spPr>
            <a:xfrm>
              <a:off x="6476555" y="4471908"/>
              <a:ext cx="594360" cy="5943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Marketing">
              <a:extLst>
                <a:ext uri="{FF2B5EF4-FFF2-40B4-BE49-F238E27FC236}">
                  <a16:creationId xmlns:a16="http://schemas.microsoft.com/office/drawing/2014/main" id="{4200216D-C055-324B-9586-A764CB939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62107" y="4544019"/>
              <a:ext cx="457200" cy="4572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053B46-6D73-BC42-9A05-2BDE4CFE7CDC}"/>
              </a:ext>
            </a:extLst>
          </p:cNvPr>
          <p:cNvGrpSpPr/>
          <p:nvPr/>
        </p:nvGrpSpPr>
        <p:grpSpPr>
          <a:xfrm>
            <a:off x="11696700" y="89973"/>
            <a:ext cx="365760" cy="369332"/>
            <a:chOff x="4572000" y="3120628"/>
            <a:chExt cx="365760" cy="3693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CBC563-0495-FB45-8E6E-D483B546345B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0E5938-4F45-654F-96D9-C022E31A8BEB}"/>
                </a:ext>
              </a:extLst>
            </p:cNvPr>
            <p:cNvSpPr txBox="1"/>
            <p:nvPr/>
          </p:nvSpPr>
          <p:spPr>
            <a:xfrm flipH="1">
              <a:off x="4593589" y="3120628"/>
              <a:ext cx="32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8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5259-A637-7843-BA8D-D246728C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CD445-2F7B-CE4C-93C6-4E26D3E77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453479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Analysis</a:t>
            </a:r>
          </a:p>
          <a:p>
            <a:pPr lvl="1"/>
            <a:r>
              <a:rPr lang="en-US" dirty="0"/>
              <a:t>Binomial logistic regression</a:t>
            </a:r>
          </a:p>
          <a:p>
            <a:pPr lvl="2"/>
            <a:r>
              <a:rPr lang="en-US" dirty="0"/>
              <a:t>Tested significance (</a:t>
            </a:r>
            <a:r>
              <a:rPr lang="en-US" i="1" dirty="0"/>
              <a:t>p </a:t>
            </a:r>
            <a:r>
              <a:rPr lang="en-US" dirty="0"/>
              <a:t>&lt; 0.05) of relationship between HIV testing and community mobilization</a:t>
            </a:r>
          </a:p>
          <a:p>
            <a:pPr lvl="2"/>
            <a:r>
              <a:rPr lang="en-US" dirty="0"/>
              <a:t>Final multivariable model stratified by sex and residence</a:t>
            </a:r>
          </a:p>
          <a:p>
            <a:pPr lvl="2"/>
            <a:r>
              <a:rPr lang="en-US" dirty="0"/>
              <a:t>Variance Inflation Factor (VIF) scores assessed multicollinearity </a:t>
            </a:r>
          </a:p>
          <a:p>
            <a:pPr lvl="1"/>
            <a:r>
              <a:rPr lang="en-US" dirty="0"/>
              <a:t>Analytic weights adjusted for clustering and stratification</a:t>
            </a:r>
          </a:p>
          <a:p>
            <a:pPr lvl="2"/>
            <a:r>
              <a:rPr lang="en-US" dirty="0"/>
              <a:t>Derived from 2010 census estimates and 2016 population projections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7585F6-625A-B74B-A8FD-BCF7151C9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196363"/>
            <a:ext cx="547688" cy="661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44DCA4-ED7C-DB43-AD72-D86310C162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412" y="6156776"/>
            <a:ext cx="1899434" cy="740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55F06-FF4C-CB45-9A72-F4C5F0F01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30" y="6017815"/>
            <a:ext cx="2253700" cy="101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F4BF99-3EE7-5246-9E7B-E8B9D0F3D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730" y="6064503"/>
            <a:ext cx="1755670" cy="9253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DC278B-D5ED-CD47-A07B-670D83CF4F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121" b="1"/>
          <a:stretch/>
        </p:blipFill>
        <p:spPr>
          <a:xfrm>
            <a:off x="6243334" y="3709674"/>
            <a:ext cx="5384800" cy="23081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9F0CB11-8BB4-D74C-B09D-8559BC9E9A42}"/>
              </a:ext>
            </a:extLst>
          </p:cNvPr>
          <p:cNvGrpSpPr/>
          <p:nvPr/>
        </p:nvGrpSpPr>
        <p:grpSpPr>
          <a:xfrm>
            <a:off x="11696700" y="89973"/>
            <a:ext cx="365760" cy="369332"/>
            <a:chOff x="4572000" y="3120628"/>
            <a:chExt cx="365760" cy="3693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470E6C-34C3-9442-9E29-6823E445AB2D}"/>
                </a:ext>
              </a:extLst>
            </p:cNvPr>
            <p:cNvSpPr/>
            <p:nvPr/>
          </p:nvSpPr>
          <p:spPr>
            <a:xfrm>
              <a:off x="4572000" y="3124200"/>
              <a:ext cx="365760" cy="365760"/>
            </a:xfrm>
            <a:prstGeom prst="ellipse">
              <a:avLst/>
            </a:prstGeom>
            <a:solidFill>
              <a:srgbClr val="E8303B"/>
            </a:solidFill>
            <a:ln>
              <a:solidFill>
                <a:srgbClr val="E830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DB85F8-9409-E149-8881-0552B5C47499}"/>
                </a:ext>
              </a:extLst>
            </p:cNvPr>
            <p:cNvSpPr txBox="1"/>
            <p:nvPr/>
          </p:nvSpPr>
          <p:spPr>
            <a:xfrm flipH="1">
              <a:off x="4593589" y="3120628"/>
              <a:ext cx="32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9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9F4540F-9C1B-744B-9B3A-8B9C1EBB91AF}"/>
              </a:ext>
            </a:extLst>
          </p:cNvPr>
          <p:cNvSpPr txBox="1"/>
          <p:nvPr/>
        </p:nvSpPr>
        <p:spPr>
          <a:xfrm>
            <a:off x="6210676" y="5751479"/>
            <a:ext cx="4696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Photo courtesy of Johns Hopkins Center for Communication Programs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1C519E-2B9B-B24C-898E-CEDFDFA82E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813" b="32786"/>
          <a:stretch/>
        </p:blipFill>
        <p:spPr>
          <a:xfrm rot="10800000" flipV="1">
            <a:off x="6243335" y="1600202"/>
            <a:ext cx="5384799" cy="19951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8EBE15-B44B-7744-AAAC-BA746CD9A360}"/>
              </a:ext>
            </a:extLst>
          </p:cNvPr>
          <p:cNvSpPr txBox="1"/>
          <p:nvPr/>
        </p:nvSpPr>
        <p:spPr>
          <a:xfrm>
            <a:off x="6210676" y="3336334"/>
            <a:ext cx="4696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Photo courtesy of ICAP</a:t>
            </a:r>
          </a:p>
        </p:txBody>
      </p:sp>
    </p:spTree>
    <p:extLst>
      <p:ext uri="{BB962C8B-B14F-4D97-AF65-F5344CB8AC3E}">
        <p14:creationId xmlns:p14="http://schemas.microsoft.com/office/powerpoint/2010/main" val="888031085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20892</TotalTime>
  <Words>1307</Words>
  <Application>Microsoft Macintosh PowerPoint</Application>
  <PresentationFormat>Widescreen</PresentationFormat>
  <Paragraphs>325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Franklin Gothic Book</vt:lpstr>
      <vt:lpstr>Franklin Gothic Medium</vt:lpstr>
      <vt:lpstr>Raleway</vt:lpstr>
      <vt:lpstr>Times New Roman</vt:lpstr>
      <vt:lpstr>Wingdings</vt:lpstr>
      <vt:lpstr>AIDS 2016_Template</vt:lpstr>
      <vt:lpstr>Community mobilization is associated with HIV testing, particularly among men and rural dwellers, in Zambia</vt:lpstr>
      <vt:lpstr>Disclosure Statement</vt:lpstr>
      <vt:lpstr>Background</vt:lpstr>
      <vt:lpstr>Background</vt:lpstr>
      <vt:lpstr>Methods</vt:lpstr>
      <vt:lpstr>Methods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Conclusions</vt:lpstr>
      <vt:lpstr>References</vt:lpstr>
      <vt:lpstr>Thank You!</vt:lpstr>
    </vt:vector>
  </TitlesOfParts>
  <Company>Microsoft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Greg Rosen</cp:lastModifiedBy>
  <cp:revision>188</cp:revision>
  <cp:lastPrinted>2017-01-16T15:31:13Z</cp:lastPrinted>
  <dcterms:created xsi:type="dcterms:W3CDTF">2017-01-13T09:09:35Z</dcterms:created>
  <dcterms:modified xsi:type="dcterms:W3CDTF">2019-07-19T03:42:29Z</dcterms:modified>
</cp:coreProperties>
</file>