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408" r:id="rId3"/>
    <p:sldId id="409" r:id="rId4"/>
    <p:sldId id="413" r:id="rId5"/>
    <p:sldId id="495" r:id="rId6"/>
    <p:sldId id="492" r:id="rId7"/>
    <p:sldId id="427" r:id="rId8"/>
    <p:sldId id="265" r:id="rId9"/>
    <p:sldId id="502" r:id="rId10"/>
    <p:sldId id="493" r:id="rId11"/>
    <p:sldId id="457" r:id="rId12"/>
    <p:sldId id="445" r:id="rId13"/>
    <p:sldId id="506" r:id="rId14"/>
    <p:sldId id="499" r:id="rId15"/>
    <p:sldId id="500" r:id="rId16"/>
    <p:sldId id="507" r:id="rId17"/>
    <p:sldId id="503" r:id="rId18"/>
    <p:sldId id="504" r:id="rId19"/>
    <p:sldId id="280" r:id="rId20"/>
    <p:sldId id="296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09A"/>
    <a:srgbClr val="9E4C9D"/>
    <a:srgbClr val="BE48D7"/>
    <a:srgbClr val="8BCE6D"/>
    <a:srgbClr val="5DA9DD"/>
    <a:srgbClr val="4267B2"/>
    <a:srgbClr val="FEF3D4"/>
    <a:srgbClr val="F8E08E"/>
    <a:srgbClr val="E8303B"/>
    <a:srgbClr val="38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8" autoAdjust="0"/>
    <p:restoredTop sz="94733"/>
  </p:normalViewPr>
  <p:slideViewPr>
    <p:cSldViewPr snapToGrid="0" snapToObjects="1">
      <p:cViewPr varScale="1">
        <p:scale>
          <a:sx n="88" d="100"/>
          <a:sy n="88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49889-8D89-5243-A8E3-F1EFA99780CE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95DFC-630E-DF4C-91ED-C592CA240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6 HIV vaccine efficacy trials which include RV144 trial in Thailand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The RV144 trial provided the first success in the development of effective HIV vaccine demonstrating a 31% efficacy at protection against HIV-1 infection.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6B036-D34F-443D-A33A-A4ECDB6BF9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37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very little structural data for SIV .  We need to use other types of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5DFC-630E-DF4C-91ED-C592CA240D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1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95DFC-630E-DF4C-91ED-C592CA240D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59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D737-D5D3-7845-9308-9E8C447026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94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C96B5-0A32-4046-8253-65206D75C4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8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V1/V2 non essential for viral replication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6B036-D34F-443D-A33A-A4ECDB6BF9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84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05C1B-A484-6441-A59E-1BFF097AC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5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To begin to learn more about the structural characterization of the v2q epitope, we solved the crystal structures of two antigen binding fragments for V2q antibodies (also called QNE antibodies – Quaternary Neutralizing Epitopes)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CB6CFC-BE37-0F41-8D76-C43BA5557A20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V1/V2 Loops can form many different conformations due</a:t>
            </a:r>
            <a:r>
              <a:rPr lang="en-US" baseline="0" dirty="0"/>
              <a:t> to the structurally polymorphic nature of this region</a:t>
            </a:r>
            <a:r>
              <a:rPr lang="en-US" dirty="0"/>
              <a:t>. These conformations can be</a:t>
            </a:r>
            <a:r>
              <a:rPr lang="en-US" baseline="0" dirty="0"/>
              <a:t> structurally constrained like those shown here with beta sheets </a:t>
            </a:r>
            <a:r>
              <a:rPr lang="is-IS" baseline="0" dirty="0"/>
              <a:t>…</a:t>
            </a:r>
            <a:r>
              <a:rPr lang="en-US" baseline="0" dirty="0"/>
              <a:t> the V2 can also adopt alternate conformations that are structurally unconstrained like and in that conformation CH58 epitope is an alpha-helix. V2 epitopes are recognized by three types of V2 antibodies.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ACA60-BCCD-6644-AE0D-21C493539A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6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CH58 has been studied in great detail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CB6CFC-BE37-0F41-8D76-C43BA5557A20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7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6B036-D34F-443D-A33A-A4ECDB6BF9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6B036-D34F-443D-A33A-A4ECDB6BF94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335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high affinity interaction of a mAb derived from an infected individual is consistent with conservation of the helix/loop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6B036-D34F-443D-A33A-A4ECDB6BF94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3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tif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tif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20842"/>
            <a:ext cx="10363200" cy="147002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 Helical Structure in the V2 Domain of gp120 that Localizes to the Site of Immune Pressure in the RV144 Vaccine Trial is Conserved in HIV and SIV Envelopes 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276615"/>
            <a:ext cx="8534400" cy="54314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James Arthos</a:t>
            </a:r>
          </a:p>
          <a:p>
            <a:r>
              <a:rPr lang="en-US" dirty="0"/>
              <a:t>NIAID</a:t>
            </a: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8C260C0-C88F-2B4F-BF3A-58F5E9F41816}"/>
              </a:ext>
            </a:extLst>
          </p:cNvPr>
          <p:cNvSpPr txBox="1"/>
          <p:nvPr/>
        </p:nvSpPr>
        <p:spPr>
          <a:xfrm>
            <a:off x="678685" y="240014"/>
            <a:ext cx="10834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5924E6-DB1B-664F-9B36-6F932D8808C5}"/>
              </a:ext>
            </a:extLst>
          </p:cNvPr>
          <p:cNvCxnSpPr>
            <a:cxnSpLocks/>
          </p:cNvCxnSpPr>
          <p:nvPr/>
        </p:nvCxnSpPr>
        <p:spPr>
          <a:xfrm flipV="1">
            <a:off x="0" y="1258593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ABC346-EDBA-6645-902E-D7705F9F9FDB}"/>
              </a:ext>
            </a:extLst>
          </p:cNvPr>
          <p:cNvGrpSpPr/>
          <p:nvPr/>
        </p:nvGrpSpPr>
        <p:grpSpPr>
          <a:xfrm>
            <a:off x="5192485" y="1518506"/>
            <a:ext cx="5494435" cy="4397805"/>
            <a:chOff x="4165600" y="1775248"/>
            <a:chExt cx="4114800" cy="30947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B4E3FB5-10CD-C44E-9C84-C3B655DA50F8}"/>
                </a:ext>
              </a:extLst>
            </p:cNvPr>
            <p:cNvGrpSpPr/>
            <p:nvPr/>
          </p:nvGrpSpPr>
          <p:grpSpPr>
            <a:xfrm>
              <a:off x="4361648" y="2178558"/>
              <a:ext cx="3604212" cy="2691419"/>
              <a:chOff x="4361648" y="2178558"/>
              <a:chExt cx="3604212" cy="269141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64C81D2-400E-894D-B58C-3EF3D3AD0AD4}"/>
                  </a:ext>
                </a:extLst>
              </p:cNvPr>
              <p:cNvGrpSpPr/>
              <p:nvPr/>
            </p:nvGrpSpPr>
            <p:grpSpPr>
              <a:xfrm>
                <a:off x="4361648" y="2178558"/>
                <a:ext cx="3604212" cy="1796030"/>
                <a:chOff x="4361648" y="2178558"/>
                <a:chExt cx="3604212" cy="179603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C3A0621-7B4F-FF43-8283-A61AE7ACC7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988495" y="2216790"/>
                  <a:ext cx="1572113" cy="1757798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0091574A-125D-9246-966B-2C2B3918DF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61648" y="2178558"/>
                  <a:ext cx="1567202" cy="1757798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B767CC84-3FB1-914B-893B-B0FAC9F22D75}"/>
                    </a:ext>
                  </a:extLst>
                </p:cNvPr>
                <p:cNvSpPr/>
                <p:nvPr/>
              </p:nvSpPr>
              <p:spPr>
                <a:xfrm>
                  <a:off x="7404488" y="2574960"/>
                  <a:ext cx="431529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b="1" dirty="0"/>
                    <a:t>25nM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4BB6F6F-20E0-D746-B6A8-6F7989CC37D6}"/>
                    </a:ext>
                  </a:extLst>
                </p:cNvPr>
                <p:cNvSpPr/>
                <p:nvPr/>
              </p:nvSpPr>
              <p:spPr>
                <a:xfrm>
                  <a:off x="7404488" y="2956722"/>
                  <a:ext cx="510076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b="1"/>
                    <a:t>12.5nM</a:t>
                  </a:r>
                  <a:endParaRPr lang="en-US" sz="800" b="1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7FAA626-5221-544B-9E2B-FF648B26C3C5}"/>
                    </a:ext>
                  </a:extLst>
                </p:cNvPr>
                <p:cNvSpPr/>
                <p:nvPr/>
              </p:nvSpPr>
              <p:spPr>
                <a:xfrm>
                  <a:off x="7404488" y="3218826"/>
                  <a:ext cx="510076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b="1"/>
                    <a:t>6.25nM</a:t>
                  </a:r>
                  <a:endParaRPr lang="en-US" sz="800" b="1" dirty="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ABCFC46-6226-3A4A-A169-5CF688C23EB5}"/>
                    </a:ext>
                  </a:extLst>
                </p:cNvPr>
                <p:cNvSpPr/>
                <p:nvPr/>
              </p:nvSpPr>
              <p:spPr>
                <a:xfrm>
                  <a:off x="7404488" y="3351717"/>
                  <a:ext cx="561372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b="1"/>
                    <a:t>3.125nM</a:t>
                  </a:r>
                  <a:endParaRPr lang="en-US" sz="800" b="1" dirty="0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BD91C88-538C-0E47-A8A7-8353F6E2AEBC}"/>
                    </a:ext>
                  </a:extLst>
                </p:cNvPr>
                <p:cNvSpPr/>
                <p:nvPr/>
              </p:nvSpPr>
              <p:spPr>
                <a:xfrm>
                  <a:off x="7404488" y="3450988"/>
                  <a:ext cx="510076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 dirty="0"/>
                    <a:t>1.56nM</a:t>
                  </a: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5CA02F7-7A48-ED45-9C74-C49128BBA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3788" y="4438177"/>
                <a:ext cx="2171700" cy="43180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F18FD3-B972-3D43-ABB5-06D685F04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5600" y="1775248"/>
              <a:ext cx="4114800" cy="3048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6F183A-512B-2648-838A-5190BE37B75F}"/>
              </a:ext>
            </a:extLst>
          </p:cNvPr>
          <p:cNvGrpSpPr/>
          <p:nvPr/>
        </p:nvGrpSpPr>
        <p:grpSpPr>
          <a:xfrm>
            <a:off x="1384011" y="1582907"/>
            <a:ext cx="3530889" cy="3795090"/>
            <a:chOff x="1384011" y="1582907"/>
            <a:chExt cx="3530889" cy="379509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20246E-AC4B-CA4B-BD31-43FDD1278FBD}"/>
                </a:ext>
              </a:extLst>
            </p:cNvPr>
            <p:cNvSpPr txBox="1"/>
            <p:nvPr/>
          </p:nvSpPr>
          <p:spPr>
            <a:xfrm>
              <a:off x="2260600" y="1582907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/>
                <a:t>BG505 SOSIP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AD2A220-FC80-254A-869A-B29454C2915F}"/>
                </a:ext>
              </a:extLst>
            </p:cNvPr>
            <p:cNvGrpSpPr/>
            <p:nvPr/>
          </p:nvGrpSpPr>
          <p:grpSpPr>
            <a:xfrm>
              <a:off x="1384011" y="2044572"/>
              <a:ext cx="3530889" cy="3333425"/>
              <a:chOff x="1384011" y="2044572"/>
              <a:chExt cx="3530889" cy="333342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B8E6C6D-3D3C-BD4B-9EA4-3129C528A4AB}"/>
                  </a:ext>
                </a:extLst>
              </p:cNvPr>
              <p:cNvGrpSpPr/>
              <p:nvPr/>
            </p:nvGrpSpPr>
            <p:grpSpPr>
              <a:xfrm>
                <a:off x="1384011" y="2044572"/>
                <a:ext cx="3530889" cy="3056426"/>
                <a:chOff x="1384011" y="2044572"/>
                <a:chExt cx="3530889" cy="3056426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3CE1D5DC-846E-0347-902A-1879075BA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84011" y="2044572"/>
                  <a:ext cx="3530889" cy="3056426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CEE2251-3AC9-CE4C-B6C2-F75004B6A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4811" y="2138345"/>
                  <a:ext cx="635000" cy="508000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566751-11E4-D648-A355-3B7331DB9ED5}"/>
                  </a:ext>
                </a:extLst>
              </p:cNvPr>
              <p:cNvSpPr txBox="1"/>
              <p:nvPr/>
            </p:nvSpPr>
            <p:spPr>
              <a:xfrm>
                <a:off x="1505079" y="5100998"/>
                <a:ext cx="23238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Julien, Wilson et. al., Science 2013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A0C4ED0-2935-8B4A-91D7-9AAE34E3AA31}"/>
              </a:ext>
            </a:extLst>
          </p:cNvPr>
          <p:cNvSpPr txBox="1"/>
          <p:nvPr/>
        </p:nvSpPr>
        <p:spPr>
          <a:xfrm>
            <a:off x="285503" y="186798"/>
            <a:ext cx="116209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The CH58 epitope is hidden in a BG505 SOSIP (subtype A) but present in BG505 gp120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260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F85B07-129F-AB4B-B68B-C5E4D386782A}"/>
              </a:ext>
            </a:extLst>
          </p:cNvPr>
          <p:cNvSpPr/>
          <p:nvPr/>
        </p:nvSpPr>
        <p:spPr>
          <a:xfrm>
            <a:off x="6734146" y="1504809"/>
            <a:ext cx="340423" cy="2919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94628F-EA06-8248-9101-87EA79F2484A}"/>
              </a:ext>
            </a:extLst>
          </p:cNvPr>
          <p:cNvSpPr/>
          <p:nvPr/>
        </p:nvSpPr>
        <p:spPr>
          <a:xfrm>
            <a:off x="3119095" y="1504121"/>
            <a:ext cx="1643655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33" b="1" dirty="0">
                <a:solidFill>
                  <a:prstClr val="black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virions from primary</a:t>
            </a:r>
          </a:p>
          <a:p>
            <a:pPr algn="ctr"/>
            <a:r>
              <a:rPr lang="en-US" sz="1333" b="1" dirty="0">
                <a:solidFill>
                  <a:prstClr val="black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 CD4</a:t>
            </a:r>
            <a:r>
              <a:rPr lang="en-US" sz="1333" b="1" baseline="30000" dirty="0">
                <a:solidFill>
                  <a:prstClr val="black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+</a:t>
            </a:r>
            <a:r>
              <a:rPr lang="en-US" sz="1333" b="1" dirty="0">
                <a:solidFill>
                  <a:prstClr val="black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 T cells </a:t>
            </a:r>
            <a:endParaRPr lang="en-US" sz="1333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D3584E-569C-2F4A-B1B8-3951D9BBF555}"/>
              </a:ext>
            </a:extLst>
          </p:cNvPr>
          <p:cNvSpPr/>
          <p:nvPr/>
        </p:nvSpPr>
        <p:spPr>
          <a:xfrm>
            <a:off x="473421" y="1436762"/>
            <a:ext cx="2165867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33" b="1" dirty="0">
                <a:solidFill>
                  <a:prstClr val="black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magnetic nanoparticles </a:t>
            </a:r>
          </a:p>
          <a:p>
            <a:pPr algn="ctr"/>
            <a:r>
              <a:rPr lang="en-US" sz="1333" b="1" dirty="0">
                <a:solidFill>
                  <a:prstClr val="black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coated with V2 mAbs  </a:t>
            </a:r>
            <a:endParaRPr lang="en-US" sz="1333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83293-78B8-C14F-9943-3882C8080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688" y="1962811"/>
            <a:ext cx="1388533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F2C082-6CB9-0743-AD0B-AAE256043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74" y="4023336"/>
            <a:ext cx="1485127" cy="565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0BD75-0278-7E41-A22A-BFAA0EE1C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27" y="2042168"/>
            <a:ext cx="592667" cy="592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82E0F6-CC27-B245-83B9-37DC6FFEE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197" y="3697356"/>
            <a:ext cx="2199225" cy="14197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13BE1B-3DCB-7E49-839E-36270AE59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856" y="2412479"/>
            <a:ext cx="592667" cy="5926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AF21700-A15F-D04C-B06E-2ED4906C9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01" y="3978950"/>
            <a:ext cx="470508" cy="47050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5126D5-AC55-9943-8A53-1C38225C2F38}"/>
              </a:ext>
            </a:extLst>
          </p:cNvPr>
          <p:cNvCxnSpPr/>
          <p:nvPr/>
        </p:nvCxnSpPr>
        <p:spPr>
          <a:xfrm>
            <a:off x="1671937" y="2412480"/>
            <a:ext cx="1352436" cy="2493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E12187-F576-B548-9D95-7898B5E5B7F5}"/>
              </a:ext>
            </a:extLst>
          </p:cNvPr>
          <p:cNvCxnSpPr/>
          <p:nvPr/>
        </p:nvCxnSpPr>
        <p:spPr>
          <a:xfrm flipH="1">
            <a:off x="1848499" y="3092704"/>
            <a:ext cx="1404191" cy="886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A625298F-E339-5946-8F30-892A905BD906}"/>
              </a:ext>
            </a:extLst>
          </p:cNvPr>
          <p:cNvSpPr/>
          <p:nvPr/>
        </p:nvSpPr>
        <p:spPr>
          <a:xfrm>
            <a:off x="1233570" y="4566296"/>
            <a:ext cx="72692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33" b="1" dirty="0">
                <a:solidFill>
                  <a:prstClr val="black"/>
                </a:solidFill>
                <a:ea typeface="Times New Roman" panose="02020603050405020304" pitchFamily="18" charset="0"/>
                <a:cs typeface="Cordia New" panose="020B0304020202020204" pitchFamily="34" charset="-34"/>
              </a:rPr>
              <a:t>magnet</a:t>
            </a:r>
            <a:endParaRPr lang="en-US" sz="1333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5AD284-591E-6048-8399-272A8CBE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498"/>
          <a:stretch/>
        </p:blipFill>
        <p:spPr>
          <a:xfrm>
            <a:off x="5976448" y="1415988"/>
            <a:ext cx="3306816" cy="4480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56BBB3-6B27-3F49-B46E-CF893DE2C698}"/>
              </a:ext>
            </a:extLst>
          </p:cNvPr>
          <p:cNvSpPr txBox="1"/>
          <p:nvPr/>
        </p:nvSpPr>
        <p:spPr>
          <a:xfrm>
            <a:off x="1155244" y="122913"/>
            <a:ext cx="98815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HIV virions derived from primary CD4</a:t>
            </a:r>
            <a:r>
              <a:rPr lang="en-US" sz="3200" b="1" baseline="30000" dirty="0">
                <a:latin typeface="Arial"/>
                <a:cs typeface="Arial"/>
              </a:rPr>
              <a:t>+</a:t>
            </a:r>
            <a:r>
              <a:rPr lang="en-US" sz="3200" b="1" dirty="0">
                <a:latin typeface="Arial"/>
                <a:cs typeface="Arial"/>
              </a:rPr>
              <a:t> T cells are        </a:t>
            </a:r>
          </a:p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captured by mAb CH58 coated nanoparticles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A2207B-B168-3E42-AA6C-8E0F591DF4B2}"/>
              </a:ext>
            </a:extLst>
          </p:cNvPr>
          <p:cNvCxnSpPr>
            <a:cxnSpLocks/>
          </p:cNvCxnSpPr>
          <p:nvPr/>
        </p:nvCxnSpPr>
        <p:spPr>
          <a:xfrm flipV="1">
            <a:off x="0" y="11866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A1EE095-ECF5-5A4B-97EB-4CA544D9B072}"/>
              </a:ext>
            </a:extLst>
          </p:cNvPr>
          <p:cNvSpPr txBox="1"/>
          <p:nvPr/>
        </p:nvSpPr>
        <p:spPr>
          <a:xfrm>
            <a:off x="9337555" y="4427796"/>
            <a:ext cx="122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err="1"/>
              <a:t>Anush</a:t>
            </a:r>
            <a:r>
              <a:rPr lang="en-US" sz="1200" u="sng" dirty="0"/>
              <a:t> </a:t>
            </a:r>
            <a:r>
              <a:rPr lang="en-US" sz="1200" u="sng" dirty="0" err="1"/>
              <a:t>Arakelyan</a:t>
            </a:r>
            <a:endParaRPr lang="en-US" sz="1200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F22795-DA35-D441-964D-A5B6ABC80191}"/>
              </a:ext>
            </a:extLst>
          </p:cNvPr>
          <p:cNvSpPr/>
          <p:nvPr/>
        </p:nvSpPr>
        <p:spPr>
          <a:xfrm>
            <a:off x="9318811" y="4702631"/>
            <a:ext cx="224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PLOS Pathogens | August 28,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60C2A-9524-CF44-ADB6-AA77522530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7970" y="5412704"/>
            <a:ext cx="761331" cy="530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57D41-7BCC-D64F-B185-4D7719DEC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4849" y="5577088"/>
            <a:ext cx="578992" cy="2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96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848AF3-F4ED-2C46-9FB4-FF946D5E6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696" y="1451935"/>
            <a:ext cx="6803792" cy="4499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52C1B-ABE8-E546-BCE0-A90BEECA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1901242"/>
            <a:ext cx="4481032" cy="7793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AA5A6D-2302-C847-8326-A3FECDD69771}"/>
              </a:ext>
            </a:extLst>
          </p:cNvPr>
          <p:cNvSpPr/>
          <p:nvPr/>
        </p:nvSpPr>
        <p:spPr>
          <a:xfrm>
            <a:off x="660400" y="2779048"/>
            <a:ext cx="4481032" cy="262701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DA7667-FBB8-EC44-9768-8EC4DEB4BCC7}"/>
              </a:ext>
            </a:extLst>
          </p:cNvPr>
          <p:cNvSpPr txBox="1"/>
          <p:nvPr/>
        </p:nvSpPr>
        <p:spPr>
          <a:xfrm>
            <a:off x="745456" y="2841259"/>
            <a:ext cx="4289117" cy="212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2667" b="1" dirty="0"/>
              <a:t>Common Helical V1V2 Conformations of HIV-1 Envelope Exposes the </a:t>
            </a:r>
            <a:r>
              <a:rPr lang="el-GR" sz="2667" b="1" dirty="0"/>
              <a:t>α</a:t>
            </a:r>
            <a:r>
              <a:rPr lang="el-GR" sz="2667" b="1" baseline="-25000" dirty="0"/>
              <a:t>4</a:t>
            </a:r>
            <a:r>
              <a:rPr lang="el-GR" sz="2667" b="1" dirty="0"/>
              <a:t>β</a:t>
            </a:r>
            <a:r>
              <a:rPr lang="el-GR" sz="2667" b="1" baseline="-25000" dirty="0"/>
              <a:t>7</a:t>
            </a:r>
            <a:r>
              <a:rPr lang="el-GR" sz="2667" b="1" dirty="0"/>
              <a:t> </a:t>
            </a:r>
            <a:r>
              <a:rPr lang="en-US" sz="2667" b="1" dirty="0"/>
              <a:t>Binding Site on Intact Virions</a:t>
            </a:r>
          </a:p>
          <a:p>
            <a:pPr algn="ctr">
              <a:spcBef>
                <a:spcPts val="800"/>
              </a:spcBef>
            </a:pPr>
            <a:r>
              <a:rPr lang="en-US" sz="1867" dirty="0" err="1">
                <a:cs typeface="Cordia New" panose="020B0304020202020204" pitchFamily="34" charset="-34"/>
              </a:rPr>
              <a:t>Wibmer</a:t>
            </a:r>
            <a:r>
              <a:rPr lang="en-US" sz="1867" dirty="0">
                <a:cs typeface="Cordia New" panose="020B0304020202020204" pitchFamily="34" charset="-34"/>
              </a:rPr>
              <a:t>, Morris et al. 2018</a:t>
            </a:r>
            <a:endParaRPr lang="en-US" sz="1867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0F988-4CA8-4141-A7EB-9F311A726F71}"/>
              </a:ext>
            </a:extLst>
          </p:cNvPr>
          <p:cNvSpPr txBox="1"/>
          <p:nvPr/>
        </p:nvSpPr>
        <p:spPr>
          <a:xfrm>
            <a:off x="887298" y="292974"/>
            <a:ext cx="10417405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CH58 –like antibodies derives from infected subjects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F59C2F-7D8F-4F43-8806-D61DF34AE3AA}"/>
              </a:ext>
            </a:extLst>
          </p:cNvPr>
          <p:cNvCxnSpPr>
            <a:cxnSpLocks/>
          </p:cNvCxnSpPr>
          <p:nvPr/>
        </p:nvCxnSpPr>
        <p:spPr>
          <a:xfrm flipV="1">
            <a:off x="0" y="11866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340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848AF3-F4ED-2C46-9FB4-FF946D5E6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87" y="1419011"/>
            <a:ext cx="6803792" cy="4499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50F988-4CA8-4141-A7EB-9F311A726F71}"/>
              </a:ext>
            </a:extLst>
          </p:cNvPr>
          <p:cNvSpPr txBox="1"/>
          <p:nvPr/>
        </p:nvSpPr>
        <p:spPr>
          <a:xfrm>
            <a:off x="1277716" y="337371"/>
            <a:ext cx="9636569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CH58 –like antibodies are broadly cross-reactive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F59C2F-7D8F-4F43-8806-D61DF34AE3AA}"/>
              </a:ext>
            </a:extLst>
          </p:cNvPr>
          <p:cNvCxnSpPr>
            <a:cxnSpLocks/>
          </p:cNvCxnSpPr>
          <p:nvPr/>
        </p:nvCxnSpPr>
        <p:spPr>
          <a:xfrm flipV="1">
            <a:off x="0" y="1114757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6819471-CE1E-7D45-9E36-FF3BD3D47A1F}"/>
              </a:ext>
            </a:extLst>
          </p:cNvPr>
          <p:cNvSpPr/>
          <p:nvPr/>
        </p:nvSpPr>
        <p:spPr>
          <a:xfrm>
            <a:off x="7572802" y="1570553"/>
            <a:ext cx="3615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u="sng" dirty="0"/>
              <a:t>mAb CAP228-16H (subtype C) binding to</a:t>
            </a:r>
          </a:p>
          <a:p>
            <a:r>
              <a:rPr lang="en-US" sz="1600" b="1" u="sng" dirty="0"/>
              <a:t> 92TH023 (subtype A/E) V2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D3130-C7DF-8542-A64B-601D5B76F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436" y="2262207"/>
            <a:ext cx="2524946" cy="37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12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82BD8B-EC38-9642-8FEF-F49A75036644}"/>
              </a:ext>
            </a:extLst>
          </p:cNvPr>
          <p:cNvSpPr/>
          <p:nvPr/>
        </p:nvSpPr>
        <p:spPr>
          <a:xfrm>
            <a:off x="218094" y="4750162"/>
            <a:ext cx="5947682" cy="12819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90B89-5F7D-044A-B373-55B4B117DF71}"/>
              </a:ext>
            </a:extLst>
          </p:cNvPr>
          <p:cNvSpPr txBox="1"/>
          <p:nvPr/>
        </p:nvSpPr>
        <p:spPr>
          <a:xfrm>
            <a:off x="442219" y="4727020"/>
            <a:ext cx="5499432" cy="1151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67"/>
              </a:lnSpc>
            </a:pPr>
            <a:r>
              <a:rPr lang="en-US" sz="1867" dirty="0">
                <a:latin typeface="Book Antiqua"/>
                <a:cs typeface="Book Antiqua"/>
              </a:rPr>
              <a:t>Adjuvant-dependent innate and adaptive immune</a:t>
            </a:r>
          </a:p>
          <a:p>
            <a:pPr algn="ctr">
              <a:lnSpc>
                <a:spcPts val="2267"/>
              </a:lnSpc>
            </a:pPr>
            <a:r>
              <a:rPr lang="en-US" sz="1867" dirty="0">
                <a:latin typeface="Book Antiqua"/>
                <a:cs typeface="Book Antiqua"/>
              </a:rPr>
              <a:t>signatures of risk of SIVmac251 acquisition</a:t>
            </a:r>
          </a:p>
          <a:p>
            <a:pPr algn="ctr">
              <a:spcBef>
                <a:spcPts val="1067"/>
              </a:spcBef>
            </a:pPr>
            <a:r>
              <a:rPr lang="en-US" sz="1067" dirty="0">
                <a:latin typeface="Book Antiqua"/>
                <a:cs typeface="Book Antiqua"/>
              </a:rPr>
              <a:t>Monica Vaccari</a:t>
            </a:r>
            <a:r>
              <a:rPr lang="en-US" sz="1067" baseline="30000" dirty="0">
                <a:latin typeface="Book Antiqua"/>
                <a:cs typeface="Book Antiqua"/>
              </a:rPr>
              <a:t>1,23</a:t>
            </a:r>
            <a:r>
              <a:rPr lang="en-US" sz="1067" dirty="0">
                <a:latin typeface="Book Antiqua"/>
                <a:cs typeface="Book Antiqua"/>
              </a:rPr>
              <a:t>, Shari N Gordon</a:t>
            </a:r>
            <a:r>
              <a:rPr lang="en-US" sz="1067" baseline="30000" dirty="0">
                <a:latin typeface="Book Antiqua"/>
                <a:cs typeface="Book Antiqua"/>
              </a:rPr>
              <a:t>1,23</a:t>
            </a:r>
            <a:r>
              <a:rPr lang="en-US" sz="1067" dirty="0">
                <a:latin typeface="Book Antiqua"/>
                <a:cs typeface="Book Antiqua"/>
              </a:rPr>
              <a:t>, Slim Fourati</a:t>
            </a:r>
            <a:r>
              <a:rPr lang="en-US" sz="1067" baseline="30000" dirty="0">
                <a:latin typeface="Book Antiqua"/>
                <a:cs typeface="Book Antiqua"/>
              </a:rPr>
              <a:t>2,23</a:t>
            </a:r>
            <a:r>
              <a:rPr lang="en-US" sz="1067" dirty="0">
                <a:latin typeface="Book Antiqua"/>
                <a:cs typeface="Book Antiqua"/>
              </a:rPr>
              <a:t>, Luca Schifanella</a:t>
            </a:r>
            <a:r>
              <a:rPr lang="en-US" sz="1067" baseline="30000" dirty="0">
                <a:latin typeface="Book Antiqua"/>
                <a:cs typeface="Book Antiqua"/>
              </a:rPr>
              <a:t>1,3,23</a:t>
            </a:r>
            <a:r>
              <a:rPr lang="en-US" sz="1067" dirty="0">
                <a:latin typeface="Book Antiqua"/>
                <a:cs typeface="Book Antiqua"/>
              </a:rPr>
              <a:t>, </a:t>
            </a:r>
            <a:r>
              <a:rPr lang="en-US" sz="1067" dirty="0" err="1">
                <a:latin typeface="Book Antiqua"/>
                <a:cs typeface="Book Antiqua"/>
              </a:rPr>
              <a:t>Namal</a:t>
            </a:r>
            <a:r>
              <a:rPr lang="en-US" sz="1067" dirty="0">
                <a:latin typeface="Book Antiqua"/>
                <a:cs typeface="Book Antiqua"/>
              </a:rPr>
              <a:t> P M Livanage</a:t>
            </a:r>
            <a:r>
              <a:rPr lang="en-US" sz="1067" baseline="30000" dirty="0">
                <a:latin typeface="Book Antiqua"/>
                <a:cs typeface="Book Antiqua"/>
              </a:rPr>
              <a:t>1,23</a:t>
            </a:r>
            <a:r>
              <a:rPr lang="en-US" sz="1067" dirty="0">
                <a:latin typeface="Book Antiqua"/>
                <a:cs typeface="Book Antiqua"/>
              </a:rPr>
              <a:t> &amp; </a:t>
            </a:r>
            <a:r>
              <a:rPr lang="en-US" sz="1067" dirty="0" err="1">
                <a:latin typeface="Book Antiqua"/>
                <a:cs typeface="Book Antiqua"/>
              </a:rPr>
              <a:t>Genoveffa</a:t>
            </a:r>
            <a:r>
              <a:rPr lang="en-US" sz="1067" dirty="0">
                <a:latin typeface="Book Antiqua"/>
                <a:cs typeface="Book Antiqua"/>
              </a:rPr>
              <a:t> Franchini</a:t>
            </a:r>
            <a:r>
              <a:rPr lang="en-US" sz="1067" baseline="30000" dirty="0">
                <a:latin typeface="Book Antiqua"/>
                <a:cs typeface="Book Antiqua"/>
              </a:rPr>
              <a:t>1,23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06804-CED3-C346-9EF7-856D30ED99F9}"/>
              </a:ext>
            </a:extLst>
          </p:cNvPr>
          <p:cNvSpPr txBox="1"/>
          <p:nvPr/>
        </p:nvSpPr>
        <p:spPr>
          <a:xfrm>
            <a:off x="2135023" y="4466236"/>
            <a:ext cx="211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j-lt"/>
                <a:cs typeface="Candara"/>
              </a:rPr>
              <a:t>2016   </a:t>
            </a:r>
            <a:r>
              <a:rPr lang="en-US" sz="1200" b="1" i="1" dirty="0">
                <a:solidFill>
                  <a:schemeClr val="accent6">
                    <a:lumMod val="50000"/>
                  </a:schemeClr>
                </a:solidFill>
                <a:latin typeface="+mj-lt"/>
                <a:cs typeface="Candara"/>
              </a:rPr>
              <a:t>NATURE MEDICINE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F1D90-3425-8E4A-BDB6-AA5475F3F00C}"/>
              </a:ext>
            </a:extLst>
          </p:cNvPr>
          <p:cNvSpPr txBox="1"/>
          <p:nvPr/>
        </p:nvSpPr>
        <p:spPr>
          <a:xfrm>
            <a:off x="678685" y="170660"/>
            <a:ext cx="108346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An RV144 –like vaccine in Rhesus macaques; </a:t>
            </a:r>
            <a:r>
              <a:rPr lang="en-US" sz="3200" b="1" u="sng" dirty="0">
                <a:latin typeface="Arial"/>
                <a:cs typeface="Arial"/>
              </a:rPr>
              <a:t>non</a:t>
            </a:r>
            <a:r>
              <a:rPr lang="en-US" sz="3200" b="1" dirty="0">
                <a:latin typeface="Arial"/>
                <a:cs typeface="Arial"/>
              </a:rPr>
              <a:t> neutralizing V2 Abs correlate with protection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84A68-029A-2F41-B9C4-BCB68E97C9B1}"/>
              </a:ext>
            </a:extLst>
          </p:cNvPr>
          <p:cNvCxnSpPr>
            <a:cxnSpLocks/>
          </p:cNvCxnSpPr>
          <p:nvPr/>
        </p:nvCxnSpPr>
        <p:spPr>
          <a:xfrm flipV="1">
            <a:off x="0" y="11866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52FAC34-9380-DB43-A416-6A59252E9AB8}"/>
              </a:ext>
            </a:extLst>
          </p:cNvPr>
          <p:cNvSpPr/>
          <p:nvPr/>
        </p:nvSpPr>
        <p:spPr>
          <a:xfrm>
            <a:off x="6626352" y="2066936"/>
            <a:ext cx="50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• macaques vaccinated w/ ALVAC-SIV (prime),   </a:t>
            </a:r>
          </a:p>
          <a:p>
            <a:r>
              <a:rPr lang="en-US" dirty="0">
                <a:latin typeface="Helvetica" pitchFamily="2" charset="0"/>
              </a:rPr>
              <a:t>  gp120 protein (boost).  mucosal challenge w/ </a:t>
            </a:r>
          </a:p>
          <a:p>
            <a:r>
              <a:rPr lang="en-US" dirty="0">
                <a:latin typeface="Helvetica" pitchFamily="2" charset="0"/>
              </a:rPr>
              <a:t>  SIVMac251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70176B-AA7E-FB48-A46D-D4E1E5A3A82F}"/>
              </a:ext>
            </a:extLst>
          </p:cNvPr>
          <p:cNvGrpSpPr/>
          <p:nvPr/>
        </p:nvGrpSpPr>
        <p:grpSpPr>
          <a:xfrm>
            <a:off x="100584" y="1369348"/>
            <a:ext cx="6208709" cy="3131152"/>
            <a:chOff x="100584" y="1369348"/>
            <a:chExt cx="6208709" cy="31311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68273-DA71-714F-8289-655A9CA4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094" y="2614826"/>
              <a:ext cx="4814087" cy="188567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4890C3-1BF5-C543-81C8-32FAA3D58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584" y="1375536"/>
              <a:ext cx="1783080" cy="4881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4A2351-3B1E-CB48-AF03-E0D8B0A65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53283" y="1369348"/>
              <a:ext cx="4356010" cy="17397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235063-A32C-D445-9870-718429167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197" y="1878410"/>
              <a:ext cx="1371854" cy="12383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33379A-619B-7E46-9EE4-E4D2E8D30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978" y="3008818"/>
            <a:ext cx="1187450" cy="1143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093E90B-B5F8-D247-B5C1-257A6C8FEC48}"/>
              </a:ext>
            </a:extLst>
          </p:cNvPr>
          <p:cNvSpPr/>
          <p:nvPr/>
        </p:nvSpPr>
        <p:spPr>
          <a:xfrm>
            <a:off x="6626352" y="3320695"/>
            <a:ext cx="4814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• non neutralizing antibodies mapping to V2   </a:t>
            </a:r>
          </a:p>
          <a:p>
            <a:r>
              <a:rPr lang="en-US" dirty="0">
                <a:latin typeface="Helvetica" pitchFamily="2" charset="0"/>
              </a:rPr>
              <a:t>  correlated with protection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463BE7-6173-2849-A42D-3E5E170EDDAE}"/>
              </a:ext>
            </a:extLst>
          </p:cNvPr>
          <p:cNvGrpSpPr/>
          <p:nvPr/>
        </p:nvGrpSpPr>
        <p:grpSpPr>
          <a:xfrm>
            <a:off x="6645805" y="4403854"/>
            <a:ext cx="4835709" cy="1628260"/>
            <a:chOff x="6645805" y="4403854"/>
            <a:chExt cx="4835709" cy="16282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2587E0-5ED9-3849-88A3-F573A85E7CC5}"/>
                </a:ext>
              </a:extLst>
            </p:cNvPr>
            <p:cNvSpPr/>
            <p:nvPr/>
          </p:nvSpPr>
          <p:spPr>
            <a:xfrm>
              <a:off x="6645805" y="4403854"/>
              <a:ext cx="435568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• SIV V2 domain structural data is limited</a:t>
              </a:r>
            </a:p>
            <a:p>
              <a:r>
                <a:rPr lang="en-US" dirty="0">
                  <a:latin typeface="Helvetica" pitchFamily="2" charset="0"/>
                </a:rPr>
                <a:t>	</a:t>
              </a:r>
              <a:r>
                <a:rPr lang="en-US" i="1" dirty="0">
                  <a:latin typeface="Helvetica" pitchFamily="2" charset="0"/>
                </a:rPr>
                <a:t>-helix/loop?</a:t>
              </a:r>
            </a:p>
            <a:p>
              <a:r>
                <a:rPr lang="en-US" dirty="0">
                  <a:latin typeface="Helvetica" pitchFamily="2" charset="0"/>
                </a:rPr>
                <a:t>	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1AF4BB7-28AB-0D4F-BA46-07B9332B5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69775" y="4750162"/>
              <a:ext cx="1711739" cy="128195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21ADE6-AD1B-D146-91F9-B8F371400705}"/>
                </a:ext>
              </a:extLst>
            </p:cNvPr>
            <p:cNvSpPr txBox="1"/>
            <p:nvPr/>
          </p:nvSpPr>
          <p:spPr>
            <a:xfrm>
              <a:off x="9688530" y="5671325"/>
              <a:ext cx="79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Jay Gorman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36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18C26108-CE25-0443-BEAC-30A39C56117C}"/>
              </a:ext>
            </a:extLst>
          </p:cNvPr>
          <p:cNvSpPr txBox="1"/>
          <p:nvPr/>
        </p:nvSpPr>
        <p:spPr>
          <a:xfrm>
            <a:off x="678685" y="180182"/>
            <a:ext cx="108346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The V2 domain of SIV gp120, like HIV V2 mediates</a:t>
            </a:r>
          </a:p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binding to integrin </a:t>
            </a:r>
            <a:r>
              <a:rPr lang="en-US" sz="3200" b="1" dirty="0">
                <a:latin typeface="Symbol" pitchFamily="2" charset="2"/>
                <a:cs typeface="Arial"/>
              </a:rPr>
              <a:t>a</a:t>
            </a:r>
            <a:r>
              <a:rPr lang="en-US" sz="3200" b="1" baseline="-25000" dirty="0">
                <a:latin typeface="Arial"/>
                <a:cs typeface="Arial"/>
              </a:rPr>
              <a:t>4</a:t>
            </a:r>
            <a:r>
              <a:rPr lang="en-US" sz="3200" b="1" dirty="0">
                <a:latin typeface="Symbol" pitchFamily="2" charset="2"/>
                <a:cs typeface="Arial"/>
              </a:rPr>
              <a:t>b</a:t>
            </a:r>
            <a:r>
              <a:rPr lang="en-US" sz="3200" b="1" baseline="-25000" dirty="0">
                <a:latin typeface="Arial"/>
                <a:cs typeface="Arial"/>
              </a:rPr>
              <a:t>7</a:t>
            </a:r>
            <a:endParaRPr lang="en-US" sz="3200" b="1" baseline="-25000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DA41FB-4BD1-054B-B891-2593571ABA79}"/>
              </a:ext>
            </a:extLst>
          </p:cNvPr>
          <p:cNvCxnSpPr>
            <a:cxnSpLocks/>
          </p:cNvCxnSpPr>
          <p:nvPr/>
        </p:nvCxnSpPr>
        <p:spPr>
          <a:xfrm flipV="1">
            <a:off x="0" y="1174467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B117880-0E2F-8140-B22C-C6B5548F6AB7}"/>
              </a:ext>
            </a:extLst>
          </p:cNvPr>
          <p:cNvGrpSpPr/>
          <p:nvPr/>
        </p:nvGrpSpPr>
        <p:grpSpPr>
          <a:xfrm>
            <a:off x="838365" y="1587643"/>
            <a:ext cx="7400779" cy="1307570"/>
            <a:chOff x="1092385" y="3724454"/>
            <a:chExt cx="7400779" cy="130757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2B56BCF-2280-B044-959B-2F69183B94AD}"/>
                </a:ext>
              </a:extLst>
            </p:cNvPr>
            <p:cNvGrpSpPr/>
            <p:nvPr/>
          </p:nvGrpSpPr>
          <p:grpSpPr>
            <a:xfrm>
              <a:off x="1092385" y="4073933"/>
              <a:ext cx="7400779" cy="958091"/>
              <a:chOff x="1636893" y="4012187"/>
              <a:chExt cx="7400779" cy="95809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6153701-CA5E-6140-837D-16703ADA63C5}"/>
                  </a:ext>
                </a:extLst>
              </p:cNvPr>
              <p:cNvSpPr/>
              <p:nvPr/>
            </p:nvSpPr>
            <p:spPr>
              <a:xfrm>
                <a:off x="3080641" y="4012187"/>
                <a:ext cx="5549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157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179A57A-24C1-D148-9630-B1737C9B0DB5}"/>
                  </a:ext>
                </a:extLst>
              </p:cNvPr>
              <p:cNvSpPr/>
              <p:nvPr/>
            </p:nvSpPr>
            <p:spPr>
              <a:xfrm>
                <a:off x="4644395" y="4114886"/>
                <a:ext cx="30809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95CFC9D-3F90-7049-8CDB-38359DB4D990}"/>
                  </a:ext>
                </a:extLst>
              </p:cNvPr>
              <p:cNvSpPr/>
              <p:nvPr/>
            </p:nvSpPr>
            <p:spPr>
              <a:xfrm>
                <a:off x="8311209" y="4018445"/>
                <a:ext cx="5549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196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0F78DDC-ABF5-3549-A4FA-EE0F3DFBE5A7}"/>
                  </a:ext>
                </a:extLst>
              </p:cNvPr>
              <p:cNvSpPr/>
              <p:nvPr/>
            </p:nvSpPr>
            <p:spPr>
              <a:xfrm>
                <a:off x="8305312" y="4630178"/>
                <a:ext cx="5549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211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D4A3E39-FFB7-E645-860D-E64C5F93D7CD}"/>
                  </a:ext>
                </a:extLst>
              </p:cNvPr>
              <p:cNvSpPr/>
              <p:nvPr/>
            </p:nvSpPr>
            <p:spPr>
              <a:xfrm>
                <a:off x="2558013" y="4238247"/>
                <a:ext cx="64796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     CSFNISTSIRGKV</a:t>
                </a:r>
                <a:r>
                  <a:rPr lang="en-US" sz="1600" dirty="0">
                    <a:solidFill>
                      <a:srgbClr val="FF0000"/>
                    </a:solidFill>
                    <a:latin typeface="Courier" pitchFamily="2" charset="0"/>
                    <a:cs typeface="Times New Roman" panose="02020603050405020304" pitchFamily="18" charset="0"/>
                  </a:rPr>
                  <a:t>QK</a:t>
                </a:r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EYAFFYK</a:t>
                </a:r>
                <a:r>
                  <a:rPr lang="en-US" sz="1600" dirty="0">
                    <a:solidFill>
                      <a:srgbClr val="FF0000"/>
                    </a:solidFill>
                    <a:latin typeface="Courier" pitchFamily="2" charset="0"/>
                    <a:cs typeface="Times New Roman" panose="02020603050405020304" pitchFamily="18" charset="0"/>
                  </a:rPr>
                  <a:t>LDI</a:t>
                </a:r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IPID----NDTTSYKLTSC </a:t>
                </a:r>
                <a:endParaRPr lang="en-US" sz="1600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509C17-F741-064E-8393-B8462BF38917}"/>
                  </a:ext>
                </a:extLst>
              </p:cNvPr>
              <p:cNvSpPr/>
              <p:nvPr/>
            </p:nvSpPr>
            <p:spPr>
              <a:xfrm>
                <a:off x="3171660" y="4401311"/>
                <a:ext cx="561564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Courier" pitchFamily="2" charset="0"/>
                    <a:cs typeface="Times New Roman" panose="02020603050405020304" pitchFamily="18" charset="0"/>
                  </a:rPr>
                  <a:t>CKFNMTGLKRDKKKEYNETWYSADLVCEQGNNTGNESRCYMNHC</a:t>
                </a:r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67112D3-A901-0744-9D58-91BCCE231DBD}"/>
                  </a:ext>
                </a:extLst>
              </p:cNvPr>
              <p:cNvSpPr/>
              <p:nvPr/>
            </p:nvSpPr>
            <p:spPr>
              <a:xfrm>
                <a:off x="2249802" y="4245654"/>
                <a:ext cx="10486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Courier" pitchFamily="2" charset="0"/>
                    <a:cs typeface="Times New Roman" panose="02020603050405020304" pitchFamily="18" charset="0"/>
                  </a:rPr>
                  <a:t>HXB2 V2</a:t>
                </a:r>
                <a:endParaRPr lang="en-US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5A07323-F056-514E-BBC8-3F9D9FC4E833}"/>
                  </a:ext>
                </a:extLst>
              </p:cNvPr>
              <p:cNvSpPr/>
              <p:nvPr/>
            </p:nvSpPr>
            <p:spPr>
              <a:xfrm>
                <a:off x="1636893" y="4398055"/>
                <a:ext cx="166584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Courier" pitchFamily="2" charset="0"/>
                    <a:cs typeface="Times New Roman" panose="02020603050405020304" pitchFamily="18" charset="0"/>
                  </a:rPr>
                  <a:t>SIVmac239 V2</a:t>
                </a:r>
                <a:endParaRPr lang="en-US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4AFF324-858A-904E-AF53-E0D66225C14F}"/>
                  </a:ext>
                </a:extLst>
              </p:cNvPr>
              <p:cNvSpPr/>
              <p:nvPr/>
            </p:nvSpPr>
            <p:spPr>
              <a:xfrm>
                <a:off x="6098816" y="4138079"/>
                <a:ext cx="30809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*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B593A35-B235-604F-8F91-E07FC90CEA23}"/>
                  </a:ext>
                </a:extLst>
              </p:cNvPr>
              <p:cNvSpPr/>
              <p:nvPr/>
            </p:nvSpPr>
            <p:spPr>
              <a:xfrm>
                <a:off x="3044200" y="4631724"/>
                <a:ext cx="5549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Courier" pitchFamily="2" charset="0"/>
                    <a:cs typeface="Times New Roman" panose="02020603050405020304" pitchFamily="18" charset="0"/>
                  </a:rPr>
                  <a:t>168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F1A10E-2C17-1B44-A617-4E06E94BBB32}"/>
                </a:ext>
              </a:extLst>
            </p:cNvPr>
            <p:cNvSpPr/>
            <p:nvPr/>
          </p:nvSpPr>
          <p:spPr>
            <a:xfrm>
              <a:off x="4099887" y="3724454"/>
              <a:ext cx="1775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Symbol" pitchFamily="2" charset="2"/>
                  <a:cs typeface="Cordia New" panose="020B0304020202020204" pitchFamily="34" charset="-34"/>
                </a:rPr>
                <a:t>a</a:t>
              </a:r>
              <a:r>
                <a:rPr lang="en-US" b="1" baseline="-25000" dirty="0">
                  <a:cs typeface="Cordia New" panose="020B0304020202020204" pitchFamily="34" charset="-34"/>
                </a:rPr>
                <a:t>4</a:t>
              </a:r>
              <a:r>
                <a:rPr lang="en-US" b="1" dirty="0">
                  <a:latin typeface="Symbol" pitchFamily="2" charset="2"/>
                  <a:cs typeface="Cordia New" panose="020B0304020202020204" pitchFamily="34" charset="-34"/>
                </a:rPr>
                <a:t>b</a:t>
              </a:r>
              <a:r>
                <a:rPr lang="en-US" b="1" baseline="-25000" dirty="0">
                  <a:cs typeface="Cordia New" panose="020B0304020202020204" pitchFamily="34" charset="-34"/>
                </a:rPr>
                <a:t>7</a:t>
              </a:r>
              <a:r>
                <a:rPr lang="en-US" b="1" dirty="0">
                  <a:cs typeface="Cordia New" panose="020B0304020202020204" pitchFamily="34" charset="-34"/>
                </a:rPr>
                <a:t> </a:t>
              </a:r>
              <a:r>
                <a:rPr lang="en-US" b="1" dirty="0"/>
                <a:t>binding site</a:t>
              </a:r>
              <a:endParaRPr lang="en-US" dirty="0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4245C6D-E177-994D-8597-71E02FAF31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8050" y="4033782"/>
              <a:ext cx="475488" cy="3262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C8D2B6B-13E9-7E4B-AB40-0B9A6602DDAC}"/>
                </a:ext>
              </a:extLst>
            </p:cNvPr>
            <p:cNvCxnSpPr>
              <a:cxnSpLocks/>
            </p:cNvCxnSpPr>
            <p:nvPr/>
          </p:nvCxnSpPr>
          <p:spPr>
            <a:xfrm>
              <a:off x="5035869" y="4044109"/>
              <a:ext cx="512527" cy="3008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D5E54B-D1C0-5E47-9257-EC4B6E00973E}"/>
              </a:ext>
            </a:extLst>
          </p:cNvPr>
          <p:cNvSpPr txBox="1"/>
          <p:nvPr/>
        </p:nvSpPr>
        <p:spPr>
          <a:xfrm>
            <a:off x="2712377" y="3429000"/>
            <a:ext cx="3937296" cy="1420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minimal sequence conservation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retention of </a:t>
            </a:r>
            <a:r>
              <a:rPr lang="en-US" sz="2000" dirty="0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–reactivity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suggests a common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20D6D-1067-A34E-9D97-1EF4B2FC9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251" y="1803397"/>
            <a:ext cx="2385844" cy="43172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93FCB-C5EC-B946-9BDC-AD2E35BA3772}"/>
              </a:ext>
            </a:extLst>
          </p:cNvPr>
          <p:cNvSpPr txBox="1"/>
          <p:nvPr/>
        </p:nvSpPr>
        <p:spPr>
          <a:xfrm>
            <a:off x="7038203" y="2962871"/>
            <a:ext cx="1317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RV144 sieve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93540-A98E-DB48-A8C5-92761A3323BA}"/>
              </a:ext>
            </a:extLst>
          </p:cNvPr>
          <p:cNvSpPr txBox="1"/>
          <p:nvPr/>
        </p:nvSpPr>
        <p:spPr>
          <a:xfrm>
            <a:off x="8650841" y="130426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gp120 binding to 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4EEA33-C519-1043-BB22-CABD8DEE8758}"/>
              </a:ext>
            </a:extLst>
          </p:cNvPr>
          <p:cNvCxnSpPr/>
          <p:nvPr/>
        </p:nvCxnSpPr>
        <p:spPr>
          <a:xfrm>
            <a:off x="8510241" y="1686186"/>
            <a:ext cx="2729687" cy="555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4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18C26108-CE25-0443-BEAC-30A39C56117C}"/>
              </a:ext>
            </a:extLst>
          </p:cNvPr>
          <p:cNvSpPr txBox="1"/>
          <p:nvPr/>
        </p:nvSpPr>
        <p:spPr>
          <a:xfrm>
            <a:off x="1817109" y="180182"/>
            <a:ext cx="8557782" cy="13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mAb ITS03: a non neutralizing SIV V2 mAb </a:t>
            </a:r>
          </a:p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analogous to CH58</a:t>
            </a:r>
          </a:p>
          <a:p>
            <a:pPr>
              <a:lnSpc>
                <a:spcPts val="3280"/>
              </a:lnSpc>
            </a:pPr>
            <a:endParaRPr lang="en-US" sz="3200" b="1" baseline="-25000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DA41FB-4BD1-054B-B891-2593571ABA79}"/>
              </a:ext>
            </a:extLst>
          </p:cNvPr>
          <p:cNvCxnSpPr>
            <a:cxnSpLocks/>
          </p:cNvCxnSpPr>
          <p:nvPr/>
        </p:nvCxnSpPr>
        <p:spPr>
          <a:xfrm flipV="1">
            <a:off x="0" y="1174467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2C329C2-865B-254B-B87C-74FE3AAE4E89}"/>
              </a:ext>
            </a:extLst>
          </p:cNvPr>
          <p:cNvGrpSpPr/>
          <p:nvPr/>
        </p:nvGrpSpPr>
        <p:grpSpPr>
          <a:xfrm>
            <a:off x="294621" y="1245332"/>
            <a:ext cx="3351550" cy="1972679"/>
            <a:chOff x="294621" y="1245332"/>
            <a:chExt cx="3351550" cy="19726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771B89-F532-1F40-8F3A-381F2483C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172" y="1773762"/>
              <a:ext cx="3315999" cy="11241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AD99D2-0D68-D649-AD62-E0EFF5CDD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172" y="1245332"/>
              <a:ext cx="1763127" cy="53608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AB699F-F0D8-844D-B2DA-DCD926BA541E}"/>
                </a:ext>
              </a:extLst>
            </p:cNvPr>
            <p:cNvSpPr/>
            <p:nvPr/>
          </p:nvSpPr>
          <p:spPr>
            <a:xfrm>
              <a:off x="294621" y="2941012"/>
              <a:ext cx="30733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Mason, Roederer et. al., 2016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774264-5A94-A34B-A511-C30BE786746D}"/>
              </a:ext>
            </a:extLst>
          </p:cNvPr>
          <p:cNvGrpSpPr/>
          <p:nvPr/>
        </p:nvGrpSpPr>
        <p:grpSpPr>
          <a:xfrm>
            <a:off x="2924038" y="2750477"/>
            <a:ext cx="8589277" cy="2419230"/>
            <a:chOff x="2753920" y="2438298"/>
            <a:chExt cx="8589277" cy="24192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63C605-06D1-3D43-954C-AE492C6BE36A}"/>
                </a:ext>
              </a:extLst>
            </p:cNvPr>
            <p:cNvGrpSpPr/>
            <p:nvPr/>
          </p:nvGrpSpPr>
          <p:grpSpPr>
            <a:xfrm>
              <a:off x="3532292" y="2438298"/>
              <a:ext cx="7810905" cy="2419230"/>
              <a:chOff x="318038" y="1601077"/>
              <a:chExt cx="7810905" cy="241923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EB4BE3B-2C0C-9645-A3D8-11AB8905B1FC}"/>
                  </a:ext>
                </a:extLst>
              </p:cNvPr>
              <p:cNvGrpSpPr/>
              <p:nvPr/>
            </p:nvGrpSpPr>
            <p:grpSpPr>
              <a:xfrm>
                <a:off x="853984" y="1601077"/>
                <a:ext cx="7274959" cy="1743391"/>
                <a:chOff x="517423" y="821877"/>
                <a:chExt cx="7274959" cy="1743391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9B77EAC-4D5B-C04E-B5BA-8E3C9E1B22D5}"/>
                    </a:ext>
                  </a:extLst>
                </p:cNvPr>
                <p:cNvGrpSpPr/>
                <p:nvPr/>
              </p:nvGrpSpPr>
              <p:grpSpPr>
                <a:xfrm>
                  <a:off x="517423" y="821877"/>
                  <a:ext cx="7274959" cy="1432944"/>
                  <a:chOff x="85623" y="1494977"/>
                  <a:chExt cx="7274959" cy="1432944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74FFBD33-59AD-2349-A779-0BB7E3A07982}"/>
                      </a:ext>
                    </a:extLst>
                  </p:cNvPr>
                  <p:cNvGrpSpPr/>
                  <p:nvPr/>
                </p:nvGrpSpPr>
                <p:grpSpPr>
                  <a:xfrm>
                    <a:off x="85623" y="1765002"/>
                    <a:ext cx="7274959" cy="1162919"/>
                    <a:chOff x="64217" y="994567"/>
                    <a:chExt cx="5456219" cy="872189"/>
                  </a:xfrm>
                </p:grpSpPr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0869D207-BCA5-554A-81AF-6E5F0A0471B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 rotWithShape="1">
                    <a:blip r:embed="rId5"/>
                    <a:srcRect t="10870" b="62347"/>
                    <a:stretch/>
                  </p:blipFill>
                  <p:spPr>
                    <a:xfrm>
                      <a:off x="64217" y="1236117"/>
                      <a:ext cx="5456219" cy="63063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DF96A196-942D-4840-A7E6-68EB4A040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9965" y="994567"/>
                      <a:ext cx="190197" cy="34624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prstClr val="black"/>
                          </a:solidFill>
                        </a:rPr>
                        <a:t> </a:t>
                      </a:r>
                      <a:endParaRPr lang="en-US" sz="2400" dirty="0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4487178E-A507-8C4B-9E36-04664BD0A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82417" y="1415077"/>
                      <a:ext cx="384313" cy="221751"/>
                    </a:xfrm>
                    <a:prstGeom prst="rect">
                      <a:avLst/>
                    </a:prstGeom>
                    <a:solidFill>
                      <a:srgbClr val="64F0D9">
                        <a:alpha val="15000"/>
                      </a:srgbClr>
                    </a:solidFill>
                    <a:ln w="12700">
                      <a:noFill/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81A87E81-5C80-224B-8795-BA036B2098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8916" y="1418392"/>
                      <a:ext cx="384313" cy="221751"/>
                    </a:xfrm>
                    <a:prstGeom prst="rect">
                      <a:avLst/>
                    </a:prstGeom>
                    <a:solidFill>
                      <a:srgbClr val="64F0D9">
                        <a:alpha val="15000"/>
                      </a:srgbClr>
                    </a:solidFill>
                    <a:ln w="12700">
                      <a:noFill/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1C81D9D6-8ED7-E648-846F-255CB511C84D}"/>
                      </a:ext>
                    </a:extLst>
                  </p:cNvPr>
                  <p:cNvGrpSpPr/>
                  <p:nvPr/>
                </p:nvGrpSpPr>
                <p:grpSpPr>
                  <a:xfrm>
                    <a:off x="2270086" y="1494977"/>
                    <a:ext cx="2366973" cy="461665"/>
                    <a:chOff x="3279353" y="2834629"/>
                    <a:chExt cx="1775230" cy="346249"/>
                  </a:xfrm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CEA1533C-7AD0-1E42-A458-898F0349C5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9353" y="2871843"/>
                      <a:ext cx="1775230" cy="295542"/>
                    </a:xfrm>
                    <a:prstGeom prst="rect">
                      <a:avLst/>
                    </a:prstGeom>
                    <a:solidFill>
                      <a:srgbClr val="64F0D9">
                        <a:alpha val="15000"/>
                      </a:srgbClr>
                    </a:solidFill>
                    <a:ln w="12700">
                      <a:noFill/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1F4F296A-1861-AE4A-9BF6-93829BF7CD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9353" y="2834629"/>
                      <a:ext cx="1731051" cy="3462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dirty="0">
                          <a:latin typeface="Symbol" pitchFamily="2" charset="2"/>
                          <a:cs typeface="Cordia New" panose="020B0304020202020204" pitchFamily="34" charset="-34"/>
                        </a:rPr>
                        <a:t>a</a:t>
                      </a:r>
                      <a:r>
                        <a:rPr lang="en-US" sz="2400" b="1" baseline="-25000" dirty="0">
                          <a:cs typeface="Cordia New" panose="020B0304020202020204" pitchFamily="34" charset="-34"/>
                        </a:rPr>
                        <a:t>4</a:t>
                      </a:r>
                      <a:r>
                        <a:rPr lang="en-US" sz="2400" b="1" dirty="0">
                          <a:latin typeface="Symbol" pitchFamily="2" charset="2"/>
                          <a:cs typeface="Cordia New" panose="020B0304020202020204" pitchFamily="34" charset="-34"/>
                        </a:rPr>
                        <a:t>b</a:t>
                      </a:r>
                      <a:r>
                        <a:rPr lang="en-US" sz="2400" b="1" baseline="-25000" dirty="0">
                          <a:cs typeface="Cordia New" panose="020B0304020202020204" pitchFamily="34" charset="-34"/>
                        </a:rPr>
                        <a:t>7</a:t>
                      </a:r>
                      <a:r>
                        <a:rPr lang="en-US" sz="2400" b="1" dirty="0">
                          <a:cs typeface="Cordia New" panose="020B0304020202020204" pitchFamily="34" charset="-34"/>
                        </a:rPr>
                        <a:t> </a:t>
                      </a:r>
                      <a:r>
                        <a:rPr lang="en-US" sz="2400" b="1" dirty="0"/>
                        <a:t>binding site</a:t>
                      </a:r>
                      <a:endParaRPr lang="en-US" sz="2400" dirty="0"/>
                    </a:p>
                  </p:txBody>
                </p:sp>
              </p:grp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F994D762-2260-7A43-AFCA-7D61159655C0}"/>
                      </a:ext>
                    </a:extLst>
                  </p:cNvPr>
                  <p:cNvCxnSpPr>
                    <a:cxnSpLocks/>
                    <a:stCxn id="28" idx="2"/>
                  </p:cNvCxnSpPr>
                  <p:nvPr/>
                </p:nvCxnSpPr>
                <p:spPr>
                  <a:xfrm>
                    <a:off x="3424120" y="1956642"/>
                    <a:ext cx="512527" cy="300803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481DB065-101F-934B-B4A7-AB4CE305BE4B}"/>
                      </a:ext>
                    </a:extLst>
                  </p:cNvPr>
                  <p:cNvCxnSpPr>
                    <a:cxnSpLocks/>
                    <a:endCxn id="31" idx="0"/>
                  </p:cNvCxnSpPr>
                  <p:nvPr/>
                </p:nvCxnSpPr>
                <p:spPr>
                  <a:xfrm flipH="1">
                    <a:off x="2632765" y="1999465"/>
                    <a:ext cx="475488" cy="32621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11DCEF8-95B8-8F4F-BAC2-1F7DDEED7FE2}"/>
                    </a:ext>
                  </a:extLst>
                </p:cNvPr>
                <p:cNvSpPr/>
                <p:nvPr/>
              </p:nvSpPr>
              <p:spPr>
                <a:xfrm>
                  <a:off x="709238" y="2165158"/>
                  <a:ext cx="696448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000" dirty="0">
                      <a:solidFill>
                        <a:prstClr val="black"/>
                      </a:solidFill>
                      <a:latin typeface="Courier" pitchFamily="2" charset="0"/>
                      <a:cs typeface="Times New Roman" panose="02020603050405020304" pitchFamily="18" charset="0"/>
                    </a:rPr>
                    <a:t>CKFNMTGLKRDKKKEYNETWYSADLVCEQGNNTGNESRCYMNHC</a:t>
                  </a:r>
                  <a:endParaRPr lang="en-US" sz="2000" dirty="0"/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6E0CF03D-66EC-5945-9635-9B6C02A714F9}"/>
                  </a:ext>
                </a:extLst>
              </p:cNvPr>
              <p:cNvGrpSpPr/>
              <p:nvPr/>
            </p:nvGrpSpPr>
            <p:grpSpPr>
              <a:xfrm>
                <a:off x="318038" y="3407910"/>
                <a:ext cx="4571753" cy="612397"/>
                <a:chOff x="318038" y="3407910"/>
                <a:chExt cx="4571753" cy="61239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7C07119-AB5E-5743-B983-144B8CB69F4B}"/>
                    </a:ext>
                  </a:extLst>
                </p:cNvPr>
                <p:cNvCxnSpPr/>
                <p:nvPr/>
              </p:nvCxnSpPr>
              <p:spPr>
                <a:xfrm flipV="1">
                  <a:off x="2888708" y="3571624"/>
                  <a:ext cx="2001083" cy="26125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D1DC00D0-1AF4-A041-8CA2-AAF97102B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70169" y="3851030"/>
                  <a:ext cx="1744944" cy="1"/>
                </a:xfrm>
                <a:prstGeom prst="line">
                  <a:avLst/>
                </a:prstGeom>
                <a:ln w="1270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A706164-7A69-E04C-8EC7-4D4D50C48B6A}"/>
                    </a:ext>
                  </a:extLst>
                </p:cNvPr>
                <p:cNvSpPr txBox="1"/>
                <p:nvPr/>
              </p:nvSpPr>
              <p:spPr>
                <a:xfrm>
                  <a:off x="327182" y="3681753"/>
                  <a:ext cx="154298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mAb ITS03 (SIV)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01E16E2-9881-8F4C-8E43-717806F03A8B}"/>
                    </a:ext>
                  </a:extLst>
                </p:cNvPr>
                <p:cNvSpPr txBox="1"/>
                <p:nvPr/>
              </p:nvSpPr>
              <p:spPr>
                <a:xfrm>
                  <a:off x="318038" y="3407910"/>
                  <a:ext cx="15616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mAb CH58 (HIV)</a:t>
                  </a: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2CAE58-A97E-F543-9B20-FC056377855F}"/>
                </a:ext>
              </a:extLst>
            </p:cNvPr>
            <p:cNvSpPr txBox="1"/>
            <p:nvPr/>
          </p:nvSpPr>
          <p:spPr>
            <a:xfrm>
              <a:off x="2753920" y="3281453"/>
              <a:ext cx="1590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subtype A/E V2: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E0D079-6F7E-234E-8984-B8D7B9046A3B}"/>
                </a:ext>
              </a:extLst>
            </p:cNvPr>
            <p:cNvSpPr txBox="1"/>
            <p:nvPr/>
          </p:nvSpPr>
          <p:spPr>
            <a:xfrm>
              <a:off x="2871760" y="3822267"/>
              <a:ext cx="15488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SIV Mac239 V2: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796430-C238-5248-AEAE-54959262616A}"/>
              </a:ext>
            </a:extLst>
          </p:cNvPr>
          <p:cNvSpPr txBox="1"/>
          <p:nvPr/>
        </p:nvSpPr>
        <p:spPr>
          <a:xfrm>
            <a:off x="4043489" y="1694824"/>
            <a:ext cx="7579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• ITS03 is a non neutralizing SIV V2 mAb analogous to CH58</a:t>
            </a:r>
          </a:p>
        </p:txBody>
      </p:sp>
    </p:spTree>
    <p:extLst>
      <p:ext uri="{BB962C8B-B14F-4D97-AF65-F5344CB8AC3E}">
        <p14:creationId xmlns:p14="http://schemas.microsoft.com/office/powerpoint/2010/main" val="3985115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9911134-9AA0-334D-929D-D0DC87C37472}"/>
              </a:ext>
            </a:extLst>
          </p:cNvPr>
          <p:cNvSpPr txBox="1"/>
          <p:nvPr/>
        </p:nvSpPr>
        <p:spPr>
          <a:xfrm>
            <a:off x="678685" y="292974"/>
            <a:ext cx="10834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89CB94-BBDF-E747-9237-0463810CC464}"/>
              </a:ext>
            </a:extLst>
          </p:cNvPr>
          <p:cNvCxnSpPr>
            <a:cxnSpLocks/>
          </p:cNvCxnSpPr>
          <p:nvPr/>
        </p:nvCxnSpPr>
        <p:spPr>
          <a:xfrm flipV="1">
            <a:off x="0" y="11866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AAC286-9F47-634A-B7D4-16278846CF8C}"/>
              </a:ext>
            </a:extLst>
          </p:cNvPr>
          <p:cNvGrpSpPr/>
          <p:nvPr/>
        </p:nvGrpSpPr>
        <p:grpSpPr>
          <a:xfrm>
            <a:off x="196515" y="1284315"/>
            <a:ext cx="3675064" cy="1247203"/>
            <a:chOff x="196515" y="1284315"/>
            <a:chExt cx="3924300" cy="13103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5B6C746-ED68-E049-B6D5-6A6EB18496E3}"/>
                </a:ext>
              </a:extLst>
            </p:cNvPr>
            <p:cNvGrpSpPr/>
            <p:nvPr/>
          </p:nvGrpSpPr>
          <p:grpSpPr>
            <a:xfrm>
              <a:off x="196515" y="1284315"/>
              <a:ext cx="3924300" cy="1282700"/>
              <a:chOff x="196515" y="1284315"/>
              <a:chExt cx="3924300" cy="12827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70583AA-F19C-2443-9B83-8D78282AA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515" y="1284315"/>
                <a:ext cx="3924300" cy="12827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9130F44-3587-EF40-977B-C22974FFC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8907" y="2214445"/>
                <a:ext cx="484918" cy="178752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E3EB2D-9297-594A-8CCA-A6C12E86FF1D}"/>
                </a:ext>
              </a:extLst>
            </p:cNvPr>
            <p:cNvSpPr txBox="1"/>
            <p:nvPr/>
          </p:nvSpPr>
          <p:spPr>
            <a:xfrm>
              <a:off x="2031066" y="2317676"/>
              <a:ext cx="255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9677BBF-5282-2C47-9CDE-91D4AEDB6E91}"/>
              </a:ext>
            </a:extLst>
          </p:cNvPr>
          <p:cNvSpPr txBox="1"/>
          <p:nvPr/>
        </p:nvSpPr>
        <p:spPr>
          <a:xfrm>
            <a:off x="678685" y="180182"/>
            <a:ext cx="108346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2800" b="1" dirty="0">
                <a:latin typeface="Arial"/>
                <a:cs typeface="Arial"/>
              </a:rPr>
              <a:t> mAbs CH58 (HIV) and ITS03 (SIV) both inhibit V2</a:t>
            </a:r>
          </a:p>
          <a:p>
            <a:pPr>
              <a:lnSpc>
                <a:spcPts val="3280"/>
              </a:lnSpc>
            </a:pPr>
            <a:r>
              <a:rPr lang="en-US" sz="2800" b="1" dirty="0">
                <a:latin typeface="Arial"/>
                <a:cs typeface="Arial"/>
              </a:rPr>
              <a:t> binding to integrin </a:t>
            </a:r>
            <a:r>
              <a:rPr lang="en-US" sz="2800" b="1" dirty="0">
                <a:latin typeface="Symbol" pitchFamily="2" charset="2"/>
                <a:cs typeface="Arial"/>
              </a:rPr>
              <a:t>a</a:t>
            </a:r>
            <a:r>
              <a:rPr lang="en-US" sz="2800" b="1" baseline="-25000" dirty="0">
                <a:latin typeface="Arial"/>
                <a:cs typeface="Arial"/>
              </a:rPr>
              <a:t>4</a:t>
            </a:r>
            <a:r>
              <a:rPr lang="en-US" sz="2800" b="1" dirty="0">
                <a:latin typeface="Symbol" pitchFamily="2" charset="2"/>
                <a:cs typeface="Arial"/>
              </a:rPr>
              <a:t>b</a:t>
            </a:r>
            <a:r>
              <a:rPr lang="en-US" sz="2800" b="1" baseline="-25000" dirty="0">
                <a:latin typeface="Arial"/>
                <a:cs typeface="Arial"/>
              </a:rPr>
              <a:t>7</a:t>
            </a:r>
            <a:endParaRPr lang="en-US" sz="2800" b="1" baseline="-25000" dirty="0">
              <a:latin typeface="Arial"/>
              <a:ea typeface="Arial" charset="0"/>
              <a:cs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1C8629-D5E0-E744-A061-910D37EB369B}"/>
              </a:ext>
            </a:extLst>
          </p:cNvPr>
          <p:cNvGrpSpPr/>
          <p:nvPr/>
        </p:nvGrpSpPr>
        <p:grpSpPr>
          <a:xfrm>
            <a:off x="2814728" y="2200921"/>
            <a:ext cx="9182066" cy="3798881"/>
            <a:chOff x="3009934" y="1378995"/>
            <a:chExt cx="9182066" cy="37988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B417FD-6BF7-3E4F-AEF9-CD5D46A5639C}"/>
                </a:ext>
              </a:extLst>
            </p:cNvPr>
            <p:cNvGrpSpPr/>
            <p:nvPr/>
          </p:nvGrpSpPr>
          <p:grpSpPr>
            <a:xfrm>
              <a:off x="3009934" y="1427002"/>
              <a:ext cx="4180097" cy="3545688"/>
              <a:chOff x="3009934" y="2125636"/>
              <a:chExt cx="4180097" cy="354568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C56CC21-9D94-5B4F-88C3-FA2B2A84168C}"/>
                  </a:ext>
                </a:extLst>
              </p:cNvPr>
              <p:cNvGrpSpPr/>
              <p:nvPr/>
            </p:nvGrpSpPr>
            <p:grpSpPr>
              <a:xfrm>
                <a:off x="3009934" y="2125636"/>
                <a:ext cx="4180097" cy="3448049"/>
                <a:chOff x="1890336" y="2471532"/>
                <a:chExt cx="4180097" cy="3448049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AFE44D6C-A3E8-9941-B991-F30C04A7334C}"/>
                    </a:ext>
                  </a:extLst>
                </p:cNvPr>
                <p:cNvGrpSpPr/>
                <p:nvPr/>
              </p:nvGrpSpPr>
              <p:grpSpPr>
                <a:xfrm>
                  <a:off x="1890336" y="2840864"/>
                  <a:ext cx="4180097" cy="3078717"/>
                  <a:chOff x="1589766" y="2653308"/>
                  <a:chExt cx="4180097" cy="3078717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980050A0-5F89-7E48-9138-7529475E20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589766" y="2689884"/>
                    <a:ext cx="4180097" cy="3042141"/>
                  </a:xfrm>
                  <a:prstGeom prst="rect">
                    <a:avLst/>
                  </a:prstGeom>
                </p:spPr>
              </p:pic>
              <p:pic>
                <p:nvPicPr>
                  <p:cNvPr id="2" name="Picture 1">
                    <a:extLst>
                      <a:ext uri="{FF2B5EF4-FFF2-40B4-BE49-F238E27FC236}">
                        <a16:creationId xmlns:a16="http://schemas.microsoft.com/office/drawing/2014/main" id="{F99F7738-F2F1-914C-9A86-B3ED240174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589766" y="2653308"/>
                    <a:ext cx="457200" cy="3683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CB92D2F-65E8-DE4B-AE7E-85177FCA6A99}"/>
                    </a:ext>
                  </a:extLst>
                </p:cNvPr>
                <p:cNvSpPr txBox="1"/>
                <p:nvPr/>
              </p:nvSpPr>
              <p:spPr>
                <a:xfrm>
                  <a:off x="2970246" y="2471532"/>
                  <a:ext cx="27222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u="sng" dirty="0"/>
                    <a:t>CH58 inhibits HIV V2-</a:t>
                  </a:r>
                  <a:r>
                    <a:rPr lang="en-US" b="1" u="sng" dirty="0">
                      <a:latin typeface="Symbol" pitchFamily="2" charset="2"/>
                      <a:cs typeface="Arial"/>
                    </a:rPr>
                    <a:t> a</a:t>
                  </a:r>
                  <a:r>
                    <a:rPr lang="en-US" b="1" u="sng" baseline="-25000" dirty="0">
                      <a:latin typeface="Arial"/>
                      <a:cs typeface="Arial"/>
                    </a:rPr>
                    <a:t>4</a:t>
                  </a:r>
                  <a:r>
                    <a:rPr lang="en-US" b="1" u="sng" dirty="0">
                      <a:latin typeface="Symbol" pitchFamily="2" charset="2"/>
                      <a:cs typeface="Arial"/>
                    </a:rPr>
                    <a:t>b</a:t>
                  </a:r>
                  <a:r>
                    <a:rPr lang="en-US" b="1" u="sng" baseline="-25000" dirty="0">
                      <a:latin typeface="Arial"/>
                      <a:cs typeface="Arial"/>
                    </a:rPr>
                    <a:t>7</a:t>
                  </a:r>
                  <a:endParaRPr lang="en-US" b="1" u="sng" dirty="0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1D7FDF1-14BB-5044-A766-1AE5AEFD5000}"/>
                  </a:ext>
                </a:extLst>
              </p:cNvPr>
              <p:cNvSpPr/>
              <p:nvPr/>
            </p:nvSpPr>
            <p:spPr>
              <a:xfrm>
                <a:off x="4655127" y="2863267"/>
                <a:ext cx="568037" cy="280805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5437B6-30E0-8C4F-9DE7-7BCCE4684486}"/>
                </a:ext>
              </a:extLst>
            </p:cNvPr>
            <p:cNvGrpSpPr/>
            <p:nvPr/>
          </p:nvGrpSpPr>
          <p:grpSpPr>
            <a:xfrm>
              <a:off x="7408296" y="1378995"/>
              <a:ext cx="4783704" cy="3798881"/>
              <a:chOff x="7408296" y="2077629"/>
              <a:chExt cx="4783704" cy="379888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CDF1F5D-4B5C-B047-83EE-0C427299BF43}"/>
                  </a:ext>
                </a:extLst>
              </p:cNvPr>
              <p:cNvGrpSpPr/>
              <p:nvPr/>
            </p:nvGrpSpPr>
            <p:grpSpPr>
              <a:xfrm>
                <a:off x="7408296" y="2077629"/>
                <a:ext cx="4783704" cy="3798881"/>
                <a:chOff x="6211828" y="2367171"/>
                <a:chExt cx="4783704" cy="3798881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36533FE0-A209-5048-B617-E887A25A0497}"/>
                    </a:ext>
                  </a:extLst>
                </p:cNvPr>
                <p:cNvGrpSpPr/>
                <p:nvPr/>
              </p:nvGrpSpPr>
              <p:grpSpPr>
                <a:xfrm>
                  <a:off x="6211828" y="2705515"/>
                  <a:ext cx="4783704" cy="3460537"/>
                  <a:chOff x="6211827" y="2669507"/>
                  <a:chExt cx="4746755" cy="3232499"/>
                </a:xfrm>
              </p:grpSpPr>
              <p:pic>
                <p:nvPicPr>
                  <p:cNvPr id="20" name="Picture 19">
                    <a:extLst>
                      <a:ext uri="{FF2B5EF4-FFF2-40B4-BE49-F238E27FC236}">
                        <a16:creationId xmlns:a16="http://schemas.microsoft.com/office/drawing/2014/main" id="{8EBB9401-8802-B547-A2F4-DCD820685B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11827" y="2669507"/>
                    <a:ext cx="4746755" cy="3232499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A468A100-54C8-4B4D-8960-92583C0431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333744" y="2669507"/>
                    <a:ext cx="457200" cy="3683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EDCDA7E-426A-5941-8F21-49515F8B5B41}"/>
                    </a:ext>
                  </a:extLst>
                </p:cNvPr>
                <p:cNvSpPr txBox="1"/>
                <p:nvPr/>
              </p:nvSpPr>
              <p:spPr>
                <a:xfrm>
                  <a:off x="7477714" y="2367171"/>
                  <a:ext cx="27002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u="sng" dirty="0"/>
                    <a:t>ITS03 inhibits SIV V2-</a:t>
                  </a:r>
                  <a:r>
                    <a:rPr lang="en-US" b="1" u="sng" dirty="0">
                      <a:latin typeface="Symbol" pitchFamily="2" charset="2"/>
                      <a:cs typeface="Arial"/>
                    </a:rPr>
                    <a:t> a</a:t>
                  </a:r>
                  <a:r>
                    <a:rPr lang="en-US" b="1" u="sng" baseline="-25000" dirty="0">
                      <a:latin typeface="Arial"/>
                      <a:cs typeface="Arial"/>
                    </a:rPr>
                    <a:t>4</a:t>
                  </a:r>
                  <a:r>
                    <a:rPr lang="en-US" b="1" u="sng" dirty="0">
                      <a:latin typeface="Symbol" pitchFamily="2" charset="2"/>
                      <a:cs typeface="Arial"/>
                    </a:rPr>
                    <a:t>b</a:t>
                  </a:r>
                  <a:r>
                    <a:rPr lang="en-US" b="1" u="sng" baseline="-25000" dirty="0">
                      <a:latin typeface="Arial"/>
                      <a:cs typeface="Arial"/>
                    </a:rPr>
                    <a:t>7</a:t>
                  </a:r>
                  <a:endParaRPr lang="en-US" b="1" u="sng" dirty="0"/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BDBCF87-F501-0740-A277-23C061D7C772}"/>
                  </a:ext>
                </a:extLst>
              </p:cNvPr>
              <p:cNvSpPr/>
              <p:nvPr/>
            </p:nvSpPr>
            <p:spPr>
              <a:xfrm>
                <a:off x="9490367" y="2705515"/>
                <a:ext cx="568037" cy="311820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4EA8DB-DAEB-DD4E-B6D8-D9ADC0186537}"/>
              </a:ext>
            </a:extLst>
          </p:cNvPr>
          <p:cNvSpPr txBox="1"/>
          <p:nvPr/>
        </p:nvSpPr>
        <p:spPr>
          <a:xfrm>
            <a:off x="4186582" y="1432959"/>
            <a:ext cx="6992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Both mAb CH58 and mAb ITS03 inhibit </a:t>
            </a:r>
            <a:r>
              <a:rPr lang="en-US" sz="2000" dirty="0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binding to V2 </a:t>
            </a:r>
          </a:p>
        </p:txBody>
      </p:sp>
    </p:spTree>
    <p:extLst>
      <p:ext uri="{BB962C8B-B14F-4D97-AF65-F5344CB8AC3E}">
        <p14:creationId xmlns:p14="http://schemas.microsoft.com/office/powerpoint/2010/main" val="16011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9911134-9AA0-334D-929D-D0DC87C37472}"/>
              </a:ext>
            </a:extLst>
          </p:cNvPr>
          <p:cNvSpPr txBox="1"/>
          <p:nvPr/>
        </p:nvSpPr>
        <p:spPr>
          <a:xfrm>
            <a:off x="678685" y="292974"/>
            <a:ext cx="10834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89CB94-BBDF-E747-9237-0463810CC464}"/>
              </a:ext>
            </a:extLst>
          </p:cNvPr>
          <p:cNvCxnSpPr>
            <a:cxnSpLocks/>
          </p:cNvCxnSpPr>
          <p:nvPr/>
        </p:nvCxnSpPr>
        <p:spPr>
          <a:xfrm flipV="1">
            <a:off x="0" y="11866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677BBF-5282-2C47-9CDE-91D4AEDB6E91}"/>
              </a:ext>
            </a:extLst>
          </p:cNvPr>
          <p:cNvSpPr txBox="1"/>
          <p:nvPr/>
        </p:nvSpPr>
        <p:spPr>
          <a:xfrm>
            <a:off x="678684" y="180182"/>
            <a:ext cx="112085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An SIV V2 domain mAb cross reacts with a helical/loop   </a:t>
            </a:r>
          </a:p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 region of HIV V2</a:t>
            </a:r>
            <a:endParaRPr lang="en-US" sz="3200" b="1" baseline="-25000" dirty="0">
              <a:latin typeface="Arial"/>
              <a:ea typeface="Arial" charset="0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C43571-296E-6E47-AD7A-6347A2B30E5B}"/>
              </a:ext>
            </a:extLst>
          </p:cNvPr>
          <p:cNvGrpSpPr/>
          <p:nvPr/>
        </p:nvGrpSpPr>
        <p:grpSpPr>
          <a:xfrm>
            <a:off x="7260077" y="1564850"/>
            <a:ext cx="3483986" cy="3755287"/>
            <a:chOff x="5147814" y="2460356"/>
            <a:chExt cx="2825923" cy="32396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A0C548-0BF6-B141-B242-6FCA6F3B94D6}"/>
                </a:ext>
              </a:extLst>
            </p:cNvPr>
            <p:cNvGrpSpPr/>
            <p:nvPr/>
          </p:nvGrpSpPr>
          <p:grpSpPr>
            <a:xfrm>
              <a:off x="5147814" y="2706907"/>
              <a:ext cx="2775464" cy="2993111"/>
              <a:chOff x="4352799" y="2801549"/>
              <a:chExt cx="2775464" cy="299311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2F5EA95-F33D-C54A-953A-333AFE6C7A20}"/>
                  </a:ext>
                </a:extLst>
              </p:cNvPr>
              <p:cNvGrpSpPr/>
              <p:nvPr/>
            </p:nvGrpSpPr>
            <p:grpSpPr>
              <a:xfrm>
                <a:off x="4352799" y="2801549"/>
                <a:ext cx="2775464" cy="2442313"/>
                <a:chOff x="4364464" y="3761444"/>
                <a:chExt cx="2775464" cy="2442313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BCC5498-556D-B54B-97BC-B657A5FB3F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364464" y="3761444"/>
                  <a:ext cx="2460068" cy="2442313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DDBDA68-42E2-494F-BE77-30B0DA9076E6}"/>
                    </a:ext>
                  </a:extLst>
                </p:cNvPr>
                <p:cNvSpPr/>
                <p:nvPr/>
              </p:nvSpPr>
              <p:spPr>
                <a:xfrm>
                  <a:off x="6671530" y="4114002"/>
                  <a:ext cx="370614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600" b="1" dirty="0"/>
                    <a:t>25nM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8CA1E7E-C783-9C44-9BCB-BF8B50A4E645}"/>
                    </a:ext>
                  </a:extLst>
                </p:cNvPr>
                <p:cNvSpPr/>
                <p:nvPr/>
              </p:nvSpPr>
              <p:spPr>
                <a:xfrm>
                  <a:off x="6671530" y="4604314"/>
                  <a:ext cx="429926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600" b="1" dirty="0"/>
                    <a:t>12.5nM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88E08C-6590-4049-94D8-9B3094D08C50}"/>
                    </a:ext>
                  </a:extLst>
                </p:cNvPr>
                <p:cNvSpPr/>
                <p:nvPr/>
              </p:nvSpPr>
              <p:spPr>
                <a:xfrm>
                  <a:off x="6671530" y="4995617"/>
                  <a:ext cx="429926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600" b="1" dirty="0"/>
                    <a:t>6.25nM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22A7DA-5529-3944-82E2-D487127DD850}"/>
                    </a:ext>
                  </a:extLst>
                </p:cNvPr>
                <p:cNvSpPr/>
                <p:nvPr/>
              </p:nvSpPr>
              <p:spPr>
                <a:xfrm>
                  <a:off x="6671530" y="5255840"/>
                  <a:ext cx="468398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600" b="1" dirty="0"/>
                    <a:t>3.125nM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FEC9C45-9804-2A43-9F50-D978D8F79DB9}"/>
                    </a:ext>
                  </a:extLst>
                </p:cNvPr>
                <p:cNvSpPr/>
                <p:nvPr/>
              </p:nvSpPr>
              <p:spPr>
                <a:xfrm>
                  <a:off x="6671530" y="5448503"/>
                  <a:ext cx="429926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600" b="1" dirty="0"/>
                    <a:t>1.56nM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B570E6A-F90C-D543-9C88-729AC851B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2380" y="5304355"/>
                <a:ext cx="2508099" cy="490305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B6CF9F-483A-E04C-A854-8929C7DAF57C}"/>
                </a:ext>
              </a:extLst>
            </p:cNvPr>
            <p:cNvSpPr txBox="1"/>
            <p:nvPr/>
          </p:nvSpPr>
          <p:spPr>
            <a:xfrm>
              <a:off x="5450678" y="2460356"/>
              <a:ext cx="2523059" cy="31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/>
                <a:t>mAb ITS03: HIV 92TH023 (A/E)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F810E6B-662F-9041-BA80-C155EA338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89" y="1400225"/>
            <a:ext cx="6795569" cy="23091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DFB9FDE-5374-4B48-A5A8-473E83ACA546}"/>
              </a:ext>
            </a:extLst>
          </p:cNvPr>
          <p:cNvSpPr txBox="1"/>
          <p:nvPr/>
        </p:nvSpPr>
        <p:spPr>
          <a:xfrm>
            <a:off x="10506272" y="3028799"/>
            <a:ext cx="11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277E6A-68A3-4346-8362-4929123B4E0A}"/>
              </a:ext>
            </a:extLst>
          </p:cNvPr>
          <p:cNvSpPr txBox="1"/>
          <p:nvPr/>
        </p:nvSpPr>
        <p:spPr>
          <a:xfrm>
            <a:off x="476528" y="4052142"/>
            <a:ext cx="6455613" cy="1420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 ITS03 cross reacts with HIV V2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 mAb cross reactivity between HIV and SIV is unusual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 indicates a shared structure</a:t>
            </a:r>
          </a:p>
        </p:txBody>
      </p:sp>
    </p:spTree>
    <p:extLst>
      <p:ext uri="{BB962C8B-B14F-4D97-AF65-F5344CB8AC3E}">
        <p14:creationId xmlns:p14="http://schemas.microsoft.com/office/powerpoint/2010/main" val="1255834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964"/>
            <a:ext cx="3801978" cy="814360"/>
          </a:xfrm>
        </p:spPr>
        <p:txBody>
          <a:bodyPr>
            <a:noAutofit/>
          </a:bodyPr>
          <a:lstStyle/>
          <a:p>
            <a:pPr algn="ctr"/>
            <a:r>
              <a:rPr lang="en-US" sz="2800" b="0" u="sng" dirty="0">
                <a:solidFill>
                  <a:schemeClr val="tx1"/>
                </a:solidFill>
                <a:latin typeface="Arial"/>
                <a:ea typeface="Arial" charset="0"/>
                <a:cs typeface="Arial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149" y="857032"/>
            <a:ext cx="10819702" cy="646331"/>
          </a:xfrm>
        </p:spPr>
        <p:txBody>
          <a:bodyPr wrap="square">
            <a:spAutoFit/>
          </a:bodyPr>
          <a:lstStyle/>
          <a:p>
            <a:pPr marL="263210" indent="-263210" algn="just"/>
            <a:r>
              <a:rPr lang="en-US" sz="1800" dirty="0">
                <a:latin typeface="Arial" panose="020B0604020202020204" pitchFamily="34" charset="0"/>
              </a:rPr>
              <a:t>Two conformations of V2 appear on virions. A helix/loop is the conformation linked with protection in RV144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87CB1F-FFD7-5042-8F74-94719ACF2BA3}"/>
              </a:ext>
            </a:extLst>
          </p:cNvPr>
          <p:cNvSpPr/>
          <p:nvPr/>
        </p:nvSpPr>
        <p:spPr>
          <a:xfrm>
            <a:off x="686149" y="1671392"/>
            <a:ext cx="10819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210" lvl="0" indent="-263210" algn="just"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V2 helix/loop specific mAbs show high-affinity inter-subtype cross-reactivity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85A46-DFA4-DA47-84BD-C24A351C6A54}"/>
              </a:ext>
            </a:extLst>
          </p:cNvPr>
          <p:cNvSpPr/>
          <p:nvPr/>
        </p:nvSpPr>
        <p:spPr>
          <a:xfrm>
            <a:off x="686149" y="2595218"/>
            <a:ext cx="10819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210" lvl="0" indent="-263210" algn="just"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A non neutralizing V2 mAb linked to protection recognizes the V2 loop of BG505, but not a BG505 SOSIP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45CC7-3E89-E44F-BBEB-D12DC2B74F47}"/>
              </a:ext>
            </a:extLst>
          </p:cNvPr>
          <p:cNvSpPr/>
          <p:nvPr/>
        </p:nvSpPr>
        <p:spPr>
          <a:xfrm>
            <a:off x="686149" y="3130882"/>
            <a:ext cx="1081970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endParaRPr lang="en-US" dirty="0">
              <a:solidFill>
                <a:srgbClr val="383333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63210" lvl="0" indent="-263210" algn="just"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srgbClr val="383333"/>
                </a:solidFill>
                <a:latin typeface="Arial" panose="020B0604020202020204" pitchFamily="34" charset="0"/>
                <a:cs typeface="Arial" pitchFamily="34" charset="0"/>
              </a:rPr>
              <a:t>Conservation of the V2 helix/loop structure is likely very broad:</a:t>
            </a:r>
          </a:p>
          <a:p>
            <a:pPr lvl="0" algn="just">
              <a:spcBef>
                <a:spcPct val="20000"/>
              </a:spcBef>
            </a:pPr>
            <a:r>
              <a:rPr lang="en-US" dirty="0">
                <a:solidFill>
                  <a:srgbClr val="383333"/>
                </a:solidFill>
                <a:latin typeface="Arial" panose="020B0604020202020204" pitchFamily="34" charset="0"/>
                <a:cs typeface="Arial" pitchFamily="34" charset="0"/>
              </a:rPr>
              <a:t>			-both HIV V2 and SIV V2 react with </a:t>
            </a:r>
            <a:r>
              <a:rPr lang="en-US" dirty="0">
                <a:solidFill>
                  <a:srgbClr val="383333"/>
                </a:solidFill>
                <a:latin typeface="Symbol" pitchFamily="2" charset="2"/>
                <a:cs typeface="Arial" pitchFamily="34" charset="0"/>
              </a:rPr>
              <a:t>a</a:t>
            </a:r>
            <a:r>
              <a:rPr lang="en-US" baseline="-25000" dirty="0">
                <a:solidFill>
                  <a:srgbClr val="383333"/>
                </a:solidFill>
                <a:latin typeface="Arial" panose="020B0604020202020204" pitchFamily="34" charset="0"/>
                <a:cs typeface="Arial" pitchFamily="34" charset="0"/>
              </a:rPr>
              <a:t>4</a:t>
            </a:r>
            <a:r>
              <a:rPr lang="en-US" dirty="0">
                <a:solidFill>
                  <a:srgbClr val="383333"/>
                </a:solidFill>
                <a:latin typeface="Symbol" pitchFamily="2" charset="2"/>
                <a:cs typeface="Arial" pitchFamily="34" charset="0"/>
              </a:rPr>
              <a:t>b</a:t>
            </a:r>
            <a:r>
              <a:rPr lang="en-US" baseline="-25000" dirty="0">
                <a:solidFill>
                  <a:srgbClr val="383333"/>
                </a:solidFill>
                <a:latin typeface="Arial" panose="020B0604020202020204" pitchFamily="34" charset="0"/>
                <a:cs typeface="Arial" pitchFamily="34" charset="0"/>
              </a:rPr>
              <a:t>7</a:t>
            </a:r>
          </a:p>
          <a:p>
            <a:pPr lvl="0" algn="just">
              <a:spcBef>
                <a:spcPct val="20000"/>
              </a:spcBef>
            </a:pPr>
            <a:r>
              <a:rPr lang="en-US" dirty="0">
                <a:solidFill>
                  <a:srgbClr val="383333"/>
                </a:solidFill>
                <a:latin typeface="Arial" panose="020B0604020202020204" pitchFamily="34" charset="0"/>
                <a:cs typeface="Arial" pitchFamily="34" charset="0"/>
              </a:rPr>
              <a:t>			-an SIV V2 antibody similar the HIV mAb CH58 cross-reacts with HIV V2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69CEF-846E-1040-A41F-A2796349E099}"/>
              </a:ext>
            </a:extLst>
          </p:cNvPr>
          <p:cNvSpPr/>
          <p:nvPr/>
        </p:nvSpPr>
        <p:spPr>
          <a:xfrm>
            <a:off x="686149" y="4900585"/>
            <a:ext cx="1081970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210" lvl="0" indent="-263210" algn="just"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The role of the conserved V2 helix/loop structure in HIV pathogenesis is unknown</a:t>
            </a:r>
          </a:p>
          <a:p>
            <a:pPr lvl="0" algn="just">
              <a:spcBef>
                <a:spcPct val="20000"/>
              </a:spcBef>
            </a:pPr>
            <a:r>
              <a:rPr lang="en-US" dirty="0">
                <a:solidFill>
                  <a:srgbClr val="383333"/>
                </a:solidFill>
                <a:latin typeface="Arial" panose="020B0604020202020204" pitchFamily="34" charset="0"/>
                <a:cs typeface="Arial" pitchFamily="34" charset="0"/>
              </a:rPr>
              <a:t>				Lyle McKinnon Tuesday 16:30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TUAA0201</a:t>
            </a:r>
            <a:r>
              <a:rPr lang="en-US" dirty="0">
                <a:solidFill>
                  <a:srgbClr val="383333"/>
                </a:solidFill>
                <a:latin typeface="Arial" panose="020B0604020202020204" pitchFamily="34" charset="0"/>
                <a:cs typeface="Arial" pitchFamily="34" charset="0"/>
              </a:rPr>
              <a:t> &amp; </a:t>
            </a:r>
          </a:p>
          <a:p>
            <a:pPr lvl="0" algn="just">
              <a:spcBef>
                <a:spcPct val="20000"/>
              </a:spcBef>
            </a:pPr>
            <a:r>
              <a:rPr lang="en-US" dirty="0">
                <a:solidFill>
                  <a:srgbClr val="383333"/>
                </a:solidFill>
                <a:latin typeface="Arial" panose="020B0604020202020204" pitchFamily="34" charset="0"/>
                <a:cs typeface="Arial" pitchFamily="34" charset="0"/>
              </a:rPr>
              <a:t>				Claudia Cicala Wednesday 14:45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WEAA0203</a:t>
            </a:r>
          </a:p>
        </p:txBody>
      </p:sp>
    </p:spTree>
    <p:extLst>
      <p:ext uri="{BB962C8B-B14F-4D97-AF65-F5344CB8AC3E}">
        <p14:creationId xmlns:p14="http://schemas.microsoft.com/office/powerpoint/2010/main" val="111008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6172" y="212562"/>
            <a:ext cx="1151326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HIV-1</a:t>
            </a:r>
            <a:r>
              <a:rPr lang="en-US" sz="3733" b="1" dirty="0"/>
              <a:t> vaccine efficacy trials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7527D8-1607-644B-8335-DCE4350B6710}"/>
              </a:ext>
            </a:extLst>
          </p:cNvPr>
          <p:cNvSpPr/>
          <p:nvPr/>
        </p:nvSpPr>
        <p:spPr>
          <a:xfrm>
            <a:off x="1872371" y="5905607"/>
            <a:ext cx="334327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 dirty="0"/>
              <a:t>Kim JH, </a:t>
            </a:r>
            <a:r>
              <a:rPr lang="en-US" sz="1067" dirty="0" err="1"/>
              <a:t>Excler</a:t>
            </a:r>
            <a:r>
              <a:rPr lang="en-US" sz="1067" dirty="0"/>
              <a:t> JL, Michael NL.</a:t>
            </a:r>
            <a:r>
              <a:rPr lang="en-US" sz="1067" dirty="0">
                <a:ea typeface="Times New Roman" charset="0"/>
                <a:cs typeface="Arial" panose="020B0604020202020204" pitchFamily="34" charset="0"/>
              </a:rPr>
              <a:t>, </a:t>
            </a:r>
            <a:r>
              <a:rPr lang="en-US" sz="1067" dirty="0" err="1"/>
              <a:t>Annu</a:t>
            </a:r>
            <a:r>
              <a:rPr lang="en-US" sz="1067" dirty="0"/>
              <a:t> Rev Med., 2015</a:t>
            </a:r>
            <a:endParaRPr lang="en-US" sz="1067" dirty="0">
              <a:ea typeface="Times New Roman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29D57-21FB-944C-BB7F-B76D10BDC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" t="2266" r="1816" b="2624"/>
          <a:stretch/>
        </p:blipFill>
        <p:spPr>
          <a:xfrm>
            <a:off x="1973944" y="1122039"/>
            <a:ext cx="7721601" cy="4829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3C528B-7BFA-7B47-B922-F48BB64F6574}"/>
              </a:ext>
            </a:extLst>
          </p:cNvPr>
          <p:cNvSpPr txBox="1"/>
          <p:nvPr/>
        </p:nvSpPr>
        <p:spPr>
          <a:xfrm>
            <a:off x="1973943" y="3236360"/>
            <a:ext cx="7721599" cy="1271169"/>
          </a:xfrm>
          <a:prstGeom prst="rect">
            <a:avLst/>
          </a:prstGeom>
          <a:noFill/>
          <a:ln w="28575" cmpd="sng">
            <a:solidFill>
              <a:srgbClr val="254EB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sz="7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42A7B-6648-A24A-82B2-40F007F1DC73}"/>
              </a:ext>
            </a:extLst>
          </p:cNvPr>
          <p:cNvCxnSpPr>
            <a:cxnSpLocks/>
          </p:cNvCxnSpPr>
          <p:nvPr/>
        </p:nvCxnSpPr>
        <p:spPr>
          <a:xfrm flipV="1">
            <a:off x="0" y="1011789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ight Arrow 1">
            <a:extLst>
              <a:ext uri="{FF2B5EF4-FFF2-40B4-BE49-F238E27FC236}">
                <a16:creationId xmlns:a16="http://schemas.microsoft.com/office/drawing/2014/main" id="{EC8B3AFC-901F-204A-9C0F-D9EEC6360594}"/>
              </a:ext>
            </a:extLst>
          </p:cNvPr>
          <p:cNvSpPr/>
          <p:nvPr/>
        </p:nvSpPr>
        <p:spPr>
          <a:xfrm>
            <a:off x="996593" y="3679308"/>
            <a:ext cx="803859" cy="3852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21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3834" y="206100"/>
            <a:ext cx="8413517" cy="8104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ED1C24"/>
                </a:solidFill>
                <a:latin typeface="Arial" charset="0"/>
                <a:ea typeface="Arial" charset="0"/>
                <a:cs typeface="Arial" charset="0"/>
              </a:rPr>
              <a:t>Acknowledgements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2667" y="1455540"/>
            <a:ext cx="4149104" cy="405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0081"/>
                </a:solidFill>
                <a:latin typeface="Arial"/>
                <a:cs typeface="Arial"/>
              </a:rPr>
              <a:t>NIAID, Bethesda MD</a:t>
            </a:r>
          </a:p>
          <a:p>
            <a:pPr algn="ctr">
              <a:lnSpc>
                <a:spcPct val="150000"/>
              </a:lnSpc>
            </a:pPr>
            <a:r>
              <a:rPr lang="en-US" u="sng" dirty="0">
                <a:latin typeface="Arial"/>
                <a:cs typeface="Arial"/>
              </a:rPr>
              <a:t>Claudia Cicala</a:t>
            </a:r>
          </a:p>
          <a:p>
            <a:pPr algn="ctr">
              <a:lnSpc>
                <a:spcPct val="150000"/>
              </a:lnSpc>
            </a:pPr>
            <a:r>
              <a:rPr lang="en-US" u="sng" dirty="0">
                <a:latin typeface="Arial"/>
                <a:cs typeface="Arial"/>
              </a:rPr>
              <a:t>Donald Van </a:t>
            </a:r>
            <a:r>
              <a:rPr lang="en-US" u="sng" dirty="0" err="1">
                <a:latin typeface="Arial"/>
                <a:cs typeface="Arial"/>
              </a:rPr>
              <a:t>Ryk</a:t>
            </a:r>
            <a:endParaRPr lang="en-US" dirty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latin typeface="Arial"/>
                <a:cs typeface="Arial"/>
              </a:rPr>
              <a:t>Danlan</a:t>
            </a:r>
            <a:r>
              <a:rPr lang="en-US" dirty="0">
                <a:latin typeface="Arial"/>
                <a:cs typeface="Arial"/>
              </a:rPr>
              <a:t> Wei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Livia Goes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Jason </a:t>
            </a:r>
            <a:r>
              <a:rPr lang="en-US" dirty="0" err="1">
                <a:latin typeface="Arial"/>
                <a:cs typeface="Arial"/>
              </a:rPr>
              <a:t>Yolitz</a:t>
            </a:r>
            <a:endParaRPr lang="en-US" dirty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Fatima Nawaz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ANTHONY S. FAUCI</a:t>
            </a:r>
            <a:endParaRPr lang="en-US" u="sng" dirty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ACF28-5936-0246-96EF-F98F7F0F8A19}"/>
              </a:ext>
            </a:extLst>
          </p:cNvPr>
          <p:cNvSpPr txBox="1"/>
          <p:nvPr/>
        </p:nvSpPr>
        <p:spPr>
          <a:xfrm>
            <a:off x="4314783" y="3680949"/>
            <a:ext cx="513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COUNCIL'S CENTER FOR</a:t>
            </a:r>
          </a:p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BIOMEDICAL RESEARCH, NEW YORK, NY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ELENA MARTINELLI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FEC052-E946-4A4C-8001-8ED7BD3CAC88}"/>
              </a:ext>
            </a:extLst>
          </p:cNvPr>
          <p:cNvCxnSpPr>
            <a:cxnSpLocks/>
          </p:cNvCxnSpPr>
          <p:nvPr/>
        </p:nvCxnSpPr>
        <p:spPr>
          <a:xfrm flipV="1">
            <a:off x="0" y="10850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5C8EB8-F290-2C43-884E-D7A907916BD0}"/>
              </a:ext>
            </a:extLst>
          </p:cNvPr>
          <p:cNvSpPr txBox="1"/>
          <p:nvPr/>
        </p:nvSpPr>
        <p:spPr>
          <a:xfrm>
            <a:off x="8808521" y="2795175"/>
            <a:ext cx="220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/>
                <a:cs typeface="Arial"/>
              </a:rPr>
              <a:t>UNIV OF MANITOBA</a:t>
            </a:r>
          </a:p>
          <a:p>
            <a:pPr algn="ctr"/>
            <a:r>
              <a:rPr lang="en-US" sz="1200" b="1" dirty="0">
                <a:latin typeface="Arial"/>
                <a:cs typeface="Arial"/>
              </a:rPr>
              <a:t>LYLE R. MCKINNON</a:t>
            </a:r>
          </a:p>
          <a:p>
            <a:pPr algn="ctr"/>
            <a:r>
              <a:rPr lang="en-US" sz="1200" b="1" dirty="0">
                <a:latin typeface="Arial"/>
                <a:cs typeface="Arial"/>
              </a:rPr>
              <a:t>AIDA SIVRO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6DC282-1AE2-174C-964E-4A9C5BEE54D7}"/>
              </a:ext>
            </a:extLst>
          </p:cNvPr>
          <p:cNvSpPr/>
          <p:nvPr/>
        </p:nvSpPr>
        <p:spPr>
          <a:xfrm>
            <a:off x="8903977" y="1509601"/>
            <a:ext cx="2017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NIH, NCI, BETHESDA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GENOVEFFA FRANCHINI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GIACOMO</a:t>
            </a:r>
            <a:r>
              <a:rPr lang="en-US" sz="1200" b="1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GORINI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MONICA VACARRI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48F48E-8C71-1F44-89F0-717E0530C98B}"/>
              </a:ext>
            </a:extLst>
          </p:cNvPr>
          <p:cNvSpPr/>
          <p:nvPr/>
        </p:nvSpPr>
        <p:spPr>
          <a:xfrm>
            <a:off x="9080432" y="3651047"/>
            <a:ext cx="1664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NYU, NEW YORK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XIANG-PENG KONG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RUIMIN PAN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9B48C6-133C-D345-A08F-B9487F2040B1}"/>
              </a:ext>
            </a:extLst>
          </p:cNvPr>
          <p:cNvSpPr/>
          <p:nvPr/>
        </p:nvSpPr>
        <p:spPr>
          <a:xfrm>
            <a:off x="5985737" y="1509552"/>
            <a:ext cx="17908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NIH, VRC, BETHESDA</a:t>
            </a:r>
            <a:endParaRPr lang="en-US" sz="1200" b="1" u="sng" dirty="0">
              <a:solidFill>
                <a:srgbClr val="0000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MARIO ROEDERER</a:t>
            </a:r>
            <a:endParaRPr lang="en-US" sz="1200" b="1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ROSEMARIE MASON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NAMI IWAMOTO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494A1D-15DA-3145-A5C9-E23F61FB87BB}"/>
              </a:ext>
            </a:extLst>
          </p:cNvPr>
          <p:cNvSpPr txBox="1"/>
          <p:nvPr/>
        </p:nvSpPr>
        <p:spPr>
          <a:xfrm>
            <a:off x="5294137" y="4838969"/>
            <a:ext cx="3174074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THE WITWATERSRAND,</a:t>
            </a:r>
          </a:p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CAPRISA, NICD, SOUTH AFRICA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LYNN MORRIS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KURT WIBMER</a:t>
            </a:r>
          </a:p>
          <a:p>
            <a:pPr algn="ctr"/>
            <a:endParaRPr lang="en-US" sz="11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68775A-CA61-CF40-8011-2F062DAAA60D}"/>
              </a:ext>
            </a:extLst>
          </p:cNvPr>
          <p:cNvSpPr/>
          <p:nvPr/>
        </p:nvSpPr>
        <p:spPr>
          <a:xfrm>
            <a:off x="5548923" y="2608283"/>
            <a:ext cx="26645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u="sng" dirty="0">
                <a:solidFill>
                  <a:srgbClr val="00008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Federal University Rio de Janeiro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ELIZABETH MACHADO 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MARCELO SOARES</a:t>
            </a:r>
          </a:p>
          <a:p>
            <a:pPr algn="ctr"/>
            <a:endParaRPr lang="en-US" sz="1200" b="1" baseline="30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5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7-02-01 at 11.26.28 AM.png">
            <a:extLst>
              <a:ext uri="{FF2B5EF4-FFF2-40B4-BE49-F238E27FC236}">
                <a16:creationId xmlns:a16="http://schemas.microsoft.com/office/drawing/2014/main" id="{1A7F44CC-49D4-E544-871F-5A51FD0E5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95" y="2005122"/>
            <a:ext cx="4679676" cy="2643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F107D-57C2-E64D-BEF2-0EA8B2AEA53E}"/>
              </a:ext>
            </a:extLst>
          </p:cNvPr>
          <p:cNvSpPr txBox="1"/>
          <p:nvPr/>
        </p:nvSpPr>
        <p:spPr>
          <a:xfrm>
            <a:off x="868957" y="158734"/>
            <a:ext cx="104494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RV144 reduced risk correlated with </a:t>
            </a:r>
            <a:r>
              <a:rPr lang="en-US" sz="3200" b="1" u="sng" dirty="0">
                <a:latin typeface="Arial"/>
                <a:cs typeface="Arial"/>
              </a:rPr>
              <a:t>non</a:t>
            </a:r>
            <a:r>
              <a:rPr lang="en-US" sz="3200" b="1" dirty="0">
                <a:latin typeface="Arial"/>
                <a:cs typeface="Arial"/>
              </a:rPr>
              <a:t> neutralizing antibodies specific to the V1/V2 domain of gp120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C55CC3-1F86-764E-8E81-86CC133F7EC8}"/>
              </a:ext>
            </a:extLst>
          </p:cNvPr>
          <p:cNvCxnSpPr>
            <a:cxnSpLocks/>
          </p:cNvCxnSpPr>
          <p:nvPr/>
        </p:nvCxnSpPr>
        <p:spPr>
          <a:xfrm flipV="1">
            <a:off x="0" y="120699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149A3E1-4575-AF40-985D-1B0D6C01A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53" y="2339624"/>
            <a:ext cx="6645088" cy="2643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078378-856C-A14D-AB88-FB1E60EA3145}"/>
              </a:ext>
            </a:extLst>
          </p:cNvPr>
          <p:cNvSpPr txBox="1"/>
          <p:nvPr/>
        </p:nvSpPr>
        <p:spPr>
          <a:xfrm>
            <a:off x="2711101" y="1860749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gp120 trimer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68982-E992-BB47-932A-3B6A4BDD7C99}"/>
              </a:ext>
            </a:extLst>
          </p:cNvPr>
          <p:cNvSpPr txBox="1"/>
          <p:nvPr/>
        </p:nvSpPr>
        <p:spPr>
          <a:xfrm>
            <a:off x="294640" y="5092732"/>
            <a:ext cx="161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Zhou, </a:t>
            </a:r>
            <a:r>
              <a:rPr lang="en-US" sz="1200" dirty="0" err="1"/>
              <a:t>Fera</a:t>
            </a:r>
            <a:r>
              <a:rPr lang="en-US" sz="1200" dirty="0"/>
              <a:t> </a:t>
            </a:r>
            <a:r>
              <a:rPr lang="en-US" sz="1200" i="1" dirty="0"/>
              <a:t>ARHR</a:t>
            </a:r>
            <a:r>
              <a:rPr lang="en-US" sz="1200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93966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68299" y="1591131"/>
            <a:ext cx="4391533" cy="1879715"/>
            <a:chOff x="2925379" y="4082366"/>
            <a:chExt cx="6095860" cy="2609220"/>
          </a:xfrm>
        </p:grpSpPr>
        <p:sp>
          <p:nvSpPr>
            <p:cNvPr id="49" name="Freeform 48"/>
            <p:cNvSpPr/>
            <p:nvPr/>
          </p:nvSpPr>
          <p:spPr>
            <a:xfrm rot="10800000" flipH="1">
              <a:off x="2925379" y="4082366"/>
              <a:ext cx="6095860" cy="2609220"/>
            </a:xfrm>
            <a:custGeom>
              <a:avLst/>
              <a:gdLst>
                <a:gd name="connsiteX0" fmla="*/ 112432 w 5555115"/>
                <a:gd name="connsiteY0" fmla="*/ 58318 h 1775450"/>
                <a:gd name="connsiteX1" fmla="*/ 371607 w 5555115"/>
                <a:gd name="connsiteY1" fmla="*/ 25919 h 1775450"/>
                <a:gd name="connsiteX2" fmla="*/ 404004 w 5555115"/>
                <a:gd name="connsiteY2" fmla="*/ 32399 h 1775450"/>
                <a:gd name="connsiteX3" fmla="*/ 429921 w 5555115"/>
                <a:gd name="connsiteY3" fmla="*/ 58318 h 1775450"/>
                <a:gd name="connsiteX4" fmla="*/ 449359 w 5555115"/>
                <a:gd name="connsiteY4" fmla="*/ 64798 h 1775450"/>
                <a:gd name="connsiteX5" fmla="*/ 708534 w 5555115"/>
                <a:gd name="connsiteY5" fmla="*/ 51838 h 1775450"/>
                <a:gd name="connsiteX6" fmla="*/ 864038 w 5555115"/>
                <a:gd name="connsiteY6" fmla="*/ 38879 h 1775450"/>
                <a:gd name="connsiteX7" fmla="*/ 902915 w 5555115"/>
                <a:gd name="connsiteY7" fmla="*/ 45358 h 1775450"/>
                <a:gd name="connsiteX8" fmla="*/ 928832 w 5555115"/>
                <a:gd name="connsiteY8" fmla="*/ 58318 h 1775450"/>
                <a:gd name="connsiteX9" fmla="*/ 1019543 w 5555115"/>
                <a:gd name="connsiteY9" fmla="*/ 45358 h 1775450"/>
                <a:gd name="connsiteX10" fmla="*/ 1071378 w 5555115"/>
                <a:gd name="connsiteY10" fmla="*/ 32399 h 1775450"/>
                <a:gd name="connsiteX11" fmla="*/ 1110254 w 5555115"/>
                <a:gd name="connsiteY11" fmla="*/ 38879 h 1775450"/>
                <a:gd name="connsiteX12" fmla="*/ 1129692 w 5555115"/>
                <a:gd name="connsiteY12" fmla="*/ 58318 h 1775450"/>
                <a:gd name="connsiteX13" fmla="*/ 1162089 w 5555115"/>
                <a:gd name="connsiteY13" fmla="*/ 84237 h 1775450"/>
                <a:gd name="connsiteX14" fmla="*/ 1298156 w 5555115"/>
                <a:gd name="connsiteY14" fmla="*/ 71277 h 1775450"/>
                <a:gd name="connsiteX15" fmla="*/ 1330552 w 5555115"/>
                <a:gd name="connsiteY15" fmla="*/ 64798 h 1775450"/>
                <a:gd name="connsiteX16" fmla="*/ 1356470 w 5555115"/>
                <a:gd name="connsiteY16" fmla="*/ 51838 h 1775450"/>
                <a:gd name="connsiteX17" fmla="*/ 1440702 w 5555115"/>
                <a:gd name="connsiteY17" fmla="*/ 58318 h 1775450"/>
                <a:gd name="connsiteX18" fmla="*/ 1473098 w 5555115"/>
                <a:gd name="connsiteY18" fmla="*/ 64798 h 1775450"/>
                <a:gd name="connsiteX19" fmla="*/ 1648041 w 5555115"/>
                <a:gd name="connsiteY19" fmla="*/ 58318 h 1775450"/>
                <a:gd name="connsiteX20" fmla="*/ 1835943 w 5555115"/>
                <a:gd name="connsiteY20" fmla="*/ 51838 h 1775450"/>
                <a:gd name="connsiteX21" fmla="*/ 2010885 w 5555115"/>
                <a:gd name="connsiteY21" fmla="*/ 64798 h 1775450"/>
                <a:gd name="connsiteX22" fmla="*/ 2056241 w 5555115"/>
                <a:gd name="connsiteY22" fmla="*/ 77757 h 1775450"/>
                <a:gd name="connsiteX23" fmla="*/ 2166390 w 5555115"/>
                <a:gd name="connsiteY23" fmla="*/ 71277 h 1775450"/>
                <a:gd name="connsiteX24" fmla="*/ 2211746 w 5555115"/>
                <a:gd name="connsiteY24" fmla="*/ 64798 h 1775450"/>
                <a:gd name="connsiteX25" fmla="*/ 2237663 w 5555115"/>
                <a:gd name="connsiteY25" fmla="*/ 51838 h 1775450"/>
                <a:gd name="connsiteX26" fmla="*/ 2295977 w 5555115"/>
                <a:gd name="connsiteY26" fmla="*/ 64798 h 1775450"/>
                <a:gd name="connsiteX27" fmla="*/ 2328374 w 5555115"/>
                <a:gd name="connsiteY27" fmla="*/ 71277 h 1775450"/>
                <a:gd name="connsiteX28" fmla="*/ 2483879 w 5555115"/>
                <a:gd name="connsiteY28" fmla="*/ 64798 h 1775450"/>
                <a:gd name="connsiteX29" fmla="*/ 2529234 w 5555115"/>
                <a:gd name="connsiteY29" fmla="*/ 45358 h 1775450"/>
                <a:gd name="connsiteX30" fmla="*/ 2768971 w 5555115"/>
                <a:gd name="connsiteY30" fmla="*/ 38879 h 1775450"/>
                <a:gd name="connsiteX31" fmla="*/ 3047583 w 5555115"/>
                <a:gd name="connsiteY31" fmla="*/ 25919 h 1775450"/>
                <a:gd name="connsiteX32" fmla="*/ 3073501 w 5555115"/>
                <a:gd name="connsiteY32" fmla="*/ 32399 h 1775450"/>
                <a:gd name="connsiteX33" fmla="*/ 3630726 w 5555115"/>
                <a:gd name="connsiteY33" fmla="*/ 45358 h 1775450"/>
                <a:gd name="connsiteX34" fmla="*/ 3883421 w 5555115"/>
                <a:gd name="connsiteY34" fmla="*/ 58318 h 1775450"/>
                <a:gd name="connsiteX35" fmla="*/ 3902859 w 5555115"/>
                <a:gd name="connsiteY35" fmla="*/ 64798 h 1775450"/>
                <a:gd name="connsiteX36" fmla="*/ 3935256 w 5555115"/>
                <a:gd name="connsiteY36" fmla="*/ 71277 h 1775450"/>
                <a:gd name="connsiteX37" fmla="*/ 4200910 w 5555115"/>
                <a:gd name="connsiteY37" fmla="*/ 58318 h 1775450"/>
                <a:gd name="connsiteX38" fmla="*/ 4272183 w 5555115"/>
                <a:gd name="connsiteY38" fmla="*/ 45358 h 1775450"/>
                <a:gd name="connsiteX39" fmla="*/ 4356415 w 5555115"/>
                <a:gd name="connsiteY39" fmla="*/ 58318 h 1775450"/>
                <a:gd name="connsiteX40" fmla="*/ 4388811 w 5555115"/>
                <a:gd name="connsiteY40" fmla="*/ 71277 h 1775450"/>
                <a:gd name="connsiteX41" fmla="*/ 4427688 w 5555115"/>
                <a:gd name="connsiteY41" fmla="*/ 77757 h 1775450"/>
                <a:gd name="connsiteX42" fmla="*/ 4719259 w 5555115"/>
                <a:gd name="connsiteY42" fmla="*/ 51838 h 1775450"/>
                <a:gd name="connsiteX43" fmla="*/ 4758135 w 5555115"/>
                <a:gd name="connsiteY43" fmla="*/ 38879 h 1775450"/>
                <a:gd name="connsiteX44" fmla="*/ 4784053 w 5555115"/>
                <a:gd name="connsiteY44" fmla="*/ 32399 h 1775450"/>
                <a:gd name="connsiteX45" fmla="*/ 4822929 w 5555115"/>
                <a:gd name="connsiteY45" fmla="*/ 12960 h 1775450"/>
                <a:gd name="connsiteX46" fmla="*/ 4848846 w 5555115"/>
                <a:gd name="connsiteY46" fmla="*/ 6480 h 1775450"/>
                <a:gd name="connsiteX47" fmla="*/ 4868284 w 5555115"/>
                <a:gd name="connsiteY47" fmla="*/ 0 h 1775450"/>
                <a:gd name="connsiteX48" fmla="*/ 4952516 w 5555115"/>
                <a:gd name="connsiteY48" fmla="*/ 12960 h 1775450"/>
                <a:gd name="connsiteX49" fmla="*/ 5023789 w 5555115"/>
                <a:gd name="connsiteY49" fmla="*/ 19439 h 1775450"/>
                <a:gd name="connsiteX50" fmla="*/ 5062665 w 5555115"/>
                <a:gd name="connsiteY50" fmla="*/ 32399 h 1775450"/>
                <a:gd name="connsiteX51" fmla="*/ 5108021 w 5555115"/>
                <a:gd name="connsiteY51" fmla="*/ 45358 h 1775450"/>
                <a:gd name="connsiteX52" fmla="*/ 5321840 w 5555115"/>
                <a:gd name="connsiteY52" fmla="*/ 32399 h 1775450"/>
                <a:gd name="connsiteX53" fmla="*/ 5354236 w 5555115"/>
                <a:gd name="connsiteY53" fmla="*/ 19439 h 1775450"/>
                <a:gd name="connsiteX54" fmla="*/ 5380154 w 5555115"/>
                <a:gd name="connsiteY54" fmla="*/ 12960 h 1775450"/>
                <a:gd name="connsiteX55" fmla="*/ 5496782 w 5555115"/>
                <a:gd name="connsiteY55" fmla="*/ 19439 h 1775450"/>
                <a:gd name="connsiteX56" fmla="*/ 5503262 w 5555115"/>
                <a:gd name="connsiteY56" fmla="*/ 38879 h 1775450"/>
                <a:gd name="connsiteX57" fmla="*/ 5522700 w 5555115"/>
                <a:gd name="connsiteY57" fmla="*/ 45358 h 1775450"/>
                <a:gd name="connsiteX58" fmla="*/ 5535659 w 5555115"/>
                <a:gd name="connsiteY58" fmla="*/ 58318 h 1775450"/>
                <a:gd name="connsiteX59" fmla="*/ 5555097 w 5555115"/>
                <a:gd name="connsiteY59" fmla="*/ 71277 h 1775450"/>
                <a:gd name="connsiteX60" fmla="*/ 5535659 w 5555115"/>
                <a:gd name="connsiteY60" fmla="*/ 136075 h 1775450"/>
                <a:gd name="connsiteX61" fmla="*/ 5542138 w 5555115"/>
                <a:gd name="connsiteY61" fmla="*/ 317508 h 1775450"/>
                <a:gd name="connsiteX62" fmla="*/ 5548617 w 5555115"/>
                <a:gd name="connsiteY62" fmla="*/ 349906 h 1775450"/>
                <a:gd name="connsiteX63" fmla="*/ 5535659 w 5555115"/>
                <a:gd name="connsiteY63" fmla="*/ 563738 h 1775450"/>
                <a:gd name="connsiteX64" fmla="*/ 5516220 w 5555115"/>
                <a:gd name="connsiteY64" fmla="*/ 861806 h 1775450"/>
                <a:gd name="connsiteX65" fmla="*/ 5503262 w 5555115"/>
                <a:gd name="connsiteY65" fmla="*/ 1192273 h 1775450"/>
                <a:gd name="connsiteX66" fmla="*/ 5516220 w 5555115"/>
                <a:gd name="connsiteY66" fmla="*/ 1412584 h 1775450"/>
                <a:gd name="connsiteX67" fmla="*/ 5522700 w 5555115"/>
                <a:gd name="connsiteY67" fmla="*/ 1483862 h 1775450"/>
                <a:gd name="connsiteX68" fmla="*/ 5529179 w 5555115"/>
                <a:gd name="connsiteY68" fmla="*/ 1535700 h 1775450"/>
                <a:gd name="connsiteX69" fmla="*/ 5535659 w 5555115"/>
                <a:gd name="connsiteY69" fmla="*/ 1665295 h 1775450"/>
                <a:gd name="connsiteX70" fmla="*/ 5529179 w 5555115"/>
                <a:gd name="connsiteY70" fmla="*/ 1717132 h 1775450"/>
                <a:gd name="connsiteX71" fmla="*/ 5516220 w 5555115"/>
                <a:gd name="connsiteY71" fmla="*/ 1730092 h 1775450"/>
                <a:gd name="connsiteX72" fmla="*/ 5451427 w 5555115"/>
                <a:gd name="connsiteY72" fmla="*/ 1736572 h 1775450"/>
                <a:gd name="connsiteX73" fmla="*/ 5095062 w 5555115"/>
                <a:gd name="connsiteY73" fmla="*/ 1743051 h 1775450"/>
                <a:gd name="connsiteX74" fmla="*/ 5056186 w 5555115"/>
                <a:gd name="connsiteY74" fmla="*/ 1749531 h 1775450"/>
                <a:gd name="connsiteX75" fmla="*/ 4771094 w 5555115"/>
                <a:gd name="connsiteY75" fmla="*/ 1730092 h 1775450"/>
                <a:gd name="connsiteX76" fmla="*/ 4479523 w 5555115"/>
                <a:gd name="connsiteY76" fmla="*/ 1736572 h 1775450"/>
                <a:gd name="connsiteX77" fmla="*/ 4453605 w 5555115"/>
                <a:gd name="connsiteY77" fmla="*/ 1749531 h 1775450"/>
                <a:gd name="connsiteX78" fmla="*/ 4375853 w 5555115"/>
                <a:gd name="connsiteY78" fmla="*/ 1762491 h 1775450"/>
                <a:gd name="connsiteX79" fmla="*/ 3948215 w 5555115"/>
                <a:gd name="connsiteY79" fmla="*/ 1749531 h 1775450"/>
                <a:gd name="connsiteX80" fmla="*/ 3831586 w 5555115"/>
                <a:gd name="connsiteY80" fmla="*/ 1743051 h 1775450"/>
                <a:gd name="connsiteX81" fmla="*/ 3779751 w 5555115"/>
                <a:gd name="connsiteY81" fmla="*/ 1730092 h 1775450"/>
                <a:gd name="connsiteX82" fmla="*/ 3695520 w 5555115"/>
                <a:gd name="connsiteY82" fmla="*/ 1723612 h 1775450"/>
                <a:gd name="connsiteX83" fmla="*/ 2911517 w 5555115"/>
                <a:gd name="connsiteY83" fmla="*/ 1736572 h 1775450"/>
                <a:gd name="connsiteX84" fmla="*/ 2762492 w 5555115"/>
                <a:gd name="connsiteY84" fmla="*/ 1749531 h 1775450"/>
                <a:gd name="connsiteX85" fmla="*/ 2730095 w 5555115"/>
                <a:gd name="connsiteY85" fmla="*/ 1756011 h 1775450"/>
                <a:gd name="connsiteX86" fmla="*/ 2691219 w 5555115"/>
                <a:gd name="connsiteY86" fmla="*/ 1768970 h 1775450"/>
                <a:gd name="connsiteX87" fmla="*/ 2613466 w 5555115"/>
                <a:gd name="connsiteY87" fmla="*/ 1775450 h 1775450"/>
                <a:gd name="connsiteX88" fmla="*/ 2121035 w 5555115"/>
                <a:gd name="connsiteY88" fmla="*/ 1762491 h 1775450"/>
                <a:gd name="connsiteX89" fmla="*/ 1855381 w 5555115"/>
                <a:gd name="connsiteY89" fmla="*/ 1736572 h 1775450"/>
                <a:gd name="connsiteX90" fmla="*/ 1330552 w 5555115"/>
                <a:gd name="connsiteY90" fmla="*/ 1730092 h 1775450"/>
                <a:gd name="connsiteX91" fmla="*/ 1051940 w 5555115"/>
                <a:gd name="connsiteY91" fmla="*/ 1730092 h 1775450"/>
                <a:gd name="connsiteX92" fmla="*/ 948270 w 5555115"/>
                <a:gd name="connsiteY92" fmla="*/ 1736572 h 1775450"/>
                <a:gd name="connsiteX93" fmla="*/ 760369 w 5555115"/>
                <a:gd name="connsiteY93" fmla="*/ 1749531 h 1775450"/>
                <a:gd name="connsiteX94" fmla="*/ 637261 w 5555115"/>
                <a:gd name="connsiteY94" fmla="*/ 1743051 h 1775450"/>
                <a:gd name="connsiteX95" fmla="*/ 591905 w 5555115"/>
                <a:gd name="connsiteY95" fmla="*/ 1723612 h 1775450"/>
                <a:gd name="connsiteX96" fmla="*/ 183705 w 5555115"/>
                <a:gd name="connsiteY96" fmla="*/ 1710653 h 1775450"/>
                <a:gd name="connsiteX97" fmla="*/ 41159 w 5555115"/>
                <a:gd name="connsiteY97" fmla="*/ 1704173 h 1775450"/>
                <a:gd name="connsiteX98" fmla="*/ 2283 w 5555115"/>
                <a:gd name="connsiteY98" fmla="*/ 1697693 h 1775450"/>
                <a:gd name="connsiteX99" fmla="*/ 15242 w 5555115"/>
                <a:gd name="connsiteY99" fmla="*/ 1600497 h 1775450"/>
                <a:gd name="connsiteX100" fmla="*/ 41159 w 5555115"/>
                <a:gd name="connsiteY100" fmla="*/ 1529220 h 1775450"/>
                <a:gd name="connsiteX101" fmla="*/ 47639 w 5555115"/>
                <a:gd name="connsiteY101" fmla="*/ 1503301 h 1775450"/>
                <a:gd name="connsiteX102" fmla="*/ 54118 w 5555115"/>
                <a:gd name="connsiteY102" fmla="*/ 1159874 h 1775450"/>
                <a:gd name="connsiteX103" fmla="*/ 67077 w 5555115"/>
                <a:gd name="connsiteY103" fmla="*/ 1056199 h 1775450"/>
                <a:gd name="connsiteX104" fmla="*/ 54118 w 5555115"/>
                <a:gd name="connsiteY104" fmla="*/ 706292 h 1775450"/>
                <a:gd name="connsiteX105" fmla="*/ 41159 w 5555115"/>
                <a:gd name="connsiteY105" fmla="*/ 641495 h 1775450"/>
                <a:gd name="connsiteX106" fmla="*/ 28201 w 5555115"/>
                <a:gd name="connsiteY106" fmla="*/ 622056 h 1775450"/>
                <a:gd name="connsiteX107" fmla="*/ 28201 w 5555115"/>
                <a:gd name="connsiteY107" fmla="*/ 317508 h 1775450"/>
                <a:gd name="connsiteX108" fmla="*/ 47639 w 5555115"/>
                <a:gd name="connsiteY108" fmla="*/ 259190 h 1775450"/>
                <a:gd name="connsiteX109" fmla="*/ 60597 w 5555115"/>
                <a:gd name="connsiteY109" fmla="*/ 207352 h 1775450"/>
                <a:gd name="connsiteX110" fmla="*/ 67077 w 5555115"/>
                <a:gd name="connsiteY110" fmla="*/ 187913 h 1775450"/>
                <a:gd name="connsiteX111" fmla="*/ 80036 w 5555115"/>
                <a:gd name="connsiteY111" fmla="*/ 174953 h 1775450"/>
                <a:gd name="connsiteX112" fmla="*/ 86515 w 5555115"/>
                <a:gd name="connsiteY112" fmla="*/ 155514 h 1775450"/>
                <a:gd name="connsiteX113" fmla="*/ 112432 w 5555115"/>
                <a:gd name="connsiteY113" fmla="*/ 58318 h 177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555115" h="1775450">
                  <a:moveTo>
                    <a:pt x="112432" y="58318"/>
                  </a:moveTo>
                  <a:cubicBezTo>
                    <a:pt x="159947" y="36719"/>
                    <a:pt x="252429" y="55716"/>
                    <a:pt x="371607" y="25919"/>
                  </a:cubicBezTo>
                  <a:cubicBezTo>
                    <a:pt x="382406" y="28079"/>
                    <a:pt x="394377" y="27050"/>
                    <a:pt x="404004" y="32399"/>
                  </a:cubicBezTo>
                  <a:cubicBezTo>
                    <a:pt x="414684" y="38333"/>
                    <a:pt x="419979" y="51216"/>
                    <a:pt x="429921" y="58318"/>
                  </a:cubicBezTo>
                  <a:cubicBezTo>
                    <a:pt x="435479" y="62288"/>
                    <a:pt x="442880" y="62638"/>
                    <a:pt x="449359" y="64798"/>
                  </a:cubicBezTo>
                  <a:lnTo>
                    <a:pt x="708534" y="51838"/>
                  </a:lnTo>
                  <a:cubicBezTo>
                    <a:pt x="833953" y="45350"/>
                    <a:pt x="788215" y="51515"/>
                    <a:pt x="864038" y="38879"/>
                  </a:cubicBezTo>
                  <a:cubicBezTo>
                    <a:pt x="876997" y="41039"/>
                    <a:pt x="890331" y="41583"/>
                    <a:pt x="902915" y="45358"/>
                  </a:cubicBezTo>
                  <a:cubicBezTo>
                    <a:pt x="912167" y="48134"/>
                    <a:pt x="919173" y="58318"/>
                    <a:pt x="928832" y="58318"/>
                  </a:cubicBezTo>
                  <a:cubicBezTo>
                    <a:pt x="959376" y="58318"/>
                    <a:pt x="989492" y="50822"/>
                    <a:pt x="1019543" y="45358"/>
                  </a:cubicBezTo>
                  <a:cubicBezTo>
                    <a:pt x="1037066" y="42172"/>
                    <a:pt x="1071378" y="32399"/>
                    <a:pt x="1071378" y="32399"/>
                  </a:cubicBezTo>
                  <a:cubicBezTo>
                    <a:pt x="1084337" y="34559"/>
                    <a:pt x="1098249" y="33543"/>
                    <a:pt x="1110254" y="38879"/>
                  </a:cubicBezTo>
                  <a:cubicBezTo>
                    <a:pt x="1118628" y="42601"/>
                    <a:pt x="1122796" y="52284"/>
                    <a:pt x="1129692" y="58318"/>
                  </a:cubicBezTo>
                  <a:cubicBezTo>
                    <a:pt x="1140100" y="67425"/>
                    <a:pt x="1151290" y="75597"/>
                    <a:pt x="1162089" y="84237"/>
                  </a:cubicBezTo>
                  <a:cubicBezTo>
                    <a:pt x="1207445" y="79917"/>
                    <a:pt x="1252895" y="76500"/>
                    <a:pt x="1298156" y="71277"/>
                  </a:cubicBezTo>
                  <a:cubicBezTo>
                    <a:pt x="1309096" y="70015"/>
                    <a:pt x="1320105" y="68281"/>
                    <a:pt x="1330552" y="64798"/>
                  </a:cubicBezTo>
                  <a:cubicBezTo>
                    <a:pt x="1339715" y="61743"/>
                    <a:pt x="1347831" y="56158"/>
                    <a:pt x="1356470" y="51838"/>
                  </a:cubicBezTo>
                  <a:cubicBezTo>
                    <a:pt x="1384547" y="53998"/>
                    <a:pt x="1412714" y="55208"/>
                    <a:pt x="1440702" y="58318"/>
                  </a:cubicBezTo>
                  <a:cubicBezTo>
                    <a:pt x="1451647" y="59534"/>
                    <a:pt x="1462085" y="64798"/>
                    <a:pt x="1473098" y="64798"/>
                  </a:cubicBezTo>
                  <a:cubicBezTo>
                    <a:pt x="1531452" y="64798"/>
                    <a:pt x="1589727" y="60478"/>
                    <a:pt x="1648041" y="58318"/>
                  </a:cubicBezTo>
                  <a:cubicBezTo>
                    <a:pt x="1741053" y="35063"/>
                    <a:pt x="1689413" y="42679"/>
                    <a:pt x="1835943" y="51838"/>
                  </a:cubicBezTo>
                  <a:cubicBezTo>
                    <a:pt x="1894303" y="55486"/>
                    <a:pt x="1952571" y="60478"/>
                    <a:pt x="2010885" y="64798"/>
                  </a:cubicBezTo>
                  <a:cubicBezTo>
                    <a:pt x="2020047" y="67852"/>
                    <a:pt x="2048111" y="77757"/>
                    <a:pt x="2056241" y="77757"/>
                  </a:cubicBezTo>
                  <a:cubicBezTo>
                    <a:pt x="2093021" y="77757"/>
                    <a:pt x="2129674" y="73437"/>
                    <a:pt x="2166390" y="71277"/>
                  </a:cubicBezTo>
                  <a:cubicBezTo>
                    <a:pt x="2181509" y="69117"/>
                    <a:pt x="2197012" y="68817"/>
                    <a:pt x="2211746" y="64798"/>
                  </a:cubicBezTo>
                  <a:cubicBezTo>
                    <a:pt x="2221065" y="62256"/>
                    <a:pt x="2228004" y="51838"/>
                    <a:pt x="2237663" y="51838"/>
                  </a:cubicBezTo>
                  <a:cubicBezTo>
                    <a:pt x="2257575" y="51838"/>
                    <a:pt x="2276507" y="60626"/>
                    <a:pt x="2295977" y="64798"/>
                  </a:cubicBezTo>
                  <a:cubicBezTo>
                    <a:pt x="2306745" y="67106"/>
                    <a:pt x="2317575" y="69117"/>
                    <a:pt x="2328374" y="71277"/>
                  </a:cubicBezTo>
                  <a:cubicBezTo>
                    <a:pt x="2380209" y="69117"/>
                    <a:pt x="2432294" y="70325"/>
                    <a:pt x="2483879" y="64798"/>
                  </a:cubicBezTo>
                  <a:cubicBezTo>
                    <a:pt x="2535530" y="59264"/>
                    <a:pt x="2486755" y="47482"/>
                    <a:pt x="2529234" y="45358"/>
                  </a:cubicBezTo>
                  <a:cubicBezTo>
                    <a:pt x="2609076" y="41366"/>
                    <a:pt x="2689059" y="41039"/>
                    <a:pt x="2768971" y="38879"/>
                  </a:cubicBezTo>
                  <a:cubicBezTo>
                    <a:pt x="2881839" y="22753"/>
                    <a:pt x="2847383" y="25919"/>
                    <a:pt x="3047583" y="25919"/>
                  </a:cubicBezTo>
                  <a:cubicBezTo>
                    <a:pt x="3056488" y="25919"/>
                    <a:pt x="3064601" y="32102"/>
                    <a:pt x="3073501" y="32399"/>
                  </a:cubicBezTo>
                  <a:cubicBezTo>
                    <a:pt x="3259190" y="38589"/>
                    <a:pt x="3444984" y="41038"/>
                    <a:pt x="3630726" y="45358"/>
                  </a:cubicBezTo>
                  <a:cubicBezTo>
                    <a:pt x="3714958" y="49678"/>
                    <a:pt x="3799293" y="52308"/>
                    <a:pt x="3883421" y="58318"/>
                  </a:cubicBezTo>
                  <a:cubicBezTo>
                    <a:pt x="3890234" y="58805"/>
                    <a:pt x="3896233" y="63141"/>
                    <a:pt x="3902859" y="64798"/>
                  </a:cubicBezTo>
                  <a:cubicBezTo>
                    <a:pt x="3913543" y="67469"/>
                    <a:pt x="3924457" y="69117"/>
                    <a:pt x="3935256" y="71277"/>
                  </a:cubicBezTo>
                  <a:cubicBezTo>
                    <a:pt x="4018243" y="68313"/>
                    <a:pt x="4115248" y="67336"/>
                    <a:pt x="4200910" y="58318"/>
                  </a:cubicBezTo>
                  <a:cubicBezTo>
                    <a:pt x="4218410" y="56476"/>
                    <a:pt x="4253929" y="49009"/>
                    <a:pt x="4272183" y="45358"/>
                  </a:cubicBezTo>
                  <a:cubicBezTo>
                    <a:pt x="4300260" y="49678"/>
                    <a:pt x="4328684" y="52155"/>
                    <a:pt x="4356415" y="58318"/>
                  </a:cubicBezTo>
                  <a:cubicBezTo>
                    <a:pt x="4367769" y="60841"/>
                    <a:pt x="4377590" y="68217"/>
                    <a:pt x="4388811" y="71277"/>
                  </a:cubicBezTo>
                  <a:cubicBezTo>
                    <a:pt x="4401486" y="74734"/>
                    <a:pt x="4414729" y="75597"/>
                    <a:pt x="4427688" y="77757"/>
                  </a:cubicBezTo>
                  <a:cubicBezTo>
                    <a:pt x="4466023" y="74690"/>
                    <a:pt x="4669550" y="59486"/>
                    <a:pt x="4719259" y="51838"/>
                  </a:cubicBezTo>
                  <a:cubicBezTo>
                    <a:pt x="4732760" y="49761"/>
                    <a:pt x="4744883" y="42192"/>
                    <a:pt x="4758135" y="38879"/>
                  </a:cubicBezTo>
                  <a:cubicBezTo>
                    <a:pt x="4766774" y="36719"/>
                    <a:pt x="4775785" y="35706"/>
                    <a:pt x="4784053" y="32399"/>
                  </a:cubicBezTo>
                  <a:cubicBezTo>
                    <a:pt x="4797505" y="27018"/>
                    <a:pt x="4809477" y="18341"/>
                    <a:pt x="4822929" y="12960"/>
                  </a:cubicBezTo>
                  <a:cubicBezTo>
                    <a:pt x="4831197" y="9653"/>
                    <a:pt x="4840284" y="8927"/>
                    <a:pt x="4848846" y="6480"/>
                  </a:cubicBezTo>
                  <a:cubicBezTo>
                    <a:pt x="4855413" y="4603"/>
                    <a:pt x="4861805" y="2160"/>
                    <a:pt x="4868284" y="0"/>
                  </a:cubicBezTo>
                  <a:cubicBezTo>
                    <a:pt x="4896361" y="4320"/>
                    <a:pt x="4924328" y="9436"/>
                    <a:pt x="4952516" y="12960"/>
                  </a:cubicBezTo>
                  <a:cubicBezTo>
                    <a:pt x="4976187" y="15919"/>
                    <a:pt x="5000296" y="15293"/>
                    <a:pt x="5023789" y="19439"/>
                  </a:cubicBezTo>
                  <a:cubicBezTo>
                    <a:pt x="5037241" y="21813"/>
                    <a:pt x="5049706" y="28079"/>
                    <a:pt x="5062665" y="32399"/>
                  </a:cubicBezTo>
                  <a:cubicBezTo>
                    <a:pt x="5090551" y="41695"/>
                    <a:pt x="5075477" y="37223"/>
                    <a:pt x="5108021" y="45358"/>
                  </a:cubicBezTo>
                  <a:cubicBezTo>
                    <a:pt x="5179294" y="41038"/>
                    <a:pt x="5250829" y="39874"/>
                    <a:pt x="5321840" y="32399"/>
                  </a:cubicBezTo>
                  <a:cubicBezTo>
                    <a:pt x="5333407" y="31181"/>
                    <a:pt x="5343202" y="23117"/>
                    <a:pt x="5354236" y="19439"/>
                  </a:cubicBezTo>
                  <a:cubicBezTo>
                    <a:pt x="5362684" y="16623"/>
                    <a:pt x="5371515" y="15120"/>
                    <a:pt x="5380154" y="12960"/>
                  </a:cubicBezTo>
                  <a:cubicBezTo>
                    <a:pt x="5419030" y="15120"/>
                    <a:pt x="5458681" y="11417"/>
                    <a:pt x="5496782" y="19439"/>
                  </a:cubicBezTo>
                  <a:cubicBezTo>
                    <a:pt x="5503466" y="20846"/>
                    <a:pt x="5498432" y="34049"/>
                    <a:pt x="5503262" y="38879"/>
                  </a:cubicBezTo>
                  <a:cubicBezTo>
                    <a:pt x="5508091" y="43708"/>
                    <a:pt x="5516221" y="43198"/>
                    <a:pt x="5522700" y="45358"/>
                  </a:cubicBezTo>
                  <a:cubicBezTo>
                    <a:pt x="5527020" y="49678"/>
                    <a:pt x="5530889" y="54502"/>
                    <a:pt x="5535659" y="58318"/>
                  </a:cubicBezTo>
                  <a:cubicBezTo>
                    <a:pt x="5541740" y="63183"/>
                    <a:pt x="5554237" y="63537"/>
                    <a:pt x="5555097" y="71277"/>
                  </a:cubicBezTo>
                  <a:cubicBezTo>
                    <a:pt x="5555715" y="76836"/>
                    <a:pt x="5540397" y="121858"/>
                    <a:pt x="5535659" y="136075"/>
                  </a:cubicBezTo>
                  <a:cubicBezTo>
                    <a:pt x="5537819" y="196553"/>
                    <a:pt x="5538477" y="257103"/>
                    <a:pt x="5542138" y="317508"/>
                  </a:cubicBezTo>
                  <a:cubicBezTo>
                    <a:pt x="5542804" y="328501"/>
                    <a:pt x="5548617" y="338893"/>
                    <a:pt x="5548617" y="349906"/>
                  </a:cubicBezTo>
                  <a:cubicBezTo>
                    <a:pt x="5548617" y="384265"/>
                    <a:pt x="5537823" y="523335"/>
                    <a:pt x="5535659" y="563738"/>
                  </a:cubicBezTo>
                  <a:cubicBezTo>
                    <a:pt x="5520354" y="849456"/>
                    <a:pt x="5540313" y="741343"/>
                    <a:pt x="5516220" y="861806"/>
                  </a:cubicBezTo>
                  <a:cubicBezTo>
                    <a:pt x="5511901" y="971962"/>
                    <a:pt x="5504640" y="1082041"/>
                    <a:pt x="5503262" y="1192273"/>
                  </a:cubicBezTo>
                  <a:cubicBezTo>
                    <a:pt x="5501325" y="1347213"/>
                    <a:pt x="5498996" y="1326456"/>
                    <a:pt x="5516220" y="1412584"/>
                  </a:cubicBezTo>
                  <a:cubicBezTo>
                    <a:pt x="5518380" y="1436343"/>
                    <a:pt x="5520203" y="1460136"/>
                    <a:pt x="5522700" y="1483862"/>
                  </a:cubicBezTo>
                  <a:cubicBezTo>
                    <a:pt x="5524523" y="1501180"/>
                    <a:pt x="5527938" y="1518330"/>
                    <a:pt x="5529179" y="1535700"/>
                  </a:cubicBezTo>
                  <a:cubicBezTo>
                    <a:pt x="5532260" y="1578842"/>
                    <a:pt x="5533499" y="1622097"/>
                    <a:pt x="5535659" y="1665295"/>
                  </a:cubicBezTo>
                  <a:cubicBezTo>
                    <a:pt x="5533499" y="1682574"/>
                    <a:pt x="5534183" y="1700453"/>
                    <a:pt x="5529179" y="1717132"/>
                  </a:cubicBezTo>
                  <a:cubicBezTo>
                    <a:pt x="5527424" y="1722984"/>
                    <a:pt x="5522147" y="1728610"/>
                    <a:pt x="5516220" y="1730092"/>
                  </a:cubicBezTo>
                  <a:cubicBezTo>
                    <a:pt x="5495163" y="1735357"/>
                    <a:pt x="5473122" y="1735904"/>
                    <a:pt x="5451427" y="1736572"/>
                  </a:cubicBezTo>
                  <a:cubicBezTo>
                    <a:pt x="5332675" y="1740226"/>
                    <a:pt x="5213850" y="1740891"/>
                    <a:pt x="5095062" y="1743051"/>
                  </a:cubicBezTo>
                  <a:cubicBezTo>
                    <a:pt x="5082103" y="1745211"/>
                    <a:pt x="5069319" y="1749859"/>
                    <a:pt x="5056186" y="1749531"/>
                  </a:cubicBezTo>
                  <a:cubicBezTo>
                    <a:pt x="4923332" y="1746210"/>
                    <a:pt x="4876886" y="1740672"/>
                    <a:pt x="4771094" y="1730092"/>
                  </a:cubicBezTo>
                  <a:cubicBezTo>
                    <a:pt x="4673904" y="1732252"/>
                    <a:pt x="4576556" y="1730631"/>
                    <a:pt x="4479523" y="1736572"/>
                  </a:cubicBezTo>
                  <a:cubicBezTo>
                    <a:pt x="4469882" y="1737162"/>
                    <a:pt x="4462976" y="1747188"/>
                    <a:pt x="4453605" y="1749531"/>
                  </a:cubicBezTo>
                  <a:cubicBezTo>
                    <a:pt x="4428115" y="1755904"/>
                    <a:pt x="4401770" y="1758171"/>
                    <a:pt x="4375853" y="1762491"/>
                  </a:cubicBezTo>
                  <a:lnTo>
                    <a:pt x="3948215" y="1749531"/>
                  </a:lnTo>
                  <a:cubicBezTo>
                    <a:pt x="3909304" y="1748141"/>
                    <a:pt x="3870266" y="1747514"/>
                    <a:pt x="3831586" y="1743051"/>
                  </a:cubicBezTo>
                  <a:cubicBezTo>
                    <a:pt x="3813893" y="1741009"/>
                    <a:pt x="3797382" y="1732611"/>
                    <a:pt x="3779751" y="1730092"/>
                  </a:cubicBezTo>
                  <a:cubicBezTo>
                    <a:pt x="3751874" y="1726109"/>
                    <a:pt x="3723597" y="1725772"/>
                    <a:pt x="3695520" y="1723612"/>
                  </a:cubicBezTo>
                  <a:cubicBezTo>
                    <a:pt x="3434186" y="1727932"/>
                    <a:pt x="3171289" y="1707710"/>
                    <a:pt x="2911517" y="1736572"/>
                  </a:cubicBezTo>
                  <a:cubicBezTo>
                    <a:pt x="2823074" y="1746398"/>
                    <a:pt x="2872711" y="1741657"/>
                    <a:pt x="2762492" y="1749531"/>
                  </a:cubicBezTo>
                  <a:cubicBezTo>
                    <a:pt x="2751693" y="1751691"/>
                    <a:pt x="2740720" y="1753113"/>
                    <a:pt x="2730095" y="1756011"/>
                  </a:cubicBezTo>
                  <a:cubicBezTo>
                    <a:pt x="2716917" y="1759605"/>
                    <a:pt x="2704693" y="1766724"/>
                    <a:pt x="2691219" y="1768970"/>
                  </a:cubicBezTo>
                  <a:cubicBezTo>
                    <a:pt x="2665565" y="1773246"/>
                    <a:pt x="2639384" y="1773290"/>
                    <a:pt x="2613466" y="1775450"/>
                  </a:cubicBezTo>
                  <a:lnTo>
                    <a:pt x="2121035" y="1762491"/>
                  </a:lnTo>
                  <a:cubicBezTo>
                    <a:pt x="1843044" y="1742634"/>
                    <a:pt x="2308498" y="1749159"/>
                    <a:pt x="1855381" y="1736572"/>
                  </a:cubicBezTo>
                  <a:cubicBezTo>
                    <a:pt x="1680492" y="1731714"/>
                    <a:pt x="1505495" y="1732252"/>
                    <a:pt x="1330552" y="1730092"/>
                  </a:cubicBezTo>
                  <a:cubicBezTo>
                    <a:pt x="1196683" y="1717921"/>
                    <a:pt x="1264959" y="1721215"/>
                    <a:pt x="1051940" y="1730092"/>
                  </a:cubicBezTo>
                  <a:cubicBezTo>
                    <a:pt x="1017346" y="1731534"/>
                    <a:pt x="982834" y="1734539"/>
                    <a:pt x="948270" y="1736572"/>
                  </a:cubicBezTo>
                  <a:cubicBezTo>
                    <a:pt x="793503" y="1745676"/>
                    <a:pt x="879192" y="1738728"/>
                    <a:pt x="760369" y="1749531"/>
                  </a:cubicBezTo>
                  <a:cubicBezTo>
                    <a:pt x="719333" y="1747371"/>
                    <a:pt x="678009" y="1748366"/>
                    <a:pt x="637261" y="1743051"/>
                  </a:cubicBezTo>
                  <a:cubicBezTo>
                    <a:pt x="602997" y="1738582"/>
                    <a:pt x="622088" y="1724984"/>
                    <a:pt x="591905" y="1723612"/>
                  </a:cubicBezTo>
                  <a:cubicBezTo>
                    <a:pt x="455910" y="1717430"/>
                    <a:pt x="319755" y="1715455"/>
                    <a:pt x="183705" y="1710653"/>
                  </a:cubicBezTo>
                  <a:cubicBezTo>
                    <a:pt x="136170" y="1708975"/>
                    <a:pt x="88674" y="1706333"/>
                    <a:pt x="41159" y="1704173"/>
                  </a:cubicBezTo>
                  <a:lnTo>
                    <a:pt x="2283" y="1697693"/>
                  </a:lnTo>
                  <a:cubicBezTo>
                    <a:pt x="-5644" y="1665983"/>
                    <a:pt x="9126" y="1632605"/>
                    <a:pt x="15242" y="1600497"/>
                  </a:cubicBezTo>
                  <a:cubicBezTo>
                    <a:pt x="19946" y="1575801"/>
                    <a:pt x="33289" y="1552832"/>
                    <a:pt x="41159" y="1529220"/>
                  </a:cubicBezTo>
                  <a:cubicBezTo>
                    <a:pt x="43975" y="1520771"/>
                    <a:pt x="45479" y="1511941"/>
                    <a:pt x="47639" y="1503301"/>
                  </a:cubicBezTo>
                  <a:cubicBezTo>
                    <a:pt x="49799" y="1388825"/>
                    <a:pt x="50427" y="1274311"/>
                    <a:pt x="54118" y="1159874"/>
                  </a:cubicBezTo>
                  <a:cubicBezTo>
                    <a:pt x="54799" y="1138768"/>
                    <a:pt x="63675" y="1080009"/>
                    <a:pt x="67077" y="1056199"/>
                  </a:cubicBezTo>
                  <a:cubicBezTo>
                    <a:pt x="58086" y="624654"/>
                    <a:pt x="77926" y="861064"/>
                    <a:pt x="54118" y="706292"/>
                  </a:cubicBezTo>
                  <a:cubicBezTo>
                    <a:pt x="51464" y="689037"/>
                    <a:pt x="50326" y="659831"/>
                    <a:pt x="41159" y="641495"/>
                  </a:cubicBezTo>
                  <a:cubicBezTo>
                    <a:pt x="37677" y="634530"/>
                    <a:pt x="32520" y="628536"/>
                    <a:pt x="28201" y="622056"/>
                  </a:cubicBezTo>
                  <a:cubicBezTo>
                    <a:pt x="15705" y="484604"/>
                    <a:pt x="17711" y="537805"/>
                    <a:pt x="28201" y="317508"/>
                  </a:cubicBezTo>
                  <a:cubicBezTo>
                    <a:pt x="29992" y="279900"/>
                    <a:pt x="30930" y="284254"/>
                    <a:pt x="47639" y="259190"/>
                  </a:cubicBezTo>
                  <a:cubicBezTo>
                    <a:pt x="51958" y="241911"/>
                    <a:pt x="55911" y="224535"/>
                    <a:pt x="60597" y="207352"/>
                  </a:cubicBezTo>
                  <a:cubicBezTo>
                    <a:pt x="62394" y="200762"/>
                    <a:pt x="63563" y="193770"/>
                    <a:pt x="67077" y="187913"/>
                  </a:cubicBezTo>
                  <a:cubicBezTo>
                    <a:pt x="70220" y="182674"/>
                    <a:pt x="75716" y="179273"/>
                    <a:pt x="80036" y="174953"/>
                  </a:cubicBezTo>
                  <a:cubicBezTo>
                    <a:pt x="82196" y="168473"/>
                    <a:pt x="85293" y="162234"/>
                    <a:pt x="86515" y="155514"/>
                  </a:cubicBezTo>
                  <a:cubicBezTo>
                    <a:pt x="94065" y="113982"/>
                    <a:pt x="64917" y="79917"/>
                    <a:pt x="112432" y="583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2302" y="4789442"/>
              <a:ext cx="5578938" cy="15197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2302" y="4257546"/>
              <a:ext cx="5588000" cy="5818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4962" y="4551412"/>
              <a:ext cx="2522483" cy="167958"/>
            </a:xfrm>
            <a:prstGeom prst="rect">
              <a:avLst/>
            </a:prstGeom>
          </p:spPr>
        </p:pic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1192431" y="3603477"/>
            <a:ext cx="3480423" cy="2095170"/>
            <a:chOff x="349099" y="3391378"/>
            <a:chExt cx="3904972" cy="2350743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349099" y="3391378"/>
              <a:ext cx="3904972" cy="2350743"/>
              <a:chOff x="949019" y="3699695"/>
              <a:chExt cx="4087929" cy="2460881"/>
            </a:xfrm>
          </p:grpSpPr>
          <p:sp>
            <p:nvSpPr>
              <p:cNvPr id="18" name="Freeform 17"/>
              <p:cNvSpPr/>
              <p:nvPr/>
            </p:nvSpPr>
            <p:spPr>
              <a:xfrm flipH="1">
                <a:off x="949019" y="3699695"/>
                <a:ext cx="4087929" cy="2460881"/>
              </a:xfrm>
              <a:custGeom>
                <a:avLst/>
                <a:gdLst>
                  <a:gd name="connsiteX0" fmla="*/ 112432 w 5555115"/>
                  <a:gd name="connsiteY0" fmla="*/ 58318 h 1775450"/>
                  <a:gd name="connsiteX1" fmla="*/ 371607 w 5555115"/>
                  <a:gd name="connsiteY1" fmla="*/ 25919 h 1775450"/>
                  <a:gd name="connsiteX2" fmla="*/ 404004 w 5555115"/>
                  <a:gd name="connsiteY2" fmla="*/ 32399 h 1775450"/>
                  <a:gd name="connsiteX3" fmla="*/ 429921 w 5555115"/>
                  <a:gd name="connsiteY3" fmla="*/ 58318 h 1775450"/>
                  <a:gd name="connsiteX4" fmla="*/ 449359 w 5555115"/>
                  <a:gd name="connsiteY4" fmla="*/ 64798 h 1775450"/>
                  <a:gd name="connsiteX5" fmla="*/ 708534 w 5555115"/>
                  <a:gd name="connsiteY5" fmla="*/ 51838 h 1775450"/>
                  <a:gd name="connsiteX6" fmla="*/ 864038 w 5555115"/>
                  <a:gd name="connsiteY6" fmla="*/ 38879 h 1775450"/>
                  <a:gd name="connsiteX7" fmla="*/ 902915 w 5555115"/>
                  <a:gd name="connsiteY7" fmla="*/ 45358 h 1775450"/>
                  <a:gd name="connsiteX8" fmla="*/ 928832 w 5555115"/>
                  <a:gd name="connsiteY8" fmla="*/ 58318 h 1775450"/>
                  <a:gd name="connsiteX9" fmla="*/ 1019543 w 5555115"/>
                  <a:gd name="connsiteY9" fmla="*/ 45358 h 1775450"/>
                  <a:gd name="connsiteX10" fmla="*/ 1071378 w 5555115"/>
                  <a:gd name="connsiteY10" fmla="*/ 32399 h 1775450"/>
                  <a:gd name="connsiteX11" fmla="*/ 1110254 w 5555115"/>
                  <a:gd name="connsiteY11" fmla="*/ 38879 h 1775450"/>
                  <a:gd name="connsiteX12" fmla="*/ 1129692 w 5555115"/>
                  <a:gd name="connsiteY12" fmla="*/ 58318 h 1775450"/>
                  <a:gd name="connsiteX13" fmla="*/ 1162089 w 5555115"/>
                  <a:gd name="connsiteY13" fmla="*/ 84237 h 1775450"/>
                  <a:gd name="connsiteX14" fmla="*/ 1298156 w 5555115"/>
                  <a:gd name="connsiteY14" fmla="*/ 71277 h 1775450"/>
                  <a:gd name="connsiteX15" fmla="*/ 1330552 w 5555115"/>
                  <a:gd name="connsiteY15" fmla="*/ 64798 h 1775450"/>
                  <a:gd name="connsiteX16" fmla="*/ 1356470 w 5555115"/>
                  <a:gd name="connsiteY16" fmla="*/ 51838 h 1775450"/>
                  <a:gd name="connsiteX17" fmla="*/ 1440702 w 5555115"/>
                  <a:gd name="connsiteY17" fmla="*/ 58318 h 1775450"/>
                  <a:gd name="connsiteX18" fmla="*/ 1473098 w 5555115"/>
                  <a:gd name="connsiteY18" fmla="*/ 64798 h 1775450"/>
                  <a:gd name="connsiteX19" fmla="*/ 1648041 w 5555115"/>
                  <a:gd name="connsiteY19" fmla="*/ 58318 h 1775450"/>
                  <a:gd name="connsiteX20" fmla="*/ 1835943 w 5555115"/>
                  <a:gd name="connsiteY20" fmla="*/ 51838 h 1775450"/>
                  <a:gd name="connsiteX21" fmla="*/ 2010885 w 5555115"/>
                  <a:gd name="connsiteY21" fmla="*/ 64798 h 1775450"/>
                  <a:gd name="connsiteX22" fmla="*/ 2056241 w 5555115"/>
                  <a:gd name="connsiteY22" fmla="*/ 77757 h 1775450"/>
                  <a:gd name="connsiteX23" fmla="*/ 2166390 w 5555115"/>
                  <a:gd name="connsiteY23" fmla="*/ 71277 h 1775450"/>
                  <a:gd name="connsiteX24" fmla="*/ 2211746 w 5555115"/>
                  <a:gd name="connsiteY24" fmla="*/ 64798 h 1775450"/>
                  <a:gd name="connsiteX25" fmla="*/ 2237663 w 5555115"/>
                  <a:gd name="connsiteY25" fmla="*/ 51838 h 1775450"/>
                  <a:gd name="connsiteX26" fmla="*/ 2295977 w 5555115"/>
                  <a:gd name="connsiteY26" fmla="*/ 64798 h 1775450"/>
                  <a:gd name="connsiteX27" fmla="*/ 2328374 w 5555115"/>
                  <a:gd name="connsiteY27" fmla="*/ 71277 h 1775450"/>
                  <a:gd name="connsiteX28" fmla="*/ 2483879 w 5555115"/>
                  <a:gd name="connsiteY28" fmla="*/ 64798 h 1775450"/>
                  <a:gd name="connsiteX29" fmla="*/ 2529234 w 5555115"/>
                  <a:gd name="connsiteY29" fmla="*/ 45358 h 1775450"/>
                  <a:gd name="connsiteX30" fmla="*/ 2768971 w 5555115"/>
                  <a:gd name="connsiteY30" fmla="*/ 38879 h 1775450"/>
                  <a:gd name="connsiteX31" fmla="*/ 3047583 w 5555115"/>
                  <a:gd name="connsiteY31" fmla="*/ 25919 h 1775450"/>
                  <a:gd name="connsiteX32" fmla="*/ 3073501 w 5555115"/>
                  <a:gd name="connsiteY32" fmla="*/ 32399 h 1775450"/>
                  <a:gd name="connsiteX33" fmla="*/ 3630726 w 5555115"/>
                  <a:gd name="connsiteY33" fmla="*/ 45358 h 1775450"/>
                  <a:gd name="connsiteX34" fmla="*/ 3883421 w 5555115"/>
                  <a:gd name="connsiteY34" fmla="*/ 58318 h 1775450"/>
                  <a:gd name="connsiteX35" fmla="*/ 3902859 w 5555115"/>
                  <a:gd name="connsiteY35" fmla="*/ 64798 h 1775450"/>
                  <a:gd name="connsiteX36" fmla="*/ 3935256 w 5555115"/>
                  <a:gd name="connsiteY36" fmla="*/ 71277 h 1775450"/>
                  <a:gd name="connsiteX37" fmla="*/ 4200910 w 5555115"/>
                  <a:gd name="connsiteY37" fmla="*/ 58318 h 1775450"/>
                  <a:gd name="connsiteX38" fmla="*/ 4272183 w 5555115"/>
                  <a:gd name="connsiteY38" fmla="*/ 45358 h 1775450"/>
                  <a:gd name="connsiteX39" fmla="*/ 4356415 w 5555115"/>
                  <a:gd name="connsiteY39" fmla="*/ 58318 h 1775450"/>
                  <a:gd name="connsiteX40" fmla="*/ 4388811 w 5555115"/>
                  <a:gd name="connsiteY40" fmla="*/ 71277 h 1775450"/>
                  <a:gd name="connsiteX41" fmla="*/ 4427688 w 5555115"/>
                  <a:gd name="connsiteY41" fmla="*/ 77757 h 1775450"/>
                  <a:gd name="connsiteX42" fmla="*/ 4719259 w 5555115"/>
                  <a:gd name="connsiteY42" fmla="*/ 51838 h 1775450"/>
                  <a:gd name="connsiteX43" fmla="*/ 4758135 w 5555115"/>
                  <a:gd name="connsiteY43" fmla="*/ 38879 h 1775450"/>
                  <a:gd name="connsiteX44" fmla="*/ 4784053 w 5555115"/>
                  <a:gd name="connsiteY44" fmla="*/ 32399 h 1775450"/>
                  <a:gd name="connsiteX45" fmla="*/ 4822929 w 5555115"/>
                  <a:gd name="connsiteY45" fmla="*/ 12960 h 1775450"/>
                  <a:gd name="connsiteX46" fmla="*/ 4848846 w 5555115"/>
                  <a:gd name="connsiteY46" fmla="*/ 6480 h 1775450"/>
                  <a:gd name="connsiteX47" fmla="*/ 4868284 w 5555115"/>
                  <a:gd name="connsiteY47" fmla="*/ 0 h 1775450"/>
                  <a:gd name="connsiteX48" fmla="*/ 4952516 w 5555115"/>
                  <a:gd name="connsiteY48" fmla="*/ 12960 h 1775450"/>
                  <a:gd name="connsiteX49" fmla="*/ 5023789 w 5555115"/>
                  <a:gd name="connsiteY49" fmla="*/ 19439 h 1775450"/>
                  <a:gd name="connsiteX50" fmla="*/ 5062665 w 5555115"/>
                  <a:gd name="connsiteY50" fmla="*/ 32399 h 1775450"/>
                  <a:gd name="connsiteX51" fmla="*/ 5108021 w 5555115"/>
                  <a:gd name="connsiteY51" fmla="*/ 45358 h 1775450"/>
                  <a:gd name="connsiteX52" fmla="*/ 5321840 w 5555115"/>
                  <a:gd name="connsiteY52" fmla="*/ 32399 h 1775450"/>
                  <a:gd name="connsiteX53" fmla="*/ 5354236 w 5555115"/>
                  <a:gd name="connsiteY53" fmla="*/ 19439 h 1775450"/>
                  <a:gd name="connsiteX54" fmla="*/ 5380154 w 5555115"/>
                  <a:gd name="connsiteY54" fmla="*/ 12960 h 1775450"/>
                  <a:gd name="connsiteX55" fmla="*/ 5496782 w 5555115"/>
                  <a:gd name="connsiteY55" fmla="*/ 19439 h 1775450"/>
                  <a:gd name="connsiteX56" fmla="*/ 5503262 w 5555115"/>
                  <a:gd name="connsiteY56" fmla="*/ 38879 h 1775450"/>
                  <a:gd name="connsiteX57" fmla="*/ 5522700 w 5555115"/>
                  <a:gd name="connsiteY57" fmla="*/ 45358 h 1775450"/>
                  <a:gd name="connsiteX58" fmla="*/ 5535659 w 5555115"/>
                  <a:gd name="connsiteY58" fmla="*/ 58318 h 1775450"/>
                  <a:gd name="connsiteX59" fmla="*/ 5555097 w 5555115"/>
                  <a:gd name="connsiteY59" fmla="*/ 71277 h 1775450"/>
                  <a:gd name="connsiteX60" fmla="*/ 5535659 w 5555115"/>
                  <a:gd name="connsiteY60" fmla="*/ 136075 h 1775450"/>
                  <a:gd name="connsiteX61" fmla="*/ 5542138 w 5555115"/>
                  <a:gd name="connsiteY61" fmla="*/ 317508 h 1775450"/>
                  <a:gd name="connsiteX62" fmla="*/ 5548617 w 5555115"/>
                  <a:gd name="connsiteY62" fmla="*/ 349906 h 1775450"/>
                  <a:gd name="connsiteX63" fmla="*/ 5535659 w 5555115"/>
                  <a:gd name="connsiteY63" fmla="*/ 563738 h 1775450"/>
                  <a:gd name="connsiteX64" fmla="*/ 5516220 w 5555115"/>
                  <a:gd name="connsiteY64" fmla="*/ 861806 h 1775450"/>
                  <a:gd name="connsiteX65" fmla="*/ 5503262 w 5555115"/>
                  <a:gd name="connsiteY65" fmla="*/ 1192273 h 1775450"/>
                  <a:gd name="connsiteX66" fmla="*/ 5516220 w 5555115"/>
                  <a:gd name="connsiteY66" fmla="*/ 1412584 h 1775450"/>
                  <a:gd name="connsiteX67" fmla="*/ 5522700 w 5555115"/>
                  <a:gd name="connsiteY67" fmla="*/ 1483862 h 1775450"/>
                  <a:gd name="connsiteX68" fmla="*/ 5529179 w 5555115"/>
                  <a:gd name="connsiteY68" fmla="*/ 1535700 h 1775450"/>
                  <a:gd name="connsiteX69" fmla="*/ 5535659 w 5555115"/>
                  <a:gd name="connsiteY69" fmla="*/ 1665295 h 1775450"/>
                  <a:gd name="connsiteX70" fmla="*/ 5529179 w 5555115"/>
                  <a:gd name="connsiteY70" fmla="*/ 1717132 h 1775450"/>
                  <a:gd name="connsiteX71" fmla="*/ 5516220 w 5555115"/>
                  <a:gd name="connsiteY71" fmla="*/ 1730092 h 1775450"/>
                  <a:gd name="connsiteX72" fmla="*/ 5451427 w 5555115"/>
                  <a:gd name="connsiteY72" fmla="*/ 1736572 h 1775450"/>
                  <a:gd name="connsiteX73" fmla="*/ 5095062 w 5555115"/>
                  <a:gd name="connsiteY73" fmla="*/ 1743051 h 1775450"/>
                  <a:gd name="connsiteX74" fmla="*/ 5056186 w 5555115"/>
                  <a:gd name="connsiteY74" fmla="*/ 1749531 h 1775450"/>
                  <a:gd name="connsiteX75" fmla="*/ 4771094 w 5555115"/>
                  <a:gd name="connsiteY75" fmla="*/ 1730092 h 1775450"/>
                  <a:gd name="connsiteX76" fmla="*/ 4479523 w 5555115"/>
                  <a:gd name="connsiteY76" fmla="*/ 1736572 h 1775450"/>
                  <a:gd name="connsiteX77" fmla="*/ 4453605 w 5555115"/>
                  <a:gd name="connsiteY77" fmla="*/ 1749531 h 1775450"/>
                  <a:gd name="connsiteX78" fmla="*/ 4375853 w 5555115"/>
                  <a:gd name="connsiteY78" fmla="*/ 1762491 h 1775450"/>
                  <a:gd name="connsiteX79" fmla="*/ 3948215 w 5555115"/>
                  <a:gd name="connsiteY79" fmla="*/ 1749531 h 1775450"/>
                  <a:gd name="connsiteX80" fmla="*/ 3831586 w 5555115"/>
                  <a:gd name="connsiteY80" fmla="*/ 1743051 h 1775450"/>
                  <a:gd name="connsiteX81" fmla="*/ 3779751 w 5555115"/>
                  <a:gd name="connsiteY81" fmla="*/ 1730092 h 1775450"/>
                  <a:gd name="connsiteX82" fmla="*/ 3695520 w 5555115"/>
                  <a:gd name="connsiteY82" fmla="*/ 1723612 h 1775450"/>
                  <a:gd name="connsiteX83" fmla="*/ 2911517 w 5555115"/>
                  <a:gd name="connsiteY83" fmla="*/ 1736572 h 1775450"/>
                  <a:gd name="connsiteX84" fmla="*/ 2762492 w 5555115"/>
                  <a:gd name="connsiteY84" fmla="*/ 1749531 h 1775450"/>
                  <a:gd name="connsiteX85" fmla="*/ 2730095 w 5555115"/>
                  <a:gd name="connsiteY85" fmla="*/ 1756011 h 1775450"/>
                  <a:gd name="connsiteX86" fmla="*/ 2691219 w 5555115"/>
                  <a:gd name="connsiteY86" fmla="*/ 1768970 h 1775450"/>
                  <a:gd name="connsiteX87" fmla="*/ 2613466 w 5555115"/>
                  <a:gd name="connsiteY87" fmla="*/ 1775450 h 1775450"/>
                  <a:gd name="connsiteX88" fmla="*/ 2121035 w 5555115"/>
                  <a:gd name="connsiteY88" fmla="*/ 1762491 h 1775450"/>
                  <a:gd name="connsiteX89" fmla="*/ 1855381 w 5555115"/>
                  <a:gd name="connsiteY89" fmla="*/ 1736572 h 1775450"/>
                  <a:gd name="connsiteX90" fmla="*/ 1330552 w 5555115"/>
                  <a:gd name="connsiteY90" fmla="*/ 1730092 h 1775450"/>
                  <a:gd name="connsiteX91" fmla="*/ 1051940 w 5555115"/>
                  <a:gd name="connsiteY91" fmla="*/ 1730092 h 1775450"/>
                  <a:gd name="connsiteX92" fmla="*/ 948270 w 5555115"/>
                  <a:gd name="connsiteY92" fmla="*/ 1736572 h 1775450"/>
                  <a:gd name="connsiteX93" fmla="*/ 760369 w 5555115"/>
                  <a:gd name="connsiteY93" fmla="*/ 1749531 h 1775450"/>
                  <a:gd name="connsiteX94" fmla="*/ 637261 w 5555115"/>
                  <a:gd name="connsiteY94" fmla="*/ 1743051 h 1775450"/>
                  <a:gd name="connsiteX95" fmla="*/ 591905 w 5555115"/>
                  <a:gd name="connsiteY95" fmla="*/ 1723612 h 1775450"/>
                  <a:gd name="connsiteX96" fmla="*/ 183705 w 5555115"/>
                  <a:gd name="connsiteY96" fmla="*/ 1710653 h 1775450"/>
                  <a:gd name="connsiteX97" fmla="*/ 41159 w 5555115"/>
                  <a:gd name="connsiteY97" fmla="*/ 1704173 h 1775450"/>
                  <a:gd name="connsiteX98" fmla="*/ 2283 w 5555115"/>
                  <a:gd name="connsiteY98" fmla="*/ 1697693 h 1775450"/>
                  <a:gd name="connsiteX99" fmla="*/ 15242 w 5555115"/>
                  <a:gd name="connsiteY99" fmla="*/ 1600497 h 1775450"/>
                  <a:gd name="connsiteX100" fmla="*/ 41159 w 5555115"/>
                  <a:gd name="connsiteY100" fmla="*/ 1529220 h 1775450"/>
                  <a:gd name="connsiteX101" fmla="*/ 47639 w 5555115"/>
                  <a:gd name="connsiteY101" fmla="*/ 1503301 h 1775450"/>
                  <a:gd name="connsiteX102" fmla="*/ 54118 w 5555115"/>
                  <a:gd name="connsiteY102" fmla="*/ 1159874 h 1775450"/>
                  <a:gd name="connsiteX103" fmla="*/ 67077 w 5555115"/>
                  <a:gd name="connsiteY103" fmla="*/ 1056199 h 1775450"/>
                  <a:gd name="connsiteX104" fmla="*/ 54118 w 5555115"/>
                  <a:gd name="connsiteY104" fmla="*/ 706292 h 1775450"/>
                  <a:gd name="connsiteX105" fmla="*/ 41159 w 5555115"/>
                  <a:gd name="connsiteY105" fmla="*/ 641495 h 1775450"/>
                  <a:gd name="connsiteX106" fmla="*/ 28201 w 5555115"/>
                  <a:gd name="connsiteY106" fmla="*/ 622056 h 1775450"/>
                  <a:gd name="connsiteX107" fmla="*/ 28201 w 5555115"/>
                  <a:gd name="connsiteY107" fmla="*/ 317508 h 1775450"/>
                  <a:gd name="connsiteX108" fmla="*/ 47639 w 5555115"/>
                  <a:gd name="connsiteY108" fmla="*/ 259190 h 1775450"/>
                  <a:gd name="connsiteX109" fmla="*/ 60597 w 5555115"/>
                  <a:gd name="connsiteY109" fmla="*/ 207352 h 1775450"/>
                  <a:gd name="connsiteX110" fmla="*/ 67077 w 5555115"/>
                  <a:gd name="connsiteY110" fmla="*/ 187913 h 1775450"/>
                  <a:gd name="connsiteX111" fmla="*/ 80036 w 5555115"/>
                  <a:gd name="connsiteY111" fmla="*/ 174953 h 1775450"/>
                  <a:gd name="connsiteX112" fmla="*/ 86515 w 5555115"/>
                  <a:gd name="connsiteY112" fmla="*/ 155514 h 1775450"/>
                  <a:gd name="connsiteX113" fmla="*/ 112432 w 5555115"/>
                  <a:gd name="connsiteY113" fmla="*/ 58318 h 177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5555115" h="1775450">
                    <a:moveTo>
                      <a:pt x="112432" y="58318"/>
                    </a:moveTo>
                    <a:cubicBezTo>
                      <a:pt x="159947" y="36719"/>
                      <a:pt x="252429" y="55716"/>
                      <a:pt x="371607" y="25919"/>
                    </a:cubicBezTo>
                    <a:cubicBezTo>
                      <a:pt x="382406" y="28079"/>
                      <a:pt x="394377" y="27050"/>
                      <a:pt x="404004" y="32399"/>
                    </a:cubicBezTo>
                    <a:cubicBezTo>
                      <a:pt x="414684" y="38333"/>
                      <a:pt x="419979" y="51216"/>
                      <a:pt x="429921" y="58318"/>
                    </a:cubicBezTo>
                    <a:cubicBezTo>
                      <a:pt x="435479" y="62288"/>
                      <a:pt x="442880" y="62638"/>
                      <a:pt x="449359" y="64798"/>
                    </a:cubicBezTo>
                    <a:lnTo>
                      <a:pt x="708534" y="51838"/>
                    </a:lnTo>
                    <a:cubicBezTo>
                      <a:pt x="833953" y="45350"/>
                      <a:pt x="788215" y="51515"/>
                      <a:pt x="864038" y="38879"/>
                    </a:cubicBezTo>
                    <a:cubicBezTo>
                      <a:pt x="876997" y="41039"/>
                      <a:pt x="890331" y="41583"/>
                      <a:pt x="902915" y="45358"/>
                    </a:cubicBezTo>
                    <a:cubicBezTo>
                      <a:pt x="912167" y="48134"/>
                      <a:pt x="919173" y="58318"/>
                      <a:pt x="928832" y="58318"/>
                    </a:cubicBezTo>
                    <a:cubicBezTo>
                      <a:pt x="959376" y="58318"/>
                      <a:pt x="989492" y="50822"/>
                      <a:pt x="1019543" y="45358"/>
                    </a:cubicBezTo>
                    <a:cubicBezTo>
                      <a:pt x="1037066" y="42172"/>
                      <a:pt x="1071378" y="32399"/>
                      <a:pt x="1071378" y="32399"/>
                    </a:cubicBezTo>
                    <a:cubicBezTo>
                      <a:pt x="1084337" y="34559"/>
                      <a:pt x="1098249" y="33543"/>
                      <a:pt x="1110254" y="38879"/>
                    </a:cubicBezTo>
                    <a:cubicBezTo>
                      <a:pt x="1118628" y="42601"/>
                      <a:pt x="1122796" y="52284"/>
                      <a:pt x="1129692" y="58318"/>
                    </a:cubicBezTo>
                    <a:cubicBezTo>
                      <a:pt x="1140100" y="67425"/>
                      <a:pt x="1151290" y="75597"/>
                      <a:pt x="1162089" y="84237"/>
                    </a:cubicBezTo>
                    <a:cubicBezTo>
                      <a:pt x="1207445" y="79917"/>
                      <a:pt x="1252895" y="76500"/>
                      <a:pt x="1298156" y="71277"/>
                    </a:cubicBezTo>
                    <a:cubicBezTo>
                      <a:pt x="1309096" y="70015"/>
                      <a:pt x="1320105" y="68281"/>
                      <a:pt x="1330552" y="64798"/>
                    </a:cubicBezTo>
                    <a:cubicBezTo>
                      <a:pt x="1339715" y="61743"/>
                      <a:pt x="1347831" y="56158"/>
                      <a:pt x="1356470" y="51838"/>
                    </a:cubicBezTo>
                    <a:cubicBezTo>
                      <a:pt x="1384547" y="53998"/>
                      <a:pt x="1412714" y="55208"/>
                      <a:pt x="1440702" y="58318"/>
                    </a:cubicBezTo>
                    <a:cubicBezTo>
                      <a:pt x="1451647" y="59534"/>
                      <a:pt x="1462085" y="64798"/>
                      <a:pt x="1473098" y="64798"/>
                    </a:cubicBezTo>
                    <a:cubicBezTo>
                      <a:pt x="1531452" y="64798"/>
                      <a:pt x="1589727" y="60478"/>
                      <a:pt x="1648041" y="58318"/>
                    </a:cubicBezTo>
                    <a:cubicBezTo>
                      <a:pt x="1741053" y="35063"/>
                      <a:pt x="1689413" y="42679"/>
                      <a:pt x="1835943" y="51838"/>
                    </a:cubicBezTo>
                    <a:cubicBezTo>
                      <a:pt x="1894303" y="55486"/>
                      <a:pt x="1952571" y="60478"/>
                      <a:pt x="2010885" y="64798"/>
                    </a:cubicBezTo>
                    <a:cubicBezTo>
                      <a:pt x="2020047" y="67852"/>
                      <a:pt x="2048111" y="77757"/>
                      <a:pt x="2056241" y="77757"/>
                    </a:cubicBezTo>
                    <a:cubicBezTo>
                      <a:pt x="2093021" y="77757"/>
                      <a:pt x="2129674" y="73437"/>
                      <a:pt x="2166390" y="71277"/>
                    </a:cubicBezTo>
                    <a:cubicBezTo>
                      <a:pt x="2181509" y="69117"/>
                      <a:pt x="2197012" y="68817"/>
                      <a:pt x="2211746" y="64798"/>
                    </a:cubicBezTo>
                    <a:cubicBezTo>
                      <a:pt x="2221065" y="62256"/>
                      <a:pt x="2228004" y="51838"/>
                      <a:pt x="2237663" y="51838"/>
                    </a:cubicBezTo>
                    <a:cubicBezTo>
                      <a:pt x="2257575" y="51838"/>
                      <a:pt x="2276507" y="60626"/>
                      <a:pt x="2295977" y="64798"/>
                    </a:cubicBezTo>
                    <a:cubicBezTo>
                      <a:pt x="2306745" y="67106"/>
                      <a:pt x="2317575" y="69117"/>
                      <a:pt x="2328374" y="71277"/>
                    </a:cubicBezTo>
                    <a:cubicBezTo>
                      <a:pt x="2380209" y="69117"/>
                      <a:pt x="2432294" y="70325"/>
                      <a:pt x="2483879" y="64798"/>
                    </a:cubicBezTo>
                    <a:cubicBezTo>
                      <a:pt x="2535530" y="59264"/>
                      <a:pt x="2486755" y="47482"/>
                      <a:pt x="2529234" y="45358"/>
                    </a:cubicBezTo>
                    <a:cubicBezTo>
                      <a:pt x="2609076" y="41366"/>
                      <a:pt x="2689059" y="41039"/>
                      <a:pt x="2768971" y="38879"/>
                    </a:cubicBezTo>
                    <a:cubicBezTo>
                      <a:pt x="2881839" y="22753"/>
                      <a:pt x="2847383" y="25919"/>
                      <a:pt x="3047583" y="25919"/>
                    </a:cubicBezTo>
                    <a:cubicBezTo>
                      <a:pt x="3056488" y="25919"/>
                      <a:pt x="3064601" y="32102"/>
                      <a:pt x="3073501" y="32399"/>
                    </a:cubicBezTo>
                    <a:cubicBezTo>
                      <a:pt x="3259190" y="38589"/>
                      <a:pt x="3444984" y="41038"/>
                      <a:pt x="3630726" y="45358"/>
                    </a:cubicBezTo>
                    <a:cubicBezTo>
                      <a:pt x="3714958" y="49678"/>
                      <a:pt x="3799293" y="52308"/>
                      <a:pt x="3883421" y="58318"/>
                    </a:cubicBezTo>
                    <a:cubicBezTo>
                      <a:pt x="3890234" y="58805"/>
                      <a:pt x="3896233" y="63141"/>
                      <a:pt x="3902859" y="64798"/>
                    </a:cubicBezTo>
                    <a:cubicBezTo>
                      <a:pt x="3913543" y="67469"/>
                      <a:pt x="3924457" y="69117"/>
                      <a:pt x="3935256" y="71277"/>
                    </a:cubicBezTo>
                    <a:cubicBezTo>
                      <a:pt x="4018243" y="68313"/>
                      <a:pt x="4115248" y="67336"/>
                      <a:pt x="4200910" y="58318"/>
                    </a:cubicBezTo>
                    <a:cubicBezTo>
                      <a:pt x="4218410" y="56476"/>
                      <a:pt x="4253929" y="49009"/>
                      <a:pt x="4272183" y="45358"/>
                    </a:cubicBezTo>
                    <a:cubicBezTo>
                      <a:pt x="4300260" y="49678"/>
                      <a:pt x="4328684" y="52155"/>
                      <a:pt x="4356415" y="58318"/>
                    </a:cubicBezTo>
                    <a:cubicBezTo>
                      <a:pt x="4367769" y="60841"/>
                      <a:pt x="4377590" y="68217"/>
                      <a:pt x="4388811" y="71277"/>
                    </a:cubicBezTo>
                    <a:cubicBezTo>
                      <a:pt x="4401486" y="74734"/>
                      <a:pt x="4414729" y="75597"/>
                      <a:pt x="4427688" y="77757"/>
                    </a:cubicBezTo>
                    <a:cubicBezTo>
                      <a:pt x="4466023" y="74690"/>
                      <a:pt x="4669550" y="59486"/>
                      <a:pt x="4719259" y="51838"/>
                    </a:cubicBezTo>
                    <a:cubicBezTo>
                      <a:pt x="4732760" y="49761"/>
                      <a:pt x="4744883" y="42192"/>
                      <a:pt x="4758135" y="38879"/>
                    </a:cubicBezTo>
                    <a:cubicBezTo>
                      <a:pt x="4766774" y="36719"/>
                      <a:pt x="4775785" y="35706"/>
                      <a:pt x="4784053" y="32399"/>
                    </a:cubicBezTo>
                    <a:cubicBezTo>
                      <a:pt x="4797505" y="27018"/>
                      <a:pt x="4809477" y="18341"/>
                      <a:pt x="4822929" y="12960"/>
                    </a:cubicBezTo>
                    <a:cubicBezTo>
                      <a:pt x="4831197" y="9653"/>
                      <a:pt x="4840284" y="8927"/>
                      <a:pt x="4848846" y="6480"/>
                    </a:cubicBezTo>
                    <a:cubicBezTo>
                      <a:pt x="4855413" y="4603"/>
                      <a:pt x="4861805" y="2160"/>
                      <a:pt x="4868284" y="0"/>
                    </a:cubicBezTo>
                    <a:cubicBezTo>
                      <a:pt x="4896361" y="4320"/>
                      <a:pt x="4924328" y="9436"/>
                      <a:pt x="4952516" y="12960"/>
                    </a:cubicBezTo>
                    <a:cubicBezTo>
                      <a:pt x="4976187" y="15919"/>
                      <a:pt x="5000296" y="15293"/>
                      <a:pt x="5023789" y="19439"/>
                    </a:cubicBezTo>
                    <a:cubicBezTo>
                      <a:pt x="5037241" y="21813"/>
                      <a:pt x="5049706" y="28079"/>
                      <a:pt x="5062665" y="32399"/>
                    </a:cubicBezTo>
                    <a:cubicBezTo>
                      <a:pt x="5090551" y="41695"/>
                      <a:pt x="5075477" y="37223"/>
                      <a:pt x="5108021" y="45358"/>
                    </a:cubicBezTo>
                    <a:cubicBezTo>
                      <a:pt x="5179294" y="41038"/>
                      <a:pt x="5250829" y="39874"/>
                      <a:pt x="5321840" y="32399"/>
                    </a:cubicBezTo>
                    <a:cubicBezTo>
                      <a:pt x="5333407" y="31181"/>
                      <a:pt x="5343202" y="23117"/>
                      <a:pt x="5354236" y="19439"/>
                    </a:cubicBezTo>
                    <a:cubicBezTo>
                      <a:pt x="5362684" y="16623"/>
                      <a:pt x="5371515" y="15120"/>
                      <a:pt x="5380154" y="12960"/>
                    </a:cubicBezTo>
                    <a:cubicBezTo>
                      <a:pt x="5419030" y="15120"/>
                      <a:pt x="5458681" y="11417"/>
                      <a:pt x="5496782" y="19439"/>
                    </a:cubicBezTo>
                    <a:cubicBezTo>
                      <a:pt x="5503466" y="20846"/>
                      <a:pt x="5498432" y="34049"/>
                      <a:pt x="5503262" y="38879"/>
                    </a:cubicBezTo>
                    <a:cubicBezTo>
                      <a:pt x="5508091" y="43708"/>
                      <a:pt x="5516221" y="43198"/>
                      <a:pt x="5522700" y="45358"/>
                    </a:cubicBezTo>
                    <a:cubicBezTo>
                      <a:pt x="5527020" y="49678"/>
                      <a:pt x="5530889" y="54502"/>
                      <a:pt x="5535659" y="58318"/>
                    </a:cubicBezTo>
                    <a:cubicBezTo>
                      <a:pt x="5541740" y="63183"/>
                      <a:pt x="5554237" y="63537"/>
                      <a:pt x="5555097" y="71277"/>
                    </a:cubicBezTo>
                    <a:cubicBezTo>
                      <a:pt x="5555715" y="76836"/>
                      <a:pt x="5540397" y="121858"/>
                      <a:pt x="5535659" y="136075"/>
                    </a:cubicBezTo>
                    <a:cubicBezTo>
                      <a:pt x="5537819" y="196553"/>
                      <a:pt x="5538477" y="257103"/>
                      <a:pt x="5542138" y="317508"/>
                    </a:cubicBezTo>
                    <a:cubicBezTo>
                      <a:pt x="5542804" y="328501"/>
                      <a:pt x="5548617" y="338893"/>
                      <a:pt x="5548617" y="349906"/>
                    </a:cubicBezTo>
                    <a:cubicBezTo>
                      <a:pt x="5548617" y="384265"/>
                      <a:pt x="5537823" y="523335"/>
                      <a:pt x="5535659" y="563738"/>
                    </a:cubicBezTo>
                    <a:cubicBezTo>
                      <a:pt x="5520354" y="849456"/>
                      <a:pt x="5540313" y="741343"/>
                      <a:pt x="5516220" y="861806"/>
                    </a:cubicBezTo>
                    <a:cubicBezTo>
                      <a:pt x="5511901" y="971962"/>
                      <a:pt x="5504640" y="1082041"/>
                      <a:pt x="5503262" y="1192273"/>
                    </a:cubicBezTo>
                    <a:cubicBezTo>
                      <a:pt x="5501325" y="1347213"/>
                      <a:pt x="5498996" y="1326456"/>
                      <a:pt x="5516220" y="1412584"/>
                    </a:cubicBezTo>
                    <a:cubicBezTo>
                      <a:pt x="5518380" y="1436343"/>
                      <a:pt x="5520203" y="1460136"/>
                      <a:pt x="5522700" y="1483862"/>
                    </a:cubicBezTo>
                    <a:cubicBezTo>
                      <a:pt x="5524523" y="1501180"/>
                      <a:pt x="5527938" y="1518330"/>
                      <a:pt x="5529179" y="1535700"/>
                    </a:cubicBezTo>
                    <a:cubicBezTo>
                      <a:pt x="5532260" y="1578842"/>
                      <a:pt x="5533499" y="1622097"/>
                      <a:pt x="5535659" y="1665295"/>
                    </a:cubicBezTo>
                    <a:cubicBezTo>
                      <a:pt x="5533499" y="1682574"/>
                      <a:pt x="5534183" y="1700453"/>
                      <a:pt x="5529179" y="1717132"/>
                    </a:cubicBezTo>
                    <a:cubicBezTo>
                      <a:pt x="5527424" y="1722984"/>
                      <a:pt x="5522147" y="1728610"/>
                      <a:pt x="5516220" y="1730092"/>
                    </a:cubicBezTo>
                    <a:cubicBezTo>
                      <a:pt x="5495163" y="1735357"/>
                      <a:pt x="5473122" y="1735904"/>
                      <a:pt x="5451427" y="1736572"/>
                    </a:cubicBezTo>
                    <a:cubicBezTo>
                      <a:pt x="5332675" y="1740226"/>
                      <a:pt x="5213850" y="1740891"/>
                      <a:pt x="5095062" y="1743051"/>
                    </a:cubicBezTo>
                    <a:cubicBezTo>
                      <a:pt x="5082103" y="1745211"/>
                      <a:pt x="5069319" y="1749859"/>
                      <a:pt x="5056186" y="1749531"/>
                    </a:cubicBezTo>
                    <a:cubicBezTo>
                      <a:pt x="4923332" y="1746210"/>
                      <a:pt x="4876886" y="1740672"/>
                      <a:pt x="4771094" y="1730092"/>
                    </a:cubicBezTo>
                    <a:cubicBezTo>
                      <a:pt x="4673904" y="1732252"/>
                      <a:pt x="4576556" y="1730631"/>
                      <a:pt x="4479523" y="1736572"/>
                    </a:cubicBezTo>
                    <a:cubicBezTo>
                      <a:pt x="4469882" y="1737162"/>
                      <a:pt x="4462976" y="1747188"/>
                      <a:pt x="4453605" y="1749531"/>
                    </a:cubicBezTo>
                    <a:cubicBezTo>
                      <a:pt x="4428115" y="1755904"/>
                      <a:pt x="4401770" y="1758171"/>
                      <a:pt x="4375853" y="1762491"/>
                    </a:cubicBezTo>
                    <a:lnTo>
                      <a:pt x="3948215" y="1749531"/>
                    </a:lnTo>
                    <a:cubicBezTo>
                      <a:pt x="3909304" y="1748141"/>
                      <a:pt x="3870266" y="1747514"/>
                      <a:pt x="3831586" y="1743051"/>
                    </a:cubicBezTo>
                    <a:cubicBezTo>
                      <a:pt x="3813893" y="1741009"/>
                      <a:pt x="3797382" y="1732611"/>
                      <a:pt x="3779751" y="1730092"/>
                    </a:cubicBezTo>
                    <a:cubicBezTo>
                      <a:pt x="3751874" y="1726109"/>
                      <a:pt x="3723597" y="1725772"/>
                      <a:pt x="3695520" y="1723612"/>
                    </a:cubicBezTo>
                    <a:cubicBezTo>
                      <a:pt x="3434186" y="1727932"/>
                      <a:pt x="3171289" y="1707710"/>
                      <a:pt x="2911517" y="1736572"/>
                    </a:cubicBezTo>
                    <a:cubicBezTo>
                      <a:pt x="2823074" y="1746398"/>
                      <a:pt x="2872711" y="1741657"/>
                      <a:pt x="2762492" y="1749531"/>
                    </a:cubicBezTo>
                    <a:cubicBezTo>
                      <a:pt x="2751693" y="1751691"/>
                      <a:pt x="2740720" y="1753113"/>
                      <a:pt x="2730095" y="1756011"/>
                    </a:cubicBezTo>
                    <a:cubicBezTo>
                      <a:pt x="2716917" y="1759605"/>
                      <a:pt x="2704693" y="1766724"/>
                      <a:pt x="2691219" y="1768970"/>
                    </a:cubicBezTo>
                    <a:cubicBezTo>
                      <a:pt x="2665565" y="1773246"/>
                      <a:pt x="2639384" y="1773290"/>
                      <a:pt x="2613466" y="1775450"/>
                    </a:cubicBezTo>
                    <a:lnTo>
                      <a:pt x="2121035" y="1762491"/>
                    </a:lnTo>
                    <a:cubicBezTo>
                      <a:pt x="1843044" y="1742634"/>
                      <a:pt x="2308498" y="1749159"/>
                      <a:pt x="1855381" y="1736572"/>
                    </a:cubicBezTo>
                    <a:cubicBezTo>
                      <a:pt x="1680492" y="1731714"/>
                      <a:pt x="1505495" y="1732252"/>
                      <a:pt x="1330552" y="1730092"/>
                    </a:cubicBezTo>
                    <a:cubicBezTo>
                      <a:pt x="1196683" y="1717921"/>
                      <a:pt x="1264959" y="1721215"/>
                      <a:pt x="1051940" y="1730092"/>
                    </a:cubicBezTo>
                    <a:cubicBezTo>
                      <a:pt x="1017346" y="1731534"/>
                      <a:pt x="982834" y="1734539"/>
                      <a:pt x="948270" y="1736572"/>
                    </a:cubicBezTo>
                    <a:cubicBezTo>
                      <a:pt x="793503" y="1745676"/>
                      <a:pt x="879192" y="1738728"/>
                      <a:pt x="760369" y="1749531"/>
                    </a:cubicBezTo>
                    <a:cubicBezTo>
                      <a:pt x="719333" y="1747371"/>
                      <a:pt x="678009" y="1748366"/>
                      <a:pt x="637261" y="1743051"/>
                    </a:cubicBezTo>
                    <a:cubicBezTo>
                      <a:pt x="602997" y="1738582"/>
                      <a:pt x="622088" y="1724984"/>
                      <a:pt x="591905" y="1723612"/>
                    </a:cubicBezTo>
                    <a:cubicBezTo>
                      <a:pt x="455910" y="1717430"/>
                      <a:pt x="319755" y="1715455"/>
                      <a:pt x="183705" y="1710653"/>
                    </a:cubicBezTo>
                    <a:cubicBezTo>
                      <a:pt x="136170" y="1708975"/>
                      <a:pt x="88674" y="1706333"/>
                      <a:pt x="41159" y="1704173"/>
                    </a:cubicBezTo>
                    <a:lnTo>
                      <a:pt x="2283" y="1697693"/>
                    </a:lnTo>
                    <a:cubicBezTo>
                      <a:pt x="-5644" y="1665983"/>
                      <a:pt x="9126" y="1632605"/>
                      <a:pt x="15242" y="1600497"/>
                    </a:cubicBezTo>
                    <a:cubicBezTo>
                      <a:pt x="19946" y="1575801"/>
                      <a:pt x="33289" y="1552832"/>
                      <a:pt x="41159" y="1529220"/>
                    </a:cubicBezTo>
                    <a:cubicBezTo>
                      <a:pt x="43975" y="1520771"/>
                      <a:pt x="45479" y="1511941"/>
                      <a:pt x="47639" y="1503301"/>
                    </a:cubicBezTo>
                    <a:cubicBezTo>
                      <a:pt x="49799" y="1388825"/>
                      <a:pt x="50427" y="1274311"/>
                      <a:pt x="54118" y="1159874"/>
                    </a:cubicBezTo>
                    <a:cubicBezTo>
                      <a:pt x="54799" y="1138768"/>
                      <a:pt x="63675" y="1080009"/>
                      <a:pt x="67077" y="1056199"/>
                    </a:cubicBezTo>
                    <a:cubicBezTo>
                      <a:pt x="58086" y="624654"/>
                      <a:pt x="77926" y="861064"/>
                      <a:pt x="54118" y="706292"/>
                    </a:cubicBezTo>
                    <a:cubicBezTo>
                      <a:pt x="51464" y="689037"/>
                      <a:pt x="50326" y="659831"/>
                      <a:pt x="41159" y="641495"/>
                    </a:cubicBezTo>
                    <a:cubicBezTo>
                      <a:pt x="37677" y="634530"/>
                      <a:pt x="32520" y="628536"/>
                      <a:pt x="28201" y="622056"/>
                    </a:cubicBezTo>
                    <a:cubicBezTo>
                      <a:pt x="15705" y="484604"/>
                      <a:pt x="17711" y="537805"/>
                      <a:pt x="28201" y="317508"/>
                    </a:cubicBezTo>
                    <a:cubicBezTo>
                      <a:pt x="29992" y="279900"/>
                      <a:pt x="30930" y="284254"/>
                      <a:pt x="47639" y="259190"/>
                    </a:cubicBezTo>
                    <a:cubicBezTo>
                      <a:pt x="51958" y="241911"/>
                      <a:pt x="55911" y="224535"/>
                      <a:pt x="60597" y="207352"/>
                    </a:cubicBezTo>
                    <a:cubicBezTo>
                      <a:pt x="62394" y="200762"/>
                      <a:pt x="63563" y="193770"/>
                      <a:pt x="67077" y="187913"/>
                    </a:cubicBezTo>
                    <a:cubicBezTo>
                      <a:pt x="70220" y="182674"/>
                      <a:pt x="75716" y="179273"/>
                      <a:pt x="80036" y="174953"/>
                    </a:cubicBezTo>
                    <a:cubicBezTo>
                      <a:pt x="82196" y="168473"/>
                      <a:pt x="85293" y="162234"/>
                      <a:pt x="86515" y="155514"/>
                    </a:cubicBezTo>
                    <a:cubicBezTo>
                      <a:pt x="94065" y="113982"/>
                      <a:pt x="64917" y="79917"/>
                      <a:pt x="112432" y="583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6"/>
              <a:srcRect r="17606"/>
              <a:stretch/>
            </p:blipFill>
            <p:spPr>
              <a:xfrm>
                <a:off x="1134986" y="3768597"/>
                <a:ext cx="3700246" cy="417945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0737" y="4118658"/>
                <a:ext cx="3684494" cy="1957718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/>
            <a:srcRect t="-1" r="8970" b="30192"/>
            <a:stretch/>
          </p:blipFill>
          <p:spPr>
            <a:xfrm>
              <a:off x="3465890" y="3608467"/>
              <a:ext cx="678132" cy="128258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B1E8E-CA15-B24E-ABE3-023EDBB0795E}"/>
              </a:ext>
            </a:extLst>
          </p:cNvPr>
          <p:cNvSpPr/>
          <p:nvPr/>
        </p:nvSpPr>
        <p:spPr>
          <a:xfrm>
            <a:off x="6691526" y="3148352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 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AAEC31-2F33-3A4B-BDED-DEC9F8C934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6640" y="1763416"/>
            <a:ext cx="6381103" cy="746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5087FC-DFE6-F64D-94AD-8D304E6D3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8910" y="2509549"/>
            <a:ext cx="3912404" cy="35527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A3CDE6C-ED8A-3D44-B3B7-6D46F79956CE}"/>
              </a:ext>
            </a:extLst>
          </p:cNvPr>
          <p:cNvSpPr txBox="1"/>
          <p:nvPr/>
        </p:nvSpPr>
        <p:spPr>
          <a:xfrm>
            <a:off x="718202" y="364919"/>
            <a:ext cx="1075559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ea typeface="Arial" charset="0"/>
                <a:cs typeface="Arial"/>
              </a:rPr>
              <a:t>Immune pressure in RV144 localizes in the V2 domain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D4A0A7-75D9-9444-9316-10CA918F7A5A}"/>
              </a:ext>
            </a:extLst>
          </p:cNvPr>
          <p:cNvCxnSpPr>
            <a:cxnSpLocks/>
          </p:cNvCxnSpPr>
          <p:nvPr/>
        </p:nvCxnSpPr>
        <p:spPr>
          <a:xfrm flipV="1">
            <a:off x="0" y="1192083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EC146B-EF68-1747-A78C-634C1C8A9CBC}"/>
              </a:ext>
            </a:extLst>
          </p:cNvPr>
          <p:cNvSpPr txBox="1"/>
          <p:nvPr/>
        </p:nvSpPr>
        <p:spPr>
          <a:xfrm>
            <a:off x="9266634" y="428173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gp120 trimer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E533CB-9D93-2C46-822D-24D29E54267F}"/>
              </a:ext>
            </a:extLst>
          </p:cNvPr>
          <p:cNvSpPr/>
          <p:nvPr/>
        </p:nvSpPr>
        <p:spPr>
          <a:xfrm>
            <a:off x="7130143" y="2939143"/>
            <a:ext cx="1143000" cy="972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40EDD-0783-FE4A-8733-4E63ECC24C5F}"/>
              </a:ext>
            </a:extLst>
          </p:cNvPr>
          <p:cNvSpPr txBox="1"/>
          <p:nvPr/>
        </p:nvSpPr>
        <p:spPr>
          <a:xfrm>
            <a:off x="8900533" y="5442294"/>
            <a:ext cx="1461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Cardozo et. al., 2014</a:t>
            </a:r>
          </a:p>
        </p:txBody>
      </p:sp>
    </p:spTree>
    <p:extLst>
      <p:ext uri="{BB962C8B-B14F-4D97-AF65-F5344CB8AC3E}">
        <p14:creationId xmlns:p14="http://schemas.microsoft.com/office/powerpoint/2010/main" val="30362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B4EC56-0946-494B-B57D-ED9CA55555FB}"/>
              </a:ext>
            </a:extLst>
          </p:cNvPr>
          <p:cNvSpPr txBox="1"/>
          <p:nvPr/>
        </p:nvSpPr>
        <p:spPr>
          <a:xfrm>
            <a:off x="616776" y="1684301"/>
            <a:ext cx="10958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Question: How conserved is the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of the epitope associated 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with reduced risk in the RV144 vaccine trial?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F969D-0181-2844-9033-760F41662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3350631"/>
            <a:ext cx="7785100" cy="140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B8DD92-D74D-5547-96C9-64937C3C118C}"/>
              </a:ext>
            </a:extLst>
          </p:cNvPr>
          <p:cNvSpPr txBox="1"/>
          <p:nvPr/>
        </p:nvSpPr>
        <p:spPr>
          <a:xfrm>
            <a:off x="871255" y="386807"/>
            <a:ext cx="1044949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V2 domain of gp120 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99E6F2-E195-354E-8F96-05574E2E4A46}"/>
              </a:ext>
            </a:extLst>
          </p:cNvPr>
          <p:cNvCxnSpPr>
            <a:cxnSpLocks/>
          </p:cNvCxnSpPr>
          <p:nvPr/>
        </p:nvCxnSpPr>
        <p:spPr>
          <a:xfrm flipV="1">
            <a:off x="0" y="120699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80996E-442C-9649-8368-DCA079709E9F}"/>
              </a:ext>
            </a:extLst>
          </p:cNvPr>
          <p:cNvSpPr txBox="1"/>
          <p:nvPr/>
        </p:nvSpPr>
        <p:spPr>
          <a:xfrm>
            <a:off x="6637106" y="4760331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sequence conservation across 5 subtypes of HIV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8BA72-9E46-6D4B-9AB0-BB9B98B68850}"/>
              </a:ext>
            </a:extLst>
          </p:cNvPr>
          <p:cNvSpPr txBox="1"/>
          <p:nvPr/>
        </p:nvSpPr>
        <p:spPr>
          <a:xfrm>
            <a:off x="5418503" y="3024256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V2 domain</a:t>
            </a:r>
          </a:p>
        </p:txBody>
      </p:sp>
    </p:spTree>
    <p:extLst>
      <p:ext uri="{BB962C8B-B14F-4D97-AF65-F5344CB8AC3E}">
        <p14:creationId xmlns:p14="http://schemas.microsoft.com/office/powerpoint/2010/main" val="230774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D387828-B109-8F44-833B-F34BDCAC6D79}"/>
              </a:ext>
            </a:extLst>
          </p:cNvPr>
          <p:cNvGrpSpPr/>
          <p:nvPr/>
        </p:nvGrpSpPr>
        <p:grpSpPr>
          <a:xfrm>
            <a:off x="8071482" y="3723586"/>
            <a:ext cx="3481058" cy="2427326"/>
            <a:chOff x="2206650" y="3577754"/>
            <a:chExt cx="3681622" cy="2552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025D25-35E4-6B48-82A8-8CB8A7578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650" y="3577754"/>
              <a:ext cx="3670300" cy="25527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20DB2E-75CD-C64C-991D-AE0FEB4FC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9972" y="3597729"/>
              <a:ext cx="368300" cy="330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D7B9DD-57BF-594B-8529-7B715C30E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2142" y="3677559"/>
              <a:ext cx="368300" cy="3302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CA75349-97C7-0342-929A-15848797390D}"/>
              </a:ext>
            </a:extLst>
          </p:cNvPr>
          <p:cNvSpPr txBox="1"/>
          <p:nvPr/>
        </p:nvSpPr>
        <p:spPr>
          <a:xfrm>
            <a:off x="1280384" y="77454"/>
            <a:ext cx="96312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A V1/V2 scaffold in complex with the neutralizing antibody PG9 adopts a Greek key motif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54C07C-BA9B-EC4B-8416-5600E4581202}"/>
              </a:ext>
            </a:extLst>
          </p:cNvPr>
          <p:cNvCxnSpPr>
            <a:cxnSpLocks/>
          </p:cNvCxnSpPr>
          <p:nvPr/>
        </p:nvCxnSpPr>
        <p:spPr>
          <a:xfrm flipV="1">
            <a:off x="0" y="1075347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9D9891F-3D73-2448-81F5-A084A784B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309" y="1000075"/>
            <a:ext cx="8678824" cy="28749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3BB6F2-FD24-CF4F-9B95-CFBBEC224A41}"/>
              </a:ext>
            </a:extLst>
          </p:cNvPr>
          <p:cNvGrpSpPr/>
          <p:nvPr/>
        </p:nvGrpSpPr>
        <p:grpSpPr>
          <a:xfrm>
            <a:off x="8633758" y="1170885"/>
            <a:ext cx="2935964" cy="2552701"/>
            <a:chOff x="7708473" y="1322378"/>
            <a:chExt cx="2935964" cy="25527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0821408-7290-C242-97C1-74E69948BBD2}"/>
                </a:ext>
              </a:extLst>
            </p:cNvPr>
            <p:cNvGrpSpPr/>
            <p:nvPr/>
          </p:nvGrpSpPr>
          <p:grpSpPr>
            <a:xfrm>
              <a:off x="7708473" y="1322378"/>
              <a:ext cx="2030860" cy="2552701"/>
              <a:chOff x="7159412" y="3577753"/>
              <a:chExt cx="2030860" cy="255270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6E27A00-BC7B-0A42-BB4A-65E2AD932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59412" y="3577753"/>
                <a:ext cx="2030860" cy="2552701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222BA74-4A4A-EB47-B50F-CC69E4E51EE8}"/>
                  </a:ext>
                </a:extLst>
              </p:cNvPr>
              <p:cNvSpPr/>
              <p:nvPr/>
            </p:nvSpPr>
            <p:spPr>
              <a:xfrm>
                <a:off x="7564582" y="3927929"/>
                <a:ext cx="773083" cy="46119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29B530-79C4-A343-9479-439AC93A82D1}"/>
                </a:ext>
              </a:extLst>
            </p:cNvPr>
            <p:cNvSpPr txBox="1"/>
            <p:nvPr/>
          </p:nvSpPr>
          <p:spPr>
            <a:xfrm>
              <a:off x="8886726" y="1586411"/>
              <a:ext cx="158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E4C9D"/>
                  </a:solidFill>
                </a:rPr>
                <a:t>V1/V2 scaffold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E469E3-A5D2-004B-A871-B6B73D495F40}"/>
                </a:ext>
              </a:extLst>
            </p:cNvPr>
            <p:cNvSpPr txBox="1"/>
            <p:nvPr/>
          </p:nvSpPr>
          <p:spPr>
            <a:xfrm>
              <a:off x="9470718" y="3036547"/>
              <a:ext cx="1173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17509A"/>
                  </a:solidFill>
                </a:rPr>
                <a:t>mAb PG9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6B8059-B021-8E4A-9AED-59BDCDFC1B0E}"/>
              </a:ext>
            </a:extLst>
          </p:cNvPr>
          <p:cNvSpPr txBox="1"/>
          <p:nvPr/>
        </p:nvSpPr>
        <p:spPr>
          <a:xfrm>
            <a:off x="918360" y="4132471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constrained V1/V2 scaffold  co crystalized with the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neutralizing mAb PG9 as a </a:t>
            </a:r>
            <a:r>
              <a:rPr lang="en-US" sz="2000" b="1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sheet: Greek key</a:t>
            </a:r>
          </a:p>
        </p:txBody>
      </p:sp>
    </p:spTree>
    <p:extLst>
      <p:ext uri="{BB962C8B-B14F-4D97-AF65-F5344CB8AC3E}">
        <p14:creationId xmlns:p14="http://schemas.microsoft.com/office/powerpoint/2010/main" val="2156079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58_1086ta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45" y="1880190"/>
            <a:ext cx="3540085" cy="2936695"/>
          </a:xfrm>
          <a:prstGeom prst="rect">
            <a:avLst/>
          </a:prstGeom>
        </p:spPr>
      </p:pic>
      <p:pic>
        <p:nvPicPr>
          <p:cNvPr id="9" name="Picture 8" descr="page glow.png">
            <a:extLst>
              <a:ext uri="{FF2B5EF4-FFF2-40B4-BE49-F238E27FC236}">
                <a16:creationId xmlns:a16="http://schemas.microsoft.com/office/drawing/2014/main" id="{A6980BF5-0675-4F47-A4E2-D4C055805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376"/>
            <a:ext cx="7183121" cy="3355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F8692-989D-D644-9B92-D027EDFF88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00"/>
          <a:stretch/>
        </p:blipFill>
        <p:spPr>
          <a:xfrm>
            <a:off x="1611236" y="2505470"/>
            <a:ext cx="4213373" cy="16861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66CAFF-1C7F-B644-913D-14DF01621A27}"/>
              </a:ext>
            </a:extLst>
          </p:cNvPr>
          <p:cNvSpPr txBox="1"/>
          <p:nvPr/>
        </p:nvSpPr>
        <p:spPr>
          <a:xfrm>
            <a:off x="868957" y="229854"/>
            <a:ext cx="104494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An unconstrained V2 peptide in complex with a </a:t>
            </a:r>
            <a:r>
              <a:rPr lang="en-US" sz="3200" b="1" u="sng" dirty="0">
                <a:latin typeface="Arial"/>
                <a:cs typeface="Arial"/>
              </a:rPr>
              <a:t>non</a:t>
            </a:r>
            <a:r>
              <a:rPr lang="en-US" sz="3200" b="1" dirty="0">
                <a:latin typeface="Arial"/>
                <a:cs typeface="Arial"/>
              </a:rPr>
              <a:t> neutralizing antibody adopts a helical/loop structure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CCDE93-7DB2-1243-B38F-CAD6D63A18E5}"/>
              </a:ext>
            </a:extLst>
          </p:cNvPr>
          <p:cNvCxnSpPr>
            <a:cxnSpLocks/>
          </p:cNvCxnSpPr>
          <p:nvPr/>
        </p:nvCxnSpPr>
        <p:spPr>
          <a:xfrm flipV="1">
            <a:off x="0" y="12374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767C4C-32E7-0F45-8F94-FC842736CF47}"/>
              </a:ext>
            </a:extLst>
          </p:cNvPr>
          <p:cNvSpPr txBox="1"/>
          <p:nvPr/>
        </p:nvSpPr>
        <p:spPr>
          <a:xfrm>
            <a:off x="10356186" y="2505470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8BCE6D"/>
                </a:solidFill>
              </a:rPr>
              <a:t>mAb CH58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30A3D3-F8FA-DF4A-A1CF-BC81D0198395}"/>
              </a:ext>
            </a:extLst>
          </p:cNvPr>
          <p:cNvSpPr txBox="1"/>
          <p:nvPr/>
        </p:nvSpPr>
        <p:spPr>
          <a:xfrm>
            <a:off x="6858094" y="1830905"/>
            <a:ext cx="157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BE48D7"/>
                </a:solidFill>
              </a:rPr>
              <a:t>V2 peptide</a:t>
            </a:r>
          </a:p>
        </p:txBody>
      </p:sp>
    </p:spTree>
    <p:extLst>
      <p:ext uri="{BB962C8B-B14F-4D97-AF65-F5344CB8AC3E}">
        <p14:creationId xmlns:p14="http://schemas.microsoft.com/office/powerpoint/2010/main" val="505586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6567543" y="5794555"/>
            <a:ext cx="211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Liao, Haynes  Immunity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B6A8422-53DD-6F4C-B570-71B75A2C7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111" y="3704426"/>
            <a:ext cx="2062770" cy="1807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32427" y="3380247"/>
                <a:ext cx="2196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β</m:t>
                    </m:r>
                  </m:oMath>
                </a14:m>
                <a:r>
                  <a:rPr lang="en-US" sz="2800" dirty="0">
                    <a:latin typeface="Arial"/>
                    <a:cs typeface="Arial"/>
                  </a:rPr>
                  <a:t>-barrel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27" y="3380247"/>
                <a:ext cx="2196185" cy="523220"/>
              </a:xfrm>
              <a:prstGeom prst="rect">
                <a:avLst/>
              </a:prstGeom>
              <a:blipFill>
                <a:blip r:embed="rId4"/>
                <a:stretch>
                  <a:fillRect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73926" y="3351583"/>
            <a:ext cx="8864868" cy="2416629"/>
          </a:xfrm>
          <a:prstGeom prst="rect">
            <a:avLst/>
          </a:prstGeom>
          <a:noFill/>
          <a:ln w="28575" cmpd="sng">
            <a:solidFill>
              <a:srgbClr val="1737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TextBox 36"/>
          <p:cNvSpPr txBox="1"/>
          <p:nvPr/>
        </p:nvSpPr>
        <p:spPr>
          <a:xfrm>
            <a:off x="1082183" y="5788706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Pan, Kong JVI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94398" y="5788705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McLellan, </a:t>
            </a:r>
            <a:r>
              <a:rPr lang="en-US" sz="1400" dirty="0" err="1">
                <a:latin typeface="Arial"/>
                <a:cs typeface="Arial"/>
              </a:rPr>
              <a:t>Kwong</a:t>
            </a:r>
            <a:r>
              <a:rPr lang="en-US" sz="1400" dirty="0">
                <a:latin typeface="Arial"/>
                <a:cs typeface="Arial"/>
              </a:rPr>
              <a:t> Nature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4E804-F999-594E-B63B-CB442AF1D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34" y="3852388"/>
            <a:ext cx="2411379" cy="1810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B31E3-522A-AD4E-9F67-99371CF80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425" y="3797455"/>
            <a:ext cx="2858651" cy="196450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B9D31AF-F337-584E-986C-A1E573E05748}"/>
              </a:ext>
            </a:extLst>
          </p:cNvPr>
          <p:cNvSpPr txBox="1"/>
          <p:nvPr/>
        </p:nvSpPr>
        <p:spPr>
          <a:xfrm>
            <a:off x="3854793" y="3382282"/>
            <a:ext cx="219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Greek key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6B867-C9B4-B24B-AE73-29169A550AC5}"/>
              </a:ext>
            </a:extLst>
          </p:cNvPr>
          <p:cNvGrpSpPr/>
          <p:nvPr/>
        </p:nvGrpSpPr>
        <p:grpSpPr>
          <a:xfrm>
            <a:off x="9621655" y="1943648"/>
            <a:ext cx="2137124" cy="2970703"/>
            <a:chOff x="1955697" y="3152277"/>
            <a:chExt cx="2137124" cy="2970703"/>
          </a:xfrm>
        </p:grpSpPr>
        <p:grpSp>
          <p:nvGrpSpPr>
            <p:cNvPr id="15" name="Group 14"/>
            <p:cNvGrpSpPr/>
            <p:nvPr/>
          </p:nvGrpSpPr>
          <p:grpSpPr>
            <a:xfrm>
              <a:off x="2115920" y="4342461"/>
              <a:ext cx="1906292" cy="824722"/>
              <a:chOff x="454829" y="4485396"/>
              <a:chExt cx="1429718" cy="824721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545599" y="4485396"/>
                <a:ext cx="12481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>
                    <a:latin typeface="Arial"/>
                    <a:cs typeface="Arial"/>
                  </a:rPr>
                  <a:t>V2i: integrin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54829" y="4971563"/>
                <a:ext cx="14297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/>
                    <a:cs typeface="Arial"/>
                  </a:rPr>
                  <a:t>830A, 697-D, 2158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128163" y="3152277"/>
              <a:ext cx="1653017" cy="1046965"/>
              <a:chOff x="527749" y="3463442"/>
              <a:chExt cx="1239763" cy="1046967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27749" y="3463442"/>
                <a:ext cx="1239763" cy="40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>
                    <a:latin typeface="Arial"/>
                    <a:cs typeface="Arial"/>
                  </a:rPr>
                  <a:t>V2p:peptide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42330" y="3832219"/>
                <a:ext cx="138548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0128" y="3925633"/>
                <a:ext cx="109549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"/>
                    <a:cs typeface="Arial"/>
                  </a:rPr>
                  <a:t>CH58</a:t>
                </a:r>
                <a:r>
                  <a:rPr lang="en-US" sz="1600" dirty="0">
                    <a:latin typeface="Arial"/>
                    <a:cs typeface="Arial"/>
                  </a:rPr>
                  <a:t>, CH59, </a:t>
                </a:r>
              </a:p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CAP228-16H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955697" y="5289163"/>
              <a:ext cx="2137124" cy="833817"/>
              <a:chOff x="332813" y="5342379"/>
              <a:chExt cx="1602843" cy="83381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32813" y="5342379"/>
                <a:ext cx="16028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u="sng" dirty="0">
                    <a:latin typeface="Arial"/>
                    <a:cs typeface="Arial"/>
                  </a:rPr>
                  <a:t>V2q: quaternary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90051" y="5837643"/>
                <a:ext cx="14044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"/>
                    <a:cs typeface="Arial"/>
                  </a:rPr>
                  <a:t>PG9</a:t>
                </a:r>
                <a:r>
                  <a:rPr lang="en-US" sz="1600" dirty="0">
                    <a:latin typeface="Arial"/>
                    <a:cs typeface="Arial"/>
                  </a:rPr>
                  <a:t>, PG16, CH01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D398EA-22FD-0C49-9AC9-64FCEBB8C594}"/>
              </a:ext>
            </a:extLst>
          </p:cNvPr>
          <p:cNvSpPr txBox="1"/>
          <p:nvPr/>
        </p:nvSpPr>
        <p:spPr>
          <a:xfrm>
            <a:off x="6563125" y="3329168"/>
            <a:ext cx="219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helix</a:t>
            </a:r>
          </a:p>
        </p:txBody>
      </p:sp>
      <p:pic>
        <p:nvPicPr>
          <p:cNvPr id="43" name="Picture 42" descr="page glow.png">
            <a:extLst>
              <a:ext uri="{FF2B5EF4-FFF2-40B4-BE49-F238E27FC236}">
                <a16:creationId xmlns:a16="http://schemas.microsoft.com/office/drawing/2014/main" id="{80BAB375-D55F-A844-8AB7-045CDBBEE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4" y="740996"/>
            <a:ext cx="6588181" cy="3077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B67E6-DD45-CE43-B206-B27B9C04E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957" y="1396205"/>
            <a:ext cx="5150168" cy="166504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4852539-A985-854F-8699-91F42050624E}"/>
              </a:ext>
            </a:extLst>
          </p:cNvPr>
          <p:cNvSpPr txBox="1"/>
          <p:nvPr/>
        </p:nvSpPr>
        <p:spPr>
          <a:xfrm>
            <a:off x="678685" y="341614"/>
            <a:ext cx="10834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The V1/V2 domain of gp120 is structurally polymorphic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9DA2977-E06E-C143-B444-97A6A9ADA844}"/>
              </a:ext>
            </a:extLst>
          </p:cNvPr>
          <p:cNvCxnSpPr>
            <a:cxnSpLocks/>
          </p:cNvCxnSpPr>
          <p:nvPr/>
        </p:nvCxnSpPr>
        <p:spPr>
          <a:xfrm flipV="1">
            <a:off x="0" y="11866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6CD511-11FF-F44D-9DEE-67263205D3AC}"/>
              </a:ext>
            </a:extLst>
          </p:cNvPr>
          <p:cNvSpPr txBox="1"/>
          <p:nvPr/>
        </p:nvSpPr>
        <p:spPr>
          <a:xfrm>
            <a:off x="9571742" y="160579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V2 mAb categories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A5C71B-63E9-B340-A4C5-D76A55E0F9FC}"/>
              </a:ext>
            </a:extLst>
          </p:cNvPr>
          <p:cNvSpPr/>
          <p:nvPr/>
        </p:nvSpPr>
        <p:spPr>
          <a:xfrm>
            <a:off x="9621655" y="1943648"/>
            <a:ext cx="2275819" cy="3121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B66CAFF-1C7F-B644-913D-14DF01621A27}"/>
              </a:ext>
            </a:extLst>
          </p:cNvPr>
          <p:cNvSpPr txBox="1"/>
          <p:nvPr/>
        </p:nvSpPr>
        <p:spPr>
          <a:xfrm>
            <a:off x="871255" y="229854"/>
            <a:ext cx="104494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mAb CH58: a non-neutralizing V2 mAb captures</a:t>
            </a:r>
          </a:p>
          <a:p>
            <a:pPr>
              <a:lnSpc>
                <a:spcPts val="3280"/>
              </a:lnSpc>
            </a:pPr>
            <a:r>
              <a:rPr lang="en-US" sz="3200" b="1" dirty="0">
                <a:latin typeface="Arial"/>
                <a:cs typeface="Arial"/>
              </a:rPr>
              <a:t>a V2 peptide in a helical conformation</a:t>
            </a:r>
            <a:endParaRPr lang="en-US" sz="3200" b="1" dirty="0">
              <a:latin typeface="Arial"/>
              <a:ea typeface="Arial" charset="0"/>
              <a:cs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CCDE93-7DB2-1243-B38F-CAD6D63A18E5}"/>
              </a:ext>
            </a:extLst>
          </p:cNvPr>
          <p:cNvCxnSpPr>
            <a:cxnSpLocks/>
          </p:cNvCxnSpPr>
          <p:nvPr/>
        </p:nvCxnSpPr>
        <p:spPr>
          <a:xfrm flipV="1">
            <a:off x="0" y="1237475"/>
            <a:ext cx="1219200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0A32BC2-3BEB-964F-9174-EEAB69A8FB2F}"/>
              </a:ext>
            </a:extLst>
          </p:cNvPr>
          <p:cNvSpPr txBox="1"/>
          <p:nvPr/>
        </p:nvSpPr>
        <p:spPr>
          <a:xfrm>
            <a:off x="3184411" y="1289366"/>
            <a:ext cx="5818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• mAb CH58 derived from an RV144 vaccinee</a:t>
            </a:r>
          </a:p>
          <a:p>
            <a:r>
              <a:rPr lang="en-US" sz="2400" dirty="0"/>
              <a:t>• epitope overlaps RV144 sieve sites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5384C-EE31-D343-85D5-CE5AC2F9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252" y="4583390"/>
            <a:ext cx="4905898" cy="888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2F1CB4-7C11-8147-B459-0A491AB27B25}"/>
              </a:ext>
            </a:extLst>
          </p:cNvPr>
          <p:cNvSpPr txBox="1"/>
          <p:nvPr/>
        </p:nvSpPr>
        <p:spPr>
          <a:xfrm>
            <a:off x="8754374" y="5163956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conservation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054652-6DDA-5F49-B9E0-8E5C3B95FFE5}"/>
              </a:ext>
            </a:extLst>
          </p:cNvPr>
          <p:cNvGrpSpPr/>
          <p:nvPr/>
        </p:nvGrpSpPr>
        <p:grpSpPr>
          <a:xfrm>
            <a:off x="3433027" y="2458184"/>
            <a:ext cx="5569965" cy="1958267"/>
            <a:chOff x="3433027" y="2458184"/>
            <a:chExt cx="5569965" cy="19582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FBCD27B-160F-C847-9498-5AC927896119}"/>
                </a:ext>
              </a:extLst>
            </p:cNvPr>
            <p:cNvGrpSpPr/>
            <p:nvPr/>
          </p:nvGrpSpPr>
          <p:grpSpPr>
            <a:xfrm>
              <a:off x="3433027" y="2458184"/>
              <a:ext cx="5321347" cy="1958267"/>
              <a:chOff x="6870653" y="2073720"/>
              <a:chExt cx="5321347" cy="195826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055F981-20A4-6C45-AB4E-ACD7F42F2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420" r="2135" b="26388"/>
              <a:stretch/>
            </p:blipFill>
            <p:spPr>
              <a:xfrm>
                <a:off x="6870653" y="2826011"/>
                <a:ext cx="5321347" cy="1205976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E670A54-EAA9-054B-99D9-4796936C2EFF}"/>
                  </a:ext>
                </a:extLst>
              </p:cNvPr>
              <p:cNvGrpSpPr/>
              <p:nvPr/>
            </p:nvGrpSpPr>
            <p:grpSpPr>
              <a:xfrm>
                <a:off x="8631705" y="2073720"/>
                <a:ext cx="3085570" cy="585352"/>
                <a:chOff x="8631705" y="2073720"/>
                <a:chExt cx="3085570" cy="585352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1767C4C-32E7-0F45-8F94-FC842736CF47}"/>
                    </a:ext>
                  </a:extLst>
                </p:cNvPr>
                <p:cNvSpPr txBox="1"/>
                <p:nvPr/>
              </p:nvSpPr>
              <p:spPr>
                <a:xfrm>
                  <a:off x="8631705" y="2140059"/>
                  <a:ext cx="15231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u="sng" dirty="0"/>
                    <a:t>mAb CH58</a:t>
                  </a: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B51FADE7-D04D-9144-8BD0-F805BA896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54878" y="2073720"/>
                  <a:ext cx="1562397" cy="585352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B47244-3790-C14F-B862-495914EA0D2D}"/>
                </a:ext>
              </a:extLst>
            </p:cNvPr>
            <p:cNvSpPr txBox="1"/>
            <p:nvPr/>
          </p:nvSpPr>
          <p:spPr>
            <a:xfrm>
              <a:off x="8292541" y="254433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helix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18D40-6440-9048-A51B-57EC2DE61809}"/>
              </a:ext>
            </a:extLst>
          </p:cNvPr>
          <p:cNvSpPr txBox="1"/>
          <p:nvPr/>
        </p:nvSpPr>
        <p:spPr>
          <a:xfrm>
            <a:off x="7709560" y="3965130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CH58 contacts</a:t>
            </a:r>
          </a:p>
        </p:txBody>
      </p:sp>
    </p:spTree>
    <p:extLst>
      <p:ext uri="{BB962C8B-B14F-4D97-AF65-F5344CB8AC3E}">
        <p14:creationId xmlns:p14="http://schemas.microsoft.com/office/powerpoint/2010/main" val="1067413879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23946</TotalTime>
  <Words>1068</Words>
  <Application>Microsoft Office PowerPoint</Application>
  <PresentationFormat>Widescreen</PresentationFormat>
  <Paragraphs>201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ＭＳ Ｐゴシック</vt:lpstr>
      <vt:lpstr>Arial</vt:lpstr>
      <vt:lpstr>Book Antiqua</vt:lpstr>
      <vt:lpstr>Calibri</vt:lpstr>
      <vt:lpstr>Cambria Math</vt:lpstr>
      <vt:lpstr>Candara</vt:lpstr>
      <vt:lpstr>Cordia New</vt:lpstr>
      <vt:lpstr>Courier</vt:lpstr>
      <vt:lpstr>Franklin Gothic Book</vt:lpstr>
      <vt:lpstr>Helvetica</vt:lpstr>
      <vt:lpstr>Raleway</vt:lpstr>
      <vt:lpstr>Symbol</vt:lpstr>
      <vt:lpstr>Times New Roman</vt:lpstr>
      <vt:lpstr>AIDS 2016_Template</vt:lpstr>
      <vt:lpstr>A Helical Structure in the V2 Domain of gp120 that Localizes to the Site of Immune Pressure in the RV144 Vaccine Trial is Conserved in HIV and SIV Envelopes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180</cp:revision>
  <cp:lastPrinted>2019-07-19T16:42:20Z</cp:lastPrinted>
  <dcterms:created xsi:type="dcterms:W3CDTF">2017-01-13T09:09:35Z</dcterms:created>
  <dcterms:modified xsi:type="dcterms:W3CDTF">2019-07-23T18:30:43Z</dcterms:modified>
</cp:coreProperties>
</file>