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91" r:id="rId2"/>
    <p:sldId id="277" r:id="rId3"/>
    <p:sldId id="292" r:id="rId4"/>
    <p:sldId id="295" r:id="rId5"/>
    <p:sldId id="294" r:id="rId6"/>
    <p:sldId id="300" r:id="rId7"/>
    <p:sldId id="301" r:id="rId8"/>
    <p:sldId id="302" r:id="rId9"/>
    <p:sldId id="303" r:id="rId10"/>
    <p:sldId id="1043" r:id="rId11"/>
    <p:sldId id="1032" r:id="rId12"/>
    <p:sldId id="1044" r:id="rId13"/>
    <p:sldId id="1037" r:id="rId14"/>
    <p:sldId id="305" r:id="rId15"/>
    <p:sldId id="296" r:id="rId16"/>
    <p:sldId id="1031" r:id="rId17"/>
    <p:sldId id="1033" r:id="rId18"/>
    <p:sldId id="1034" r:id="rId19"/>
    <p:sldId id="1042" r:id="rId20"/>
    <p:sldId id="1041" r:id="rId21"/>
    <p:sldId id="1038" r:id="rId22"/>
    <p:sldId id="1039" r:id="rId23"/>
    <p:sldId id="299" r:id="rId24"/>
    <p:sldId id="1036" r:id="rId25"/>
    <p:sldId id="297" r:id="rId26"/>
    <p:sldId id="298" r:id="rId27"/>
    <p:sldId id="304" r:id="rId28"/>
    <p:sldId id="1035" r:id="rId29"/>
    <p:sldId id="1040" r:id="rId30"/>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FF6600"/>
    <a:srgbClr val="0000FF"/>
    <a:srgbClr val="EF904F"/>
    <a:srgbClr val="EE86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88509" autoAdjust="0"/>
  </p:normalViewPr>
  <p:slideViewPr>
    <p:cSldViewPr snapToGrid="0">
      <p:cViewPr varScale="1">
        <p:scale>
          <a:sx n="67" d="100"/>
          <a:sy n="67" d="100"/>
        </p:scale>
        <p:origin x="644" y="60"/>
      </p:cViewPr>
      <p:guideLst/>
    </p:cSldViewPr>
  </p:slideViewPr>
  <p:notesTextViewPr>
    <p:cViewPr>
      <p:scale>
        <a:sx n="1" d="1"/>
        <a:sy n="1" d="1"/>
      </p:scale>
      <p:origin x="0" y="0"/>
    </p:cViewPr>
  </p:notesTextViewPr>
  <p:notesViewPr>
    <p:cSldViewPr snapToGrid="0">
      <p:cViewPr varScale="1">
        <p:scale>
          <a:sx n="51" d="100"/>
          <a:sy n="51" d="100"/>
        </p:scale>
        <p:origin x="2692"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81295604121398E-2"/>
          <c:y val="4.8254228330761602E-2"/>
          <c:w val="0.79249285864691499"/>
          <c:h val="0.77924592525208103"/>
        </c:manualLayout>
      </c:layout>
      <c:barChart>
        <c:barDir val="col"/>
        <c:grouping val="clustered"/>
        <c:varyColors val="0"/>
        <c:ser>
          <c:idx val="0"/>
          <c:order val="0"/>
          <c:tx>
            <c:strRef>
              <c:f>Sheet1!$B$1</c:f>
              <c:strCache>
                <c:ptCount val="1"/>
                <c:pt idx="0">
                  <c:v>Week 48</c:v>
                </c:pt>
              </c:strCache>
            </c:strRef>
          </c:tx>
          <c:spPr>
            <a:solidFill>
              <a:srgbClr val="33CCCC"/>
            </a:solidFill>
            <a:ln>
              <a:noFill/>
            </a:ln>
            <a:effectLst>
              <a:innerShdw blurRad="114300">
                <a:schemeClr val="accent1"/>
              </a:innerShdw>
            </a:effectLst>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pt idx="0">
                  <c:v>0</c:v>
                </c:pt>
                <c:pt idx="1">
                  <c:v>0</c:v>
                </c:pt>
                <c:pt idx="2">
                  <c:v>1</c:v>
                </c:pt>
                <c:pt idx="3">
                  <c:v>0</c:v>
                </c:pt>
                <c:pt idx="4">
                  <c:v>0</c:v>
                </c:pt>
                <c:pt idx="5">
                  <c:v>0</c:v>
                </c:pt>
                <c:pt idx="6">
                  <c:v>0</c:v>
                </c:pt>
                <c:pt idx="7">
                  <c:v>1</c:v>
                </c:pt>
                <c:pt idx="8">
                  <c:v>0</c:v>
                </c:pt>
                <c:pt idx="9">
                  <c:v>0</c:v>
                </c:pt>
                <c:pt idx="10">
                  <c:v>0</c:v>
                </c:pt>
                <c:pt idx="11">
                  <c:v>0</c:v>
                </c:pt>
                <c:pt idx="12">
                  <c:v>0</c:v>
                </c:pt>
                <c:pt idx="13">
                  <c:v>0</c:v>
                </c:pt>
                <c:pt idx="14">
                  <c:v>0</c:v>
                </c:pt>
                <c:pt idx="15">
                  <c:v>0</c:v>
                </c:pt>
                <c:pt idx="16">
                  <c:v>1</c:v>
                </c:pt>
                <c:pt idx="17">
                  <c:v>0</c:v>
                </c:pt>
                <c:pt idx="18">
                  <c:v>4</c:v>
                </c:pt>
                <c:pt idx="19">
                  <c:v>12</c:v>
                </c:pt>
                <c:pt idx="20">
                  <c:v>79</c:v>
                </c:pt>
              </c:numCache>
            </c:numRef>
          </c:val>
          <c:extLst>
            <c:ext xmlns:c16="http://schemas.microsoft.com/office/drawing/2014/chart" uri="{C3380CC4-5D6E-409C-BE32-E72D297353CC}">
              <c16:uniqueId val="{00000000-F24E-48BF-8F04-AED0D10651C7}"/>
            </c:ext>
          </c:extLst>
        </c:ser>
        <c:ser>
          <c:idx val="1"/>
          <c:order val="1"/>
          <c:tx>
            <c:strRef>
              <c:f>Sheet1!$C$1</c:f>
              <c:strCache>
                <c:ptCount val="1"/>
                <c:pt idx="0">
                  <c:v>Week 96</c:v>
                </c:pt>
              </c:strCache>
            </c:strRef>
          </c:tx>
          <c:spPr>
            <a:solidFill>
              <a:srgbClr val="FF6600"/>
            </a:solidFill>
            <a:ln>
              <a:noFill/>
            </a:ln>
            <a:effectLst>
              <a:innerShdw blurRad="114300">
                <a:schemeClr val="accent2"/>
              </a:innerShdw>
            </a:effectLst>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Sheet1!$C$2:$C$22</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0</c:v>
                </c:pt>
                <c:pt idx="16">
                  <c:v>0</c:v>
                </c:pt>
                <c:pt idx="17">
                  <c:v>0</c:v>
                </c:pt>
                <c:pt idx="18">
                  <c:v>9</c:v>
                </c:pt>
                <c:pt idx="19">
                  <c:v>9</c:v>
                </c:pt>
                <c:pt idx="20">
                  <c:v>79</c:v>
                </c:pt>
              </c:numCache>
            </c:numRef>
          </c:val>
          <c:extLst>
            <c:ext xmlns:c16="http://schemas.microsoft.com/office/drawing/2014/chart" uri="{C3380CC4-5D6E-409C-BE32-E72D297353CC}">
              <c16:uniqueId val="{00000001-F24E-48BF-8F04-AED0D10651C7}"/>
            </c:ext>
          </c:extLst>
        </c:ser>
        <c:dLbls>
          <c:showLegendKey val="0"/>
          <c:showVal val="0"/>
          <c:showCatName val="0"/>
          <c:showSerName val="0"/>
          <c:showPercent val="0"/>
          <c:showBubbleSize val="0"/>
        </c:dLbls>
        <c:gapWidth val="150"/>
        <c:axId val="536026016"/>
        <c:axId val="536028760"/>
      </c:barChart>
      <c:catAx>
        <c:axId val="53602601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b="0" baseline="0" dirty="0">
                    <a:solidFill>
                      <a:schemeClr val="tx1"/>
                    </a:solidFill>
                  </a:rPr>
                  <a:t>Estimated percentage of study medication taken in the last 28 days</a:t>
                </a:r>
                <a:endParaRPr lang="en-US" sz="1800" b="0" dirty="0">
                  <a:solidFill>
                    <a:schemeClr val="tx1"/>
                  </a:solidFill>
                </a:endParaRPr>
              </a:p>
            </c:rich>
          </c:tx>
          <c:layout>
            <c:manualLayout>
              <c:xMode val="edge"/>
              <c:yMode val="edge"/>
              <c:x val="0.184803431748085"/>
              <c:y val="0.9263636805692989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cross"/>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36028760"/>
        <c:crosses val="autoZero"/>
        <c:auto val="1"/>
        <c:lblAlgn val="ctr"/>
        <c:lblOffset val="100"/>
        <c:noMultiLvlLbl val="0"/>
      </c:catAx>
      <c:valAx>
        <c:axId val="536028760"/>
        <c:scaling>
          <c:orientation val="minMax"/>
        </c:scaling>
        <c:delete val="0"/>
        <c:axPos val="l"/>
        <c:majorGridlines>
          <c:spPr>
            <a:ln>
              <a:noFill/>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b="0">
                    <a:solidFill>
                      <a:schemeClr val="tx1"/>
                    </a:solidFill>
                  </a:rPr>
                  <a:t>Percentage of Participants</a:t>
                </a:r>
                <a:r>
                  <a:rPr lang="en-US" sz="1800" b="0" baseline="0">
                    <a:solidFill>
                      <a:schemeClr val="tx1"/>
                    </a:solidFill>
                  </a:rPr>
                  <a:t>, </a:t>
                </a:r>
                <a:r>
                  <a:rPr lang="en-US" sz="1800" b="0">
                    <a:solidFill>
                      <a:schemeClr val="tx1"/>
                    </a:solidFill>
                  </a:rPr>
                  <a:t>%</a:t>
                </a:r>
              </a:p>
            </c:rich>
          </c:tx>
          <c:layout>
            <c:manualLayout>
              <c:xMode val="edge"/>
              <c:yMode val="edge"/>
              <c:x val="1.0880919842718899E-2"/>
              <c:y val="0.157057316716637"/>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36026016"/>
        <c:crossesAt val="1"/>
        <c:crossBetween val="between"/>
      </c:valAx>
      <c:spPr>
        <a:noFill/>
        <a:ln>
          <a:noFill/>
        </a:ln>
        <a:effectLst/>
      </c:spPr>
    </c:plotArea>
    <c:legend>
      <c:legendPos val="r"/>
      <c:layout>
        <c:manualLayout>
          <c:xMode val="edge"/>
          <c:yMode val="edge"/>
          <c:x val="0.87377043886860795"/>
          <c:y val="0.39972441134748099"/>
          <c:w val="0.124604800525461"/>
          <c:h val="0.1341613664343770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C1D80-B248-4A76-858F-2837992F3C36}"/>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ADE327A-F7CE-4C19-8E9A-EC22786933A5}"/>
              </a:ext>
            </a:extLst>
          </p:cNvPr>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33F7FD51-9D80-446D-A546-426DB3ED3542}" type="datetimeFigureOut">
              <a:rPr lang="en-US" smtClean="0"/>
              <a:t>22-Jul-19</a:t>
            </a:fld>
            <a:endParaRPr lang="en-US"/>
          </a:p>
        </p:txBody>
      </p:sp>
      <p:sp>
        <p:nvSpPr>
          <p:cNvPr id="4" name="Footer Placeholder 3">
            <a:extLst>
              <a:ext uri="{FF2B5EF4-FFF2-40B4-BE49-F238E27FC236}">
                <a16:creationId xmlns:a16="http://schemas.microsoft.com/office/drawing/2014/main" id="{811ECFA2-8B72-4555-86A9-26B09965C119}"/>
              </a:ext>
            </a:extLst>
          </p:cNvPr>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82EE626-B5F1-4417-90ED-16F32F3C1CAA}"/>
              </a:ext>
            </a:extLst>
          </p:cNvPr>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C013EE22-DD07-4A41-8C6F-591587ADC2AE}" type="slidenum">
              <a:rPr lang="en-US" smtClean="0"/>
              <a:t>‹#›</a:t>
            </a:fld>
            <a:endParaRPr lang="en-US"/>
          </a:p>
        </p:txBody>
      </p:sp>
    </p:spTree>
    <p:extLst>
      <p:ext uri="{BB962C8B-B14F-4D97-AF65-F5344CB8AC3E}">
        <p14:creationId xmlns:p14="http://schemas.microsoft.com/office/powerpoint/2010/main" val="2063801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89260599-3C45-4265-8FBE-1633D083C331}" type="datetimeFigureOut">
              <a:rPr lang="en-GB" smtClean="0"/>
              <a:t>22/07/2019</a:t>
            </a:fld>
            <a:endParaRPr lang="en-GB"/>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5B83220C-3C13-4467-9CB3-D40FC5694D0C}" type="slidenum">
              <a:rPr lang="en-GB" smtClean="0"/>
              <a:t>‹#›</a:t>
            </a:fld>
            <a:endParaRPr lang="en-GB"/>
          </a:p>
        </p:txBody>
      </p:sp>
    </p:spTree>
    <p:extLst>
      <p:ext uri="{BB962C8B-B14F-4D97-AF65-F5344CB8AC3E}">
        <p14:creationId xmlns:p14="http://schemas.microsoft.com/office/powerpoint/2010/main" val="83524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atherosclerotic cardiovascular disease (ASCVD) Pooled Cohort Equations</a:t>
            </a:r>
            <a:endParaRPr lang="en-US" dirty="0"/>
          </a:p>
        </p:txBody>
      </p:sp>
      <p:sp>
        <p:nvSpPr>
          <p:cNvPr id="4" name="Slide Number Placeholder 3"/>
          <p:cNvSpPr>
            <a:spLocks noGrp="1"/>
          </p:cNvSpPr>
          <p:nvPr>
            <p:ph type="sldNum" sz="quarter" idx="5"/>
          </p:nvPr>
        </p:nvSpPr>
        <p:spPr/>
        <p:txBody>
          <a:bodyPr/>
          <a:lstStyle/>
          <a:p>
            <a:fld id="{5B83220C-3C13-4467-9CB3-D40FC5694D0C}" type="slidenum">
              <a:rPr lang="en-GB" smtClean="0"/>
              <a:t>3</a:t>
            </a:fld>
            <a:endParaRPr lang="en-GB"/>
          </a:p>
        </p:txBody>
      </p:sp>
    </p:spTree>
    <p:extLst>
      <p:ext uri="{BB962C8B-B14F-4D97-AF65-F5344CB8AC3E}">
        <p14:creationId xmlns:p14="http://schemas.microsoft.com/office/powerpoint/2010/main" val="2309765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Those participants who remained on randomised regimen and completed all three main study visits</a:t>
            </a:r>
            <a:endParaRPr lang="en-US" dirty="0"/>
          </a:p>
        </p:txBody>
      </p:sp>
      <p:sp>
        <p:nvSpPr>
          <p:cNvPr id="4" name="Slide Number Placeholder 3"/>
          <p:cNvSpPr>
            <a:spLocks noGrp="1"/>
          </p:cNvSpPr>
          <p:nvPr>
            <p:ph type="sldNum" sz="quarter" idx="5"/>
          </p:nvPr>
        </p:nvSpPr>
        <p:spPr/>
        <p:txBody>
          <a:bodyPr/>
          <a:lstStyle/>
          <a:p>
            <a:fld id="{5B83220C-3C13-4467-9CB3-D40FC5694D0C}" type="slidenum">
              <a:rPr lang="en-GB" smtClean="0"/>
              <a:t>19</a:t>
            </a:fld>
            <a:endParaRPr lang="en-GB"/>
          </a:p>
        </p:txBody>
      </p:sp>
    </p:spTree>
    <p:extLst>
      <p:ext uri="{BB962C8B-B14F-4D97-AF65-F5344CB8AC3E}">
        <p14:creationId xmlns:p14="http://schemas.microsoft.com/office/powerpoint/2010/main" val="3288431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3220C-3C13-4467-9CB3-D40FC5694D0C}" type="slidenum">
              <a:rPr lang="en-GB" smtClean="0"/>
              <a:t>22</a:t>
            </a:fld>
            <a:endParaRPr lang="en-GB"/>
          </a:p>
        </p:txBody>
      </p:sp>
    </p:spTree>
    <p:extLst>
      <p:ext uri="{BB962C8B-B14F-4D97-AF65-F5344CB8AC3E}">
        <p14:creationId xmlns:p14="http://schemas.microsoft.com/office/powerpoint/2010/main" val="412304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488F840-7F6D-4D99-97B3-58C57DFA7935}" type="datetimeFigureOut">
              <a:rPr lang="en-GB" smtClean="0"/>
              <a:t>22/07/2019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40E542-E614-410A-B4A2-F936269DD27B}" type="slidenum">
              <a:rPr lang="en-GB" smtClean="0"/>
              <a:t>‹#›</a:t>
            </a:fld>
            <a:endParaRPr lang="en-GB"/>
          </a:p>
        </p:txBody>
      </p:sp>
    </p:spTree>
    <p:extLst>
      <p:ext uri="{BB962C8B-B14F-4D97-AF65-F5344CB8AC3E}">
        <p14:creationId xmlns:p14="http://schemas.microsoft.com/office/powerpoint/2010/main" val="1578854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488F840-7F6D-4D99-97B3-58C57DFA7935}" type="datetimeFigureOut">
              <a:rPr lang="en-GB" smtClean="0"/>
              <a:t>22/07/2019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40E542-E614-410A-B4A2-F936269DD27B}" type="slidenum">
              <a:rPr lang="en-GB" smtClean="0"/>
              <a:t>‹#›</a:t>
            </a:fld>
            <a:endParaRPr lang="en-GB"/>
          </a:p>
        </p:txBody>
      </p:sp>
    </p:spTree>
    <p:extLst>
      <p:ext uri="{BB962C8B-B14F-4D97-AF65-F5344CB8AC3E}">
        <p14:creationId xmlns:p14="http://schemas.microsoft.com/office/powerpoint/2010/main" val="243725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488F840-7F6D-4D99-97B3-58C57DFA7935}" type="datetimeFigureOut">
              <a:rPr lang="en-GB" smtClean="0"/>
              <a:t>22/07/2019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40E542-E614-410A-B4A2-F936269DD27B}" type="slidenum">
              <a:rPr lang="en-GB" smtClean="0"/>
              <a:t>‹#›</a:t>
            </a:fld>
            <a:endParaRPr lang="en-GB"/>
          </a:p>
        </p:txBody>
      </p:sp>
    </p:spTree>
    <p:extLst>
      <p:ext uri="{BB962C8B-B14F-4D97-AF65-F5344CB8AC3E}">
        <p14:creationId xmlns:p14="http://schemas.microsoft.com/office/powerpoint/2010/main" val="21429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488F840-7F6D-4D99-97B3-58C57DFA7935}" type="datetimeFigureOut">
              <a:rPr lang="en-GB" smtClean="0"/>
              <a:t>22/07/2019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40E542-E614-410A-B4A2-F936269DD27B}" type="slidenum">
              <a:rPr lang="en-GB" smtClean="0"/>
              <a:t>‹#›</a:t>
            </a:fld>
            <a:endParaRPr lang="en-GB"/>
          </a:p>
        </p:txBody>
      </p:sp>
    </p:spTree>
    <p:extLst>
      <p:ext uri="{BB962C8B-B14F-4D97-AF65-F5344CB8AC3E}">
        <p14:creationId xmlns:p14="http://schemas.microsoft.com/office/powerpoint/2010/main" val="3065604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488F840-7F6D-4D99-97B3-58C57DFA7935}" type="datetimeFigureOut">
              <a:rPr lang="en-GB" smtClean="0"/>
              <a:t>22/07/2019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40E542-E614-410A-B4A2-F936269DD27B}" type="slidenum">
              <a:rPr lang="en-GB" smtClean="0"/>
              <a:t>‹#›</a:t>
            </a:fld>
            <a:endParaRPr lang="en-GB"/>
          </a:p>
        </p:txBody>
      </p:sp>
    </p:spTree>
    <p:extLst>
      <p:ext uri="{BB962C8B-B14F-4D97-AF65-F5344CB8AC3E}">
        <p14:creationId xmlns:p14="http://schemas.microsoft.com/office/powerpoint/2010/main" val="2956579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488F840-7F6D-4D99-97B3-58C57DFA7935}" type="datetimeFigureOut">
              <a:rPr lang="en-GB" smtClean="0"/>
              <a:t>22/07/2019</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C40E542-E614-410A-B4A2-F936269DD27B}" type="slidenum">
              <a:rPr lang="en-GB" smtClean="0"/>
              <a:t>‹#›</a:t>
            </a:fld>
            <a:endParaRPr lang="en-GB"/>
          </a:p>
        </p:txBody>
      </p:sp>
    </p:spTree>
    <p:extLst>
      <p:ext uri="{BB962C8B-B14F-4D97-AF65-F5344CB8AC3E}">
        <p14:creationId xmlns:p14="http://schemas.microsoft.com/office/powerpoint/2010/main" val="1898327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488F840-7F6D-4D99-97B3-58C57DFA7935}" type="datetimeFigureOut">
              <a:rPr lang="en-GB" smtClean="0"/>
              <a:t>22/07/2019</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C40E542-E614-410A-B4A2-F936269DD27B}" type="slidenum">
              <a:rPr lang="en-GB" smtClean="0"/>
              <a:t>‹#›</a:t>
            </a:fld>
            <a:endParaRPr lang="en-GB"/>
          </a:p>
        </p:txBody>
      </p:sp>
    </p:spTree>
    <p:extLst>
      <p:ext uri="{BB962C8B-B14F-4D97-AF65-F5344CB8AC3E}">
        <p14:creationId xmlns:p14="http://schemas.microsoft.com/office/powerpoint/2010/main" val="165039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488F840-7F6D-4D99-97B3-58C57DFA7935}" type="datetimeFigureOut">
              <a:rPr lang="en-GB" smtClean="0"/>
              <a:t>22/07/2019</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C40E542-E614-410A-B4A2-F936269DD27B}" type="slidenum">
              <a:rPr lang="en-GB" smtClean="0"/>
              <a:t>‹#›</a:t>
            </a:fld>
            <a:endParaRPr lang="en-GB"/>
          </a:p>
        </p:txBody>
      </p:sp>
    </p:spTree>
    <p:extLst>
      <p:ext uri="{BB962C8B-B14F-4D97-AF65-F5344CB8AC3E}">
        <p14:creationId xmlns:p14="http://schemas.microsoft.com/office/powerpoint/2010/main" val="3444708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488F840-7F6D-4D99-97B3-58C57DFA7935}" type="datetimeFigureOut">
              <a:rPr lang="en-GB" smtClean="0"/>
              <a:t>22/07/2019</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C40E542-E614-410A-B4A2-F936269DD27B}" type="slidenum">
              <a:rPr lang="en-GB" smtClean="0"/>
              <a:t>‹#›</a:t>
            </a:fld>
            <a:endParaRPr lang="en-GB"/>
          </a:p>
        </p:txBody>
      </p:sp>
    </p:spTree>
    <p:extLst>
      <p:ext uri="{BB962C8B-B14F-4D97-AF65-F5344CB8AC3E}">
        <p14:creationId xmlns:p14="http://schemas.microsoft.com/office/powerpoint/2010/main" val="1061363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488F840-7F6D-4D99-97B3-58C57DFA7935}" type="datetimeFigureOut">
              <a:rPr lang="en-GB" smtClean="0"/>
              <a:t>22/07/2019</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C40E542-E614-410A-B4A2-F936269DD27B}" type="slidenum">
              <a:rPr lang="en-GB" smtClean="0"/>
              <a:t>‹#›</a:t>
            </a:fld>
            <a:endParaRPr lang="en-GB"/>
          </a:p>
        </p:txBody>
      </p:sp>
    </p:spTree>
    <p:extLst>
      <p:ext uri="{BB962C8B-B14F-4D97-AF65-F5344CB8AC3E}">
        <p14:creationId xmlns:p14="http://schemas.microsoft.com/office/powerpoint/2010/main" val="388831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488F840-7F6D-4D99-97B3-58C57DFA7935}" type="datetimeFigureOut">
              <a:rPr lang="en-GB" smtClean="0"/>
              <a:t>22/07/2019</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C40E542-E614-410A-B4A2-F936269DD27B}" type="slidenum">
              <a:rPr lang="en-GB" smtClean="0"/>
              <a:t>‹#›</a:t>
            </a:fld>
            <a:endParaRPr lang="en-GB"/>
          </a:p>
        </p:txBody>
      </p:sp>
    </p:spTree>
    <p:extLst>
      <p:ext uri="{BB962C8B-B14F-4D97-AF65-F5344CB8AC3E}">
        <p14:creationId xmlns:p14="http://schemas.microsoft.com/office/powerpoint/2010/main" val="2826238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000" y="105253"/>
            <a:ext cx="11821212" cy="77551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28806" y="1314614"/>
            <a:ext cx="10515600" cy="45329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10">
            <a:extLst>
              <a:ext uri="{FF2B5EF4-FFF2-40B4-BE49-F238E27FC236}">
                <a16:creationId xmlns:a16="http://schemas.microsoft.com/office/drawing/2014/main" id="{6FD213C5-109F-4CE0-A57B-AD609148BD36}"/>
              </a:ext>
            </a:extLst>
          </p:cNvPr>
          <p:cNvPicPr>
            <a:picLocks noChangeAspect="1"/>
          </p:cNvPicPr>
          <p:nvPr userDrawn="1"/>
        </p:nvPicPr>
        <p:blipFill rotWithShape="1">
          <a:blip r:embed="rId13"/>
          <a:srcRect l="11290" t="32302" r="11701" b="33471"/>
          <a:stretch/>
        </p:blipFill>
        <p:spPr>
          <a:xfrm>
            <a:off x="9908549" y="6144747"/>
            <a:ext cx="1821728" cy="455432"/>
          </a:xfrm>
          <a:prstGeom prst="rect">
            <a:avLst/>
          </a:prstGeom>
        </p:spPr>
      </p:pic>
      <p:pic>
        <p:nvPicPr>
          <p:cNvPr id="12" name="Picture 11">
            <a:extLst>
              <a:ext uri="{FF2B5EF4-FFF2-40B4-BE49-F238E27FC236}">
                <a16:creationId xmlns:a16="http://schemas.microsoft.com/office/drawing/2014/main" id="{7D11DFB0-4087-4402-A9C0-15A48766AA0D}"/>
              </a:ext>
            </a:extLst>
          </p:cNvPr>
          <p:cNvPicPr>
            <a:picLocks noChangeAspect="1"/>
          </p:cNvPicPr>
          <p:nvPr userDrawn="1"/>
        </p:nvPicPr>
        <p:blipFill rotWithShape="1">
          <a:blip r:embed="rId14"/>
          <a:srcRect l="7672" t="18249" r="7699" b="19661"/>
          <a:stretch/>
        </p:blipFill>
        <p:spPr>
          <a:xfrm>
            <a:off x="381000" y="6144747"/>
            <a:ext cx="1834299" cy="596373"/>
          </a:xfrm>
          <a:prstGeom prst="rect">
            <a:avLst/>
          </a:prstGeom>
        </p:spPr>
      </p:pic>
      <p:pic>
        <p:nvPicPr>
          <p:cNvPr id="13" name="Picture 12">
            <a:extLst>
              <a:ext uri="{FF2B5EF4-FFF2-40B4-BE49-F238E27FC236}">
                <a16:creationId xmlns:a16="http://schemas.microsoft.com/office/drawing/2014/main" id="{95172DFC-D676-4DBA-BA09-90B146564E8F}"/>
              </a:ext>
            </a:extLst>
          </p:cNvPr>
          <p:cNvPicPr>
            <a:picLocks noChangeAspect="1"/>
          </p:cNvPicPr>
          <p:nvPr userDrawn="1"/>
        </p:nvPicPr>
        <p:blipFill rotWithShape="1">
          <a:blip r:embed="rId15"/>
          <a:srcRect l="4871" t="27017" r="5902" b="15085"/>
          <a:stretch/>
        </p:blipFill>
        <p:spPr>
          <a:xfrm>
            <a:off x="2946890" y="6210163"/>
            <a:ext cx="3694948" cy="473876"/>
          </a:xfrm>
          <a:prstGeom prst="rect">
            <a:avLst/>
          </a:prstGeom>
        </p:spPr>
      </p:pic>
      <p:pic>
        <p:nvPicPr>
          <p:cNvPr id="10" name="Image 13">
            <a:extLst>
              <a:ext uri="{FF2B5EF4-FFF2-40B4-BE49-F238E27FC236}">
                <a16:creationId xmlns:a16="http://schemas.microsoft.com/office/drawing/2014/main" id="{B1F72A4A-21B7-4E54-BAB9-07C82A384FAC}"/>
              </a:ext>
            </a:extLst>
          </p:cNvPr>
          <p:cNvPicPr>
            <a:picLocks noChangeAspect="1"/>
          </p:cNvPicPr>
          <p:nvPr userDrawn="1"/>
        </p:nvPicPr>
        <p:blipFill>
          <a:blip r:embed="rId16">
            <a:extLst>
              <a:ext uri="{28A0092B-C50C-407E-A947-70E740481C1C}">
                <a14:useLocalDpi xmlns:a14="http://schemas.microsoft.com/office/drawing/2010/main"/>
              </a:ext>
            </a:extLst>
          </a:blip>
          <a:srcRect/>
          <a:stretch>
            <a:fillRect/>
          </a:stretch>
        </p:blipFill>
        <p:spPr bwMode="auto">
          <a:xfrm>
            <a:off x="7373429" y="6054418"/>
            <a:ext cx="1900243" cy="68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231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rgbClr val="0070C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3CE809-BB27-40A2-B736-0122193200F4}"/>
              </a:ext>
            </a:extLst>
          </p:cNvPr>
          <p:cNvSpPr>
            <a:spLocks noGrp="1"/>
          </p:cNvSpPr>
          <p:nvPr>
            <p:ph type="ctrTitle"/>
          </p:nvPr>
        </p:nvSpPr>
        <p:spPr>
          <a:xfrm>
            <a:off x="744279" y="333632"/>
            <a:ext cx="10962168" cy="2387600"/>
          </a:xfrm>
        </p:spPr>
        <p:txBody>
          <a:bodyPr>
            <a:noAutofit/>
          </a:bodyPr>
          <a:lstStyle/>
          <a:p>
            <a:r>
              <a:rPr lang="en-AU" sz="3600" dirty="0"/>
              <a:t>Impact of Rosuvastatin on Atherosclerotic Progression in People with HIV at Moderate Cardiovascular risk; a multinational, randomized, double blind, placebo-controlled trial</a:t>
            </a:r>
            <a:endParaRPr lang="en-US" sz="3600" dirty="0"/>
          </a:p>
        </p:txBody>
      </p:sp>
      <p:sp>
        <p:nvSpPr>
          <p:cNvPr id="5" name="Subtitle 4">
            <a:extLst>
              <a:ext uri="{FF2B5EF4-FFF2-40B4-BE49-F238E27FC236}">
                <a16:creationId xmlns:a16="http://schemas.microsoft.com/office/drawing/2014/main" id="{C7AE9F9C-0FE5-447E-9E92-A28AC8057440}"/>
              </a:ext>
            </a:extLst>
          </p:cNvPr>
          <p:cNvSpPr>
            <a:spLocks noGrp="1"/>
          </p:cNvSpPr>
          <p:nvPr>
            <p:ph type="subTitle" idx="1"/>
          </p:nvPr>
        </p:nvSpPr>
        <p:spPr>
          <a:xfrm>
            <a:off x="962246" y="4136768"/>
            <a:ext cx="10015870" cy="1655762"/>
          </a:xfrm>
        </p:spPr>
        <p:txBody>
          <a:bodyPr>
            <a:normAutofit/>
          </a:bodyPr>
          <a:lstStyle/>
          <a:p>
            <a:r>
              <a:rPr lang="en-AU" sz="2800" b="1" u="sng" dirty="0"/>
              <a:t>Janine Trevillyan</a:t>
            </a:r>
            <a:r>
              <a:rPr lang="en-AU" sz="2800" dirty="0"/>
              <a:t>, Matthias </a:t>
            </a:r>
            <a:r>
              <a:rPr lang="en-AU" sz="2800" dirty="0" err="1"/>
              <a:t>Cavassini</a:t>
            </a:r>
            <a:r>
              <a:rPr lang="en-AU" sz="2800" dirty="0"/>
              <a:t>, Jan Fehr, Cornelia </a:t>
            </a:r>
            <a:r>
              <a:rPr lang="en-AU" sz="2800" dirty="0" err="1"/>
              <a:t>Staehelin</a:t>
            </a:r>
            <a:r>
              <a:rPr lang="en-AU" sz="2800" dirty="0"/>
              <a:t> , Anthony Dart, Liz Dewar, Alexandra </a:t>
            </a:r>
            <a:r>
              <a:rPr lang="en-AU" sz="2800" dirty="0" err="1"/>
              <a:t>Calmy</a:t>
            </a:r>
            <a:r>
              <a:rPr lang="en-AU" sz="2800" dirty="0"/>
              <a:t>*, Jennifer Hoy*</a:t>
            </a:r>
            <a:endParaRPr lang="en-US" sz="2800" dirty="0"/>
          </a:p>
        </p:txBody>
      </p:sp>
      <p:sp>
        <p:nvSpPr>
          <p:cNvPr id="6" name="TextBox 5">
            <a:extLst>
              <a:ext uri="{FF2B5EF4-FFF2-40B4-BE49-F238E27FC236}">
                <a16:creationId xmlns:a16="http://schemas.microsoft.com/office/drawing/2014/main" id="{61766057-FC4C-4A7B-8412-1A3F8407595E}"/>
              </a:ext>
            </a:extLst>
          </p:cNvPr>
          <p:cNvSpPr txBox="1"/>
          <p:nvPr/>
        </p:nvSpPr>
        <p:spPr>
          <a:xfrm>
            <a:off x="8365499" y="5188764"/>
            <a:ext cx="2371061" cy="369332"/>
          </a:xfrm>
          <a:prstGeom prst="rect">
            <a:avLst/>
          </a:prstGeom>
          <a:noFill/>
        </p:spPr>
        <p:txBody>
          <a:bodyPr wrap="square" rtlCol="0">
            <a:spAutoFit/>
          </a:bodyPr>
          <a:lstStyle/>
          <a:p>
            <a:r>
              <a:rPr lang="en-AU" dirty="0"/>
              <a:t>*Joint last authors</a:t>
            </a:r>
            <a:endParaRPr lang="en-US" dirty="0"/>
          </a:p>
        </p:txBody>
      </p:sp>
    </p:spTree>
    <p:extLst>
      <p:ext uri="{BB962C8B-B14F-4D97-AF65-F5344CB8AC3E}">
        <p14:creationId xmlns:p14="http://schemas.microsoft.com/office/powerpoint/2010/main" val="3027956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1668-51AC-48BA-926F-854859BB424F}"/>
              </a:ext>
            </a:extLst>
          </p:cNvPr>
          <p:cNvSpPr>
            <a:spLocks noGrp="1"/>
          </p:cNvSpPr>
          <p:nvPr>
            <p:ph type="title"/>
          </p:nvPr>
        </p:nvSpPr>
        <p:spPr/>
        <p:txBody>
          <a:bodyPr/>
          <a:lstStyle/>
          <a:p>
            <a:r>
              <a:rPr lang="en-AU" dirty="0"/>
              <a:t>Timeline of Assessments</a:t>
            </a:r>
            <a:endParaRPr lang="en-US" dirty="0"/>
          </a:p>
        </p:txBody>
      </p:sp>
      <p:graphicFrame>
        <p:nvGraphicFramePr>
          <p:cNvPr id="4" name="Content Placeholder 3">
            <a:extLst>
              <a:ext uri="{FF2B5EF4-FFF2-40B4-BE49-F238E27FC236}">
                <a16:creationId xmlns:a16="http://schemas.microsoft.com/office/drawing/2014/main" id="{A418A9DA-C8C3-4D7D-A7EF-254B66FC3EF1}"/>
              </a:ext>
            </a:extLst>
          </p:cNvPr>
          <p:cNvGraphicFramePr>
            <a:graphicFrameLocks noGrp="1"/>
          </p:cNvGraphicFramePr>
          <p:nvPr>
            <p:ph idx="1"/>
            <p:extLst>
              <p:ext uri="{D42A27DB-BD31-4B8C-83A1-F6EECF244321}">
                <p14:modId xmlns:p14="http://schemas.microsoft.com/office/powerpoint/2010/main" val="249665413"/>
              </p:ext>
            </p:extLst>
          </p:nvPr>
        </p:nvGraphicFramePr>
        <p:xfrm>
          <a:off x="743614" y="1463306"/>
          <a:ext cx="10424160" cy="3322320"/>
        </p:xfrm>
        <a:graphic>
          <a:graphicData uri="http://schemas.openxmlformats.org/drawingml/2006/table">
            <a:tbl>
              <a:tblPr firstRow="1" bandRow="1">
                <a:tableStyleId>{3B4B98B0-60AC-42C2-AFA5-B58CD77FA1E5}</a:tableStyleId>
              </a:tblPr>
              <a:tblGrid>
                <a:gridCol w="2103120">
                  <a:extLst>
                    <a:ext uri="{9D8B030D-6E8A-4147-A177-3AD203B41FA5}">
                      <a16:colId xmlns:a16="http://schemas.microsoft.com/office/drawing/2014/main" val="410528316"/>
                    </a:ext>
                  </a:extLst>
                </a:gridCol>
                <a:gridCol w="1188720">
                  <a:extLst>
                    <a:ext uri="{9D8B030D-6E8A-4147-A177-3AD203B41FA5}">
                      <a16:colId xmlns:a16="http://schemas.microsoft.com/office/drawing/2014/main" val="3258730313"/>
                    </a:ext>
                  </a:extLst>
                </a:gridCol>
                <a:gridCol w="1188720">
                  <a:extLst>
                    <a:ext uri="{9D8B030D-6E8A-4147-A177-3AD203B41FA5}">
                      <a16:colId xmlns:a16="http://schemas.microsoft.com/office/drawing/2014/main" val="234909272"/>
                    </a:ext>
                  </a:extLst>
                </a:gridCol>
                <a:gridCol w="1188720">
                  <a:extLst>
                    <a:ext uri="{9D8B030D-6E8A-4147-A177-3AD203B41FA5}">
                      <a16:colId xmlns:a16="http://schemas.microsoft.com/office/drawing/2014/main" val="2618006793"/>
                    </a:ext>
                  </a:extLst>
                </a:gridCol>
                <a:gridCol w="1188720">
                  <a:extLst>
                    <a:ext uri="{9D8B030D-6E8A-4147-A177-3AD203B41FA5}">
                      <a16:colId xmlns:a16="http://schemas.microsoft.com/office/drawing/2014/main" val="1634555056"/>
                    </a:ext>
                  </a:extLst>
                </a:gridCol>
                <a:gridCol w="1188720">
                  <a:extLst>
                    <a:ext uri="{9D8B030D-6E8A-4147-A177-3AD203B41FA5}">
                      <a16:colId xmlns:a16="http://schemas.microsoft.com/office/drawing/2014/main" val="1576535972"/>
                    </a:ext>
                  </a:extLst>
                </a:gridCol>
                <a:gridCol w="1188720">
                  <a:extLst>
                    <a:ext uri="{9D8B030D-6E8A-4147-A177-3AD203B41FA5}">
                      <a16:colId xmlns:a16="http://schemas.microsoft.com/office/drawing/2014/main" val="13846281"/>
                    </a:ext>
                  </a:extLst>
                </a:gridCol>
                <a:gridCol w="1188720">
                  <a:extLst>
                    <a:ext uri="{9D8B030D-6E8A-4147-A177-3AD203B41FA5}">
                      <a16:colId xmlns:a16="http://schemas.microsoft.com/office/drawing/2014/main" val="1248548866"/>
                    </a:ext>
                  </a:extLst>
                </a:gridCol>
              </a:tblGrid>
              <a:tr h="640080">
                <a:tc>
                  <a:txBody>
                    <a:bodyPr/>
                    <a:lstStyle/>
                    <a:p>
                      <a:endParaRPr lang="en-US" sz="2000" b="1" dirty="0"/>
                    </a:p>
                  </a:txBody>
                  <a:tcPr anchor="ct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tcPr>
                </a:tc>
                <a:tc>
                  <a:txBody>
                    <a:bodyPr/>
                    <a:lstStyle/>
                    <a:p>
                      <a:pPr algn="ctr"/>
                      <a:r>
                        <a:rPr lang="en-AU" b="1" dirty="0"/>
                        <a:t>Screening</a:t>
                      </a:r>
                      <a:endParaRPr lang="en-US" b="1" dirty="0"/>
                    </a:p>
                  </a:txBody>
                  <a:tcPr anchor="ctr">
                    <a:lnT w="12700" cap="flat" cmpd="sng" algn="ctr">
                      <a:solidFill>
                        <a:schemeClr val="accent1">
                          <a:lumMod val="75000"/>
                        </a:schemeClr>
                      </a:solidFill>
                      <a:prstDash val="solid"/>
                      <a:round/>
                      <a:headEnd type="none" w="med" len="med"/>
                      <a:tailEnd type="none" w="med" len="med"/>
                    </a:lnT>
                  </a:tcPr>
                </a:tc>
                <a:tc>
                  <a:txBody>
                    <a:bodyPr/>
                    <a:lstStyle/>
                    <a:p>
                      <a:pPr algn="ctr"/>
                      <a:r>
                        <a:rPr lang="en-AU" b="1" dirty="0"/>
                        <a:t>Baseline</a:t>
                      </a:r>
                      <a:endParaRPr lang="en-US" b="1" dirty="0"/>
                    </a:p>
                  </a:txBody>
                  <a:tcPr anchor="ctr">
                    <a:lnT w="12700" cap="flat" cmpd="sng" algn="ctr">
                      <a:solidFill>
                        <a:schemeClr val="accent1">
                          <a:lumMod val="75000"/>
                        </a:schemeClr>
                      </a:solidFill>
                      <a:prstDash val="solid"/>
                      <a:round/>
                      <a:headEnd type="none" w="med" len="med"/>
                      <a:tailEnd type="none" w="med" len="med"/>
                    </a:lnT>
                  </a:tcPr>
                </a:tc>
                <a:tc>
                  <a:txBody>
                    <a:bodyPr/>
                    <a:lstStyle/>
                    <a:p>
                      <a:pPr algn="ctr"/>
                      <a:r>
                        <a:rPr lang="en-AU" b="1" dirty="0"/>
                        <a:t>Week 12</a:t>
                      </a:r>
                      <a:endParaRPr lang="en-US" b="1" dirty="0"/>
                    </a:p>
                  </a:txBody>
                  <a:tcPr anchor="ctr">
                    <a:lnT w="12700" cap="flat" cmpd="sng" algn="ctr">
                      <a:solidFill>
                        <a:schemeClr val="accent1">
                          <a:lumMod val="75000"/>
                        </a:schemeClr>
                      </a:solidFill>
                      <a:prstDash val="solid"/>
                      <a:round/>
                      <a:headEnd type="none" w="med" len="med"/>
                      <a:tailEnd type="none" w="med" len="med"/>
                    </a:lnT>
                  </a:tcPr>
                </a:tc>
                <a:tc>
                  <a:txBody>
                    <a:bodyPr/>
                    <a:lstStyle/>
                    <a:p>
                      <a:pPr algn="ctr"/>
                      <a:r>
                        <a:rPr lang="en-AU" b="1" dirty="0"/>
                        <a:t>Week 24</a:t>
                      </a:r>
                      <a:endParaRPr lang="en-US" b="1" dirty="0"/>
                    </a:p>
                  </a:txBody>
                  <a:tcPr anchor="ctr">
                    <a:lnT w="12700" cap="flat" cmpd="sng" algn="ctr">
                      <a:solidFill>
                        <a:schemeClr val="accent1">
                          <a:lumMod val="75000"/>
                        </a:schemeClr>
                      </a:solidFill>
                      <a:prstDash val="solid"/>
                      <a:round/>
                      <a:headEnd type="none" w="med" len="med"/>
                      <a:tailEnd type="none" w="med" len="med"/>
                    </a:lnT>
                  </a:tcPr>
                </a:tc>
                <a:tc>
                  <a:txBody>
                    <a:bodyPr/>
                    <a:lstStyle/>
                    <a:p>
                      <a:pPr algn="ctr"/>
                      <a:r>
                        <a:rPr lang="en-AU" b="1" dirty="0"/>
                        <a:t>Week 48</a:t>
                      </a:r>
                      <a:endParaRPr lang="en-US" b="1" dirty="0"/>
                    </a:p>
                  </a:txBody>
                  <a:tcPr anchor="ctr">
                    <a:lnT w="12700" cap="flat" cmpd="sng" algn="ctr">
                      <a:solidFill>
                        <a:schemeClr val="accent1">
                          <a:lumMod val="75000"/>
                        </a:schemeClr>
                      </a:solidFill>
                      <a:prstDash val="solid"/>
                      <a:round/>
                      <a:headEnd type="none" w="med" len="med"/>
                      <a:tailEnd type="none" w="med" len="med"/>
                    </a:lnT>
                  </a:tcPr>
                </a:tc>
                <a:tc>
                  <a:txBody>
                    <a:bodyPr/>
                    <a:lstStyle/>
                    <a:p>
                      <a:pPr algn="ctr"/>
                      <a:r>
                        <a:rPr lang="en-AU" b="1" dirty="0"/>
                        <a:t>Week 72</a:t>
                      </a:r>
                      <a:endParaRPr lang="en-US" b="1" dirty="0"/>
                    </a:p>
                  </a:txBody>
                  <a:tcPr anchor="ctr">
                    <a:lnT w="12700" cap="flat" cmpd="sng" algn="ctr">
                      <a:solidFill>
                        <a:schemeClr val="accent1">
                          <a:lumMod val="75000"/>
                        </a:schemeClr>
                      </a:solidFill>
                      <a:prstDash val="solid"/>
                      <a:round/>
                      <a:headEnd type="none" w="med" len="med"/>
                      <a:tailEnd type="none" w="med" len="med"/>
                    </a:lnT>
                  </a:tcPr>
                </a:tc>
                <a:tc>
                  <a:txBody>
                    <a:bodyPr/>
                    <a:lstStyle/>
                    <a:p>
                      <a:pPr algn="ctr"/>
                      <a:r>
                        <a:rPr lang="en-AU" b="1" dirty="0"/>
                        <a:t>Week 96</a:t>
                      </a:r>
                      <a:endParaRPr lang="en-US" b="1" dirty="0"/>
                    </a:p>
                  </a:txBody>
                  <a:tcPr anchor="ct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tcPr>
                </a:tc>
                <a:extLst>
                  <a:ext uri="{0D108BD9-81ED-4DB2-BD59-A6C34878D82A}">
                    <a16:rowId xmlns:a16="http://schemas.microsoft.com/office/drawing/2014/main" val="1206768480"/>
                  </a:ext>
                </a:extLst>
              </a:tr>
              <a:tr h="640080">
                <a:tc>
                  <a:txBody>
                    <a:bodyPr/>
                    <a:lstStyle/>
                    <a:p>
                      <a:r>
                        <a:rPr lang="en-AU" sz="2000" b="1" dirty="0"/>
                        <a:t>Fasting Bloods</a:t>
                      </a:r>
                      <a:endParaRPr lang="en-US" sz="2000" b="1" dirty="0"/>
                    </a:p>
                  </a:txBody>
                  <a:tcPr anchor="ctr">
                    <a:lnL w="12700" cap="flat" cmpd="sng" algn="ctr">
                      <a:solidFill>
                        <a:schemeClr val="accent1">
                          <a:lumMod val="75000"/>
                        </a:schemeClr>
                      </a:solidFill>
                      <a:prstDash val="solid"/>
                      <a:round/>
                      <a:headEnd type="none" w="med" len="med"/>
                      <a:tailEnd type="none" w="med" len="med"/>
                    </a:lnL>
                  </a:tcPr>
                </a:tc>
                <a:tc>
                  <a:txBody>
                    <a:bodyPr/>
                    <a:lstStyle/>
                    <a:p>
                      <a:pPr algn="ctr"/>
                      <a:r>
                        <a:rPr lang="en-AU" sz="2800" b="1" dirty="0"/>
                        <a:t>X</a:t>
                      </a:r>
                      <a:endParaRPr lang="en-US" sz="2800" b="1" dirty="0"/>
                    </a:p>
                  </a:txBody>
                  <a:tcPr anchor="ctr"/>
                </a:tc>
                <a:tc>
                  <a:txBody>
                    <a:bodyPr/>
                    <a:lstStyle/>
                    <a:p>
                      <a:pPr algn="ctr"/>
                      <a:r>
                        <a:rPr lang="en-AU" sz="2800" b="1" dirty="0"/>
                        <a:t>X</a:t>
                      </a:r>
                      <a:endParaRPr lang="en-US" sz="2800" b="1" dirty="0"/>
                    </a:p>
                  </a:txBody>
                  <a:tcPr anchor="ctr"/>
                </a:tc>
                <a:tc>
                  <a:txBody>
                    <a:bodyPr/>
                    <a:lstStyle/>
                    <a:p>
                      <a:pPr algn="ctr"/>
                      <a:endParaRPr lang="en-US" sz="2800" b="1" dirty="0"/>
                    </a:p>
                  </a:txBody>
                  <a:tcPr anchor="ctr"/>
                </a:tc>
                <a:tc>
                  <a:txBody>
                    <a:bodyPr/>
                    <a:lstStyle/>
                    <a:p>
                      <a:pPr algn="ctr"/>
                      <a:r>
                        <a:rPr lang="en-AU" sz="2800" b="1" dirty="0"/>
                        <a:t>X</a:t>
                      </a:r>
                      <a:endParaRPr lang="en-US" sz="2800" b="1" dirty="0"/>
                    </a:p>
                  </a:txBody>
                  <a:tcPr anchor="ctr"/>
                </a:tc>
                <a:tc>
                  <a:txBody>
                    <a:bodyPr/>
                    <a:lstStyle/>
                    <a:p>
                      <a:pPr algn="ctr"/>
                      <a:r>
                        <a:rPr lang="en-AU" sz="2800" b="1" dirty="0"/>
                        <a:t>X</a:t>
                      </a:r>
                      <a:endParaRPr lang="en-US" sz="2800" b="1" dirty="0"/>
                    </a:p>
                  </a:txBody>
                  <a:tcPr anchor="ctr"/>
                </a:tc>
                <a:tc>
                  <a:txBody>
                    <a:bodyPr/>
                    <a:lstStyle/>
                    <a:p>
                      <a:pPr algn="ctr"/>
                      <a:endParaRPr lang="en-US" sz="2800" b="1"/>
                    </a:p>
                  </a:txBody>
                  <a:tcPr anchor="ctr"/>
                </a:tc>
                <a:tc>
                  <a:txBody>
                    <a:bodyPr/>
                    <a:lstStyle/>
                    <a:p>
                      <a:pPr algn="ctr"/>
                      <a:r>
                        <a:rPr lang="en-AU" sz="2800" b="1" dirty="0"/>
                        <a:t>X</a:t>
                      </a:r>
                      <a:endParaRPr lang="en-US" sz="2800" b="1" dirty="0"/>
                    </a:p>
                  </a:txBody>
                  <a:tcPr anchor="ctr">
                    <a:lnR w="12700" cap="flat" cmpd="sng" algn="ctr">
                      <a:solidFill>
                        <a:schemeClr val="accent1">
                          <a:lumMod val="75000"/>
                        </a:schemeClr>
                      </a:solidFill>
                      <a:prstDash val="solid"/>
                      <a:round/>
                      <a:headEnd type="none" w="med" len="med"/>
                      <a:tailEnd type="none" w="med" len="med"/>
                    </a:lnR>
                  </a:tcPr>
                </a:tc>
                <a:extLst>
                  <a:ext uri="{0D108BD9-81ED-4DB2-BD59-A6C34878D82A}">
                    <a16:rowId xmlns:a16="http://schemas.microsoft.com/office/drawing/2014/main" val="3553204980"/>
                  </a:ext>
                </a:extLst>
              </a:tr>
              <a:tr h="640080">
                <a:tc>
                  <a:txBody>
                    <a:bodyPr/>
                    <a:lstStyle/>
                    <a:p>
                      <a:r>
                        <a:rPr lang="en-AU" sz="2000" b="1" dirty="0" err="1"/>
                        <a:t>cIMT</a:t>
                      </a:r>
                      <a:r>
                        <a:rPr lang="en-AU" sz="2000" b="1" dirty="0"/>
                        <a:t>*</a:t>
                      </a:r>
                      <a:endParaRPr lang="en-US" sz="2000" b="1" dirty="0"/>
                    </a:p>
                  </a:txBody>
                  <a:tcPr anchor="ctr">
                    <a:lnL w="12700" cap="flat" cmpd="sng" algn="ctr">
                      <a:solidFill>
                        <a:schemeClr val="accent1">
                          <a:lumMod val="75000"/>
                        </a:schemeClr>
                      </a:solidFill>
                      <a:prstDash val="solid"/>
                      <a:round/>
                      <a:headEnd type="none" w="med" len="med"/>
                      <a:tailEnd type="none" w="med" len="med"/>
                    </a:lnL>
                  </a:tcPr>
                </a:tc>
                <a:tc>
                  <a:txBody>
                    <a:bodyPr/>
                    <a:lstStyle/>
                    <a:p>
                      <a:pPr algn="ctr"/>
                      <a:r>
                        <a:rPr lang="en-AU" sz="2800" b="1" dirty="0"/>
                        <a:t>X</a:t>
                      </a:r>
                      <a:endParaRPr lang="en-US" sz="2800" b="1" dirty="0"/>
                    </a:p>
                  </a:txBody>
                  <a:tcPr anchor="ctr"/>
                </a:tc>
                <a:tc>
                  <a:txBody>
                    <a:bodyPr/>
                    <a:lstStyle/>
                    <a:p>
                      <a:pPr algn="ctr"/>
                      <a:endParaRPr lang="en-US" sz="2800" b="1"/>
                    </a:p>
                  </a:txBody>
                  <a:tcPr anchor="ctr"/>
                </a:tc>
                <a:tc>
                  <a:txBody>
                    <a:bodyPr/>
                    <a:lstStyle/>
                    <a:p>
                      <a:pPr algn="ctr"/>
                      <a:endParaRPr lang="en-US" sz="2800" b="1"/>
                    </a:p>
                  </a:txBody>
                  <a:tcPr anchor="ctr"/>
                </a:tc>
                <a:tc>
                  <a:txBody>
                    <a:bodyPr/>
                    <a:lstStyle/>
                    <a:p>
                      <a:pPr algn="ctr"/>
                      <a:endParaRPr lang="en-US" sz="2800" b="1"/>
                    </a:p>
                  </a:txBody>
                  <a:tcPr anchor="ctr"/>
                </a:tc>
                <a:tc>
                  <a:txBody>
                    <a:bodyPr/>
                    <a:lstStyle/>
                    <a:p>
                      <a:pPr algn="ctr"/>
                      <a:r>
                        <a:rPr lang="en-AU" sz="2800" b="1" dirty="0"/>
                        <a:t>X</a:t>
                      </a:r>
                      <a:endParaRPr lang="en-US" sz="2800" b="1" dirty="0"/>
                    </a:p>
                  </a:txBody>
                  <a:tcPr anchor="ctr"/>
                </a:tc>
                <a:tc>
                  <a:txBody>
                    <a:bodyPr/>
                    <a:lstStyle/>
                    <a:p>
                      <a:pPr algn="ctr"/>
                      <a:endParaRPr lang="en-US" sz="2800" b="1" dirty="0"/>
                    </a:p>
                  </a:txBody>
                  <a:tcPr anchor="ctr"/>
                </a:tc>
                <a:tc>
                  <a:txBody>
                    <a:bodyPr/>
                    <a:lstStyle/>
                    <a:p>
                      <a:pPr algn="ctr"/>
                      <a:r>
                        <a:rPr lang="en-AU" sz="2800" b="1" dirty="0"/>
                        <a:t>X</a:t>
                      </a:r>
                      <a:endParaRPr lang="en-US" sz="2800" b="1" dirty="0"/>
                    </a:p>
                  </a:txBody>
                  <a:tcPr anchor="ctr">
                    <a:lnR w="12700" cap="flat" cmpd="sng" algn="ctr">
                      <a:solidFill>
                        <a:schemeClr val="accent1">
                          <a:lumMod val="75000"/>
                        </a:schemeClr>
                      </a:solidFill>
                      <a:prstDash val="solid"/>
                      <a:round/>
                      <a:headEnd type="none" w="med" len="med"/>
                      <a:tailEnd type="none" w="med" len="med"/>
                    </a:lnR>
                  </a:tcPr>
                </a:tc>
                <a:extLst>
                  <a:ext uri="{0D108BD9-81ED-4DB2-BD59-A6C34878D82A}">
                    <a16:rowId xmlns:a16="http://schemas.microsoft.com/office/drawing/2014/main" val="1362913750"/>
                  </a:ext>
                </a:extLst>
              </a:tr>
              <a:tr h="370840">
                <a:tc>
                  <a:txBody>
                    <a:bodyPr/>
                    <a:lstStyle/>
                    <a:p>
                      <a:r>
                        <a:rPr lang="en-AU" sz="2000" b="1" dirty="0"/>
                        <a:t>Physical Examination</a:t>
                      </a:r>
                      <a:endParaRPr lang="en-US" sz="2000" b="1" dirty="0"/>
                    </a:p>
                  </a:txBody>
                  <a:tcPr anchor="ctr">
                    <a:lnL w="12700" cap="flat" cmpd="sng" algn="ctr">
                      <a:solidFill>
                        <a:schemeClr val="accent1">
                          <a:lumMod val="75000"/>
                        </a:schemeClr>
                      </a:solidFill>
                      <a:prstDash val="solid"/>
                      <a:round/>
                      <a:headEnd type="none" w="med" len="med"/>
                      <a:tailEnd type="none" w="med" len="med"/>
                    </a:lnL>
                  </a:tcPr>
                </a:tc>
                <a:tc>
                  <a:txBody>
                    <a:bodyPr/>
                    <a:lstStyle/>
                    <a:p>
                      <a:pPr algn="ctr"/>
                      <a:r>
                        <a:rPr lang="en-AU" sz="2800" b="1" dirty="0"/>
                        <a:t>X</a:t>
                      </a:r>
                      <a:endParaRPr lang="en-US" sz="2800" b="1" dirty="0"/>
                    </a:p>
                  </a:txBody>
                  <a:tcPr anchor="ctr"/>
                </a:tc>
                <a:tc>
                  <a:txBody>
                    <a:bodyPr/>
                    <a:lstStyle/>
                    <a:p>
                      <a:pPr algn="ctr"/>
                      <a:r>
                        <a:rPr lang="en-AU" sz="2800" b="1" dirty="0"/>
                        <a:t>X</a:t>
                      </a:r>
                      <a:endParaRPr lang="en-US" sz="2800" b="1" dirty="0"/>
                    </a:p>
                  </a:txBody>
                  <a:tcPr anchor="ctr"/>
                </a:tc>
                <a:tc>
                  <a:txBody>
                    <a:bodyPr/>
                    <a:lstStyle/>
                    <a:p>
                      <a:pPr algn="ctr"/>
                      <a:endParaRPr lang="en-US" sz="2800" b="1" dirty="0"/>
                    </a:p>
                  </a:txBody>
                  <a:tcPr anchor="ctr"/>
                </a:tc>
                <a:tc>
                  <a:txBody>
                    <a:bodyPr/>
                    <a:lstStyle/>
                    <a:p>
                      <a:pPr algn="ctr"/>
                      <a:endParaRPr lang="en-US" sz="2800" b="1" dirty="0"/>
                    </a:p>
                  </a:txBody>
                  <a:tcPr anchor="ctr"/>
                </a:tc>
                <a:tc>
                  <a:txBody>
                    <a:bodyPr/>
                    <a:lstStyle/>
                    <a:p>
                      <a:pPr algn="ctr"/>
                      <a:r>
                        <a:rPr lang="en-AU" sz="2800" b="1" dirty="0"/>
                        <a:t>X</a:t>
                      </a:r>
                      <a:endParaRPr lang="en-US" sz="2800" b="1" dirty="0"/>
                    </a:p>
                  </a:txBody>
                  <a:tcPr anchor="ctr"/>
                </a:tc>
                <a:tc>
                  <a:txBody>
                    <a:bodyPr/>
                    <a:lstStyle/>
                    <a:p>
                      <a:pPr algn="ctr"/>
                      <a:endParaRPr lang="en-US" sz="2800" b="1" dirty="0"/>
                    </a:p>
                  </a:txBody>
                  <a:tcPr anchor="ctr"/>
                </a:tc>
                <a:tc>
                  <a:txBody>
                    <a:bodyPr/>
                    <a:lstStyle/>
                    <a:p>
                      <a:pPr algn="ctr"/>
                      <a:r>
                        <a:rPr lang="en-AU" sz="2800" b="1" dirty="0"/>
                        <a:t>X</a:t>
                      </a:r>
                      <a:endParaRPr lang="en-US" sz="2800" b="1" dirty="0"/>
                    </a:p>
                  </a:txBody>
                  <a:tcPr anchor="ctr">
                    <a:lnR w="12700" cap="flat" cmpd="sng" algn="ctr">
                      <a:solidFill>
                        <a:schemeClr val="accent1">
                          <a:lumMod val="75000"/>
                        </a:schemeClr>
                      </a:solidFill>
                      <a:prstDash val="solid"/>
                      <a:round/>
                      <a:headEnd type="none" w="med" len="med"/>
                      <a:tailEnd type="none" w="med" len="med"/>
                    </a:lnR>
                  </a:tcPr>
                </a:tc>
                <a:extLst>
                  <a:ext uri="{0D108BD9-81ED-4DB2-BD59-A6C34878D82A}">
                    <a16:rowId xmlns:a16="http://schemas.microsoft.com/office/drawing/2014/main" val="124189524"/>
                  </a:ext>
                </a:extLst>
              </a:tr>
              <a:tr h="370840">
                <a:tc>
                  <a:txBody>
                    <a:bodyPr/>
                    <a:lstStyle/>
                    <a:p>
                      <a:r>
                        <a:rPr lang="en-AU" sz="2000" b="1" dirty="0"/>
                        <a:t>Compliance Assessment</a:t>
                      </a:r>
                      <a:endParaRPr lang="en-US" sz="2000" b="1" dirty="0"/>
                    </a:p>
                  </a:txBody>
                  <a:tcPr anchor="ctr">
                    <a:lnL w="12700" cap="flat" cmpd="sng" algn="ctr">
                      <a:solidFill>
                        <a:schemeClr val="accent1">
                          <a:lumMod val="75000"/>
                        </a:schemeClr>
                      </a:solidFill>
                      <a:prstDash val="solid"/>
                      <a:round/>
                      <a:headEnd type="none" w="med" len="med"/>
                      <a:tailEnd type="none" w="med" len="med"/>
                    </a:lnL>
                    <a:lnB w="12700" cap="flat" cmpd="sng" algn="ctr">
                      <a:solidFill>
                        <a:schemeClr val="accent1">
                          <a:lumMod val="75000"/>
                        </a:schemeClr>
                      </a:solidFill>
                      <a:prstDash val="solid"/>
                      <a:round/>
                      <a:headEnd type="none" w="med" len="med"/>
                      <a:tailEnd type="none" w="med" len="med"/>
                    </a:lnB>
                  </a:tcPr>
                </a:tc>
                <a:tc>
                  <a:txBody>
                    <a:bodyPr/>
                    <a:lstStyle/>
                    <a:p>
                      <a:pPr algn="ctr"/>
                      <a:endParaRPr lang="en-US" sz="2800" b="1" dirty="0"/>
                    </a:p>
                  </a:txBody>
                  <a:tcPr anchor="ctr">
                    <a:lnB w="12700" cap="flat" cmpd="sng" algn="ctr">
                      <a:solidFill>
                        <a:schemeClr val="accent1">
                          <a:lumMod val="75000"/>
                        </a:schemeClr>
                      </a:solidFill>
                      <a:prstDash val="solid"/>
                      <a:round/>
                      <a:headEnd type="none" w="med" len="med"/>
                      <a:tailEnd type="none" w="med" len="med"/>
                    </a:lnB>
                  </a:tcPr>
                </a:tc>
                <a:tc>
                  <a:txBody>
                    <a:bodyPr/>
                    <a:lstStyle/>
                    <a:p>
                      <a:pPr algn="ctr"/>
                      <a:endParaRPr lang="en-US" sz="2800" b="1" dirty="0"/>
                    </a:p>
                  </a:txBody>
                  <a:tcPr anchor="ctr">
                    <a:lnB w="12700" cap="flat" cmpd="sng" algn="ctr">
                      <a:solidFill>
                        <a:schemeClr val="accent1">
                          <a:lumMod val="75000"/>
                        </a:schemeClr>
                      </a:solidFill>
                      <a:prstDash val="solid"/>
                      <a:round/>
                      <a:headEnd type="none" w="med" len="med"/>
                      <a:tailEnd type="none" w="med" len="med"/>
                    </a:lnB>
                  </a:tcPr>
                </a:tc>
                <a:tc>
                  <a:txBody>
                    <a:bodyPr/>
                    <a:lstStyle/>
                    <a:p>
                      <a:pPr algn="ctr"/>
                      <a:endParaRPr lang="en-US" sz="2800" b="1" dirty="0"/>
                    </a:p>
                  </a:txBody>
                  <a:tcPr anchor="ctr">
                    <a:lnB w="12700" cap="flat" cmpd="sng" algn="ctr">
                      <a:solidFill>
                        <a:schemeClr val="accent1">
                          <a:lumMod val="75000"/>
                        </a:schemeClr>
                      </a:solidFill>
                      <a:prstDash val="solid"/>
                      <a:round/>
                      <a:headEnd type="none" w="med" len="med"/>
                      <a:tailEnd type="none" w="med" len="med"/>
                    </a:lnB>
                  </a:tcPr>
                </a:tc>
                <a:tc>
                  <a:txBody>
                    <a:bodyPr/>
                    <a:lstStyle/>
                    <a:p>
                      <a:pPr algn="ctr"/>
                      <a:endParaRPr lang="en-US" sz="2800" b="1" dirty="0"/>
                    </a:p>
                  </a:txBody>
                  <a:tcPr anchor="ctr">
                    <a:lnB w="12700" cap="flat" cmpd="sng" algn="ctr">
                      <a:solidFill>
                        <a:schemeClr val="accent1">
                          <a:lumMod val="75000"/>
                        </a:schemeClr>
                      </a:solidFill>
                      <a:prstDash val="solid"/>
                      <a:round/>
                      <a:headEnd type="none" w="med" len="med"/>
                      <a:tailEnd type="none" w="med" len="med"/>
                    </a:lnB>
                  </a:tcPr>
                </a:tc>
                <a:tc>
                  <a:txBody>
                    <a:bodyPr/>
                    <a:lstStyle/>
                    <a:p>
                      <a:pPr algn="ctr"/>
                      <a:r>
                        <a:rPr lang="en-AU" sz="2800" b="1" dirty="0"/>
                        <a:t>X</a:t>
                      </a:r>
                      <a:endParaRPr lang="en-US" sz="2800" b="1" dirty="0"/>
                    </a:p>
                  </a:txBody>
                  <a:tcPr anchor="ctr">
                    <a:lnB w="12700" cap="flat" cmpd="sng" algn="ctr">
                      <a:solidFill>
                        <a:schemeClr val="accent1">
                          <a:lumMod val="75000"/>
                        </a:schemeClr>
                      </a:solidFill>
                      <a:prstDash val="solid"/>
                      <a:round/>
                      <a:headEnd type="none" w="med" len="med"/>
                      <a:tailEnd type="none" w="med" len="med"/>
                    </a:lnB>
                  </a:tcPr>
                </a:tc>
                <a:tc>
                  <a:txBody>
                    <a:bodyPr/>
                    <a:lstStyle/>
                    <a:p>
                      <a:pPr algn="ctr"/>
                      <a:endParaRPr lang="en-US" sz="2800" b="1" dirty="0"/>
                    </a:p>
                  </a:txBody>
                  <a:tcPr anchor="ctr">
                    <a:lnB w="12700" cap="flat" cmpd="sng" algn="ctr">
                      <a:solidFill>
                        <a:schemeClr val="accent1">
                          <a:lumMod val="75000"/>
                        </a:schemeClr>
                      </a:solidFill>
                      <a:prstDash val="solid"/>
                      <a:round/>
                      <a:headEnd type="none" w="med" len="med"/>
                      <a:tailEnd type="none" w="med" len="med"/>
                    </a:lnB>
                  </a:tcPr>
                </a:tc>
                <a:tc>
                  <a:txBody>
                    <a:bodyPr/>
                    <a:lstStyle/>
                    <a:p>
                      <a:pPr algn="ctr"/>
                      <a:r>
                        <a:rPr lang="en-AU" sz="2800" b="1" dirty="0"/>
                        <a:t>X</a:t>
                      </a:r>
                      <a:endParaRPr lang="en-US" sz="2800" b="1" dirty="0"/>
                    </a:p>
                  </a:txBody>
                  <a:tcPr anchor="ctr">
                    <a:lnR w="12700" cap="flat" cmpd="sng" algn="ctr">
                      <a:solidFill>
                        <a:schemeClr val="accent1">
                          <a:lumMod val="75000"/>
                        </a:schemeClr>
                      </a:solidFill>
                      <a:prstDash val="solid"/>
                      <a:round/>
                      <a:headEnd type="none" w="med" len="med"/>
                      <a:tailEnd type="none" w="med" len="med"/>
                    </a:lnR>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430894592"/>
                  </a:ext>
                </a:extLst>
              </a:tr>
            </a:tbl>
          </a:graphicData>
        </a:graphic>
      </p:graphicFrame>
      <p:sp>
        <p:nvSpPr>
          <p:cNvPr id="3" name="TextBox 2">
            <a:extLst>
              <a:ext uri="{FF2B5EF4-FFF2-40B4-BE49-F238E27FC236}">
                <a16:creationId xmlns:a16="http://schemas.microsoft.com/office/drawing/2014/main" id="{8E0581A9-A7D3-42E0-BE2D-7F8655908977}"/>
              </a:ext>
            </a:extLst>
          </p:cNvPr>
          <p:cNvSpPr txBox="1"/>
          <p:nvPr/>
        </p:nvSpPr>
        <p:spPr>
          <a:xfrm>
            <a:off x="5686425" y="4905375"/>
            <a:ext cx="5581650" cy="707886"/>
          </a:xfrm>
          <a:prstGeom prst="rect">
            <a:avLst/>
          </a:prstGeom>
          <a:noFill/>
        </p:spPr>
        <p:txBody>
          <a:bodyPr wrap="square" rtlCol="0">
            <a:spAutoFit/>
          </a:bodyPr>
          <a:lstStyle/>
          <a:p>
            <a:r>
              <a:rPr lang="en-AU" sz="2000" b="1" dirty="0">
                <a:solidFill>
                  <a:srgbClr val="FF0000"/>
                </a:solidFill>
              </a:rPr>
              <a:t>*</a:t>
            </a:r>
            <a:r>
              <a:rPr lang="en-AU" sz="2000" b="1" dirty="0" err="1">
                <a:solidFill>
                  <a:srgbClr val="FF0000"/>
                </a:solidFill>
              </a:rPr>
              <a:t>cIMT</a:t>
            </a:r>
            <a:r>
              <a:rPr lang="en-AU" sz="2000" b="1" dirty="0">
                <a:solidFill>
                  <a:srgbClr val="FF0000"/>
                </a:solidFill>
              </a:rPr>
              <a:t> images were all read by a central ultrasound team, blinded to treatment allocation</a:t>
            </a:r>
          </a:p>
        </p:txBody>
      </p:sp>
    </p:spTree>
    <p:extLst>
      <p:ext uri="{BB962C8B-B14F-4D97-AF65-F5344CB8AC3E}">
        <p14:creationId xmlns:p14="http://schemas.microsoft.com/office/powerpoint/2010/main" val="4217376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620B9-FB11-4F34-AF3D-47E4A3A59FF2}"/>
              </a:ext>
            </a:extLst>
          </p:cNvPr>
          <p:cNvSpPr>
            <a:spLocks noGrp="1"/>
          </p:cNvSpPr>
          <p:nvPr>
            <p:ph type="title"/>
          </p:nvPr>
        </p:nvSpPr>
        <p:spPr/>
        <p:txBody>
          <a:bodyPr/>
          <a:lstStyle/>
          <a:p>
            <a:r>
              <a:rPr lang="en-AU" dirty="0"/>
              <a:t>Statistical Methods</a:t>
            </a:r>
            <a:endParaRPr lang="en-US" dirty="0"/>
          </a:p>
        </p:txBody>
      </p:sp>
      <p:sp>
        <p:nvSpPr>
          <p:cNvPr id="3" name="Content Placeholder 2">
            <a:extLst>
              <a:ext uri="{FF2B5EF4-FFF2-40B4-BE49-F238E27FC236}">
                <a16:creationId xmlns:a16="http://schemas.microsoft.com/office/drawing/2014/main" id="{3DEC90DF-4E09-44D0-90E7-C1AD9291E8F6}"/>
              </a:ext>
            </a:extLst>
          </p:cNvPr>
          <p:cNvSpPr>
            <a:spLocks noGrp="1"/>
          </p:cNvSpPr>
          <p:nvPr>
            <p:ph idx="1"/>
          </p:nvPr>
        </p:nvSpPr>
        <p:spPr/>
        <p:txBody>
          <a:bodyPr>
            <a:normAutofit/>
          </a:bodyPr>
          <a:lstStyle/>
          <a:p>
            <a:r>
              <a:rPr lang="en-AU" dirty="0"/>
              <a:t>All primary analyses were based on the intention-to-treat population</a:t>
            </a:r>
          </a:p>
          <a:p>
            <a:r>
              <a:rPr lang="en-AU" dirty="0"/>
              <a:t>Analyses were then repeated on the per-protocol population (participants who remained on randomized treatment and completed the full 96 week assessments)</a:t>
            </a:r>
          </a:p>
          <a:p>
            <a:r>
              <a:rPr lang="en-US" dirty="0"/>
              <a:t>Analysis of the primary endpoint was performed using restricted maximum likelihood methods to account for the measurement of the primary endpoint at sequential time points (Baseline, 48 and 96 weeks) and to account for any potential variance by site.</a:t>
            </a:r>
          </a:p>
        </p:txBody>
      </p:sp>
    </p:spTree>
    <p:extLst>
      <p:ext uri="{BB962C8B-B14F-4D97-AF65-F5344CB8AC3E}">
        <p14:creationId xmlns:p14="http://schemas.microsoft.com/office/powerpoint/2010/main" val="1149876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8D11C-86A4-4048-AF5E-F76E6AB6A52D}"/>
              </a:ext>
            </a:extLst>
          </p:cNvPr>
          <p:cNvSpPr>
            <a:spLocks noGrp="1"/>
          </p:cNvSpPr>
          <p:nvPr>
            <p:ph type="title"/>
          </p:nvPr>
        </p:nvSpPr>
        <p:spPr/>
        <p:txBody>
          <a:bodyPr/>
          <a:lstStyle/>
          <a:p>
            <a:r>
              <a:rPr lang="en-AU" dirty="0"/>
              <a:t>Statistical Methods continued..</a:t>
            </a:r>
            <a:endParaRPr lang="en-US" dirty="0"/>
          </a:p>
        </p:txBody>
      </p:sp>
      <p:sp>
        <p:nvSpPr>
          <p:cNvPr id="3" name="Content Placeholder 2">
            <a:extLst>
              <a:ext uri="{FF2B5EF4-FFF2-40B4-BE49-F238E27FC236}">
                <a16:creationId xmlns:a16="http://schemas.microsoft.com/office/drawing/2014/main" id="{1C1555C7-99BA-4D07-8468-44ED841874D3}"/>
              </a:ext>
            </a:extLst>
          </p:cNvPr>
          <p:cNvSpPr>
            <a:spLocks noGrp="1"/>
          </p:cNvSpPr>
          <p:nvPr>
            <p:ph idx="1"/>
          </p:nvPr>
        </p:nvSpPr>
        <p:spPr/>
        <p:txBody>
          <a:bodyPr>
            <a:normAutofit fontScale="92500" lnSpcReduction="10000"/>
          </a:bodyPr>
          <a:lstStyle/>
          <a:p>
            <a:r>
              <a:rPr lang="en-AU" b="1" u="sng" dirty="0"/>
              <a:t>The primary endpoint</a:t>
            </a:r>
            <a:r>
              <a:rPr lang="en-AU" b="1" dirty="0"/>
              <a:t>: </a:t>
            </a:r>
            <a:r>
              <a:rPr lang="en-AU" dirty="0"/>
              <a:t>change from baseline to week 96 in mean common carotid artery IMT </a:t>
            </a:r>
          </a:p>
          <a:p>
            <a:endParaRPr lang="en-AU" dirty="0"/>
          </a:p>
          <a:p>
            <a:r>
              <a:rPr lang="en-AU" dirty="0"/>
              <a:t>Lipid, immunological and inflammatory markers were analysed using linear mixed models</a:t>
            </a:r>
          </a:p>
          <a:p>
            <a:endParaRPr lang="en-AU" dirty="0"/>
          </a:p>
          <a:p>
            <a:r>
              <a:rPr lang="en-AU" dirty="0"/>
              <a:t>Values are described as means (standard deviations) for longitudinal variables and number (%) for categorical ones</a:t>
            </a:r>
          </a:p>
          <a:p>
            <a:endParaRPr lang="en-AU" dirty="0"/>
          </a:p>
          <a:p>
            <a:r>
              <a:rPr lang="en-AU" dirty="0"/>
              <a:t>No adjustment for multiple comparisons has been made</a:t>
            </a:r>
            <a:endParaRPr lang="en-US" dirty="0"/>
          </a:p>
        </p:txBody>
      </p:sp>
    </p:spTree>
    <p:extLst>
      <p:ext uri="{BB962C8B-B14F-4D97-AF65-F5344CB8AC3E}">
        <p14:creationId xmlns:p14="http://schemas.microsoft.com/office/powerpoint/2010/main" val="1868248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E1C5-2B51-41E4-A555-8C4E1823A3CE}"/>
              </a:ext>
            </a:extLst>
          </p:cNvPr>
          <p:cNvSpPr>
            <a:spLocks noGrp="1"/>
          </p:cNvSpPr>
          <p:nvPr>
            <p:ph type="title"/>
          </p:nvPr>
        </p:nvSpPr>
        <p:spPr/>
        <p:txBody>
          <a:bodyPr/>
          <a:lstStyle/>
          <a:p>
            <a:r>
              <a:rPr lang="en-AU" dirty="0"/>
              <a:t>Sample Size</a:t>
            </a:r>
            <a:endParaRPr lang="en-US" dirty="0"/>
          </a:p>
        </p:txBody>
      </p:sp>
      <p:sp>
        <p:nvSpPr>
          <p:cNvPr id="3" name="Content Placeholder 2">
            <a:extLst>
              <a:ext uri="{FF2B5EF4-FFF2-40B4-BE49-F238E27FC236}">
                <a16:creationId xmlns:a16="http://schemas.microsoft.com/office/drawing/2014/main" id="{BED18B1F-99EA-49A9-991C-F9A8B760BC86}"/>
              </a:ext>
            </a:extLst>
          </p:cNvPr>
          <p:cNvSpPr>
            <a:spLocks noGrp="1"/>
          </p:cNvSpPr>
          <p:nvPr>
            <p:ph idx="1"/>
          </p:nvPr>
        </p:nvSpPr>
        <p:spPr>
          <a:xfrm>
            <a:off x="838200" y="1162512"/>
            <a:ext cx="10515600" cy="4532976"/>
          </a:xfrm>
        </p:spPr>
        <p:txBody>
          <a:bodyPr>
            <a:normAutofit fontScale="92500" lnSpcReduction="10000"/>
          </a:bodyPr>
          <a:lstStyle/>
          <a:p>
            <a:r>
              <a:rPr lang="en-AU" dirty="0"/>
              <a:t>Assumptions for sample size calculation:</a:t>
            </a:r>
          </a:p>
          <a:p>
            <a:pPr lvl="1"/>
            <a:r>
              <a:rPr lang="en-AU" dirty="0" err="1"/>
              <a:t>cIMT</a:t>
            </a:r>
            <a:r>
              <a:rPr lang="en-AU" dirty="0"/>
              <a:t> progression of 0.080mm with a SD of 0.09mm over 2 years in placebo arm</a:t>
            </a:r>
            <a:r>
              <a:rPr lang="en-AU" baseline="30000" dirty="0"/>
              <a:t>1</a:t>
            </a:r>
            <a:r>
              <a:rPr lang="en-AU" dirty="0"/>
              <a:t> </a:t>
            </a:r>
          </a:p>
          <a:p>
            <a:pPr lvl="1"/>
            <a:r>
              <a:rPr lang="en-AU" dirty="0"/>
              <a:t>Near stabilisation in the rosuvastatin arm (conservatively estimated 75% relative reduction).</a:t>
            </a:r>
          </a:p>
          <a:p>
            <a:pPr lvl="1"/>
            <a:r>
              <a:rPr lang="en-AU" dirty="0"/>
              <a:t>15% dropout over 96 weeks</a:t>
            </a:r>
          </a:p>
          <a:p>
            <a:r>
              <a:rPr lang="en-AU" dirty="0"/>
              <a:t>A sample size of 102 was initially targeted (p&lt;0.01 and power 95%) but this was reduced to n=84 with support of the DSMB in August 2016 due to slow recruitment. </a:t>
            </a:r>
          </a:p>
          <a:p>
            <a:r>
              <a:rPr lang="en-AU" dirty="0"/>
              <a:t>With 84 participants (15% LTFU) the study has 90% power to detect a difference of 0.06mm between treatment arms at week 96 (p&lt;0.05)</a:t>
            </a:r>
          </a:p>
        </p:txBody>
      </p:sp>
      <p:sp>
        <p:nvSpPr>
          <p:cNvPr id="5" name="TextBox 4">
            <a:extLst>
              <a:ext uri="{FF2B5EF4-FFF2-40B4-BE49-F238E27FC236}">
                <a16:creationId xmlns:a16="http://schemas.microsoft.com/office/drawing/2014/main" id="{3D18501A-B60C-482C-A81E-DD025C8B6C89}"/>
              </a:ext>
            </a:extLst>
          </p:cNvPr>
          <p:cNvSpPr txBox="1"/>
          <p:nvPr/>
        </p:nvSpPr>
        <p:spPr>
          <a:xfrm>
            <a:off x="6562725" y="5636627"/>
            <a:ext cx="4886325" cy="338554"/>
          </a:xfrm>
          <a:prstGeom prst="rect">
            <a:avLst/>
          </a:prstGeom>
          <a:noFill/>
        </p:spPr>
        <p:txBody>
          <a:bodyPr wrap="square" rtlCol="0">
            <a:spAutoFit/>
          </a:bodyPr>
          <a:lstStyle/>
          <a:p>
            <a:pPr algn="r"/>
            <a:r>
              <a:rPr lang="en-US" sz="1600" baseline="30000" dirty="0"/>
              <a:t>1</a:t>
            </a:r>
            <a:r>
              <a:rPr lang="en-US" sz="1600" dirty="0"/>
              <a:t>Bots ML, et al. J Intern Med (2009) 265:698-707.</a:t>
            </a:r>
          </a:p>
        </p:txBody>
      </p:sp>
    </p:spTree>
    <p:extLst>
      <p:ext uri="{BB962C8B-B14F-4D97-AF65-F5344CB8AC3E}">
        <p14:creationId xmlns:p14="http://schemas.microsoft.com/office/powerpoint/2010/main" val="1227110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5B6A2-3806-40F0-BB18-DC50DE92B00A}"/>
              </a:ext>
            </a:extLst>
          </p:cNvPr>
          <p:cNvSpPr>
            <a:spLocks noGrp="1"/>
          </p:cNvSpPr>
          <p:nvPr>
            <p:ph type="title"/>
          </p:nvPr>
        </p:nvSpPr>
        <p:spPr>
          <a:xfrm>
            <a:off x="139003" y="429769"/>
            <a:ext cx="3487456" cy="775518"/>
          </a:xfrm>
        </p:spPr>
        <p:txBody>
          <a:bodyPr>
            <a:noAutofit/>
          </a:bodyPr>
          <a:lstStyle/>
          <a:p>
            <a:r>
              <a:rPr lang="en-AU" sz="2800" dirty="0"/>
              <a:t>Flow chart of participant recruitment</a:t>
            </a:r>
            <a:endParaRPr lang="en-US" sz="2800" dirty="0"/>
          </a:p>
        </p:txBody>
      </p:sp>
      <p:sp>
        <p:nvSpPr>
          <p:cNvPr id="3" name="TextBox 2">
            <a:extLst>
              <a:ext uri="{FF2B5EF4-FFF2-40B4-BE49-F238E27FC236}">
                <a16:creationId xmlns:a16="http://schemas.microsoft.com/office/drawing/2014/main" id="{4758FBBC-C3AF-434F-96BC-BDD1423CBE8D}"/>
              </a:ext>
            </a:extLst>
          </p:cNvPr>
          <p:cNvSpPr txBox="1"/>
          <p:nvPr/>
        </p:nvSpPr>
        <p:spPr>
          <a:xfrm>
            <a:off x="3785965" y="216681"/>
            <a:ext cx="3487461" cy="461665"/>
          </a:xfrm>
          <a:prstGeom prst="rect">
            <a:avLst/>
          </a:prstGeom>
          <a:noFill/>
          <a:ln w="9525">
            <a:solidFill>
              <a:schemeClr val="tx1"/>
            </a:solidFill>
          </a:ln>
        </p:spPr>
        <p:txBody>
          <a:bodyPr wrap="square" rtlCol="0">
            <a:spAutoFit/>
          </a:bodyPr>
          <a:lstStyle/>
          <a:p>
            <a:pPr algn="ctr"/>
            <a:r>
              <a:rPr lang="en-AU" sz="2400" dirty="0"/>
              <a:t>115 individuals screened</a:t>
            </a:r>
            <a:endParaRPr lang="en-US" sz="2400" dirty="0"/>
          </a:p>
        </p:txBody>
      </p:sp>
      <p:sp>
        <p:nvSpPr>
          <p:cNvPr id="4" name="TextBox 3">
            <a:extLst>
              <a:ext uri="{FF2B5EF4-FFF2-40B4-BE49-F238E27FC236}">
                <a16:creationId xmlns:a16="http://schemas.microsoft.com/office/drawing/2014/main" id="{CD7C0400-7180-4501-B1D8-FD3150510E11}"/>
              </a:ext>
            </a:extLst>
          </p:cNvPr>
          <p:cNvSpPr txBox="1"/>
          <p:nvPr/>
        </p:nvSpPr>
        <p:spPr>
          <a:xfrm>
            <a:off x="3785966" y="1510318"/>
            <a:ext cx="3487461" cy="461665"/>
          </a:xfrm>
          <a:prstGeom prst="rect">
            <a:avLst/>
          </a:prstGeom>
          <a:noFill/>
          <a:ln w="9525">
            <a:solidFill>
              <a:schemeClr val="tx1"/>
            </a:solidFill>
          </a:ln>
        </p:spPr>
        <p:txBody>
          <a:bodyPr wrap="square" rtlCol="0">
            <a:spAutoFit/>
          </a:bodyPr>
          <a:lstStyle/>
          <a:p>
            <a:pPr algn="ctr"/>
            <a:r>
              <a:rPr lang="en-AU" sz="2400" dirty="0"/>
              <a:t>87 Eligible</a:t>
            </a:r>
            <a:endParaRPr lang="en-US" sz="2400" dirty="0"/>
          </a:p>
        </p:txBody>
      </p:sp>
      <p:sp>
        <p:nvSpPr>
          <p:cNvPr id="5" name="TextBox 4">
            <a:extLst>
              <a:ext uri="{FF2B5EF4-FFF2-40B4-BE49-F238E27FC236}">
                <a16:creationId xmlns:a16="http://schemas.microsoft.com/office/drawing/2014/main" id="{230C482A-6ED7-4339-B1E5-A45564685908}"/>
              </a:ext>
            </a:extLst>
          </p:cNvPr>
          <p:cNvSpPr txBox="1"/>
          <p:nvPr/>
        </p:nvSpPr>
        <p:spPr>
          <a:xfrm>
            <a:off x="3785966" y="2803955"/>
            <a:ext cx="3487461" cy="461665"/>
          </a:xfrm>
          <a:prstGeom prst="rect">
            <a:avLst/>
          </a:prstGeom>
          <a:noFill/>
          <a:ln w="9525">
            <a:solidFill>
              <a:schemeClr val="tx1"/>
            </a:solidFill>
          </a:ln>
        </p:spPr>
        <p:txBody>
          <a:bodyPr wrap="square" rtlCol="0">
            <a:spAutoFit/>
          </a:bodyPr>
          <a:lstStyle/>
          <a:p>
            <a:pPr algn="ctr"/>
            <a:r>
              <a:rPr lang="en-AU" sz="2400" dirty="0"/>
              <a:t>84 Randomised</a:t>
            </a:r>
            <a:endParaRPr lang="en-US" sz="2400" dirty="0"/>
          </a:p>
        </p:txBody>
      </p:sp>
      <p:sp>
        <p:nvSpPr>
          <p:cNvPr id="6" name="TextBox 5">
            <a:extLst>
              <a:ext uri="{FF2B5EF4-FFF2-40B4-BE49-F238E27FC236}">
                <a16:creationId xmlns:a16="http://schemas.microsoft.com/office/drawing/2014/main" id="{7CE19B5E-F7C9-44DC-B582-9BFCCD6CF2C8}"/>
              </a:ext>
            </a:extLst>
          </p:cNvPr>
          <p:cNvSpPr txBox="1"/>
          <p:nvPr/>
        </p:nvSpPr>
        <p:spPr>
          <a:xfrm>
            <a:off x="3785965" y="4097592"/>
            <a:ext cx="3487461" cy="461665"/>
          </a:xfrm>
          <a:prstGeom prst="rect">
            <a:avLst/>
          </a:prstGeom>
          <a:noFill/>
          <a:ln w="9525">
            <a:solidFill>
              <a:schemeClr val="tx1"/>
            </a:solidFill>
          </a:ln>
        </p:spPr>
        <p:txBody>
          <a:bodyPr wrap="square" rtlCol="0">
            <a:spAutoFit/>
          </a:bodyPr>
          <a:lstStyle/>
          <a:p>
            <a:pPr algn="ctr"/>
            <a:r>
              <a:rPr lang="en-AU" sz="2400" dirty="0"/>
              <a:t>76 Completed week 48</a:t>
            </a:r>
            <a:endParaRPr lang="en-US" sz="2400" dirty="0"/>
          </a:p>
        </p:txBody>
      </p:sp>
      <p:sp>
        <p:nvSpPr>
          <p:cNvPr id="7" name="TextBox 6">
            <a:extLst>
              <a:ext uri="{FF2B5EF4-FFF2-40B4-BE49-F238E27FC236}">
                <a16:creationId xmlns:a16="http://schemas.microsoft.com/office/drawing/2014/main" id="{CDF826A1-1FC8-412D-A2EA-AD2EE299642B}"/>
              </a:ext>
            </a:extLst>
          </p:cNvPr>
          <p:cNvSpPr txBox="1"/>
          <p:nvPr/>
        </p:nvSpPr>
        <p:spPr>
          <a:xfrm>
            <a:off x="3785966" y="5391231"/>
            <a:ext cx="3487461" cy="461665"/>
          </a:xfrm>
          <a:prstGeom prst="rect">
            <a:avLst/>
          </a:prstGeom>
          <a:noFill/>
          <a:ln w="9525">
            <a:solidFill>
              <a:schemeClr val="tx1"/>
            </a:solidFill>
          </a:ln>
        </p:spPr>
        <p:txBody>
          <a:bodyPr wrap="square" rtlCol="0">
            <a:spAutoFit/>
          </a:bodyPr>
          <a:lstStyle/>
          <a:p>
            <a:pPr algn="ctr"/>
            <a:r>
              <a:rPr lang="en-AU" sz="2400" dirty="0"/>
              <a:t>73 Completed week 96 </a:t>
            </a:r>
            <a:endParaRPr lang="en-US" sz="2400" dirty="0"/>
          </a:p>
        </p:txBody>
      </p:sp>
      <p:sp>
        <p:nvSpPr>
          <p:cNvPr id="8" name="TextBox 7">
            <a:extLst>
              <a:ext uri="{FF2B5EF4-FFF2-40B4-BE49-F238E27FC236}">
                <a16:creationId xmlns:a16="http://schemas.microsoft.com/office/drawing/2014/main" id="{410AC1B8-6659-42FA-9D40-DB7D53E4D6E3}"/>
              </a:ext>
            </a:extLst>
          </p:cNvPr>
          <p:cNvSpPr txBox="1"/>
          <p:nvPr/>
        </p:nvSpPr>
        <p:spPr>
          <a:xfrm>
            <a:off x="7985053" y="216681"/>
            <a:ext cx="2524186" cy="2308324"/>
          </a:xfrm>
          <a:prstGeom prst="rect">
            <a:avLst/>
          </a:prstGeom>
          <a:noFill/>
          <a:ln>
            <a:solidFill>
              <a:schemeClr val="tx1"/>
            </a:solidFill>
          </a:ln>
        </p:spPr>
        <p:txBody>
          <a:bodyPr wrap="square" rtlCol="0">
            <a:spAutoFit/>
          </a:bodyPr>
          <a:lstStyle/>
          <a:p>
            <a:r>
              <a:rPr lang="en-AU" dirty="0"/>
              <a:t>28 Ineligible:</a:t>
            </a:r>
          </a:p>
          <a:p>
            <a:pPr marL="285750" indent="-285750">
              <a:buFontTx/>
              <a:buChar char="-"/>
            </a:pPr>
            <a:r>
              <a:rPr lang="en-AU" dirty="0"/>
              <a:t>9x FRS &gt;15%</a:t>
            </a:r>
          </a:p>
          <a:p>
            <a:pPr marL="285750" indent="-285750">
              <a:buFontTx/>
              <a:buChar char="-"/>
            </a:pPr>
            <a:r>
              <a:rPr lang="en-AU" dirty="0"/>
              <a:t>7x FRS &lt;10%</a:t>
            </a:r>
          </a:p>
          <a:p>
            <a:pPr marL="285750" indent="-285750">
              <a:buFontTx/>
              <a:buChar char="-"/>
            </a:pPr>
            <a:r>
              <a:rPr lang="en-AU" dirty="0"/>
              <a:t>4x stenosis on </a:t>
            </a:r>
            <a:r>
              <a:rPr lang="en-AU" dirty="0" err="1"/>
              <a:t>cIMT</a:t>
            </a:r>
            <a:endParaRPr lang="en-AU" dirty="0"/>
          </a:p>
          <a:p>
            <a:pPr marL="285750" indent="-285750">
              <a:buFontTx/>
              <a:buChar char="-"/>
            </a:pPr>
            <a:r>
              <a:rPr lang="en-AU" dirty="0"/>
              <a:t>4x pre-existing CAD</a:t>
            </a:r>
          </a:p>
          <a:p>
            <a:pPr marL="285750" indent="-285750">
              <a:buFontTx/>
              <a:buChar char="-"/>
            </a:pPr>
            <a:r>
              <a:rPr lang="en-AU" dirty="0"/>
              <a:t>2x new dx of diabetes</a:t>
            </a:r>
          </a:p>
          <a:p>
            <a:pPr marL="285750" indent="-285750">
              <a:buFontTx/>
              <a:buChar char="-"/>
            </a:pPr>
            <a:r>
              <a:rPr lang="en-AU" dirty="0"/>
              <a:t>1x abnormal LFT</a:t>
            </a:r>
          </a:p>
          <a:p>
            <a:pPr marL="285750" indent="-285750">
              <a:buFontTx/>
              <a:buChar char="-"/>
            </a:pPr>
            <a:r>
              <a:rPr lang="en-AU" dirty="0"/>
              <a:t>1x abnormal </a:t>
            </a:r>
            <a:r>
              <a:rPr lang="en-AU" dirty="0" err="1"/>
              <a:t>CrCL</a:t>
            </a:r>
            <a:endParaRPr lang="en-US" dirty="0"/>
          </a:p>
        </p:txBody>
      </p:sp>
      <p:sp>
        <p:nvSpPr>
          <p:cNvPr id="9" name="TextBox 8">
            <a:extLst>
              <a:ext uri="{FF2B5EF4-FFF2-40B4-BE49-F238E27FC236}">
                <a16:creationId xmlns:a16="http://schemas.microsoft.com/office/drawing/2014/main" id="{849CA24E-05A5-487C-9591-D7A36DDFE37D}"/>
              </a:ext>
            </a:extLst>
          </p:cNvPr>
          <p:cNvSpPr txBox="1"/>
          <p:nvPr/>
        </p:nvSpPr>
        <p:spPr>
          <a:xfrm>
            <a:off x="730249" y="1724845"/>
            <a:ext cx="2699903" cy="923330"/>
          </a:xfrm>
          <a:prstGeom prst="rect">
            <a:avLst/>
          </a:prstGeom>
          <a:noFill/>
          <a:ln>
            <a:solidFill>
              <a:schemeClr val="tx1"/>
            </a:solidFill>
          </a:ln>
        </p:spPr>
        <p:txBody>
          <a:bodyPr wrap="square" rtlCol="0">
            <a:spAutoFit/>
          </a:bodyPr>
          <a:lstStyle/>
          <a:p>
            <a:r>
              <a:rPr lang="en-AU" dirty="0"/>
              <a:t>3 withdrew prior to randomisation and did not start study drug</a:t>
            </a:r>
            <a:endParaRPr lang="en-US" dirty="0"/>
          </a:p>
        </p:txBody>
      </p:sp>
      <p:sp>
        <p:nvSpPr>
          <p:cNvPr id="10" name="TextBox 9">
            <a:extLst>
              <a:ext uri="{FF2B5EF4-FFF2-40B4-BE49-F238E27FC236}">
                <a16:creationId xmlns:a16="http://schemas.microsoft.com/office/drawing/2014/main" id="{55200BF3-F831-4441-94FC-FFB44CB9CEE1}"/>
              </a:ext>
            </a:extLst>
          </p:cNvPr>
          <p:cNvSpPr txBox="1"/>
          <p:nvPr/>
        </p:nvSpPr>
        <p:spPr>
          <a:xfrm>
            <a:off x="7986571" y="2918541"/>
            <a:ext cx="2524207" cy="1477328"/>
          </a:xfrm>
          <a:prstGeom prst="rect">
            <a:avLst/>
          </a:prstGeom>
          <a:noFill/>
          <a:ln>
            <a:solidFill>
              <a:schemeClr val="tx1"/>
            </a:solidFill>
          </a:ln>
        </p:spPr>
        <p:txBody>
          <a:bodyPr wrap="square" rtlCol="0">
            <a:spAutoFit/>
          </a:bodyPr>
          <a:lstStyle/>
          <a:p>
            <a:r>
              <a:rPr lang="en-AU" dirty="0"/>
              <a:t>7 withdrawn prior to week 48:</a:t>
            </a:r>
          </a:p>
          <a:p>
            <a:pPr marL="285750" indent="-285750">
              <a:buFontTx/>
              <a:buChar char="-"/>
            </a:pPr>
            <a:r>
              <a:rPr lang="en-AU" dirty="0"/>
              <a:t>4x patient request</a:t>
            </a:r>
          </a:p>
          <a:p>
            <a:pPr marL="285750" indent="-285750">
              <a:buFontTx/>
              <a:buChar char="-"/>
            </a:pPr>
            <a:r>
              <a:rPr lang="en-AU" dirty="0"/>
              <a:t>2x GIT side effects</a:t>
            </a:r>
          </a:p>
          <a:p>
            <a:pPr marL="285750" indent="-285750">
              <a:buFontTx/>
              <a:buChar char="-"/>
            </a:pPr>
            <a:r>
              <a:rPr lang="en-AU" dirty="0"/>
              <a:t>1x myalgia</a:t>
            </a:r>
          </a:p>
        </p:txBody>
      </p:sp>
      <p:sp>
        <p:nvSpPr>
          <p:cNvPr id="12" name="TextBox 11">
            <a:extLst>
              <a:ext uri="{FF2B5EF4-FFF2-40B4-BE49-F238E27FC236}">
                <a16:creationId xmlns:a16="http://schemas.microsoft.com/office/drawing/2014/main" id="{C2F377AA-6AEF-4639-B106-C7C9A69C2B08}"/>
              </a:ext>
            </a:extLst>
          </p:cNvPr>
          <p:cNvSpPr txBox="1"/>
          <p:nvPr/>
        </p:nvSpPr>
        <p:spPr>
          <a:xfrm>
            <a:off x="7985035" y="4579738"/>
            <a:ext cx="2524203" cy="1200329"/>
          </a:xfrm>
          <a:prstGeom prst="rect">
            <a:avLst/>
          </a:prstGeom>
          <a:noFill/>
          <a:ln>
            <a:solidFill>
              <a:schemeClr val="tx1"/>
            </a:solidFill>
          </a:ln>
        </p:spPr>
        <p:txBody>
          <a:bodyPr wrap="square" rtlCol="0">
            <a:spAutoFit/>
          </a:bodyPr>
          <a:lstStyle/>
          <a:p>
            <a:r>
              <a:rPr lang="en-AU" dirty="0"/>
              <a:t>3 withdrawn prior to week 96:</a:t>
            </a:r>
          </a:p>
          <a:p>
            <a:pPr marL="285750" indent="-285750">
              <a:buFontTx/>
              <a:buChar char="-"/>
            </a:pPr>
            <a:r>
              <a:rPr lang="en-AU" dirty="0"/>
              <a:t>2x patient request</a:t>
            </a:r>
          </a:p>
          <a:p>
            <a:pPr marL="285750" indent="-285750">
              <a:buFontTx/>
              <a:buChar char="-"/>
            </a:pPr>
            <a:r>
              <a:rPr lang="en-AU" dirty="0"/>
              <a:t>1x stroke</a:t>
            </a:r>
            <a:endParaRPr lang="en-US" dirty="0">
              <a:solidFill>
                <a:srgbClr val="FF0000"/>
              </a:solidFill>
            </a:endParaRPr>
          </a:p>
        </p:txBody>
      </p:sp>
      <p:cxnSp>
        <p:nvCxnSpPr>
          <p:cNvPr id="15" name="Straight Arrow Connector 14">
            <a:extLst>
              <a:ext uri="{FF2B5EF4-FFF2-40B4-BE49-F238E27FC236}">
                <a16:creationId xmlns:a16="http://schemas.microsoft.com/office/drawing/2014/main" id="{AE382723-4B2C-43D4-B334-47C688128B9B}"/>
              </a:ext>
            </a:extLst>
          </p:cNvPr>
          <p:cNvCxnSpPr>
            <a:cxnSpLocks/>
            <a:stCxn id="3" idx="2"/>
            <a:endCxn id="4" idx="0"/>
          </p:cNvCxnSpPr>
          <p:nvPr/>
        </p:nvCxnSpPr>
        <p:spPr>
          <a:xfrm>
            <a:off x="5529696" y="678346"/>
            <a:ext cx="1" cy="8319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997C9D7-0152-48C4-92F5-F1FA9D9CC52A}"/>
              </a:ext>
            </a:extLst>
          </p:cNvPr>
          <p:cNvCxnSpPr>
            <a:cxnSpLocks/>
            <a:stCxn id="4" idx="2"/>
            <a:endCxn id="5" idx="0"/>
          </p:cNvCxnSpPr>
          <p:nvPr/>
        </p:nvCxnSpPr>
        <p:spPr>
          <a:xfrm>
            <a:off x="5529697" y="1971983"/>
            <a:ext cx="0" cy="8319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76BBD68-201D-47B6-A833-D4090D9E66AB}"/>
              </a:ext>
            </a:extLst>
          </p:cNvPr>
          <p:cNvCxnSpPr>
            <a:cxnSpLocks/>
            <a:stCxn id="5" idx="2"/>
            <a:endCxn id="6" idx="0"/>
          </p:cNvCxnSpPr>
          <p:nvPr/>
        </p:nvCxnSpPr>
        <p:spPr>
          <a:xfrm flipH="1">
            <a:off x="5529696" y="3265620"/>
            <a:ext cx="1" cy="8319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1CFD141-A431-43B0-AEE8-220931EE1017}"/>
              </a:ext>
            </a:extLst>
          </p:cNvPr>
          <p:cNvCxnSpPr>
            <a:cxnSpLocks/>
            <a:stCxn id="6" idx="2"/>
            <a:endCxn id="7" idx="0"/>
          </p:cNvCxnSpPr>
          <p:nvPr/>
        </p:nvCxnSpPr>
        <p:spPr>
          <a:xfrm>
            <a:off x="5529696" y="4559257"/>
            <a:ext cx="1" cy="8319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C37F852E-7F30-4E1A-9149-19013F96E68A}"/>
              </a:ext>
            </a:extLst>
          </p:cNvPr>
          <p:cNvCxnSpPr>
            <a:cxnSpLocks/>
            <a:stCxn id="3" idx="2"/>
          </p:cNvCxnSpPr>
          <p:nvPr/>
        </p:nvCxnSpPr>
        <p:spPr>
          <a:xfrm rot="16200000" flipH="1">
            <a:off x="6687774" y="-479733"/>
            <a:ext cx="139182" cy="2455339"/>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C3048025-F355-4A5F-A91E-74755234B3BA}"/>
              </a:ext>
            </a:extLst>
          </p:cNvPr>
          <p:cNvCxnSpPr>
            <a:cxnSpLocks/>
            <a:stCxn id="4" idx="2"/>
            <a:endCxn id="9" idx="3"/>
          </p:cNvCxnSpPr>
          <p:nvPr/>
        </p:nvCxnSpPr>
        <p:spPr>
          <a:xfrm rot="5400000">
            <a:off x="4372662" y="1029474"/>
            <a:ext cx="214527" cy="2099545"/>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226C05AE-5FBC-425E-9F50-E91DBA6D8D85}"/>
              </a:ext>
            </a:extLst>
          </p:cNvPr>
          <p:cNvCxnSpPr>
            <a:cxnSpLocks/>
            <a:stCxn id="5" idx="2"/>
          </p:cNvCxnSpPr>
          <p:nvPr/>
        </p:nvCxnSpPr>
        <p:spPr>
          <a:xfrm rot="16200000" flipH="1">
            <a:off x="6679475" y="2115842"/>
            <a:ext cx="155782" cy="2455338"/>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C6537E05-E619-48A2-9F01-36E8809867DD}"/>
              </a:ext>
            </a:extLst>
          </p:cNvPr>
          <p:cNvCxnSpPr>
            <a:cxnSpLocks/>
            <a:stCxn id="6" idx="2"/>
          </p:cNvCxnSpPr>
          <p:nvPr/>
        </p:nvCxnSpPr>
        <p:spPr>
          <a:xfrm rot="16200000" flipH="1">
            <a:off x="6641907" y="3447046"/>
            <a:ext cx="230148" cy="2454570"/>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421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66A0-8191-4E9E-A1AC-DF87DD69177E}"/>
              </a:ext>
            </a:extLst>
          </p:cNvPr>
          <p:cNvSpPr>
            <a:spLocks noGrp="1"/>
          </p:cNvSpPr>
          <p:nvPr>
            <p:ph type="title"/>
          </p:nvPr>
        </p:nvSpPr>
        <p:spPr/>
        <p:txBody>
          <a:bodyPr/>
          <a:lstStyle/>
          <a:p>
            <a:r>
              <a:rPr lang="en-AU" dirty="0"/>
              <a:t>Baseline Demographics</a:t>
            </a:r>
            <a:endParaRPr lang="en-US" dirty="0"/>
          </a:p>
        </p:txBody>
      </p:sp>
      <p:graphicFrame>
        <p:nvGraphicFramePr>
          <p:cNvPr id="4" name="Content Placeholder 3">
            <a:extLst>
              <a:ext uri="{FF2B5EF4-FFF2-40B4-BE49-F238E27FC236}">
                <a16:creationId xmlns:a16="http://schemas.microsoft.com/office/drawing/2014/main" id="{4C8C2964-0A65-400A-84FC-F85C1426C9E8}"/>
              </a:ext>
            </a:extLst>
          </p:cNvPr>
          <p:cNvGraphicFramePr>
            <a:graphicFrameLocks noGrp="1"/>
          </p:cNvGraphicFramePr>
          <p:nvPr>
            <p:ph idx="1"/>
            <p:extLst>
              <p:ext uri="{D42A27DB-BD31-4B8C-83A1-F6EECF244321}">
                <p14:modId xmlns:p14="http://schemas.microsoft.com/office/powerpoint/2010/main" val="1389630038"/>
              </p:ext>
            </p:extLst>
          </p:nvPr>
        </p:nvGraphicFramePr>
        <p:xfrm>
          <a:off x="2099397" y="880771"/>
          <a:ext cx="7974418" cy="5059680"/>
        </p:xfrm>
        <a:graphic>
          <a:graphicData uri="http://schemas.openxmlformats.org/drawingml/2006/table">
            <a:tbl>
              <a:tblPr firstRow="1" firstCol="1" bandRow="1">
                <a:tableStyleId>{3B4B98B0-60AC-42C2-AFA5-B58CD77FA1E5}</a:tableStyleId>
              </a:tblPr>
              <a:tblGrid>
                <a:gridCol w="4372576">
                  <a:extLst>
                    <a:ext uri="{9D8B030D-6E8A-4147-A177-3AD203B41FA5}">
                      <a16:colId xmlns:a16="http://schemas.microsoft.com/office/drawing/2014/main" val="1874949444"/>
                    </a:ext>
                  </a:extLst>
                </a:gridCol>
                <a:gridCol w="1766898">
                  <a:extLst>
                    <a:ext uri="{9D8B030D-6E8A-4147-A177-3AD203B41FA5}">
                      <a16:colId xmlns:a16="http://schemas.microsoft.com/office/drawing/2014/main" val="3223885596"/>
                    </a:ext>
                  </a:extLst>
                </a:gridCol>
                <a:gridCol w="1834944">
                  <a:extLst>
                    <a:ext uri="{9D8B030D-6E8A-4147-A177-3AD203B41FA5}">
                      <a16:colId xmlns:a16="http://schemas.microsoft.com/office/drawing/2014/main" val="1226684139"/>
                    </a:ext>
                  </a:extLst>
                </a:gridCol>
              </a:tblGrid>
              <a:tr h="150350">
                <a:tc>
                  <a:txBody>
                    <a:bodyPr/>
                    <a:lstStyle/>
                    <a:p>
                      <a:pPr marL="0" marR="0" algn="l">
                        <a:lnSpc>
                          <a:spcPct val="100000"/>
                        </a:lnSpc>
                        <a:spcBef>
                          <a:spcPts val="0"/>
                        </a:spcBef>
                        <a:spcAft>
                          <a:spcPts val="0"/>
                        </a:spcAft>
                      </a:pPr>
                      <a:r>
                        <a:rPr lang="en-AU" sz="2000" kern="50" dirty="0">
                          <a:effectLst/>
                        </a:rPr>
                        <a:t> mean (SD) or n (%)</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nchor="b"/>
                </a:tc>
                <a:tc>
                  <a:txBody>
                    <a:bodyPr/>
                    <a:lstStyle/>
                    <a:p>
                      <a:pPr marL="0" marR="0" algn="ctr">
                        <a:lnSpc>
                          <a:spcPct val="100000"/>
                        </a:lnSpc>
                        <a:spcBef>
                          <a:spcPts val="0"/>
                        </a:spcBef>
                        <a:spcAft>
                          <a:spcPts val="0"/>
                        </a:spcAft>
                      </a:pPr>
                      <a:r>
                        <a:rPr lang="en-AU" sz="2000" dirty="0">
                          <a:effectLst/>
                        </a:rPr>
                        <a:t>Rosuvastatin</a:t>
                      </a:r>
                      <a:endParaRPr lang="en-US" sz="2000" dirty="0">
                        <a:effectLst/>
                      </a:endParaRPr>
                    </a:p>
                    <a:p>
                      <a:pPr marL="0" marR="0" algn="ctr">
                        <a:lnSpc>
                          <a:spcPct val="100000"/>
                        </a:lnSpc>
                        <a:spcBef>
                          <a:spcPts val="0"/>
                        </a:spcBef>
                        <a:spcAft>
                          <a:spcPts val="0"/>
                        </a:spcAft>
                      </a:pPr>
                      <a:r>
                        <a:rPr lang="en-AU" sz="2000" kern="50" dirty="0">
                          <a:effectLst/>
                        </a:rPr>
                        <a:t>(n=44)</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0000"/>
                        </a:lnSpc>
                        <a:spcBef>
                          <a:spcPts val="0"/>
                        </a:spcBef>
                        <a:spcAft>
                          <a:spcPts val="0"/>
                        </a:spcAft>
                      </a:pPr>
                      <a:r>
                        <a:rPr lang="en-AU" sz="2000" kern="50" dirty="0">
                          <a:effectLst/>
                        </a:rPr>
                        <a:t>Placebo</a:t>
                      </a:r>
                      <a:endParaRPr lang="en-US" sz="2000" dirty="0">
                        <a:effectLst/>
                      </a:endParaRPr>
                    </a:p>
                    <a:p>
                      <a:pPr marL="0" marR="0" algn="ctr">
                        <a:lnSpc>
                          <a:spcPct val="100000"/>
                        </a:lnSpc>
                        <a:spcBef>
                          <a:spcPts val="0"/>
                        </a:spcBef>
                        <a:spcAft>
                          <a:spcPts val="0"/>
                        </a:spcAft>
                      </a:pPr>
                      <a:r>
                        <a:rPr lang="en-AU" sz="2000" kern="50" dirty="0">
                          <a:effectLst/>
                        </a:rPr>
                        <a:t>(n=40)</a:t>
                      </a:r>
                      <a:endParaRPr lang="en-US" sz="2000" dirty="0">
                        <a:effectLst/>
                      </a:endParaRPr>
                    </a:p>
                  </a:txBody>
                  <a:tcPr anchor="ctr"/>
                </a:tc>
                <a:extLst>
                  <a:ext uri="{0D108BD9-81ED-4DB2-BD59-A6C34878D82A}">
                    <a16:rowId xmlns:a16="http://schemas.microsoft.com/office/drawing/2014/main" val="2507955439"/>
                  </a:ext>
                </a:extLst>
              </a:tr>
              <a:tr h="1717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000" dirty="0">
                          <a:effectLst/>
                        </a:rPr>
                        <a:t>  Age (years)</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tc>
                <a:tc>
                  <a:txBody>
                    <a:bodyPr/>
                    <a:lstStyle/>
                    <a:p>
                      <a:pPr marL="0" marR="0" algn="ctr">
                        <a:lnSpc>
                          <a:spcPct val="100000"/>
                        </a:lnSpc>
                        <a:spcBef>
                          <a:spcPts val="0"/>
                        </a:spcBef>
                        <a:spcAft>
                          <a:spcPts val="0"/>
                        </a:spcAft>
                      </a:pPr>
                      <a:r>
                        <a:rPr lang="en-AU" sz="2000" kern="50" dirty="0">
                          <a:effectLst/>
                        </a:rPr>
                        <a:t>53.8 (5.8)</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tc>
                <a:tc>
                  <a:txBody>
                    <a:bodyPr/>
                    <a:lstStyle/>
                    <a:p>
                      <a:pPr marL="0" marR="0" algn="ctr">
                        <a:lnSpc>
                          <a:spcPct val="100000"/>
                        </a:lnSpc>
                        <a:spcBef>
                          <a:spcPts val="0"/>
                        </a:spcBef>
                        <a:spcAft>
                          <a:spcPts val="0"/>
                        </a:spcAft>
                      </a:pPr>
                      <a:r>
                        <a:rPr lang="en-AU" sz="2000" kern="50" dirty="0">
                          <a:effectLst/>
                        </a:rPr>
                        <a:t>54.3 (6.3)</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tc>
                <a:extLst>
                  <a:ext uri="{0D108BD9-81ED-4DB2-BD59-A6C34878D82A}">
                    <a16:rowId xmlns:a16="http://schemas.microsoft.com/office/drawing/2014/main" val="3948558369"/>
                  </a:ext>
                </a:extLst>
              </a:tr>
              <a:tr h="171716">
                <a:tc>
                  <a:txBody>
                    <a:bodyPr/>
                    <a:lstStyle/>
                    <a:p>
                      <a:pPr marL="0" marR="0" algn="l">
                        <a:lnSpc>
                          <a:spcPct val="100000"/>
                        </a:lnSpc>
                        <a:spcBef>
                          <a:spcPts val="0"/>
                        </a:spcBef>
                        <a:spcAft>
                          <a:spcPts val="0"/>
                        </a:spcAft>
                      </a:pPr>
                      <a:r>
                        <a:rPr lang="en-AU" sz="2000" dirty="0">
                          <a:effectLst/>
                        </a:rPr>
                        <a:t>  Male</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tc>
                <a:tc>
                  <a:txBody>
                    <a:bodyPr/>
                    <a:lstStyle/>
                    <a:p>
                      <a:pPr marL="0" marR="0" algn="ctr">
                        <a:lnSpc>
                          <a:spcPct val="100000"/>
                        </a:lnSpc>
                        <a:spcBef>
                          <a:spcPts val="0"/>
                        </a:spcBef>
                        <a:spcAft>
                          <a:spcPts val="0"/>
                        </a:spcAft>
                      </a:pPr>
                      <a:r>
                        <a:rPr lang="en-AU" sz="2000" kern="50" dirty="0">
                          <a:effectLst/>
                        </a:rPr>
                        <a:t>42 (95%)</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tc>
                <a:tc>
                  <a:txBody>
                    <a:bodyPr/>
                    <a:lstStyle/>
                    <a:p>
                      <a:pPr marL="0" marR="0" algn="ctr">
                        <a:lnSpc>
                          <a:spcPct val="100000"/>
                        </a:lnSpc>
                        <a:spcBef>
                          <a:spcPts val="0"/>
                        </a:spcBef>
                        <a:spcAft>
                          <a:spcPts val="0"/>
                        </a:spcAft>
                      </a:pPr>
                      <a:r>
                        <a:rPr lang="en-AU" sz="2000" kern="50" dirty="0">
                          <a:effectLst/>
                        </a:rPr>
                        <a:t>40 (100%)</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tc>
                <a:extLst>
                  <a:ext uri="{0D108BD9-81ED-4DB2-BD59-A6C34878D82A}">
                    <a16:rowId xmlns:a16="http://schemas.microsoft.com/office/drawing/2014/main" val="1112213315"/>
                  </a:ext>
                </a:extLst>
              </a:tr>
              <a:tr h="171716">
                <a:tc>
                  <a:txBody>
                    <a:bodyPr/>
                    <a:lstStyle/>
                    <a:p>
                      <a:pPr marL="71755" marR="0" algn="l">
                        <a:lnSpc>
                          <a:spcPct val="100000"/>
                        </a:lnSpc>
                        <a:spcBef>
                          <a:spcPts val="0"/>
                        </a:spcBef>
                        <a:spcAft>
                          <a:spcPts val="0"/>
                        </a:spcAft>
                      </a:pPr>
                      <a:r>
                        <a:rPr lang="en-AU" sz="2000" dirty="0">
                          <a:effectLst/>
                          <a:latin typeface="+mn-lt"/>
                          <a:ea typeface="SimSun" panose="02010600030101010101" pitchFamily="2" charset="-122"/>
                          <a:cs typeface="Arial" panose="020B0604020202020204" pitchFamily="34" charset="0"/>
                        </a:rPr>
                        <a:t>Race</a:t>
                      </a:r>
                      <a:endParaRPr lang="en-US" sz="2000" dirty="0">
                        <a:effectLst/>
                        <a:latin typeface="+mn-lt"/>
                        <a:ea typeface="SimSun" panose="02010600030101010101" pitchFamily="2" charset="-122"/>
                        <a:cs typeface="Arial" panose="020B0604020202020204" pitchFamily="34" charset="0"/>
                      </a:endParaRPr>
                    </a:p>
                  </a:txBody>
                  <a:tcPr/>
                </a:tc>
                <a:tc>
                  <a:txBody>
                    <a:bodyPr/>
                    <a:lstStyle/>
                    <a:p>
                      <a:pPr marL="0" marR="0" algn="ctr">
                        <a:lnSpc>
                          <a:spcPct val="100000"/>
                        </a:lnSpc>
                        <a:spcBef>
                          <a:spcPts val="0"/>
                        </a:spcBef>
                        <a:spcAft>
                          <a:spcPts val="0"/>
                        </a:spcAft>
                      </a:pPr>
                      <a:endParaRPr lang="en-US" sz="2000" dirty="0">
                        <a:effectLst/>
                        <a:latin typeface="+mn-lt"/>
                        <a:ea typeface="SimSun" panose="02010600030101010101" pitchFamily="2" charset="-122"/>
                        <a:cs typeface="Arial" panose="020B0604020202020204" pitchFamily="34" charset="0"/>
                      </a:endParaRPr>
                    </a:p>
                  </a:txBody>
                  <a:tcPr/>
                </a:tc>
                <a:tc>
                  <a:txBody>
                    <a:bodyPr/>
                    <a:lstStyle/>
                    <a:p>
                      <a:pPr marL="0" marR="0" algn="ctr">
                        <a:lnSpc>
                          <a:spcPct val="100000"/>
                        </a:lnSpc>
                        <a:spcBef>
                          <a:spcPts val="0"/>
                        </a:spcBef>
                        <a:spcAft>
                          <a:spcPts val="0"/>
                        </a:spcAft>
                      </a:pPr>
                      <a:endParaRPr lang="en-US" sz="2000" dirty="0">
                        <a:effectLst/>
                        <a:latin typeface="+mn-lt"/>
                        <a:ea typeface="SimSun" panose="02010600030101010101" pitchFamily="2" charset="-122"/>
                        <a:cs typeface="Arial" panose="020B0604020202020204" pitchFamily="34" charset="0"/>
                      </a:endParaRPr>
                    </a:p>
                  </a:txBody>
                  <a:tcPr/>
                </a:tc>
                <a:extLst>
                  <a:ext uri="{0D108BD9-81ED-4DB2-BD59-A6C34878D82A}">
                    <a16:rowId xmlns:a16="http://schemas.microsoft.com/office/drawing/2014/main" val="2288971024"/>
                  </a:ext>
                </a:extLst>
              </a:tr>
              <a:tr h="171716">
                <a:tc>
                  <a:txBody>
                    <a:bodyPr/>
                    <a:lstStyle/>
                    <a:p>
                      <a:pPr marL="71755" marR="0" algn="l">
                        <a:lnSpc>
                          <a:spcPct val="100000"/>
                        </a:lnSpc>
                        <a:spcBef>
                          <a:spcPts val="0"/>
                        </a:spcBef>
                        <a:spcAft>
                          <a:spcPts val="0"/>
                        </a:spcAft>
                      </a:pPr>
                      <a:r>
                        <a:rPr lang="en-AU" sz="2000" dirty="0">
                          <a:effectLst/>
                          <a:latin typeface="+mn-lt"/>
                          <a:ea typeface="SimSun" panose="02010600030101010101" pitchFamily="2" charset="-122"/>
                          <a:cs typeface="Arial" panose="020B0604020202020204" pitchFamily="34" charset="0"/>
                        </a:rPr>
                        <a:t>    Caucasian/White</a:t>
                      </a:r>
                      <a:endParaRPr lang="en-US" sz="2000" dirty="0">
                        <a:effectLst/>
                        <a:latin typeface="+mn-lt"/>
                        <a:ea typeface="SimSun" panose="02010600030101010101" pitchFamily="2" charset="-122"/>
                        <a:cs typeface="Arial" panose="020B0604020202020204" pitchFamily="34" charset="0"/>
                      </a:endParaRPr>
                    </a:p>
                  </a:txBody>
                  <a:tcPr/>
                </a:tc>
                <a:tc>
                  <a:txBody>
                    <a:bodyPr/>
                    <a:lstStyle/>
                    <a:p>
                      <a:pPr marL="0" marR="0" algn="ctr">
                        <a:lnSpc>
                          <a:spcPct val="100000"/>
                        </a:lnSpc>
                        <a:spcBef>
                          <a:spcPts val="0"/>
                        </a:spcBef>
                        <a:spcAft>
                          <a:spcPts val="0"/>
                        </a:spcAft>
                      </a:pPr>
                      <a:r>
                        <a:rPr lang="en-AU" sz="2000" dirty="0">
                          <a:effectLst/>
                          <a:latin typeface="+mn-lt"/>
                          <a:ea typeface="SimSun" panose="02010600030101010101" pitchFamily="2" charset="-122"/>
                          <a:cs typeface="Arial" panose="020B0604020202020204" pitchFamily="34" charset="0"/>
                        </a:rPr>
                        <a:t>40 (90%)</a:t>
                      </a:r>
                      <a:endParaRPr lang="en-US" sz="2000" dirty="0">
                        <a:effectLst/>
                        <a:latin typeface="+mn-lt"/>
                        <a:ea typeface="SimSun" panose="02010600030101010101" pitchFamily="2" charset="-122"/>
                        <a:cs typeface="Arial" panose="020B0604020202020204" pitchFamily="34" charset="0"/>
                      </a:endParaRPr>
                    </a:p>
                  </a:txBody>
                  <a:tcPr/>
                </a:tc>
                <a:tc>
                  <a:txBody>
                    <a:bodyPr/>
                    <a:lstStyle/>
                    <a:p>
                      <a:pPr marL="0" marR="0" algn="ctr">
                        <a:lnSpc>
                          <a:spcPct val="100000"/>
                        </a:lnSpc>
                        <a:spcBef>
                          <a:spcPts val="0"/>
                        </a:spcBef>
                        <a:spcAft>
                          <a:spcPts val="0"/>
                        </a:spcAft>
                      </a:pPr>
                      <a:r>
                        <a:rPr lang="en-AU" sz="2000" dirty="0">
                          <a:effectLst/>
                          <a:latin typeface="+mn-lt"/>
                          <a:ea typeface="SimSun" panose="02010600030101010101" pitchFamily="2" charset="-122"/>
                          <a:cs typeface="Arial" panose="020B0604020202020204" pitchFamily="34" charset="0"/>
                        </a:rPr>
                        <a:t>34 (85%)</a:t>
                      </a:r>
                      <a:endParaRPr lang="en-US" sz="2000" dirty="0">
                        <a:effectLst/>
                        <a:latin typeface="+mn-lt"/>
                        <a:ea typeface="SimSun" panose="02010600030101010101" pitchFamily="2" charset="-122"/>
                        <a:cs typeface="Arial" panose="020B0604020202020204" pitchFamily="34" charset="0"/>
                      </a:endParaRPr>
                    </a:p>
                  </a:txBody>
                  <a:tcPr/>
                </a:tc>
                <a:extLst>
                  <a:ext uri="{0D108BD9-81ED-4DB2-BD59-A6C34878D82A}">
                    <a16:rowId xmlns:a16="http://schemas.microsoft.com/office/drawing/2014/main" val="1138968908"/>
                  </a:ext>
                </a:extLst>
              </a:tr>
              <a:tr h="171716">
                <a:tc>
                  <a:txBody>
                    <a:bodyPr/>
                    <a:lstStyle/>
                    <a:p>
                      <a:pPr marL="71755" marR="0" algn="l">
                        <a:lnSpc>
                          <a:spcPct val="100000"/>
                        </a:lnSpc>
                        <a:spcBef>
                          <a:spcPts val="0"/>
                        </a:spcBef>
                        <a:spcAft>
                          <a:spcPts val="0"/>
                        </a:spcAft>
                      </a:pPr>
                      <a:r>
                        <a:rPr lang="en-AU" sz="2000" dirty="0">
                          <a:effectLst/>
                          <a:latin typeface="+mn-lt"/>
                          <a:ea typeface="SimSun" panose="02010600030101010101" pitchFamily="2" charset="-122"/>
                          <a:cs typeface="Arial" panose="020B0604020202020204" pitchFamily="34" charset="0"/>
                        </a:rPr>
                        <a:t>    Asian</a:t>
                      </a:r>
                      <a:endParaRPr lang="en-US" sz="2000" dirty="0">
                        <a:effectLst/>
                        <a:latin typeface="+mn-lt"/>
                        <a:ea typeface="SimSun" panose="02010600030101010101" pitchFamily="2" charset="-122"/>
                        <a:cs typeface="Arial" panose="020B0604020202020204" pitchFamily="34" charset="0"/>
                      </a:endParaRPr>
                    </a:p>
                  </a:txBody>
                  <a:tcPr/>
                </a:tc>
                <a:tc>
                  <a:txBody>
                    <a:bodyPr/>
                    <a:lstStyle/>
                    <a:p>
                      <a:pPr marL="0" marR="0" algn="ctr">
                        <a:lnSpc>
                          <a:spcPct val="100000"/>
                        </a:lnSpc>
                        <a:spcBef>
                          <a:spcPts val="0"/>
                        </a:spcBef>
                        <a:spcAft>
                          <a:spcPts val="0"/>
                        </a:spcAft>
                      </a:pPr>
                      <a:r>
                        <a:rPr lang="en-AU" sz="2000" dirty="0">
                          <a:effectLst/>
                          <a:latin typeface="+mn-lt"/>
                          <a:ea typeface="SimSun" panose="02010600030101010101" pitchFamily="2" charset="-122"/>
                          <a:cs typeface="Arial" panose="020B0604020202020204" pitchFamily="34" charset="0"/>
                        </a:rPr>
                        <a:t>2 (6%)</a:t>
                      </a:r>
                      <a:endParaRPr lang="en-US" sz="2000" dirty="0">
                        <a:effectLst/>
                        <a:latin typeface="+mn-lt"/>
                        <a:ea typeface="SimSun" panose="02010600030101010101" pitchFamily="2" charset="-122"/>
                        <a:cs typeface="Arial" panose="020B0604020202020204" pitchFamily="34" charset="0"/>
                      </a:endParaRPr>
                    </a:p>
                  </a:txBody>
                  <a:tcPr/>
                </a:tc>
                <a:tc>
                  <a:txBody>
                    <a:bodyPr/>
                    <a:lstStyle/>
                    <a:p>
                      <a:pPr marL="0" marR="0" algn="ctr">
                        <a:lnSpc>
                          <a:spcPct val="100000"/>
                        </a:lnSpc>
                        <a:spcBef>
                          <a:spcPts val="0"/>
                        </a:spcBef>
                        <a:spcAft>
                          <a:spcPts val="0"/>
                        </a:spcAft>
                      </a:pPr>
                      <a:r>
                        <a:rPr lang="en-AU" sz="2000" dirty="0">
                          <a:effectLst/>
                          <a:latin typeface="+mn-lt"/>
                          <a:ea typeface="SimSun" panose="02010600030101010101" pitchFamily="2" charset="-122"/>
                          <a:cs typeface="Arial" panose="020B0604020202020204" pitchFamily="34" charset="0"/>
                        </a:rPr>
                        <a:t>1 (2%)</a:t>
                      </a:r>
                      <a:endParaRPr lang="en-US" sz="2000" dirty="0">
                        <a:effectLst/>
                        <a:latin typeface="+mn-lt"/>
                        <a:ea typeface="SimSun" panose="02010600030101010101" pitchFamily="2" charset="-122"/>
                        <a:cs typeface="Arial" panose="020B0604020202020204" pitchFamily="34" charset="0"/>
                      </a:endParaRPr>
                    </a:p>
                  </a:txBody>
                  <a:tcPr/>
                </a:tc>
                <a:extLst>
                  <a:ext uri="{0D108BD9-81ED-4DB2-BD59-A6C34878D82A}">
                    <a16:rowId xmlns:a16="http://schemas.microsoft.com/office/drawing/2014/main" val="2130261540"/>
                  </a:ext>
                </a:extLst>
              </a:tr>
              <a:tr h="171716">
                <a:tc>
                  <a:txBody>
                    <a:bodyPr/>
                    <a:lstStyle/>
                    <a:p>
                      <a:pPr marL="71755" marR="0" algn="l">
                        <a:lnSpc>
                          <a:spcPct val="100000"/>
                        </a:lnSpc>
                        <a:spcBef>
                          <a:spcPts val="0"/>
                        </a:spcBef>
                        <a:spcAft>
                          <a:spcPts val="0"/>
                        </a:spcAft>
                      </a:pPr>
                      <a:r>
                        <a:rPr lang="en-AU" sz="2000" dirty="0">
                          <a:effectLst/>
                          <a:latin typeface="+mn-lt"/>
                          <a:ea typeface="SimSun" panose="02010600030101010101" pitchFamily="2" charset="-122"/>
                          <a:cs typeface="Arial" panose="020B0604020202020204" pitchFamily="34" charset="0"/>
                        </a:rPr>
                        <a:t>    Black</a:t>
                      </a:r>
                      <a:endParaRPr lang="en-US" sz="2000" dirty="0">
                        <a:effectLst/>
                        <a:latin typeface="+mn-lt"/>
                        <a:ea typeface="SimSun" panose="02010600030101010101" pitchFamily="2" charset="-122"/>
                        <a:cs typeface="Arial" panose="020B0604020202020204" pitchFamily="34" charset="0"/>
                      </a:endParaRPr>
                    </a:p>
                  </a:txBody>
                  <a:tcPr/>
                </a:tc>
                <a:tc>
                  <a:txBody>
                    <a:bodyPr/>
                    <a:lstStyle/>
                    <a:p>
                      <a:pPr marL="0" marR="0" algn="ctr">
                        <a:lnSpc>
                          <a:spcPct val="100000"/>
                        </a:lnSpc>
                        <a:spcBef>
                          <a:spcPts val="0"/>
                        </a:spcBef>
                        <a:spcAft>
                          <a:spcPts val="0"/>
                        </a:spcAft>
                      </a:pPr>
                      <a:r>
                        <a:rPr lang="en-AU" sz="2000" dirty="0">
                          <a:effectLst/>
                          <a:latin typeface="+mn-lt"/>
                          <a:ea typeface="SimSun" panose="02010600030101010101" pitchFamily="2" charset="-122"/>
                          <a:cs typeface="Arial" panose="020B0604020202020204" pitchFamily="34" charset="0"/>
                        </a:rPr>
                        <a:t>1 (2%)</a:t>
                      </a:r>
                      <a:endParaRPr lang="en-US" sz="2000" dirty="0">
                        <a:effectLst/>
                        <a:latin typeface="+mn-lt"/>
                        <a:ea typeface="SimSun" panose="02010600030101010101" pitchFamily="2" charset="-122"/>
                        <a:cs typeface="Arial" panose="020B0604020202020204" pitchFamily="34" charset="0"/>
                      </a:endParaRPr>
                    </a:p>
                  </a:txBody>
                  <a:tcPr/>
                </a:tc>
                <a:tc>
                  <a:txBody>
                    <a:bodyPr/>
                    <a:lstStyle/>
                    <a:p>
                      <a:pPr marL="0" marR="0" algn="ctr">
                        <a:lnSpc>
                          <a:spcPct val="100000"/>
                        </a:lnSpc>
                        <a:spcBef>
                          <a:spcPts val="0"/>
                        </a:spcBef>
                        <a:spcAft>
                          <a:spcPts val="0"/>
                        </a:spcAft>
                      </a:pPr>
                      <a:r>
                        <a:rPr lang="en-AU" sz="2000" dirty="0">
                          <a:effectLst/>
                          <a:latin typeface="+mn-lt"/>
                          <a:ea typeface="SimSun" panose="02010600030101010101" pitchFamily="2" charset="-122"/>
                          <a:cs typeface="Arial" panose="020B0604020202020204" pitchFamily="34" charset="0"/>
                        </a:rPr>
                        <a:t>5 (12%)</a:t>
                      </a:r>
                      <a:endParaRPr lang="en-US" sz="2000" dirty="0">
                        <a:effectLst/>
                        <a:latin typeface="+mn-lt"/>
                        <a:ea typeface="SimSun" panose="02010600030101010101" pitchFamily="2" charset="-122"/>
                        <a:cs typeface="Arial" panose="020B0604020202020204" pitchFamily="34" charset="0"/>
                      </a:endParaRPr>
                    </a:p>
                  </a:txBody>
                  <a:tcPr/>
                </a:tc>
                <a:extLst>
                  <a:ext uri="{0D108BD9-81ED-4DB2-BD59-A6C34878D82A}">
                    <a16:rowId xmlns:a16="http://schemas.microsoft.com/office/drawing/2014/main" val="443328466"/>
                  </a:ext>
                </a:extLst>
              </a:tr>
              <a:tr h="171716">
                <a:tc>
                  <a:txBody>
                    <a:bodyPr/>
                    <a:lstStyle/>
                    <a:p>
                      <a:pPr marL="71755" marR="0" algn="l">
                        <a:lnSpc>
                          <a:spcPct val="100000"/>
                        </a:lnSpc>
                        <a:spcBef>
                          <a:spcPts val="0"/>
                        </a:spcBef>
                        <a:spcAft>
                          <a:spcPts val="0"/>
                        </a:spcAft>
                      </a:pPr>
                      <a:r>
                        <a:rPr lang="en-AU" sz="2000" dirty="0">
                          <a:effectLst/>
                          <a:latin typeface="+mn-lt"/>
                          <a:ea typeface="SimSun" panose="02010600030101010101" pitchFamily="2" charset="-122"/>
                          <a:cs typeface="Arial" panose="020B0604020202020204" pitchFamily="34" charset="0"/>
                        </a:rPr>
                        <a:t>Framingham risk score (%)</a:t>
                      </a:r>
                      <a:endParaRPr lang="en-US" sz="2000" dirty="0">
                        <a:solidFill>
                          <a:srgbClr val="FF0000"/>
                        </a:solidFill>
                        <a:effectLst/>
                        <a:latin typeface="+mn-lt"/>
                        <a:ea typeface="SimSun" panose="02010600030101010101" pitchFamily="2" charset="-122"/>
                        <a:cs typeface="Arial" panose="020B0604020202020204" pitchFamily="34" charset="0"/>
                      </a:endParaRPr>
                    </a:p>
                  </a:txBody>
                  <a:tcPr/>
                </a:tc>
                <a:tc>
                  <a:txBody>
                    <a:bodyPr/>
                    <a:lstStyle/>
                    <a:p>
                      <a:pPr marL="0" marR="0" algn="ctr">
                        <a:lnSpc>
                          <a:spcPct val="100000"/>
                        </a:lnSpc>
                        <a:spcBef>
                          <a:spcPts val="0"/>
                        </a:spcBef>
                        <a:spcAft>
                          <a:spcPts val="0"/>
                        </a:spcAft>
                      </a:pPr>
                      <a:r>
                        <a:rPr lang="en-AU" sz="2000" dirty="0">
                          <a:effectLst/>
                          <a:latin typeface="+mn-lt"/>
                          <a:ea typeface="SimSun" panose="02010600030101010101" pitchFamily="2" charset="-122"/>
                          <a:cs typeface="Arial" panose="020B0604020202020204" pitchFamily="34" charset="0"/>
                        </a:rPr>
                        <a:t>11 (1)</a:t>
                      </a:r>
                      <a:endParaRPr lang="en-US" sz="2000" dirty="0">
                        <a:effectLst/>
                        <a:latin typeface="+mn-lt"/>
                        <a:ea typeface="SimSun" panose="02010600030101010101" pitchFamily="2" charset="-122"/>
                        <a:cs typeface="Arial" panose="020B0604020202020204" pitchFamily="34" charset="0"/>
                      </a:endParaRPr>
                    </a:p>
                  </a:txBody>
                  <a:tcPr/>
                </a:tc>
                <a:tc>
                  <a:txBody>
                    <a:bodyPr/>
                    <a:lstStyle/>
                    <a:p>
                      <a:pPr marL="0" marR="0" algn="ctr">
                        <a:lnSpc>
                          <a:spcPct val="100000"/>
                        </a:lnSpc>
                        <a:spcBef>
                          <a:spcPts val="0"/>
                        </a:spcBef>
                        <a:spcAft>
                          <a:spcPts val="0"/>
                        </a:spcAft>
                      </a:pPr>
                      <a:r>
                        <a:rPr lang="en-AU" sz="2000" dirty="0">
                          <a:effectLst/>
                          <a:latin typeface="+mn-lt"/>
                          <a:ea typeface="SimSun" panose="02010600030101010101" pitchFamily="2" charset="-122"/>
                          <a:cs typeface="Arial" panose="020B0604020202020204" pitchFamily="34" charset="0"/>
                        </a:rPr>
                        <a:t>11 (1)</a:t>
                      </a:r>
                      <a:endParaRPr lang="en-US" sz="2000" dirty="0">
                        <a:effectLst/>
                        <a:latin typeface="+mn-lt"/>
                        <a:ea typeface="SimSun" panose="02010600030101010101" pitchFamily="2" charset="-122"/>
                        <a:cs typeface="Arial" panose="020B0604020202020204" pitchFamily="34" charset="0"/>
                      </a:endParaRPr>
                    </a:p>
                  </a:txBody>
                  <a:tcPr/>
                </a:tc>
                <a:extLst>
                  <a:ext uri="{0D108BD9-81ED-4DB2-BD59-A6C34878D82A}">
                    <a16:rowId xmlns:a16="http://schemas.microsoft.com/office/drawing/2014/main" val="382432855"/>
                  </a:ext>
                </a:extLst>
              </a:tr>
              <a:tr h="171716">
                <a:tc>
                  <a:txBody>
                    <a:bodyPr/>
                    <a:lstStyle/>
                    <a:p>
                      <a:pPr marL="71755" marR="0" algn="l">
                        <a:lnSpc>
                          <a:spcPct val="100000"/>
                        </a:lnSpc>
                        <a:spcBef>
                          <a:spcPts val="0"/>
                        </a:spcBef>
                        <a:spcAft>
                          <a:spcPts val="0"/>
                        </a:spcAft>
                      </a:pPr>
                      <a:r>
                        <a:rPr lang="en-AU" sz="2000" kern="50" dirty="0">
                          <a:effectLst/>
                        </a:rPr>
                        <a:t>Current smoker</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tc>
                <a:tc>
                  <a:txBody>
                    <a:bodyPr/>
                    <a:lstStyle/>
                    <a:p>
                      <a:pPr marL="0" marR="0" algn="ctr">
                        <a:lnSpc>
                          <a:spcPct val="100000"/>
                        </a:lnSpc>
                        <a:spcBef>
                          <a:spcPts val="0"/>
                        </a:spcBef>
                        <a:spcAft>
                          <a:spcPts val="0"/>
                        </a:spcAft>
                      </a:pPr>
                      <a:r>
                        <a:rPr lang="en-AU" sz="2000" kern="50" dirty="0">
                          <a:effectLst/>
                        </a:rPr>
                        <a:t>16 (36%)</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tc>
                <a:tc>
                  <a:txBody>
                    <a:bodyPr/>
                    <a:lstStyle/>
                    <a:p>
                      <a:pPr marL="0" marR="0" algn="ctr">
                        <a:lnSpc>
                          <a:spcPct val="100000"/>
                        </a:lnSpc>
                        <a:spcBef>
                          <a:spcPts val="0"/>
                        </a:spcBef>
                        <a:spcAft>
                          <a:spcPts val="0"/>
                        </a:spcAft>
                      </a:pPr>
                      <a:r>
                        <a:rPr lang="en-AU" sz="2000" kern="50" dirty="0">
                          <a:effectLst/>
                        </a:rPr>
                        <a:t>12 (30%)</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tc>
                <a:extLst>
                  <a:ext uri="{0D108BD9-81ED-4DB2-BD59-A6C34878D82A}">
                    <a16:rowId xmlns:a16="http://schemas.microsoft.com/office/drawing/2014/main" val="901126720"/>
                  </a:ext>
                </a:extLst>
              </a:tr>
              <a:tr h="171716">
                <a:tc>
                  <a:txBody>
                    <a:bodyPr/>
                    <a:lstStyle/>
                    <a:p>
                      <a:pPr marL="36195" marR="0" algn="l">
                        <a:lnSpc>
                          <a:spcPct val="100000"/>
                        </a:lnSpc>
                        <a:spcBef>
                          <a:spcPts val="0"/>
                        </a:spcBef>
                        <a:spcAft>
                          <a:spcPts val="0"/>
                        </a:spcAft>
                      </a:pPr>
                      <a:r>
                        <a:rPr lang="en-AU" sz="2000" dirty="0">
                          <a:effectLst/>
                        </a:rPr>
                        <a:t> Family History of myocardial infarction</a:t>
                      </a:r>
                      <a:endParaRPr lang="en-US" sz="2000"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a:tc>
                <a:tc>
                  <a:txBody>
                    <a:bodyPr/>
                    <a:lstStyle/>
                    <a:p>
                      <a:pPr marL="0" marR="0" algn="ctr">
                        <a:lnSpc>
                          <a:spcPct val="100000"/>
                        </a:lnSpc>
                        <a:spcBef>
                          <a:spcPts val="0"/>
                        </a:spcBef>
                        <a:spcAft>
                          <a:spcPts val="0"/>
                        </a:spcAft>
                      </a:pPr>
                      <a:r>
                        <a:rPr lang="en-AU" sz="2000" kern="50" dirty="0">
                          <a:effectLst/>
                        </a:rPr>
                        <a:t>14 (31%)</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tc>
                <a:tc>
                  <a:txBody>
                    <a:bodyPr/>
                    <a:lstStyle/>
                    <a:p>
                      <a:pPr marL="0" marR="0" algn="ctr">
                        <a:lnSpc>
                          <a:spcPct val="100000"/>
                        </a:lnSpc>
                        <a:spcBef>
                          <a:spcPts val="0"/>
                        </a:spcBef>
                        <a:spcAft>
                          <a:spcPts val="0"/>
                        </a:spcAft>
                      </a:pPr>
                      <a:r>
                        <a:rPr lang="en-AU" sz="2000" kern="50">
                          <a:effectLst/>
                        </a:rPr>
                        <a:t>12 (30%)</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a:tc>
                <a:extLst>
                  <a:ext uri="{0D108BD9-81ED-4DB2-BD59-A6C34878D82A}">
                    <a16:rowId xmlns:a16="http://schemas.microsoft.com/office/drawing/2014/main" val="1419372535"/>
                  </a:ext>
                </a:extLst>
              </a:tr>
              <a:tr h="171716">
                <a:tc>
                  <a:txBody>
                    <a:bodyPr/>
                    <a:lstStyle/>
                    <a:p>
                      <a:pPr marL="36195" marR="0" algn="l">
                        <a:lnSpc>
                          <a:spcPct val="100000"/>
                        </a:lnSpc>
                        <a:spcBef>
                          <a:spcPts val="0"/>
                        </a:spcBef>
                        <a:spcAft>
                          <a:spcPts val="0"/>
                        </a:spcAft>
                      </a:pPr>
                      <a:r>
                        <a:rPr lang="en-AU" sz="2000" dirty="0">
                          <a:effectLst/>
                        </a:rPr>
                        <a:t> Body Mass Index (kg/m</a:t>
                      </a:r>
                      <a:r>
                        <a:rPr lang="en-AU" sz="2000" baseline="30000" dirty="0">
                          <a:effectLst/>
                        </a:rPr>
                        <a:t>2</a:t>
                      </a:r>
                      <a:r>
                        <a:rPr lang="en-AU" sz="2000" baseline="0" dirty="0">
                          <a:effectLst/>
                        </a:rPr>
                        <a:t>)</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tc>
                <a:tc>
                  <a:txBody>
                    <a:bodyPr/>
                    <a:lstStyle/>
                    <a:p>
                      <a:pPr marL="0" marR="0" algn="ctr">
                        <a:lnSpc>
                          <a:spcPct val="100000"/>
                        </a:lnSpc>
                        <a:spcBef>
                          <a:spcPts val="0"/>
                        </a:spcBef>
                        <a:spcAft>
                          <a:spcPts val="0"/>
                        </a:spcAft>
                      </a:pPr>
                      <a:r>
                        <a:rPr lang="en-AU" sz="2000" kern="50" dirty="0">
                          <a:effectLst/>
                        </a:rPr>
                        <a:t>26.3 (3.6)</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tc>
                <a:tc>
                  <a:txBody>
                    <a:bodyPr/>
                    <a:lstStyle/>
                    <a:p>
                      <a:pPr marL="0" marR="0" algn="ctr">
                        <a:lnSpc>
                          <a:spcPct val="100000"/>
                        </a:lnSpc>
                        <a:spcBef>
                          <a:spcPts val="0"/>
                        </a:spcBef>
                        <a:spcAft>
                          <a:spcPts val="0"/>
                        </a:spcAft>
                      </a:pPr>
                      <a:r>
                        <a:rPr lang="en-AU" sz="2000" kern="50">
                          <a:effectLst/>
                        </a:rPr>
                        <a:t>26.4 (3.3)</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a:tc>
                <a:extLst>
                  <a:ext uri="{0D108BD9-81ED-4DB2-BD59-A6C34878D82A}">
                    <a16:rowId xmlns:a16="http://schemas.microsoft.com/office/drawing/2014/main" val="2510806377"/>
                  </a:ext>
                </a:extLst>
              </a:tr>
              <a:tr h="171716">
                <a:tc>
                  <a:txBody>
                    <a:bodyPr/>
                    <a:lstStyle/>
                    <a:p>
                      <a:pPr marL="0" marR="0" algn="l">
                        <a:lnSpc>
                          <a:spcPct val="100000"/>
                        </a:lnSpc>
                        <a:spcBef>
                          <a:spcPts val="0"/>
                        </a:spcBef>
                        <a:spcAft>
                          <a:spcPts val="0"/>
                        </a:spcAft>
                      </a:pPr>
                      <a:r>
                        <a:rPr lang="en-AU" sz="2000" kern="50" dirty="0">
                          <a:effectLst/>
                        </a:rPr>
                        <a:t>  Systolic Blood Pressure (mmHg)</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tc>
                <a:tc>
                  <a:txBody>
                    <a:bodyPr/>
                    <a:lstStyle/>
                    <a:p>
                      <a:pPr marL="0" marR="0" algn="ctr">
                        <a:lnSpc>
                          <a:spcPct val="100000"/>
                        </a:lnSpc>
                        <a:spcBef>
                          <a:spcPts val="0"/>
                        </a:spcBef>
                        <a:spcAft>
                          <a:spcPts val="0"/>
                        </a:spcAft>
                      </a:pPr>
                      <a:r>
                        <a:rPr lang="en-AU" sz="2000" kern="50" dirty="0">
                          <a:effectLst/>
                        </a:rPr>
                        <a:t>128 (13)</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tc>
                <a:tc>
                  <a:txBody>
                    <a:bodyPr/>
                    <a:lstStyle/>
                    <a:p>
                      <a:pPr marL="0" marR="0" algn="ctr">
                        <a:lnSpc>
                          <a:spcPct val="100000"/>
                        </a:lnSpc>
                        <a:spcBef>
                          <a:spcPts val="0"/>
                        </a:spcBef>
                        <a:spcAft>
                          <a:spcPts val="0"/>
                        </a:spcAft>
                      </a:pPr>
                      <a:r>
                        <a:rPr lang="en-AU" sz="2000" kern="50" dirty="0">
                          <a:effectLst/>
                        </a:rPr>
                        <a:t>128 (14)</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tc>
                <a:extLst>
                  <a:ext uri="{0D108BD9-81ED-4DB2-BD59-A6C34878D82A}">
                    <a16:rowId xmlns:a16="http://schemas.microsoft.com/office/drawing/2014/main" val="2026067752"/>
                  </a:ext>
                </a:extLst>
              </a:tr>
            </a:tbl>
          </a:graphicData>
        </a:graphic>
      </p:graphicFrame>
    </p:spTree>
    <p:extLst>
      <p:ext uri="{BB962C8B-B14F-4D97-AF65-F5344CB8AC3E}">
        <p14:creationId xmlns:p14="http://schemas.microsoft.com/office/powerpoint/2010/main" val="2435068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13C7A-33B5-4C41-A500-C977CF934801}"/>
              </a:ext>
            </a:extLst>
          </p:cNvPr>
          <p:cNvSpPr>
            <a:spLocks noGrp="1"/>
          </p:cNvSpPr>
          <p:nvPr>
            <p:ph type="title"/>
          </p:nvPr>
        </p:nvSpPr>
        <p:spPr/>
        <p:txBody>
          <a:bodyPr/>
          <a:lstStyle/>
          <a:p>
            <a:r>
              <a:rPr lang="en-AU" dirty="0"/>
              <a:t>Baseline HIV Demographics</a:t>
            </a:r>
            <a:endParaRPr lang="en-US" dirty="0"/>
          </a:p>
        </p:txBody>
      </p:sp>
      <p:graphicFrame>
        <p:nvGraphicFramePr>
          <p:cNvPr id="4" name="Content Placeholder 3">
            <a:extLst>
              <a:ext uri="{FF2B5EF4-FFF2-40B4-BE49-F238E27FC236}">
                <a16:creationId xmlns:a16="http://schemas.microsoft.com/office/drawing/2014/main" id="{5A33639B-630B-4281-A11D-614674B8C564}"/>
              </a:ext>
            </a:extLst>
          </p:cNvPr>
          <p:cNvGraphicFramePr>
            <a:graphicFrameLocks/>
          </p:cNvGraphicFramePr>
          <p:nvPr>
            <p:extLst>
              <p:ext uri="{D42A27DB-BD31-4B8C-83A1-F6EECF244321}">
                <p14:modId xmlns:p14="http://schemas.microsoft.com/office/powerpoint/2010/main" val="3385583389"/>
              </p:ext>
            </p:extLst>
          </p:nvPr>
        </p:nvGraphicFramePr>
        <p:xfrm>
          <a:off x="2130055" y="1061399"/>
          <a:ext cx="7931889" cy="4735201"/>
        </p:xfrm>
        <a:graphic>
          <a:graphicData uri="http://schemas.openxmlformats.org/drawingml/2006/table">
            <a:tbl>
              <a:tblPr firstRow="1" firstCol="1" bandRow="1">
                <a:tableStyleId>{3B4B98B0-60AC-42C2-AFA5-B58CD77FA1E5}</a:tableStyleId>
              </a:tblPr>
              <a:tblGrid>
                <a:gridCol w="4349256">
                  <a:extLst>
                    <a:ext uri="{9D8B030D-6E8A-4147-A177-3AD203B41FA5}">
                      <a16:colId xmlns:a16="http://schemas.microsoft.com/office/drawing/2014/main" val="1874949444"/>
                    </a:ext>
                  </a:extLst>
                </a:gridCol>
                <a:gridCol w="1757475">
                  <a:extLst>
                    <a:ext uri="{9D8B030D-6E8A-4147-A177-3AD203B41FA5}">
                      <a16:colId xmlns:a16="http://schemas.microsoft.com/office/drawing/2014/main" val="3223885596"/>
                    </a:ext>
                  </a:extLst>
                </a:gridCol>
                <a:gridCol w="1825158">
                  <a:extLst>
                    <a:ext uri="{9D8B030D-6E8A-4147-A177-3AD203B41FA5}">
                      <a16:colId xmlns:a16="http://schemas.microsoft.com/office/drawing/2014/main" val="1226684139"/>
                    </a:ext>
                  </a:extLst>
                </a:gridCol>
              </a:tblGrid>
              <a:tr h="536665">
                <a:tc>
                  <a:txBody>
                    <a:bodyPr/>
                    <a:lstStyle/>
                    <a:p>
                      <a:pPr marL="0" marR="0">
                        <a:lnSpc>
                          <a:spcPct val="107000"/>
                        </a:lnSpc>
                        <a:spcBef>
                          <a:spcPts val="0"/>
                        </a:spcBef>
                        <a:spcAft>
                          <a:spcPts val="0"/>
                        </a:spcAft>
                      </a:pPr>
                      <a:r>
                        <a:rPr lang="en-AU" sz="1800" kern="50" dirty="0">
                          <a:effectLst/>
                        </a:rPr>
                        <a:t> mean (SD) or n (%)</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b"/>
                </a:tc>
                <a:tc>
                  <a:txBody>
                    <a:bodyPr/>
                    <a:lstStyle/>
                    <a:p>
                      <a:pPr marL="0" marR="0" algn="ctr">
                        <a:lnSpc>
                          <a:spcPct val="107000"/>
                        </a:lnSpc>
                        <a:spcBef>
                          <a:spcPts val="0"/>
                        </a:spcBef>
                        <a:spcAft>
                          <a:spcPts val="0"/>
                        </a:spcAft>
                      </a:pPr>
                      <a:r>
                        <a:rPr lang="en-AU" sz="1800" dirty="0">
                          <a:effectLst/>
                        </a:rPr>
                        <a:t>Rosuvastatin</a:t>
                      </a:r>
                      <a:endParaRPr lang="en-US" sz="1800" dirty="0">
                        <a:effectLst/>
                      </a:endParaRPr>
                    </a:p>
                    <a:p>
                      <a:pPr marL="0" marR="0" algn="ctr">
                        <a:lnSpc>
                          <a:spcPct val="107000"/>
                        </a:lnSpc>
                        <a:spcBef>
                          <a:spcPts val="0"/>
                        </a:spcBef>
                        <a:spcAft>
                          <a:spcPts val="0"/>
                        </a:spcAft>
                      </a:pPr>
                      <a:r>
                        <a:rPr lang="en-AU" sz="1800" kern="50" dirty="0">
                          <a:effectLst/>
                        </a:rPr>
                        <a:t>(n=44)</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7000"/>
                        </a:lnSpc>
                        <a:spcBef>
                          <a:spcPts val="0"/>
                        </a:spcBef>
                        <a:spcAft>
                          <a:spcPts val="0"/>
                        </a:spcAft>
                      </a:pPr>
                      <a:r>
                        <a:rPr lang="en-AU" sz="1800" kern="50" dirty="0">
                          <a:effectLst/>
                        </a:rPr>
                        <a:t>Placebo</a:t>
                      </a:r>
                      <a:endParaRPr lang="en-US" sz="1800" dirty="0">
                        <a:effectLst/>
                      </a:endParaRPr>
                    </a:p>
                    <a:p>
                      <a:pPr marL="0" marR="0" algn="ctr">
                        <a:lnSpc>
                          <a:spcPct val="107000"/>
                        </a:lnSpc>
                        <a:spcBef>
                          <a:spcPts val="0"/>
                        </a:spcBef>
                        <a:spcAft>
                          <a:spcPts val="0"/>
                        </a:spcAft>
                      </a:pPr>
                      <a:r>
                        <a:rPr lang="en-AU" sz="1800" kern="50" dirty="0">
                          <a:effectLst/>
                        </a:rPr>
                        <a:t>(n=40) </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extLst>
                  <a:ext uri="{0D108BD9-81ED-4DB2-BD59-A6C34878D82A}">
                    <a16:rowId xmlns:a16="http://schemas.microsoft.com/office/drawing/2014/main" val="2507955439"/>
                  </a:ext>
                </a:extLst>
              </a:tr>
              <a:tr h="171716">
                <a:tc>
                  <a:txBody>
                    <a:bodyPr/>
                    <a:lstStyle/>
                    <a:p>
                      <a:pPr marL="0" marR="0">
                        <a:lnSpc>
                          <a:spcPct val="107000"/>
                        </a:lnSpc>
                        <a:spcBef>
                          <a:spcPts val="0"/>
                        </a:spcBef>
                        <a:spcAft>
                          <a:spcPts val="0"/>
                        </a:spcAft>
                      </a:pPr>
                      <a:r>
                        <a:rPr lang="en-AU" sz="1800" dirty="0">
                          <a:effectLst/>
                        </a:rPr>
                        <a:t>Duration HIV infection (years)</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7000"/>
                        </a:lnSpc>
                        <a:spcBef>
                          <a:spcPts val="0"/>
                        </a:spcBef>
                        <a:spcAft>
                          <a:spcPts val="0"/>
                        </a:spcAft>
                      </a:pPr>
                      <a:r>
                        <a:rPr lang="en-AU" sz="1800" kern="50">
                          <a:effectLst/>
                        </a:rPr>
                        <a:t>17.2 (8.1)</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7000"/>
                        </a:lnSpc>
                        <a:spcBef>
                          <a:spcPts val="0"/>
                        </a:spcBef>
                        <a:spcAft>
                          <a:spcPts val="0"/>
                        </a:spcAft>
                      </a:pPr>
                      <a:r>
                        <a:rPr lang="en-AU" sz="1800" kern="50">
                          <a:effectLst/>
                        </a:rPr>
                        <a:t>13.6 (7.6)</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anchor="ctr"/>
                </a:tc>
                <a:extLst>
                  <a:ext uri="{0D108BD9-81ED-4DB2-BD59-A6C34878D82A}">
                    <a16:rowId xmlns:a16="http://schemas.microsoft.com/office/drawing/2014/main" val="2288279538"/>
                  </a:ext>
                </a:extLst>
              </a:tr>
              <a:tr h="171716">
                <a:tc>
                  <a:txBody>
                    <a:bodyPr/>
                    <a:lstStyle/>
                    <a:p>
                      <a:pPr marL="0" marR="0">
                        <a:lnSpc>
                          <a:spcPct val="107000"/>
                        </a:lnSpc>
                        <a:spcBef>
                          <a:spcPts val="0"/>
                        </a:spcBef>
                        <a:spcAft>
                          <a:spcPts val="0"/>
                        </a:spcAft>
                      </a:pPr>
                      <a:r>
                        <a:rPr lang="en-AU" sz="1800" dirty="0">
                          <a:effectLst/>
                        </a:rPr>
                        <a:t>Current CD4 cell count (cells/ul)</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7000"/>
                        </a:lnSpc>
                        <a:spcBef>
                          <a:spcPts val="0"/>
                        </a:spcBef>
                        <a:spcAft>
                          <a:spcPts val="0"/>
                        </a:spcAft>
                      </a:pPr>
                      <a:r>
                        <a:rPr lang="en-AU" sz="1800" kern="50" dirty="0">
                          <a:effectLst/>
                        </a:rPr>
                        <a:t>699 (257)</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7000"/>
                        </a:lnSpc>
                        <a:spcBef>
                          <a:spcPts val="0"/>
                        </a:spcBef>
                        <a:spcAft>
                          <a:spcPts val="0"/>
                        </a:spcAft>
                      </a:pPr>
                      <a:r>
                        <a:rPr lang="en-AU" sz="1800" kern="50" dirty="0">
                          <a:effectLst/>
                        </a:rPr>
                        <a:t>550 (254)</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extLst>
                  <a:ext uri="{0D108BD9-81ED-4DB2-BD59-A6C34878D82A}">
                    <a16:rowId xmlns:a16="http://schemas.microsoft.com/office/drawing/2014/main" val="2445064408"/>
                  </a:ext>
                </a:extLst>
              </a:tr>
              <a:tr h="171716">
                <a:tc>
                  <a:txBody>
                    <a:bodyPr/>
                    <a:lstStyle/>
                    <a:p>
                      <a:pPr marL="0" marR="0">
                        <a:lnSpc>
                          <a:spcPct val="107000"/>
                        </a:lnSpc>
                        <a:spcBef>
                          <a:spcPts val="0"/>
                        </a:spcBef>
                        <a:spcAft>
                          <a:spcPts val="0"/>
                        </a:spcAft>
                      </a:pPr>
                      <a:r>
                        <a:rPr lang="en-AU" sz="1800" dirty="0">
                          <a:effectLst/>
                        </a:rPr>
                        <a:t>Nadir CD4 cell count (cells/ul)</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7000"/>
                        </a:lnSpc>
                        <a:spcBef>
                          <a:spcPts val="0"/>
                        </a:spcBef>
                        <a:spcAft>
                          <a:spcPts val="0"/>
                        </a:spcAft>
                      </a:pPr>
                      <a:r>
                        <a:rPr lang="en-AU" sz="1800" kern="50" dirty="0">
                          <a:effectLst/>
                        </a:rPr>
                        <a:t>218 (173)</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7000"/>
                        </a:lnSpc>
                        <a:spcBef>
                          <a:spcPts val="0"/>
                        </a:spcBef>
                        <a:spcAft>
                          <a:spcPts val="0"/>
                        </a:spcAft>
                      </a:pPr>
                      <a:r>
                        <a:rPr lang="en-AU" sz="1800" kern="50" dirty="0">
                          <a:effectLst/>
                        </a:rPr>
                        <a:t>159 (137)</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extLst>
                  <a:ext uri="{0D108BD9-81ED-4DB2-BD59-A6C34878D82A}">
                    <a16:rowId xmlns:a16="http://schemas.microsoft.com/office/drawing/2014/main" val="2536918551"/>
                  </a:ext>
                </a:extLst>
              </a:tr>
              <a:tr h="171716">
                <a:tc>
                  <a:txBody>
                    <a:bodyPr/>
                    <a:lstStyle/>
                    <a:p>
                      <a:pPr marL="0" marR="0">
                        <a:lnSpc>
                          <a:spcPct val="107000"/>
                        </a:lnSpc>
                        <a:spcBef>
                          <a:spcPts val="0"/>
                        </a:spcBef>
                        <a:spcAft>
                          <a:spcPts val="0"/>
                        </a:spcAft>
                      </a:pPr>
                      <a:r>
                        <a:rPr lang="en-AU" sz="1800" dirty="0">
                          <a:effectLst/>
                        </a:rPr>
                        <a:t>Undetectable viral load</a:t>
                      </a:r>
                      <a:endParaRPr lang="en-US" sz="1800"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7000"/>
                        </a:lnSpc>
                        <a:spcBef>
                          <a:spcPts val="0"/>
                        </a:spcBef>
                        <a:spcAft>
                          <a:spcPts val="0"/>
                        </a:spcAft>
                      </a:pPr>
                      <a:r>
                        <a:rPr lang="en-AU" sz="1800" kern="50" dirty="0">
                          <a:effectLst/>
                        </a:rPr>
                        <a:t>44 (100%)</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7000"/>
                        </a:lnSpc>
                        <a:spcBef>
                          <a:spcPts val="0"/>
                        </a:spcBef>
                        <a:spcAft>
                          <a:spcPts val="0"/>
                        </a:spcAft>
                      </a:pPr>
                      <a:r>
                        <a:rPr lang="en-AU" sz="1800" kern="50">
                          <a:effectLst/>
                        </a:rPr>
                        <a:t>40 (100%)</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anchor="ctr"/>
                </a:tc>
                <a:extLst>
                  <a:ext uri="{0D108BD9-81ED-4DB2-BD59-A6C34878D82A}">
                    <a16:rowId xmlns:a16="http://schemas.microsoft.com/office/drawing/2014/main" val="2238622583"/>
                  </a:ext>
                </a:extLst>
              </a:tr>
              <a:tr h="171716">
                <a:tc>
                  <a:txBody>
                    <a:bodyPr/>
                    <a:lstStyle/>
                    <a:p>
                      <a:pPr marL="0" marR="0">
                        <a:lnSpc>
                          <a:spcPct val="107000"/>
                        </a:lnSpc>
                        <a:spcBef>
                          <a:spcPts val="0"/>
                        </a:spcBef>
                        <a:spcAft>
                          <a:spcPts val="0"/>
                        </a:spcAft>
                      </a:pPr>
                      <a:r>
                        <a:rPr lang="en-AU" sz="1800" dirty="0">
                          <a:effectLst/>
                        </a:rPr>
                        <a:t>Previous AIDS defining illness</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7000"/>
                        </a:lnSpc>
                        <a:spcBef>
                          <a:spcPts val="0"/>
                        </a:spcBef>
                        <a:spcAft>
                          <a:spcPts val="0"/>
                        </a:spcAft>
                      </a:pPr>
                      <a:r>
                        <a:rPr lang="en-AU" sz="1800" kern="50" dirty="0">
                          <a:effectLst/>
                        </a:rPr>
                        <a:t>11 (25%)</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7000"/>
                        </a:lnSpc>
                        <a:spcBef>
                          <a:spcPts val="0"/>
                        </a:spcBef>
                        <a:spcAft>
                          <a:spcPts val="0"/>
                        </a:spcAft>
                      </a:pPr>
                      <a:r>
                        <a:rPr lang="en-AU" sz="1800" kern="50" dirty="0">
                          <a:effectLst/>
                        </a:rPr>
                        <a:t>13 (32%)</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extLst>
                  <a:ext uri="{0D108BD9-81ED-4DB2-BD59-A6C34878D82A}">
                    <a16:rowId xmlns:a16="http://schemas.microsoft.com/office/drawing/2014/main" val="3756537607"/>
                  </a:ext>
                </a:extLst>
              </a:tr>
              <a:tr h="171716">
                <a:tc>
                  <a:txBody>
                    <a:bodyPr/>
                    <a:lstStyle/>
                    <a:p>
                      <a:pPr marL="0" marR="0">
                        <a:lnSpc>
                          <a:spcPct val="107000"/>
                        </a:lnSpc>
                        <a:spcBef>
                          <a:spcPts val="0"/>
                        </a:spcBef>
                        <a:spcAft>
                          <a:spcPts val="0"/>
                        </a:spcAft>
                      </a:pPr>
                      <a:r>
                        <a:rPr lang="en-AU" sz="1800" dirty="0">
                          <a:effectLst/>
                        </a:rPr>
                        <a:t>Current Antiretroviral therapy</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7000"/>
                        </a:lnSpc>
                        <a:spcBef>
                          <a:spcPts val="0"/>
                        </a:spcBef>
                        <a:spcAft>
                          <a:spcPts val="0"/>
                        </a:spcAft>
                      </a:pP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7000"/>
                        </a:lnSpc>
                        <a:spcBef>
                          <a:spcPts val="0"/>
                        </a:spcBef>
                        <a:spcAft>
                          <a:spcPts val="0"/>
                        </a:spcAft>
                      </a:pP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extLst>
                  <a:ext uri="{0D108BD9-81ED-4DB2-BD59-A6C34878D82A}">
                    <a16:rowId xmlns:a16="http://schemas.microsoft.com/office/drawing/2014/main" val="3958745855"/>
                  </a:ext>
                </a:extLst>
              </a:tr>
              <a:tr h="171716">
                <a:tc>
                  <a:txBody>
                    <a:bodyPr/>
                    <a:lstStyle/>
                    <a:p>
                      <a:pPr marL="0" marR="0">
                        <a:lnSpc>
                          <a:spcPct val="107000"/>
                        </a:lnSpc>
                        <a:spcBef>
                          <a:spcPts val="0"/>
                        </a:spcBef>
                        <a:spcAft>
                          <a:spcPts val="0"/>
                        </a:spcAft>
                      </a:pPr>
                      <a:r>
                        <a:rPr lang="en-AU" sz="1800" dirty="0">
                          <a:effectLst/>
                        </a:rPr>
                        <a:t>     Protease inhibitor</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7000"/>
                        </a:lnSpc>
                        <a:spcBef>
                          <a:spcPts val="0"/>
                        </a:spcBef>
                        <a:spcAft>
                          <a:spcPts val="0"/>
                        </a:spcAft>
                      </a:pPr>
                      <a:r>
                        <a:rPr lang="en-AU" sz="1800" kern="50" dirty="0">
                          <a:effectLst/>
                        </a:rPr>
                        <a:t>18 (43%)</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7000"/>
                        </a:lnSpc>
                        <a:spcBef>
                          <a:spcPts val="0"/>
                        </a:spcBef>
                        <a:spcAft>
                          <a:spcPts val="0"/>
                        </a:spcAft>
                      </a:pPr>
                      <a:r>
                        <a:rPr lang="en-AU" sz="1800" kern="50">
                          <a:effectLst/>
                        </a:rPr>
                        <a:t>18 (45%)</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anchor="ctr"/>
                </a:tc>
                <a:extLst>
                  <a:ext uri="{0D108BD9-81ED-4DB2-BD59-A6C34878D82A}">
                    <a16:rowId xmlns:a16="http://schemas.microsoft.com/office/drawing/2014/main" val="556562934"/>
                  </a:ext>
                </a:extLst>
              </a:tr>
              <a:tr h="171716">
                <a:tc>
                  <a:txBody>
                    <a:bodyPr/>
                    <a:lstStyle/>
                    <a:p>
                      <a:pPr marL="0" marR="0">
                        <a:lnSpc>
                          <a:spcPct val="107000"/>
                        </a:lnSpc>
                        <a:spcBef>
                          <a:spcPts val="0"/>
                        </a:spcBef>
                        <a:spcAft>
                          <a:spcPts val="0"/>
                        </a:spcAft>
                      </a:pPr>
                      <a:r>
                        <a:rPr lang="en-AU" sz="1800" dirty="0">
                          <a:effectLst/>
                        </a:rPr>
                        <a:t>     NNRTI</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7000"/>
                        </a:lnSpc>
                        <a:spcBef>
                          <a:spcPts val="0"/>
                        </a:spcBef>
                        <a:spcAft>
                          <a:spcPts val="0"/>
                        </a:spcAft>
                      </a:pPr>
                      <a:r>
                        <a:rPr lang="en-AU" sz="1800" kern="50" dirty="0">
                          <a:effectLst/>
                        </a:rPr>
                        <a:t>17 (41%)</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7000"/>
                        </a:lnSpc>
                        <a:spcBef>
                          <a:spcPts val="0"/>
                        </a:spcBef>
                        <a:spcAft>
                          <a:spcPts val="0"/>
                        </a:spcAft>
                      </a:pPr>
                      <a:r>
                        <a:rPr lang="en-AU" sz="1800" kern="50" dirty="0">
                          <a:effectLst/>
                        </a:rPr>
                        <a:t>21 (52%)</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extLst>
                  <a:ext uri="{0D108BD9-81ED-4DB2-BD59-A6C34878D82A}">
                    <a16:rowId xmlns:a16="http://schemas.microsoft.com/office/drawing/2014/main" val="3953200653"/>
                  </a:ext>
                </a:extLst>
              </a:tr>
              <a:tr h="171716">
                <a:tc>
                  <a:txBody>
                    <a:bodyPr/>
                    <a:lstStyle/>
                    <a:p>
                      <a:pPr marL="0" marR="0">
                        <a:lnSpc>
                          <a:spcPct val="107000"/>
                        </a:lnSpc>
                        <a:spcBef>
                          <a:spcPts val="0"/>
                        </a:spcBef>
                        <a:spcAft>
                          <a:spcPts val="0"/>
                        </a:spcAft>
                      </a:pPr>
                      <a:r>
                        <a:rPr lang="en-AU" sz="1800" dirty="0">
                          <a:effectLst/>
                        </a:rPr>
                        <a:t>     Integrase inhibitor</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7000"/>
                        </a:lnSpc>
                        <a:spcBef>
                          <a:spcPts val="0"/>
                        </a:spcBef>
                        <a:spcAft>
                          <a:spcPts val="0"/>
                        </a:spcAft>
                      </a:pPr>
                      <a:r>
                        <a:rPr lang="en-AU" sz="1800" kern="50" dirty="0">
                          <a:effectLst/>
                        </a:rPr>
                        <a:t>12 (29%)</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7000"/>
                        </a:lnSpc>
                        <a:spcBef>
                          <a:spcPts val="0"/>
                        </a:spcBef>
                        <a:spcAft>
                          <a:spcPts val="0"/>
                        </a:spcAft>
                      </a:pPr>
                      <a:r>
                        <a:rPr lang="en-AU" sz="1800" kern="50" dirty="0">
                          <a:effectLst/>
                        </a:rPr>
                        <a:t>13 (32%)</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extLst>
                  <a:ext uri="{0D108BD9-81ED-4DB2-BD59-A6C34878D82A}">
                    <a16:rowId xmlns:a16="http://schemas.microsoft.com/office/drawing/2014/main" val="3146439054"/>
                  </a:ext>
                </a:extLst>
              </a:tr>
              <a:tr h="171716">
                <a:tc>
                  <a:txBody>
                    <a:bodyPr/>
                    <a:lstStyle/>
                    <a:p>
                      <a:pPr marL="0" marR="0">
                        <a:lnSpc>
                          <a:spcPct val="107000"/>
                        </a:lnSpc>
                        <a:spcBef>
                          <a:spcPts val="0"/>
                        </a:spcBef>
                        <a:spcAft>
                          <a:spcPts val="0"/>
                        </a:spcAft>
                      </a:pPr>
                      <a:r>
                        <a:rPr lang="en-AU" sz="1800" dirty="0">
                          <a:effectLst/>
                        </a:rPr>
                        <a:t>     Abacavir</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7000"/>
                        </a:lnSpc>
                        <a:spcBef>
                          <a:spcPts val="0"/>
                        </a:spcBef>
                        <a:spcAft>
                          <a:spcPts val="0"/>
                        </a:spcAft>
                      </a:pPr>
                      <a:r>
                        <a:rPr lang="en-AU" sz="1800" kern="50" dirty="0">
                          <a:effectLst/>
                        </a:rPr>
                        <a:t>10 (24%)</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7000"/>
                        </a:lnSpc>
                        <a:spcBef>
                          <a:spcPts val="0"/>
                        </a:spcBef>
                        <a:spcAft>
                          <a:spcPts val="0"/>
                        </a:spcAft>
                      </a:pPr>
                      <a:r>
                        <a:rPr lang="en-AU" sz="1800" kern="50">
                          <a:effectLst/>
                        </a:rPr>
                        <a:t>10 (25%)</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anchor="ctr"/>
                </a:tc>
                <a:extLst>
                  <a:ext uri="{0D108BD9-81ED-4DB2-BD59-A6C34878D82A}">
                    <a16:rowId xmlns:a16="http://schemas.microsoft.com/office/drawing/2014/main" val="3821019025"/>
                  </a:ext>
                </a:extLst>
              </a:tr>
              <a:tr h="171716">
                <a:tc>
                  <a:txBody>
                    <a:bodyPr/>
                    <a:lstStyle/>
                    <a:p>
                      <a:pPr marL="0" marR="0">
                        <a:lnSpc>
                          <a:spcPct val="107000"/>
                        </a:lnSpc>
                        <a:spcBef>
                          <a:spcPts val="0"/>
                        </a:spcBef>
                        <a:spcAft>
                          <a:spcPts val="0"/>
                        </a:spcAft>
                      </a:pPr>
                      <a:r>
                        <a:rPr lang="en-AU" sz="1800" dirty="0">
                          <a:effectLst/>
                        </a:rPr>
                        <a:t>     Tenofovir</a:t>
                      </a:r>
                      <a:endParaRPr lang="en-US" sz="1800"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7000"/>
                        </a:lnSpc>
                        <a:spcBef>
                          <a:spcPts val="0"/>
                        </a:spcBef>
                        <a:spcAft>
                          <a:spcPts val="0"/>
                        </a:spcAft>
                      </a:pPr>
                      <a:r>
                        <a:rPr lang="en-AU" sz="1800" kern="50" dirty="0">
                          <a:effectLst/>
                        </a:rPr>
                        <a:t>26 (63%)</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7000"/>
                        </a:lnSpc>
                        <a:spcBef>
                          <a:spcPts val="0"/>
                        </a:spcBef>
                        <a:spcAft>
                          <a:spcPts val="0"/>
                        </a:spcAft>
                      </a:pPr>
                      <a:r>
                        <a:rPr lang="en-AU" sz="1800" kern="50" dirty="0">
                          <a:effectLst/>
                        </a:rPr>
                        <a:t>25 (62%)</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anchor="ctr"/>
                </a:tc>
                <a:extLst>
                  <a:ext uri="{0D108BD9-81ED-4DB2-BD59-A6C34878D82A}">
                    <a16:rowId xmlns:a16="http://schemas.microsoft.com/office/drawing/2014/main" val="1023785006"/>
                  </a:ext>
                </a:extLst>
              </a:tr>
            </a:tbl>
          </a:graphicData>
        </a:graphic>
      </p:graphicFrame>
    </p:spTree>
    <p:extLst>
      <p:ext uri="{BB962C8B-B14F-4D97-AF65-F5344CB8AC3E}">
        <p14:creationId xmlns:p14="http://schemas.microsoft.com/office/powerpoint/2010/main" val="2274126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BBF027-C75E-4145-B47D-FD042103F5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493" y="880771"/>
            <a:ext cx="6009290" cy="4513527"/>
          </a:xfrm>
          <a:prstGeom prst="rect">
            <a:avLst/>
          </a:prstGeom>
        </p:spPr>
      </p:pic>
      <p:pic>
        <p:nvPicPr>
          <p:cNvPr id="7" name="Picture 6">
            <a:extLst>
              <a:ext uri="{FF2B5EF4-FFF2-40B4-BE49-F238E27FC236}">
                <a16:creationId xmlns:a16="http://schemas.microsoft.com/office/drawing/2014/main" id="{EAF6B489-86A2-4627-8099-DAE84E7D77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2650" y="880771"/>
            <a:ext cx="6015121" cy="4586421"/>
          </a:xfrm>
          <a:prstGeom prst="rect">
            <a:avLst/>
          </a:prstGeom>
        </p:spPr>
      </p:pic>
      <p:sp>
        <p:nvSpPr>
          <p:cNvPr id="9" name="TextBox 8">
            <a:extLst>
              <a:ext uri="{FF2B5EF4-FFF2-40B4-BE49-F238E27FC236}">
                <a16:creationId xmlns:a16="http://schemas.microsoft.com/office/drawing/2014/main" id="{E2A2EEDB-FC07-4B9E-8480-69DB3D952556}"/>
              </a:ext>
            </a:extLst>
          </p:cNvPr>
          <p:cNvSpPr txBox="1"/>
          <p:nvPr/>
        </p:nvSpPr>
        <p:spPr>
          <a:xfrm>
            <a:off x="9991203" y="5237243"/>
            <a:ext cx="2006009" cy="646331"/>
          </a:xfrm>
          <a:prstGeom prst="rect">
            <a:avLst/>
          </a:prstGeom>
          <a:noFill/>
        </p:spPr>
        <p:txBody>
          <a:bodyPr wrap="square" rtlCol="0">
            <a:spAutoFit/>
          </a:bodyPr>
          <a:lstStyle/>
          <a:p>
            <a:r>
              <a:rPr lang="en-AU" dirty="0">
                <a:solidFill>
                  <a:srgbClr val="0000FF"/>
                </a:solidFill>
              </a:rPr>
              <a:t>● </a:t>
            </a:r>
            <a:r>
              <a:rPr lang="en-AU" b="1" dirty="0">
                <a:solidFill>
                  <a:srgbClr val="0000FF"/>
                </a:solidFill>
              </a:rPr>
              <a:t>Placebo</a:t>
            </a:r>
          </a:p>
          <a:p>
            <a:r>
              <a:rPr lang="en-AU" b="1" dirty="0">
                <a:solidFill>
                  <a:srgbClr val="FF0000"/>
                </a:solidFill>
              </a:rPr>
              <a:t>● Rosuvastatin</a:t>
            </a:r>
          </a:p>
        </p:txBody>
      </p:sp>
      <p:sp>
        <p:nvSpPr>
          <p:cNvPr id="10" name="TextBox 9">
            <a:extLst>
              <a:ext uri="{FF2B5EF4-FFF2-40B4-BE49-F238E27FC236}">
                <a16:creationId xmlns:a16="http://schemas.microsoft.com/office/drawing/2014/main" id="{8A28CE09-4C8F-4EA8-974C-A08C6D807C8A}"/>
              </a:ext>
            </a:extLst>
          </p:cNvPr>
          <p:cNvSpPr txBox="1"/>
          <p:nvPr/>
        </p:nvSpPr>
        <p:spPr>
          <a:xfrm>
            <a:off x="2807596" y="3519377"/>
            <a:ext cx="574158" cy="523220"/>
          </a:xfrm>
          <a:prstGeom prst="rect">
            <a:avLst/>
          </a:prstGeom>
          <a:noFill/>
        </p:spPr>
        <p:txBody>
          <a:bodyPr wrap="square" rtlCol="0">
            <a:spAutoFit/>
          </a:bodyPr>
          <a:lstStyle/>
          <a:p>
            <a:r>
              <a:rPr lang="en-AU" sz="2800" b="1" dirty="0"/>
              <a:t>*</a:t>
            </a:r>
            <a:endParaRPr lang="en-US" sz="2800" b="1" dirty="0"/>
          </a:p>
        </p:txBody>
      </p:sp>
      <p:sp>
        <p:nvSpPr>
          <p:cNvPr id="11" name="TextBox 10">
            <a:extLst>
              <a:ext uri="{FF2B5EF4-FFF2-40B4-BE49-F238E27FC236}">
                <a16:creationId xmlns:a16="http://schemas.microsoft.com/office/drawing/2014/main" id="{CDE1752A-8C04-4C6A-8314-46E7F1142029}"/>
              </a:ext>
            </a:extLst>
          </p:cNvPr>
          <p:cNvSpPr txBox="1"/>
          <p:nvPr/>
        </p:nvSpPr>
        <p:spPr>
          <a:xfrm>
            <a:off x="3773224" y="3588036"/>
            <a:ext cx="574158" cy="523220"/>
          </a:xfrm>
          <a:prstGeom prst="rect">
            <a:avLst/>
          </a:prstGeom>
          <a:noFill/>
        </p:spPr>
        <p:txBody>
          <a:bodyPr wrap="square" rtlCol="0">
            <a:spAutoFit/>
          </a:bodyPr>
          <a:lstStyle/>
          <a:p>
            <a:r>
              <a:rPr lang="en-AU" sz="2800" b="1" dirty="0"/>
              <a:t>*</a:t>
            </a:r>
            <a:endParaRPr lang="en-US" sz="2800" b="1" dirty="0"/>
          </a:p>
        </p:txBody>
      </p:sp>
      <p:sp>
        <p:nvSpPr>
          <p:cNvPr id="12" name="TextBox 11">
            <a:extLst>
              <a:ext uri="{FF2B5EF4-FFF2-40B4-BE49-F238E27FC236}">
                <a16:creationId xmlns:a16="http://schemas.microsoft.com/office/drawing/2014/main" id="{59BE6BDC-E733-4C80-892C-6BBFEE6BF588}"/>
              </a:ext>
            </a:extLst>
          </p:cNvPr>
          <p:cNvSpPr txBox="1"/>
          <p:nvPr/>
        </p:nvSpPr>
        <p:spPr>
          <a:xfrm>
            <a:off x="4738852" y="3588036"/>
            <a:ext cx="574158" cy="523220"/>
          </a:xfrm>
          <a:prstGeom prst="rect">
            <a:avLst/>
          </a:prstGeom>
          <a:noFill/>
        </p:spPr>
        <p:txBody>
          <a:bodyPr wrap="square" rtlCol="0">
            <a:spAutoFit/>
          </a:bodyPr>
          <a:lstStyle/>
          <a:p>
            <a:r>
              <a:rPr lang="en-AU" sz="2800" b="1" dirty="0"/>
              <a:t>*</a:t>
            </a:r>
            <a:endParaRPr lang="en-US" sz="2800" b="1" dirty="0"/>
          </a:p>
        </p:txBody>
      </p:sp>
      <p:sp>
        <p:nvSpPr>
          <p:cNvPr id="13" name="TextBox 12">
            <a:extLst>
              <a:ext uri="{FF2B5EF4-FFF2-40B4-BE49-F238E27FC236}">
                <a16:creationId xmlns:a16="http://schemas.microsoft.com/office/drawing/2014/main" id="{D32713BA-35CF-45F3-BFE3-603D26DCC371}"/>
              </a:ext>
            </a:extLst>
          </p:cNvPr>
          <p:cNvSpPr txBox="1"/>
          <p:nvPr/>
        </p:nvSpPr>
        <p:spPr>
          <a:xfrm>
            <a:off x="9133253" y="3870799"/>
            <a:ext cx="574158" cy="523220"/>
          </a:xfrm>
          <a:prstGeom prst="rect">
            <a:avLst/>
          </a:prstGeom>
          <a:noFill/>
        </p:spPr>
        <p:txBody>
          <a:bodyPr wrap="square" rtlCol="0">
            <a:spAutoFit/>
          </a:bodyPr>
          <a:lstStyle/>
          <a:p>
            <a:r>
              <a:rPr lang="en-AU" sz="2800" b="1" dirty="0"/>
              <a:t>*</a:t>
            </a:r>
            <a:endParaRPr lang="en-US" sz="2800" b="1" dirty="0"/>
          </a:p>
        </p:txBody>
      </p:sp>
      <p:sp>
        <p:nvSpPr>
          <p:cNvPr id="14" name="TextBox 13">
            <a:extLst>
              <a:ext uri="{FF2B5EF4-FFF2-40B4-BE49-F238E27FC236}">
                <a16:creationId xmlns:a16="http://schemas.microsoft.com/office/drawing/2014/main" id="{0206045F-4943-4A6A-BAA0-20BA1EA3D32E}"/>
              </a:ext>
            </a:extLst>
          </p:cNvPr>
          <p:cNvSpPr txBox="1"/>
          <p:nvPr/>
        </p:nvSpPr>
        <p:spPr>
          <a:xfrm>
            <a:off x="8159753" y="3877888"/>
            <a:ext cx="574158" cy="523220"/>
          </a:xfrm>
          <a:prstGeom prst="rect">
            <a:avLst/>
          </a:prstGeom>
          <a:noFill/>
        </p:spPr>
        <p:txBody>
          <a:bodyPr wrap="square" rtlCol="0">
            <a:spAutoFit/>
          </a:bodyPr>
          <a:lstStyle/>
          <a:p>
            <a:r>
              <a:rPr lang="en-AU" sz="2800" b="1" dirty="0"/>
              <a:t>*</a:t>
            </a:r>
            <a:endParaRPr lang="en-US" sz="2800" b="1" dirty="0"/>
          </a:p>
        </p:txBody>
      </p:sp>
      <p:sp>
        <p:nvSpPr>
          <p:cNvPr id="15" name="TextBox 14">
            <a:extLst>
              <a:ext uri="{FF2B5EF4-FFF2-40B4-BE49-F238E27FC236}">
                <a16:creationId xmlns:a16="http://schemas.microsoft.com/office/drawing/2014/main" id="{A1FCE3FF-B7F3-41D6-8F63-AB922DCD63DE}"/>
              </a:ext>
            </a:extLst>
          </p:cNvPr>
          <p:cNvSpPr txBox="1"/>
          <p:nvPr/>
        </p:nvSpPr>
        <p:spPr>
          <a:xfrm>
            <a:off x="10139179" y="3912011"/>
            <a:ext cx="574158" cy="523220"/>
          </a:xfrm>
          <a:prstGeom prst="rect">
            <a:avLst/>
          </a:prstGeom>
          <a:noFill/>
        </p:spPr>
        <p:txBody>
          <a:bodyPr wrap="square" rtlCol="0">
            <a:spAutoFit/>
          </a:bodyPr>
          <a:lstStyle/>
          <a:p>
            <a:r>
              <a:rPr lang="en-AU" sz="2800" b="1" dirty="0"/>
              <a:t>*</a:t>
            </a:r>
            <a:endParaRPr lang="en-US" sz="2800" b="1" dirty="0"/>
          </a:p>
        </p:txBody>
      </p:sp>
      <p:sp>
        <p:nvSpPr>
          <p:cNvPr id="16" name="TextBox 15">
            <a:extLst>
              <a:ext uri="{FF2B5EF4-FFF2-40B4-BE49-F238E27FC236}">
                <a16:creationId xmlns:a16="http://schemas.microsoft.com/office/drawing/2014/main" id="{61179E1E-D218-403D-914B-278E05D0AA71}"/>
              </a:ext>
            </a:extLst>
          </p:cNvPr>
          <p:cNvSpPr txBox="1"/>
          <p:nvPr/>
        </p:nvSpPr>
        <p:spPr>
          <a:xfrm>
            <a:off x="327641" y="5360353"/>
            <a:ext cx="5580836" cy="400110"/>
          </a:xfrm>
          <a:prstGeom prst="rect">
            <a:avLst/>
          </a:prstGeom>
          <a:noFill/>
        </p:spPr>
        <p:txBody>
          <a:bodyPr wrap="square" rtlCol="0">
            <a:spAutoFit/>
          </a:bodyPr>
          <a:lstStyle/>
          <a:p>
            <a:r>
              <a:rPr lang="en-AU" sz="2000" b="1" dirty="0"/>
              <a:t>* </a:t>
            </a:r>
            <a:r>
              <a:rPr lang="en-AU" sz="1600" dirty="0"/>
              <a:t>p-value for the difference between arms &lt;0.001</a:t>
            </a:r>
            <a:endParaRPr lang="en-US" sz="2000" dirty="0"/>
          </a:p>
        </p:txBody>
      </p:sp>
      <p:sp>
        <p:nvSpPr>
          <p:cNvPr id="17" name="TextBox 16">
            <a:extLst>
              <a:ext uri="{FF2B5EF4-FFF2-40B4-BE49-F238E27FC236}">
                <a16:creationId xmlns:a16="http://schemas.microsoft.com/office/drawing/2014/main" id="{235E5F3B-4055-477D-AD73-1BA0B9A1E168}"/>
              </a:ext>
            </a:extLst>
          </p:cNvPr>
          <p:cNvSpPr txBox="1"/>
          <p:nvPr/>
        </p:nvSpPr>
        <p:spPr>
          <a:xfrm>
            <a:off x="422690" y="5672610"/>
            <a:ext cx="7333466" cy="338554"/>
          </a:xfrm>
          <a:prstGeom prst="rect">
            <a:avLst/>
          </a:prstGeom>
          <a:noFill/>
        </p:spPr>
        <p:txBody>
          <a:bodyPr wrap="square" rtlCol="0">
            <a:spAutoFit/>
          </a:bodyPr>
          <a:lstStyle/>
          <a:p>
            <a:r>
              <a:rPr lang="en-AU" sz="1600" dirty="0"/>
              <a:t>Circular symbols = means; error bars = standard deviation</a:t>
            </a:r>
            <a:endParaRPr lang="en-US" sz="1600" dirty="0"/>
          </a:p>
        </p:txBody>
      </p:sp>
      <p:sp>
        <p:nvSpPr>
          <p:cNvPr id="2" name="Title 1">
            <a:extLst>
              <a:ext uri="{FF2B5EF4-FFF2-40B4-BE49-F238E27FC236}">
                <a16:creationId xmlns:a16="http://schemas.microsoft.com/office/drawing/2014/main" id="{256709DC-9A5B-4210-9B0C-21F3460E5196}"/>
              </a:ext>
            </a:extLst>
          </p:cNvPr>
          <p:cNvSpPr>
            <a:spLocks noGrp="1"/>
          </p:cNvSpPr>
          <p:nvPr>
            <p:ph type="title"/>
          </p:nvPr>
        </p:nvSpPr>
        <p:spPr>
          <a:xfrm>
            <a:off x="176000" y="47685"/>
            <a:ext cx="11821212" cy="1161573"/>
          </a:xfrm>
        </p:spPr>
        <p:txBody>
          <a:bodyPr>
            <a:noAutofit/>
          </a:bodyPr>
          <a:lstStyle/>
          <a:p>
            <a:r>
              <a:rPr lang="en-AU" sz="3600" dirty="0"/>
              <a:t>Rosuvastatin lead to predictable changes in total and LDL-cholesterol</a:t>
            </a:r>
            <a:endParaRPr lang="en-US" sz="3600" dirty="0"/>
          </a:p>
        </p:txBody>
      </p:sp>
    </p:spTree>
    <p:extLst>
      <p:ext uri="{BB962C8B-B14F-4D97-AF65-F5344CB8AC3E}">
        <p14:creationId xmlns:p14="http://schemas.microsoft.com/office/powerpoint/2010/main" val="1439060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0282CB45-243A-4A60-955A-4B6E38F986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394" y="1630517"/>
            <a:ext cx="5782243" cy="3596966"/>
          </a:xfrm>
        </p:spPr>
      </p:pic>
      <p:sp>
        <p:nvSpPr>
          <p:cNvPr id="2" name="Title 1">
            <a:extLst>
              <a:ext uri="{FF2B5EF4-FFF2-40B4-BE49-F238E27FC236}">
                <a16:creationId xmlns:a16="http://schemas.microsoft.com/office/drawing/2014/main" id="{F30F04A5-E72C-4DA1-9268-32A5B8011483}"/>
              </a:ext>
            </a:extLst>
          </p:cNvPr>
          <p:cNvSpPr>
            <a:spLocks noGrp="1"/>
          </p:cNvSpPr>
          <p:nvPr>
            <p:ph type="title"/>
          </p:nvPr>
        </p:nvSpPr>
        <p:spPr>
          <a:xfrm>
            <a:off x="185394" y="340410"/>
            <a:ext cx="11821212" cy="775518"/>
          </a:xfrm>
        </p:spPr>
        <p:txBody>
          <a:bodyPr>
            <a:noAutofit/>
          </a:bodyPr>
          <a:lstStyle/>
          <a:p>
            <a:r>
              <a:rPr lang="en-AU" sz="3200" dirty="0"/>
              <a:t>No difference in common carotid artery IMT progression between rosuvastatin and placebo arms</a:t>
            </a:r>
            <a:endParaRPr lang="en-US" sz="3200" dirty="0"/>
          </a:p>
        </p:txBody>
      </p:sp>
      <p:sp>
        <p:nvSpPr>
          <p:cNvPr id="6" name="TextBox 5">
            <a:extLst>
              <a:ext uri="{FF2B5EF4-FFF2-40B4-BE49-F238E27FC236}">
                <a16:creationId xmlns:a16="http://schemas.microsoft.com/office/drawing/2014/main" id="{95712AAD-3C48-414C-A569-DD47279C6E37}"/>
              </a:ext>
            </a:extLst>
          </p:cNvPr>
          <p:cNvSpPr txBox="1"/>
          <p:nvPr/>
        </p:nvSpPr>
        <p:spPr>
          <a:xfrm>
            <a:off x="4104027" y="5164942"/>
            <a:ext cx="1733249" cy="584775"/>
          </a:xfrm>
          <a:prstGeom prst="rect">
            <a:avLst/>
          </a:prstGeom>
          <a:noFill/>
        </p:spPr>
        <p:txBody>
          <a:bodyPr wrap="square" rtlCol="0">
            <a:spAutoFit/>
          </a:bodyPr>
          <a:lstStyle/>
          <a:p>
            <a:r>
              <a:rPr lang="en-AU" sz="1600" dirty="0">
                <a:solidFill>
                  <a:srgbClr val="0000FF"/>
                </a:solidFill>
              </a:rPr>
              <a:t>● </a:t>
            </a:r>
            <a:r>
              <a:rPr lang="en-AU" sz="1600" b="1" dirty="0">
                <a:solidFill>
                  <a:srgbClr val="0000FF"/>
                </a:solidFill>
              </a:rPr>
              <a:t>Placebo</a:t>
            </a:r>
          </a:p>
          <a:p>
            <a:r>
              <a:rPr lang="en-AU" sz="1600" b="1" dirty="0">
                <a:solidFill>
                  <a:srgbClr val="FF0000"/>
                </a:solidFill>
              </a:rPr>
              <a:t>● Rosuvastatin</a:t>
            </a:r>
          </a:p>
        </p:txBody>
      </p:sp>
      <p:graphicFrame>
        <p:nvGraphicFramePr>
          <p:cNvPr id="7" name="Table 6">
            <a:extLst>
              <a:ext uri="{FF2B5EF4-FFF2-40B4-BE49-F238E27FC236}">
                <a16:creationId xmlns:a16="http://schemas.microsoft.com/office/drawing/2014/main" id="{7AAFCB6D-F4CF-4846-8352-11412A58F0BB}"/>
              </a:ext>
            </a:extLst>
          </p:cNvPr>
          <p:cNvGraphicFramePr>
            <a:graphicFrameLocks noGrp="1"/>
          </p:cNvGraphicFramePr>
          <p:nvPr>
            <p:extLst>
              <p:ext uri="{D42A27DB-BD31-4B8C-83A1-F6EECF244321}">
                <p14:modId xmlns:p14="http://schemas.microsoft.com/office/powerpoint/2010/main" val="3434102707"/>
              </p:ext>
            </p:extLst>
          </p:nvPr>
        </p:nvGraphicFramePr>
        <p:xfrm>
          <a:off x="5837276" y="1884177"/>
          <a:ext cx="6169330" cy="2375769"/>
        </p:xfrm>
        <a:graphic>
          <a:graphicData uri="http://schemas.openxmlformats.org/drawingml/2006/table">
            <a:tbl>
              <a:tblPr firstRow="1" firstCol="1" bandRow="1">
                <a:tableStyleId>{3B4B98B0-60AC-42C2-AFA5-B58CD77FA1E5}</a:tableStyleId>
              </a:tblPr>
              <a:tblGrid>
                <a:gridCol w="1402156">
                  <a:extLst>
                    <a:ext uri="{9D8B030D-6E8A-4147-A177-3AD203B41FA5}">
                      <a16:colId xmlns:a16="http://schemas.microsoft.com/office/drawing/2014/main" val="610162669"/>
                    </a:ext>
                  </a:extLst>
                </a:gridCol>
                <a:gridCol w="1239621">
                  <a:extLst>
                    <a:ext uri="{9D8B030D-6E8A-4147-A177-3AD203B41FA5}">
                      <a16:colId xmlns:a16="http://schemas.microsoft.com/office/drawing/2014/main" val="1412251004"/>
                    </a:ext>
                  </a:extLst>
                </a:gridCol>
                <a:gridCol w="1322832">
                  <a:extLst>
                    <a:ext uri="{9D8B030D-6E8A-4147-A177-3AD203B41FA5}">
                      <a16:colId xmlns:a16="http://schemas.microsoft.com/office/drawing/2014/main" val="2706648696"/>
                    </a:ext>
                  </a:extLst>
                </a:gridCol>
                <a:gridCol w="1297282">
                  <a:extLst>
                    <a:ext uri="{9D8B030D-6E8A-4147-A177-3AD203B41FA5}">
                      <a16:colId xmlns:a16="http://schemas.microsoft.com/office/drawing/2014/main" val="4181542212"/>
                    </a:ext>
                  </a:extLst>
                </a:gridCol>
                <a:gridCol w="907439">
                  <a:extLst>
                    <a:ext uri="{9D8B030D-6E8A-4147-A177-3AD203B41FA5}">
                      <a16:colId xmlns:a16="http://schemas.microsoft.com/office/drawing/2014/main" val="3566939998"/>
                    </a:ext>
                  </a:extLst>
                </a:gridCol>
              </a:tblGrid>
              <a:tr h="459532">
                <a:tc>
                  <a:txBody>
                    <a:bodyPr/>
                    <a:lstStyle/>
                    <a:p>
                      <a:pPr marL="0" marR="0" algn="ctr">
                        <a:lnSpc>
                          <a:spcPct val="107000"/>
                        </a:lnSpc>
                        <a:spcBef>
                          <a:spcPts val="0"/>
                        </a:spcBef>
                        <a:spcAft>
                          <a:spcPts val="800"/>
                        </a:spcAft>
                      </a:pP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Baseline</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48 weeks</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96 weeks</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P-</a:t>
                      </a:r>
                      <a:r>
                        <a:rPr lang="en-AU" sz="1600" kern="50" dirty="0" err="1">
                          <a:effectLst/>
                        </a:rPr>
                        <a:t>value</a:t>
                      </a:r>
                      <a:r>
                        <a:rPr lang="en-AU" sz="1600" kern="50" baseline="30000" dirty="0" err="1">
                          <a:effectLst/>
                        </a:rPr>
                        <a:t>a</a:t>
                      </a:r>
                      <a:endParaRPr lang="en-US" sz="2000" baseline="30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539548432"/>
                  </a:ext>
                </a:extLst>
              </a:tr>
              <a:tr h="680439">
                <a:tc>
                  <a:txBody>
                    <a:bodyPr/>
                    <a:lstStyle/>
                    <a:p>
                      <a:pPr marL="0" marR="0" algn="ctr">
                        <a:spcBef>
                          <a:spcPts val="0"/>
                        </a:spcBef>
                        <a:spcAft>
                          <a:spcPts val="0"/>
                        </a:spcAft>
                      </a:pPr>
                      <a:r>
                        <a:rPr lang="en-AU" sz="1600">
                          <a:effectLst/>
                        </a:rPr>
                        <a:t>Rosuvastatin</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0.722 (0.032)</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0.726 (0.032)</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0.726 (0.032)</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0.319</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357583273"/>
                  </a:ext>
                </a:extLst>
              </a:tr>
              <a:tr h="680439">
                <a:tc>
                  <a:txBody>
                    <a:bodyPr/>
                    <a:lstStyle/>
                    <a:p>
                      <a:pPr marL="0" marR="0" algn="ctr">
                        <a:lnSpc>
                          <a:spcPct val="107000"/>
                        </a:lnSpc>
                        <a:spcBef>
                          <a:spcPts val="0"/>
                        </a:spcBef>
                        <a:spcAft>
                          <a:spcPts val="800"/>
                        </a:spcAft>
                      </a:pPr>
                      <a:r>
                        <a:rPr lang="en-AU" sz="1600" kern="50">
                          <a:effectLst/>
                        </a:rPr>
                        <a:t>Placebo</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0.772 (0.033)</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0.771 (0.033)</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0.779 (0.033)</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0.115</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840965483"/>
                  </a:ext>
                </a:extLst>
              </a:tr>
              <a:tr h="555359">
                <a:tc>
                  <a:txBody>
                    <a:bodyPr/>
                    <a:lstStyle/>
                    <a:p>
                      <a:pPr marL="0" marR="0" algn="ctr">
                        <a:lnSpc>
                          <a:spcPct val="107000"/>
                        </a:lnSpc>
                        <a:spcBef>
                          <a:spcPts val="0"/>
                        </a:spcBef>
                        <a:spcAft>
                          <a:spcPts val="800"/>
                        </a:spcAft>
                      </a:pPr>
                      <a:r>
                        <a:rPr lang="en-AU" sz="1600" kern="50" dirty="0">
                          <a:effectLst/>
                        </a:rPr>
                        <a:t>P-</a:t>
                      </a:r>
                      <a:r>
                        <a:rPr lang="en-AU" sz="1600" kern="50" dirty="0" err="1">
                          <a:effectLst/>
                        </a:rPr>
                        <a:t>value</a:t>
                      </a:r>
                      <a:r>
                        <a:rPr lang="en-AU" sz="1600" kern="50" baseline="30000" dirty="0" err="1">
                          <a:effectLst/>
                        </a:rPr>
                        <a:t>b</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0.115</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0.158</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0.097</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441942819"/>
                  </a:ext>
                </a:extLst>
              </a:tr>
            </a:tbl>
          </a:graphicData>
        </a:graphic>
      </p:graphicFrame>
      <p:sp>
        <p:nvSpPr>
          <p:cNvPr id="5" name="TextBox 4">
            <a:extLst>
              <a:ext uri="{FF2B5EF4-FFF2-40B4-BE49-F238E27FC236}">
                <a16:creationId xmlns:a16="http://schemas.microsoft.com/office/drawing/2014/main" id="{501FAEAC-7E52-4E95-8CCB-18C98FB42263}"/>
              </a:ext>
            </a:extLst>
          </p:cNvPr>
          <p:cNvSpPr txBox="1"/>
          <p:nvPr/>
        </p:nvSpPr>
        <p:spPr>
          <a:xfrm>
            <a:off x="249588" y="5087998"/>
            <a:ext cx="2923953" cy="369332"/>
          </a:xfrm>
          <a:prstGeom prst="rect">
            <a:avLst/>
          </a:prstGeom>
          <a:noFill/>
        </p:spPr>
        <p:txBody>
          <a:bodyPr wrap="square" rtlCol="0">
            <a:spAutoFit/>
          </a:bodyPr>
          <a:lstStyle/>
          <a:p>
            <a:r>
              <a:rPr lang="en-AU" dirty="0"/>
              <a:t>Intention to treat population</a:t>
            </a:r>
            <a:endParaRPr lang="en-US" dirty="0"/>
          </a:p>
        </p:txBody>
      </p:sp>
      <p:sp>
        <p:nvSpPr>
          <p:cNvPr id="12" name="TextBox 11">
            <a:extLst>
              <a:ext uri="{FF2B5EF4-FFF2-40B4-BE49-F238E27FC236}">
                <a16:creationId xmlns:a16="http://schemas.microsoft.com/office/drawing/2014/main" id="{6B448FAF-3EA6-4545-BCB7-7D5B79AA40FF}"/>
              </a:ext>
            </a:extLst>
          </p:cNvPr>
          <p:cNvSpPr txBox="1"/>
          <p:nvPr/>
        </p:nvSpPr>
        <p:spPr>
          <a:xfrm>
            <a:off x="6224362" y="4349334"/>
            <a:ext cx="5782244" cy="738664"/>
          </a:xfrm>
          <a:prstGeom prst="rect">
            <a:avLst/>
          </a:prstGeom>
          <a:noFill/>
        </p:spPr>
        <p:txBody>
          <a:bodyPr wrap="square" rtlCol="0">
            <a:spAutoFit/>
          </a:bodyPr>
          <a:lstStyle/>
          <a:p>
            <a:pPr algn="r"/>
            <a:r>
              <a:rPr lang="en-AU" sz="1400" dirty="0"/>
              <a:t>*mean (standard deviation)</a:t>
            </a:r>
          </a:p>
          <a:p>
            <a:pPr algn="r"/>
            <a:r>
              <a:rPr lang="en-AU" sz="1400" baseline="30000" dirty="0"/>
              <a:t>a</a:t>
            </a:r>
            <a:r>
              <a:rPr lang="en-AU" sz="1400" dirty="0"/>
              <a:t>p-value for within arm change from baseline to 96 weeks</a:t>
            </a:r>
          </a:p>
          <a:p>
            <a:pPr algn="r"/>
            <a:r>
              <a:rPr lang="en-AU" sz="1400" baseline="30000" dirty="0"/>
              <a:t>b</a:t>
            </a:r>
            <a:r>
              <a:rPr lang="en-AU" sz="1400" dirty="0"/>
              <a:t>p-value for difference between arms at each time point</a:t>
            </a:r>
            <a:endParaRPr lang="en-US" sz="1400" dirty="0"/>
          </a:p>
        </p:txBody>
      </p:sp>
      <p:sp>
        <p:nvSpPr>
          <p:cNvPr id="13" name="TextBox 12">
            <a:extLst>
              <a:ext uri="{FF2B5EF4-FFF2-40B4-BE49-F238E27FC236}">
                <a16:creationId xmlns:a16="http://schemas.microsoft.com/office/drawing/2014/main" id="{525672D3-A203-4C40-905A-7C8BA10798A4}"/>
              </a:ext>
            </a:extLst>
          </p:cNvPr>
          <p:cNvSpPr txBox="1"/>
          <p:nvPr/>
        </p:nvSpPr>
        <p:spPr>
          <a:xfrm>
            <a:off x="1323974" y="1445851"/>
            <a:ext cx="4114801" cy="369332"/>
          </a:xfrm>
          <a:prstGeom prst="rect">
            <a:avLst/>
          </a:prstGeom>
          <a:noFill/>
        </p:spPr>
        <p:txBody>
          <a:bodyPr wrap="square" rtlCol="0">
            <a:spAutoFit/>
          </a:bodyPr>
          <a:lstStyle/>
          <a:p>
            <a:pPr algn="ctr"/>
            <a:r>
              <a:rPr lang="en-AU" b="1" dirty="0"/>
              <a:t>Change in </a:t>
            </a:r>
            <a:r>
              <a:rPr lang="en-AU" b="1" dirty="0" err="1"/>
              <a:t>cIMT</a:t>
            </a:r>
            <a:r>
              <a:rPr lang="en-AU" b="1" dirty="0"/>
              <a:t> between each time point</a:t>
            </a:r>
            <a:endParaRPr lang="en-US" b="1" dirty="0"/>
          </a:p>
        </p:txBody>
      </p:sp>
      <p:sp>
        <p:nvSpPr>
          <p:cNvPr id="14" name="TextBox 13">
            <a:extLst>
              <a:ext uri="{FF2B5EF4-FFF2-40B4-BE49-F238E27FC236}">
                <a16:creationId xmlns:a16="http://schemas.microsoft.com/office/drawing/2014/main" id="{79EC1A84-1094-461C-B705-154C82CC73AB}"/>
              </a:ext>
            </a:extLst>
          </p:cNvPr>
          <p:cNvSpPr txBox="1"/>
          <p:nvPr/>
        </p:nvSpPr>
        <p:spPr>
          <a:xfrm>
            <a:off x="5902457" y="1445851"/>
            <a:ext cx="6038968" cy="369332"/>
          </a:xfrm>
          <a:prstGeom prst="rect">
            <a:avLst/>
          </a:prstGeom>
          <a:noFill/>
        </p:spPr>
        <p:txBody>
          <a:bodyPr wrap="square" rtlCol="0">
            <a:spAutoFit/>
          </a:bodyPr>
          <a:lstStyle/>
          <a:p>
            <a:pPr algn="ctr"/>
            <a:r>
              <a:rPr lang="en-AU" b="1" dirty="0"/>
              <a:t>Mean common carotid IMT by arm at each time point</a:t>
            </a:r>
            <a:endParaRPr lang="en-US" b="1" dirty="0"/>
          </a:p>
        </p:txBody>
      </p:sp>
    </p:spTree>
    <p:extLst>
      <p:ext uri="{BB962C8B-B14F-4D97-AF65-F5344CB8AC3E}">
        <p14:creationId xmlns:p14="http://schemas.microsoft.com/office/powerpoint/2010/main" val="2223925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BE97-C843-482D-BD71-38C54CF2E292}"/>
              </a:ext>
            </a:extLst>
          </p:cNvPr>
          <p:cNvSpPr>
            <a:spLocks noGrp="1"/>
          </p:cNvSpPr>
          <p:nvPr>
            <p:ph type="title"/>
          </p:nvPr>
        </p:nvSpPr>
        <p:spPr>
          <a:xfrm>
            <a:off x="185394" y="324368"/>
            <a:ext cx="11821212" cy="775518"/>
          </a:xfrm>
        </p:spPr>
        <p:txBody>
          <a:bodyPr>
            <a:normAutofit fontScale="90000"/>
          </a:bodyPr>
          <a:lstStyle/>
          <a:p>
            <a:r>
              <a:rPr lang="en-AU" dirty="0"/>
              <a:t>Results were also similar when restricted to the per-protocol participant population</a:t>
            </a:r>
            <a:endParaRPr lang="en-US" dirty="0"/>
          </a:p>
        </p:txBody>
      </p:sp>
      <p:pic>
        <p:nvPicPr>
          <p:cNvPr id="5" name="Content Placeholder 4">
            <a:extLst>
              <a:ext uri="{FF2B5EF4-FFF2-40B4-BE49-F238E27FC236}">
                <a16:creationId xmlns:a16="http://schemas.microsoft.com/office/drawing/2014/main" id="{0D7F73C0-B581-4747-85E3-132125DD2F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447" y="1332897"/>
            <a:ext cx="6451084" cy="4134924"/>
          </a:xfrm>
        </p:spPr>
      </p:pic>
      <p:sp>
        <p:nvSpPr>
          <p:cNvPr id="6" name="TextBox 5">
            <a:extLst>
              <a:ext uri="{FF2B5EF4-FFF2-40B4-BE49-F238E27FC236}">
                <a16:creationId xmlns:a16="http://schemas.microsoft.com/office/drawing/2014/main" id="{B8AABE27-3B0A-40ED-89A5-04268B2B7DDE}"/>
              </a:ext>
            </a:extLst>
          </p:cNvPr>
          <p:cNvSpPr txBox="1"/>
          <p:nvPr/>
        </p:nvSpPr>
        <p:spPr>
          <a:xfrm>
            <a:off x="6297915" y="4080434"/>
            <a:ext cx="5782244" cy="738664"/>
          </a:xfrm>
          <a:prstGeom prst="rect">
            <a:avLst/>
          </a:prstGeom>
          <a:noFill/>
        </p:spPr>
        <p:txBody>
          <a:bodyPr wrap="square" rtlCol="0">
            <a:spAutoFit/>
          </a:bodyPr>
          <a:lstStyle/>
          <a:p>
            <a:pPr algn="r"/>
            <a:r>
              <a:rPr lang="en-AU" sz="1400" dirty="0"/>
              <a:t>*mean (standard deviation)</a:t>
            </a:r>
          </a:p>
          <a:p>
            <a:pPr algn="r"/>
            <a:r>
              <a:rPr lang="en-AU" sz="1400" baseline="30000" dirty="0"/>
              <a:t>a</a:t>
            </a:r>
            <a:r>
              <a:rPr lang="en-AU" sz="1400" dirty="0"/>
              <a:t>p-value for within arm change from baseline to 96 weeks</a:t>
            </a:r>
          </a:p>
          <a:p>
            <a:pPr algn="r"/>
            <a:r>
              <a:rPr lang="en-AU" sz="1400" baseline="30000" dirty="0"/>
              <a:t>b</a:t>
            </a:r>
            <a:r>
              <a:rPr lang="en-AU" sz="1400" dirty="0"/>
              <a:t>p-value for difference between arms at each time point</a:t>
            </a:r>
            <a:endParaRPr lang="en-US" sz="1400" dirty="0"/>
          </a:p>
        </p:txBody>
      </p:sp>
      <p:sp>
        <p:nvSpPr>
          <p:cNvPr id="7" name="TextBox 6">
            <a:extLst>
              <a:ext uri="{FF2B5EF4-FFF2-40B4-BE49-F238E27FC236}">
                <a16:creationId xmlns:a16="http://schemas.microsoft.com/office/drawing/2014/main" id="{194C0D1E-9469-45E0-AA47-5E17AC04C88E}"/>
              </a:ext>
            </a:extLst>
          </p:cNvPr>
          <p:cNvSpPr txBox="1"/>
          <p:nvPr/>
        </p:nvSpPr>
        <p:spPr>
          <a:xfrm>
            <a:off x="4362751" y="5271224"/>
            <a:ext cx="1733249" cy="584775"/>
          </a:xfrm>
          <a:prstGeom prst="rect">
            <a:avLst/>
          </a:prstGeom>
          <a:noFill/>
        </p:spPr>
        <p:txBody>
          <a:bodyPr wrap="square" rtlCol="0">
            <a:spAutoFit/>
          </a:bodyPr>
          <a:lstStyle/>
          <a:p>
            <a:r>
              <a:rPr lang="en-AU" sz="1600" dirty="0">
                <a:solidFill>
                  <a:srgbClr val="0000FF"/>
                </a:solidFill>
              </a:rPr>
              <a:t>● </a:t>
            </a:r>
            <a:r>
              <a:rPr lang="en-AU" sz="1600" b="1" dirty="0">
                <a:solidFill>
                  <a:srgbClr val="0000FF"/>
                </a:solidFill>
              </a:rPr>
              <a:t>Placebo</a:t>
            </a:r>
          </a:p>
          <a:p>
            <a:r>
              <a:rPr lang="en-AU" sz="1600" b="1" dirty="0">
                <a:solidFill>
                  <a:srgbClr val="FF0000"/>
                </a:solidFill>
              </a:rPr>
              <a:t>● Rosuvastatin</a:t>
            </a:r>
          </a:p>
        </p:txBody>
      </p:sp>
      <p:sp>
        <p:nvSpPr>
          <p:cNvPr id="8" name="TextBox 7">
            <a:extLst>
              <a:ext uri="{FF2B5EF4-FFF2-40B4-BE49-F238E27FC236}">
                <a16:creationId xmlns:a16="http://schemas.microsoft.com/office/drawing/2014/main" id="{C4270ED6-C738-4A05-8A41-CD78DF901107}"/>
              </a:ext>
            </a:extLst>
          </p:cNvPr>
          <p:cNvSpPr txBox="1"/>
          <p:nvPr/>
        </p:nvSpPr>
        <p:spPr>
          <a:xfrm>
            <a:off x="404036" y="5286612"/>
            <a:ext cx="2923953" cy="369332"/>
          </a:xfrm>
          <a:prstGeom prst="rect">
            <a:avLst/>
          </a:prstGeom>
          <a:noFill/>
        </p:spPr>
        <p:txBody>
          <a:bodyPr wrap="square" rtlCol="0">
            <a:spAutoFit/>
          </a:bodyPr>
          <a:lstStyle/>
          <a:p>
            <a:r>
              <a:rPr lang="en-AU" dirty="0"/>
              <a:t>Per Protocol Population</a:t>
            </a:r>
            <a:endParaRPr lang="en-US" dirty="0"/>
          </a:p>
        </p:txBody>
      </p:sp>
      <p:graphicFrame>
        <p:nvGraphicFramePr>
          <p:cNvPr id="9" name="Table 8">
            <a:extLst>
              <a:ext uri="{FF2B5EF4-FFF2-40B4-BE49-F238E27FC236}">
                <a16:creationId xmlns:a16="http://schemas.microsoft.com/office/drawing/2014/main" id="{F56E5667-F5BD-469E-A923-984081482A81}"/>
              </a:ext>
            </a:extLst>
          </p:cNvPr>
          <p:cNvGraphicFramePr>
            <a:graphicFrameLocks noGrp="1"/>
          </p:cNvGraphicFramePr>
          <p:nvPr>
            <p:extLst>
              <p:ext uri="{D42A27DB-BD31-4B8C-83A1-F6EECF244321}">
                <p14:modId xmlns:p14="http://schemas.microsoft.com/office/powerpoint/2010/main" val="2210436638"/>
              </p:ext>
            </p:extLst>
          </p:nvPr>
        </p:nvGraphicFramePr>
        <p:xfrm>
          <a:off x="6007020" y="1798920"/>
          <a:ext cx="6082533" cy="2269352"/>
        </p:xfrm>
        <a:graphic>
          <a:graphicData uri="http://schemas.openxmlformats.org/drawingml/2006/table">
            <a:tbl>
              <a:tblPr firstRow="1" firstCol="1" bandRow="1">
                <a:tableStyleId>{3B4B98B0-60AC-42C2-AFA5-B58CD77FA1E5}</a:tableStyleId>
              </a:tblPr>
              <a:tblGrid>
                <a:gridCol w="1244009">
                  <a:extLst>
                    <a:ext uri="{9D8B030D-6E8A-4147-A177-3AD203B41FA5}">
                      <a16:colId xmlns:a16="http://schemas.microsoft.com/office/drawing/2014/main" val="1320889901"/>
                    </a:ext>
                  </a:extLst>
                </a:gridCol>
                <a:gridCol w="1360601">
                  <a:extLst>
                    <a:ext uri="{9D8B030D-6E8A-4147-A177-3AD203B41FA5}">
                      <a16:colId xmlns:a16="http://schemas.microsoft.com/office/drawing/2014/main" val="3761858290"/>
                    </a:ext>
                  </a:extLst>
                </a:gridCol>
                <a:gridCol w="1304221">
                  <a:extLst>
                    <a:ext uri="{9D8B030D-6E8A-4147-A177-3AD203B41FA5}">
                      <a16:colId xmlns:a16="http://schemas.microsoft.com/office/drawing/2014/main" val="984864712"/>
                    </a:ext>
                  </a:extLst>
                </a:gridCol>
                <a:gridCol w="1304221">
                  <a:extLst>
                    <a:ext uri="{9D8B030D-6E8A-4147-A177-3AD203B41FA5}">
                      <a16:colId xmlns:a16="http://schemas.microsoft.com/office/drawing/2014/main" val="2604514020"/>
                    </a:ext>
                  </a:extLst>
                </a:gridCol>
                <a:gridCol w="869481">
                  <a:extLst>
                    <a:ext uri="{9D8B030D-6E8A-4147-A177-3AD203B41FA5}">
                      <a16:colId xmlns:a16="http://schemas.microsoft.com/office/drawing/2014/main" val="3174971598"/>
                    </a:ext>
                  </a:extLst>
                </a:gridCol>
              </a:tblGrid>
              <a:tr h="485789">
                <a:tc>
                  <a:txBody>
                    <a:bodyPr/>
                    <a:lstStyle/>
                    <a:p>
                      <a:pPr marL="0" marR="0" algn="ctr">
                        <a:lnSpc>
                          <a:spcPct val="107000"/>
                        </a:lnSpc>
                        <a:spcBef>
                          <a:spcPts val="0"/>
                        </a:spcBef>
                        <a:spcAft>
                          <a:spcPts val="800"/>
                        </a:spcAft>
                      </a:pP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Baseline</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48 weeks</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96 weeks</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P-</a:t>
                      </a:r>
                      <a:r>
                        <a:rPr lang="en-AU" sz="1600" kern="50" dirty="0" err="1">
                          <a:effectLst/>
                        </a:rPr>
                        <a:t>value</a:t>
                      </a:r>
                      <a:r>
                        <a:rPr lang="en-AU" sz="1600" kern="50" baseline="30000" dirty="0" err="1">
                          <a:effectLst/>
                        </a:rPr>
                        <a:t>a</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644281840"/>
                  </a:ext>
                </a:extLst>
              </a:tr>
              <a:tr h="648887">
                <a:tc>
                  <a:txBody>
                    <a:bodyPr/>
                    <a:lstStyle/>
                    <a:p>
                      <a:pPr marL="0" marR="0" algn="ctr">
                        <a:spcBef>
                          <a:spcPts val="0"/>
                        </a:spcBef>
                        <a:spcAft>
                          <a:spcPts val="0"/>
                        </a:spcAft>
                      </a:pPr>
                      <a:r>
                        <a:rPr lang="en-AU" sz="1600">
                          <a:effectLst/>
                        </a:rPr>
                        <a:t>Rosuvastatin</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0.720 (0.033)</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0.725 (0.033)</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0.723 (0.033)</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0.428</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646595292"/>
                  </a:ext>
                </a:extLst>
              </a:tr>
              <a:tr h="648887">
                <a:tc>
                  <a:txBody>
                    <a:bodyPr/>
                    <a:lstStyle/>
                    <a:p>
                      <a:pPr marL="0" marR="0" algn="ctr">
                        <a:lnSpc>
                          <a:spcPct val="107000"/>
                        </a:lnSpc>
                        <a:spcBef>
                          <a:spcPts val="0"/>
                        </a:spcBef>
                        <a:spcAft>
                          <a:spcPts val="800"/>
                        </a:spcAft>
                      </a:pPr>
                      <a:r>
                        <a:rPr lang="en-AU" sz="1600" kern="50">
                          <a:effectLst/>
                        </a:rPr>
                        <a:t>Placebo</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0.747 (0.034)</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0.746 (0.034)</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0.754 (0.034)</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0.113</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239904793"/>
                  </a:ext>
                </a:extLst>
              </a:tr>
              <a:tr h="485789">
                <a:tc>
                  <a:txBody>
                    <a:bodyPr/>
                    <a:lstStyle/>
                    <a:p>
                      <a:pPr marL="0" marR="0" algn="ctr">
                        <a:lnSpc>
                          <a:spcPct val="107000"/>
                        </a:lnSpc>
                        <a:spcBef>
                          <a:spcPts val="0"/>
                        </a:spcBef>
                        <a:spcAft>
                          <a:spcPts val="800"/>
                        </a:spcAft>
                      </a:pPr>
                      <a:r>
                        <a:rPr lang="en-AU" sz="1600" kern="50" dirty="0">
                          <a:effectLst/>
                        </a:rPr>
                        <a:t>P-</a:t>
                      </a:r>
                      <a:r>
                        <a:rPr lang="en-AU" sz="1600" kern="50" dirty="0" err="1">
                          <a:effectLst/>
                        </a:rPr>
                        <a:t>value</a:t>
                      </a:r>
                      <a:r>
                        <a:rPr lang="en-AU" sz="1600" kern="50" baseline="30000" dirty="0" err="1">
                          <a:effectLst/>
                        </a:rPr>
                        <a:t>b</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0.394</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0.493</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0.337</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994070112"/>
                  </a:ext>
                </a:extLst>
              </a:tr>
            </a:tbl>
          </a:graphicData>
        </a:graphic>
      </p:graphicFrame>
    </p:spTree>
    <p:extLst>
      <p:ext uri="{BB962C8B-B14F-4D97-AF65-F5344CB8AC3E}">
        <p14:creationId xmlns:p14="http://schemas.microsoft.com/office/powerpoint/2010/main" val="349434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Conflicts of Interest</a:t>
            </a:r>
            <a:endParaRPr lang="en-GB" dirty="0"/>
          </a:p>
        </p:txBody>
      </p:sp>
      <p:sp>
        <p:nvSpPr>
          <p:cNvPr id="3" name="Content Placeholder 2"/>
          <p:cNvSpPr>
            <a:spLocks noGrp="1"/>
          </p:cNvSpPr>
          <p:nvPr>
            <p:ph idx="1"/>
          </p:nvPr>
        </p:nvSpPr>
        <p:spPr>
          <a:xfrm>
            <a:off x="838200" y="1499935"/>
            <a:ext cx="10515600" cy="4039474"/>
          </a:xfrm>
        </p:spPr>
        <p:txBody>
          <a:bodyPr>
            <a:normAutofit fontScale="92500"/>
          </a:bodyPr>
          <a:lstStyle/>
          <a:p>
            <a:r>
              <a:rPr lang="en-AU" dirty="0"/>
              <a:t>I have received honoraria from Gilead Health Sciences for speaker responsibilities unrelated to this project</a:t>
            </a:r>
          </a:p>
          <a:p>
            <a:endParaRPr lang="en-AU" dirty="0"/>
          </a:p>
          <a:p>
            <a:r>
              <a:rPr lang="en-AU" dirty="0"/>
              <a:t>Prof Hoy’s institution received reimbursement for her participation in Advisory Boards for Gilead Sciences, </a:t>
            </a:r>
            <a:r>
              <a:rPr lang="en-AU" dirty="0" err="1"/>
              <a:t>ViiV</a:t>
            </a:r>
            <a:r>
              <a:rPr lang="en-AU" dirty="0"/>
              <a:t> Healthcare and MSD.</a:t>
            </a:r>
          </a:p>
          <a:p>
            <a:endParaRPr lang="en-AU" dirty="0"/>
          </a:p>
          <a:p>
            <a:r>
              <a:rPr lang="en-AU" dirty="0"/>
              <a:t>Prof </a:t>
            </a:r>
            <a:r>
              <a:rPr lang="en-AU" dirty="0" err="1"/>
              <a:t>Calmy’s</a:t>
            </a:r>
            <a:r>
              <a:rPr lang="en-AU" dirty="0"/>
              <a:t> institution received unrestricted educational grants from Gilead Health Sciences, </a:t>
            </a:r>
            <a:r>
              <a:rPr lang="en-AU" dirty="0" err="1"/>
              <a:t>ViiV</a:t>
            </a:r>
            <a:r>
              <a:rPr lang="en-AU" dirty="0"/>
              <a:t>, AbbVie and MSD. </a:t>
            </a:r>
            <a:endParaRPr lang="en-US" dirty="0"/>
          </a:p>
        </p:txBody>
      </p:sp>
    </p:spTree>
    <p:extLst>
      <p:ext uri="{BB962C8B-B14F-4D97-AF65-F5344CB8AC3E}">
        <p14:creationId xmlns:p14="http://schemas.microsoft.com/office/powerpoint/2010/main" val="2102451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E3248-3FA2-48F4-BB92-C3D31B71BD0B}"/>
              </a:ext>
            </a:extLst>
          </p:cNvPr>
          <p:cNvSpPr>
            <a:spLocks noGrp="1"/>
          </p:cNvSpPr>
          <p:nvPr>
            <p:ph type="title"/>
          </p:nvPr>
        </p:nvSpPr>
        <p:spPr>
          <a:xfrm>
            <a:off x="185394" y="234892"/>
            <a:ext cx="11821212" cy="775518"/>
          </a:xfrm>
        </p:spPr>
        <p:txBody>
          <a:bodyPr>
            <a:noAutofit/>
          </a:bodyPr>
          <a:lstStyle/>
          <a:p>
            <a:r>
              <a:rPr lang="en-AU" sz="3200" dirty="0"/>
              <a:t>This result was not altered following adjustment for age, gender and baseline Framingham risk score</a:t>
            </a:r>
            <a:endParaRPr lang="en-US" sz="3200" dirty="0"/>
          </a:p>
        </p:txBody>
      </p:sp>
      <p:pic>
        <p:nvPicPr>
          <p:cNvPr id="5" name="Content Placeholder 4">
            <a:extLst>
              <a:ext uri="{FF2B5EF4-FFF2-40B4-BE49-F238E27FC236}">
                <a16:creationId xmlns:a16="http://schemas.microsoft.com/office/drawing/2014/main" id="{15C3ACF3-EE95-4554-AD1E-624F0F23EC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183" y="1323197"/>
            <a:ext cx="6471611" cy="4148081"/>
          </a:xfrm>
        </p:spPr>
      </p:pic>
      <p:graphicFrame>
        <p:nvGraphicFramePr>
          <p:cNvPr id="6" name="Table 5">
            <a:extLst>
              <a:ext uri="{FF2B5EF4-FFF2-40B4-BE49-F238E27FC236}">
                <a16:creationId xmlns:a16="http://schemas.microsoft.com/office/drawing/2014/main" id="{A667FCE1-5299-40B5-8DE5-FA09FB45AC3B}"/>
              </a:ext>
            </a:extLst>
          </p:cNvPr>
          <p:cNvGraphicFramePr>
            <a:graphicFrameLocks noGrp="1"/>
          </p:cNvGraphicFramePr>
          <p:nvPr>
            <p:extLst>
              <p:ext uri="{D42A27DB-BD31-4B8C-83A1-F6EECF244321}">
                <p14:modId xmlns:p14="http://schemas.microsoft.com/office/powerpoint/2010/main" val="301023235"/>
              </p:ext>
            </p:extLst>
          </p:nvPr>
        </p:nvGraphicFramePr>
        <p:xfrm>
          <a:off x="5909546" y="1825117"/>
          <a:ext cx="6190271" cy="2356602"/>
        </p:xfrm>
        <a:graphic>
          <a:graphicData uri="http://schemas.openxmlformats.org/drawingml/2006/table">
            <a:tbl>
              <a:tblPr firstRow="1" firstCol="1" bandRow="1">
                <a:tableStyleId>{3B4B98B0-60AC-42C2-AFA5-B58CD77FA1E5}</a:tableStyleId>
              </a:tblPr>
              <a:tblGrid>
                <a:gridCol w="1406915">
                  <a:extLst>
                    <a:ext uri="{9D8B030D-6E8A-4147-A177-3AD203B41FA5}">
                      <a16:colId xmlns:a16="http://schemas.microsoft.com/office/drawing/2014/main" val="1871242434"/>
                    </a:ext>
                  </a:extLst>
                </a:gridCol>
                <a:gridCol w="1243830">
                  <a:extLst>
                    <a:ext uri="{9D8B030D-6E8A-4147-A177-3AD203B41FA5}">
                      <a16:colId xmlns:a16="http://schemas.microsoft.com/office/drawing/2014/main" val="4252058377"/>
                    </a:ext>
                  </a:extLst>
                </a:gridCol>
                <a:gridCol w="1327322">
                  <a:extLst>
                    <a:ext uri="{9D8B030D-6E8A-4147-A177-3AD203B41FA5}">
                      <a16:colId xmlns:a16="http://schemas.microsoft.com/office/drawing/2014/main" val="4074879151"/>
                    </a:ext>
                  </a:extLst>
                </a:gridCol>
                <a:gridCol w="1327322">
                  <a:extLst>
                    <a:ext uri="{9D8B030D-6E8A-4147-A177-3AD203B41FA5}">
                      <a16:colId xmlns:a16="http://schemas.microsoft.com/office/drawing/2014/main" val="3529725583"/>
                    </a:ext>
                  </a:extLst>
                </a:gridCol>
                <a:gridCol w="884882">
                  <a:extLst>
                    <a:ext uri="{9D8B030D-6E8A-4147-A177-3AD203B41FA5}">
                      <a16:colId xmlns:a16="http://schemas.microsoft.com/office/drawing/2014/main" val="3825214039"/>
                    </a:ext>
                  </a:extLst>
                </a:gridCol>
              </a:tblGrid>
              <a:tr h="680712">
                <a:tc>
                  <a:txBody>
                    <a:bodyPr/>
                    <a:lstStyle/>
                    <a:p>
                      <a:pPr marL="0" marR="0" algn="ctr">
                        <a:lnSpc>
                          <a:spcPct val="107000"/>
                        </a:lnSpc>
                        <a:spcBef>
                          <a:spcPts val="0"/>
                        </a:spcBef>
                        <a:spcAft>
                          <a:spcPts val="800"/>
                        </a:spcAft>
                      </a:pP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Baseline</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48 weeks</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96 weeks</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P-</a:t>
                      </a:r>
                      <a:r>
                        <a:rPr lang="en-AU" sz="1600" kern="50" dirty="0" err="1">
                          <a:effectLst/>
                        </a:rPr>
                        <a:t>value</a:t>
                      </a:r>
                      <a:r>
                        <a:rPr lang="en-AU" sz="1600" kern="50" baseline="30000" dirty="0" err="1">
                          <a:effectLst/>
                        </a:rPr>
                        <a:t>a</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833646547"/>
                  </a:ext>
                </a:extLst>
              </a:tr>
              <a:tr h="558630">
                <a:tc>
                  <a:txBody>
                    <a:bodyPr/>
                    <a:lstStyle/>
                    <a:p>
                      <a:pPr marL="0" marR="0" algn="ctr">
                        <a:lnSpc>
                          <a:spcPct val="107000"/>
                        </a:lnSpc>
                        <a:spcBef>
                          <a:spcPts val="0"/>
                        </a:spcBef>
                        <a:spcAft>
                          <a:spcPts val="800"/>
                        </a:spcAft>
                      </a:pPr>
                      <a:r>
                        <a:rPr lang="en-AU" sz="1600" kern="50">
                          <a:effectLst/>
                        </a:rPr>
                        <a:t>Rosuvastatin</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0.72 (0.033)</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0.724 (0.033)</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0.724 (0.033)</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0.319</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959428233"/>
                  </a:ext>
                </a:extLst>
              </a:tr>
              <a:tr h="558630">
                <a:tc>
                  <a:txBody>
                    <a:bodyPr/>
                    <a:lstStyle/>
                    <a:p>
                      <a:pPr marL="0" marR="0" algn="ctr">
                        <a:lnSpc>
                          <a:spcPct val="107000"/>
                        </a:lnSpc>
                        <a:spcBef>
                          <a:spcPts val="0"/>
                        </a:spcBef>
                        <a:spcAft>
                          <a:spcPts val="800"/>
                        </a:spcAft>
                      </a:pPr>
                      <a:r>
                        <a:rPr lang="en-AU" sz="1600" kern="50" dirty="0">
                          <a:effectLst/>
                        </a:rPr>
                        <a:t>Placebo</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0.773 (0.033)</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0.772 (0.033)</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0.779 (0.033)</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0.119</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18380519"/>
                  </a:ext>
                </a:extLst>
              </a:tr>
              <a:tr h="558630">
                <a:tc>
                  <a:txBody>
                    <a:bodyPr/>
                    <a:lstStyle/>
                    <a:p>
                      <a:pPr marL="0" marR="0" algn="ctr">
                        <a:lnSpc>
                          <a:spcPct val="107000"/>
                        </a:lnSpc>
                        <a:spcBef>
                          <a:spcPts val="0"/>
                        </a:spcBef>
                        <a:spcAft>
                          <a:spcPts val="800"/>
                        </a:spcAft>
                      </a:pPr>
                      <a:r>
                        <a:rPr lang="en-AU" sz="1600" kern="50" dirty="0">
                          <a:effectLst/>
                        </a:rPr>
                        <a:t>P-</a:t>
                      </a:r>
                      <a:r>
                        <a:rPr lang="en-AU" sz="1600" kern="50" dirty="0" err="1">
                          <a:effectLst/>
                        </a:rPr>
                        <a:t>value</a:t>
                      </a:r>
                      <a:r>
                        <a:rPr lang="en-AU" sz="1600" kern="50" baseline="30000" dirty="0" err="1">
                          <a:effectLst/>
                        </a:rPr>
                        <a:t>b</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0.092</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0.129</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0.078</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89869056"/>
                  </a:ext>
                </a:extLst>
              </a:tr>
            </a:tbl>
          </a:graphicData>
        </a:graphic>
      </p:graphicFrame>
      <p:sp>
        <p:nvSpPr>
          <p:cNvPr id="7" name="TextBox 6">
            <a:extLst>
              <a:ext uri="{FF2B5EF4-FFF2-40B4-BE49-F238E27FC236}">
                <a16:creationId xmlns:a16="http://schemas.microsoft.com/office/drawing/2014/main" id="{573AD423-5391-40D1-85D0-19DE043FCD78}"/>
              </a:ext>
            </a:extLst>
          </p:cNvPr>
          <p:cNvSpPr txBox="1"/>
          <p:nvPr/>
        </p:nvSpPr>
        <p:spPr>
          <a:xfrm>
            <a:off x="6317573" y="4181719"/>
            <a:ext cx="5782244" cy="738664"/>
          </a:xfrm>
          <a:prstGeom prst="rect">
            <a:avLst/>
          </a:prstGeom>
          <a:noFill/>
        </p:spPr>
        <p:txBody>
          <a:bodyPr wrap="square" rtlCol="0">
            <a:spAutoFit/>
          </a:bodyPr>
          <a:lstStyle/>
          <a:p>
            <a:pPr algn="r"/>
            <a:r>
              <a:rPr lang="en-AU" sz="1400" dirty="0"/>
              <a:t>*mean (standard deviation)</a:t>
            </a:r>
          </a:p>
          <a:p>
            <a:pPr algn="r"/>
            <a:r>
              <a:rPr lang="en-AU" sz="1400" baseline="30000" dirty="0"/>
              <a:t>a</a:t>
            </a:r>
            <a:r>
              <a:rPr lang="en-AU" sz="1400" dirty="0"/>
              <a:t>p-value for within arm change from baseline to 96 weeks</a:t>
            </a:r>
          </a:p>
          <a:p>
            <a:pPr algn="r"/>
            <a:r>
              <a:rPr lang="en-AU" sz="1400" baseline="30000" dirty="0"/>
              <a:t>b</a:t>
            </a:r>
            <a:r>
              <a:rPr lang="en-AU" sz="1400" dirty="0"/>
              <a:t>p-value for difference between arms at each time point</a:t>
            </a:r>
            <a:endParaRPr lang="en-US" sz="1400" dirty="0"/>
          </a:p>
        </p:txBody>
      </p:sp>
      <p:sp>
        <p:nvSpPr>
          <p:cNvPr id="8" name="TextBox 7">
            <a:extLst>
              <a:ext uri="{FF2B5EF4-FFF2-40B4-BE49-F238E27FC236}">
                <a16:creationId xmlns:a16="http://schemas.microsoft.com/office/drawing/2014/main" id="{3F94C9F0-1742-4CFA-B0AB-2BF05FC56BBF}"/>
              </a:ext>
            </a:extLst>
          </p:cNvPr>
          <p:cNvSpPr txBox="1"/>
          <p:nvPr/>
        </p:nvSpPr>
        <p:spPr>
          <a:xfrm>
            <a:off x="4362751" y="5271224"/>
            <a:ext cx="1733249" cy="584775"/>
          </a:xfrm>
          <a:prstGeom prst="rect">
            <a:avLst/>
          </a:prstGeom>
          <a:noFill/>
        </p:spPr>
        <p:txBody>
          <a:bodyPr wrap="square" rtlCol="0">
            <a:spAutoFit/>
          </a:bodyPr>
          <a:lstStyle/>
          <a:p>
            <a:r>
              <a:rPr lang="en-AU" sz="1600" dirty="0">
                <a:solidFill>
                  <a:srgbClr val="0000FF"/>
                </a:solidFill>
              </a:rPr>
              <a:t>● </a:t>
            </a:r>
            <a:r>
              <a:rPr lang="en-AU" sz="1600" b="1" dirty="0">
                <a:solidFill>
                  <a:srgbClr val="0000FF"/>
                </a:solidFill>
              </a:rPr>
              <a:t>Placebo</a:t>
            </a:r>
          </a:p>
          <a:p>
            <a:r>
              <a:rPr lang="en-AU" sz="1600" b="1" dirty="0">
                <a:solidFill>
                  <a:srgbClr val="FF0000"/>
                </a:solidFill>
              </a:rPr>
              <a:t>● Rosuvastatin</a:t>
            </a:r>
          </a:p>
        </p:txBody>
      </p:sp>
      <p:sp>
        <p:nvSpPr>
          <p:cNvPr id="9" name="TextBox 8">
            <a:extLst>
              <a:ext uri="{FF2B5EF4-FFF2-40B4-BE49-F238E27FC236}">
                <a16:creationId xmlns:a16="http://schemas.microsoft.com/office/drawing/2014/main" id="{52DEEE52-9D70-41E7-B28E-B1DF5DCA8992}"/>
              </a:ext>
            </a:extLst>
          </p:cNvPr>
          <p:cNvSpPr txBox="1"/>
          <p:nvPr/>
        </p:nvSpPr>
        <p:spPr>
          <a:xfrm>
            <a:off x="404036" y="5286612"/>
            <a:ext cx="2923953" cy="369332"/>
          </a:xfrm>
          <a:prstGeom prst="rect">
            <a:avLst/>
          </a:prstGeom>
          <a:noFill/>
        </p:spPr>
        <p:txBody>
          <a:bodyPr wrap="square" rtlCol="0">
            <a:spAutoFit/>
          </a:bodyPr>
          <a:lstStyle/>
          <a:p>
            <a:r>
              <a:rPr lang="en-AU" dirty="0"/>
              <a:t>Intention to treat population</a:t>
            </a:r>
            <a:endParaRPr lang="en-US" dirty="0"/>
          </a:p>
        </p:txBody>
      </p:sp>
      <p:sp>
        <p:nvSpPr>
          <p:cNvPr id="10" name="TextBox 9">
            <a:extLst>
              <a:ext uri="{FF2B5EF4-FFF2-40B4-BE49-F238E27FC236}">
                <a16:creationId xmlns:a16="http://schemas.microsoft.com/office/drawing/2014/main" id="{6A6ECADC-C9E7-472F-9456-AFC3D1F92FF2}"/>
              </a:ext>
            </a:extLst>
          </p:cNvPr>
          <p:cNvSpPr txBox="1"/>
          <p:nvPr/>
        </p:nvSpPr>
        <p:spPr>
          <a:xfrm>
            <a:off x="1175621" y="1373269"/>
            <a:ext cx="4667250" cy="646331"/>
          </a:xfrm>
          <a:prstGeom prst="rect">
            <a:avLst/>
          </a:prstGeom>
          <a:noFill/>
        </p:spPr>
        <p:txBody>
          <a:bodyPr wrap="square" rtlCol="0">
            <a:spAutoFit/>
          </a:bodyPr>
          <a:lstStyle/>
          <a:p>
            <a:pPr algn="ctr"/>
            <a:r>
              <a:rPr lang="en-AU" b="1" dirty="0"/>
              <a:t>Common Carotid Artery IMT by time point, adjusted for age, gender, FRS</a:t>
            </a:r>
            <a:endParaRPr lang="en-US" b="1" dirty="0"/>
          </a:p>
        </p:txBody>
      </p:sp>
    </p:spTree>
    <p:extLst>
      <p:ext uri="{BB962C8B-B14F-4D97-AF65-F5344CB8AC3E}">
        <p14:creationId xmlns:p14="http://schemas.microsoft.com/office/powerpoint/2010/main" val="3297890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AAAA0-2330-4852-8AC8-C83716970A9A}"/>
              </a:ext>
            </a:extLst>
          </p:cNvPr>
          <p:cNvSpPr>
            <a:spLocks noGrp="1"/>
          </p:cNvSpPr>
          <p:nvPr>
            <p:ph type="title"/>
          </p:nvPr>
        </p:nvSpPr>
        <p:spPr/>
        <p:txBody>
          <a:bodyPr>
            <a:normAutofit fontScale="90000"/>
          </a:bodyPr>
          <a:lstStyle/>
          <a:p>
            <a:r>
              <a:rPr lang="en-AU" dirty="0"/>
              <a:t>Change in </a:t>
            </a:r>
            <a:r>
              <a:rPr lang="en-AU" dirty="0" err="1"/>
              <a:t>cIMT</a:t>
            </a:r>
            <a:r>
              <a:rPr lang="en-AU" dirty="0"/>
              <a:t> from baseline at different sites</a:t>
            </a:r>
            <a:endParaRPr lang="en-US" dirty="0"/>
          </a:p>
        </p:txBody>
      </p:sp>
      <p:graphicFrame>
        <p:nvGraphicFramePr>
          <p:cNvPr id="4" name="Content Placeholder 3">
            <a:extLst>
              <a:ext uri="{FF2B5EF4-FFF2-40B4-BE49-F238E27FC236}">
                <a16:creationId xmlns:a16="http://schemas.microsoft.com/office/drawing/2014/main" id="{E5D8E13C-B759-4296-9917-8F5AB1E65173}"/>
              </a:ext>
            </a:extLst>
          </p:cNvPr>
          <p:cNvGraphicFramePr>
            <a:graphicFrameLocks noGrp="1"/>
          </p:cNvGraphicFramePr>
          <p:nvPr>
            <p:ph idx="1"/>
            <p:extLst>
              <p:ext uri="{D42A27DB-BD31-4B8C-83A1-F6EECF244321}">
                <p14:modId xmlns:p14="http://schemas.microsoft.com/office/powerpoint/2010/main" val="1394975342"/>
              </p:ext>
            </p:extLst>
          </p:nvPr>
        </p:nvGraphicFramePr>
        <p:xfrm>
          <a:off x="800721" y="997729"/>
          <a:ext cx="10590558" cy="4520571"/>
        </p:xfrm>
        <a:graphic>
          <a:graphicData uri="http://schemas.openxmlformats.org/drawingml/2006/table">
            <a:tbl>
              <a:tblPr firstRow="1" firstCol="1" bandRow="1">
                <a:tableStyleId>{3B4B98B0-60AC-42C2-AFA5-B58CD77FA1E5}</a:tableStyleId>
              </a:tblPr>
              <a:tblGrid>
                <a:gridCol w="1574142">
                  <a:extLst>
                    <a:ext uri="{9D8B030D-6E8A-4147-A177-3AD203B41FA5}">
                      <a16:colId xmlns:a16="http://schemas.microsoft.com/office/drawing/2014/main" val="1744331122"/>
                    </a:ext>
                  </a:extLst>
                </a:gridCol>
                <a:gridCol w="1722882">
                  <a:extLst>
                    <a:ext uri="{9D8B030D-6E8A-4147-A177-3AD203B41FA5}">
                      <a16:colId xmlns:a16="http://schemas.microsoft.com/office/drawing/2014/main" val="1065350207"/>
                    </a:ext>
                  </a:extLst>
                </a:gridCol>
                <a:gridCol w="1699910">
                  <a:extLst>
                    <a:ext uri="{9D8B030D-6E8A-4147-A177-3AD203B41FA5}">
                      <a16:colId xmlns:a16="http://schemas.microsoft.com/office/drawing/2014/main" val="583239755"/>
                    </a:ext>
                  </a:extLst>
                </a:gridCol>
                <a:gridCol w="1010758">
                  <a:extLst>
                    <a:ext uri="{9D8B030D-6E8A-4147-A177-3AD203B41FA5}">
                      <a16:colId xmlns:a16="http://schemas.microsoft.com/office/drawing/2014/main" val="2714897704"/>
                    </a:ext>
                  </a:extLst>
                </a:gridCol>
                <a:gridCol w="1860712">
                  <a:extLst>
                    <a:ext uri="{9D8B030D-6E8A-4147-A177-3AD203B41FA5}">
                      <a16:colId xmlns:a16="http://schemas.microsoft.com/office/drawing/2014/main" val="1255552826"/>
                    </a:ext>
                  </a:extLst>
                </a:gridCol>
                <a:gridCol w="1705070">
                  <a:extLst>
                    <a:ext uri="{9D8B030D-6E8A-4147-A177-3AD203B41FA5}">
                      <a16:colId xmlns:a16="http://schemas.microsoft.com/office/drawing/2014/main" val="770053206"/>
                    </a:ext>
                  </a:extLst>
                </a:gridCol>
                <a:gridCol w="1017084">
                  <a:extLst>
                    <a:ext uri="{9D8B030D-6E8A-4147-A177-3AD203B41FA5}">
                      <a16:colId xmlns:a16="http://schemas.microsoft.com/office/drawing/2014/main" val="1129330392"/>
                    </a:ext>
                  </a:extLst>
                </a:gridCol>
              </a:tblGrid>
              <a:tr h="537465">
                <a:tc>
                  <a:txBody>
                    <a:bodyPr/>
                    <a:lstStyle/>
                    <a:p>
                      <a:pPr marL="0" marR="0" algn="ctr">
                        <a:spcBef>
                          <a:spcPts val="0"/>
                        </a:spcBef>
                        <a:spcAft>
                          <a:spcPts val="0"/>
                        </a:spcAft>
                      </a:pPr>
                      <a:r>
                        <a:rPr lang="en-AU" sz="1800">
                          <a:effectLst/>
                        </a:rPr>
                        <a:t> </a:t>
                      </a:r>
                      <a:endParaRPr lang="en-US" sz="2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gridSpan="3">
                  <a:txBody>
                    <a:bodyPr/>
                    <a:lstStyle/>
                    <a:p>
                      <a:pPr marL="0" marR="0" algn="ctr">
                        <a:spcBef>
                          <a:spcPts val="0"/>
                        </a:spcBef>
                        <a:spcAft>
                          <a:spcPts val="0"/>
                        </a:spcAft>
                      </a:pPr>
                      <a:r>
                        <a:rPr lang="en-AU" sz="2000" dirty="0">
                          <a:effectLst/>
                        </a:rPr>
                        <a:t>Change from baseline to week 48</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AU" sz="2000" dirty="0">
                          <a:effectLst/>
                        </a:rPr>
                        <a:t>Change from baseline to week 96</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4983711"/>
                  </a:ext>
                </a:extLst>
              </a:tr>
              <a:tr h="398310">
                <a:tc>
                  <a:txBody>
                    <a:bodyPr/>
                    <a:lstStyle/>
                    <a:p>
                      <a:pPr marL="0" marR="0" algn="ctr">
                        <a:spcBef>
                          <a:spcPts val="0"/>
                        </a:spcBef>
                        <a:spcAft>
                          <a:spcPts val="0"/>
                        </a:spcAft>
                      </a:pP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Rosuvastatin</a:t>
                      </a:r>
                      <a:endParaRPr lang="en-US" sz="2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dirty="0">
                          <a:effectLst/>
                        </a:rPr>
                        <a:t>Placebo</a:t>
                      </a:r>
                      <a:endParaRPr lang="en-US" sz="2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dirty="0">
                          <a:effectLst/>
                        </a:rPr>
                        <a:t>P-value</a:t>
                      </a:r>
                      <a:endParaRPr lang="en-US" sz="2400" dirty="0">
                        <a:effectLst/>
                        <a:latin typeface="+mn-lt"/>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Rosuvastatin</a:t>
                      </a:r>
                      <a:endParaRPr lang="en-US" sz="2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dirty="0">
                          <a:effectLst/>
                        </a:rPr>
                        <a:t>Placebo</a:t>
                      </a:r>
                      <a:endParaRPr lang="en-US" sz="2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dirty="0">
                          <a:effectLst/>
                        </a:rPr>
                        <a:t>P-value</a:t>
                      </a:r>
                      <a:endParaRPr lang="en-US" sz="2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452383573"/>
                  </a:ext>
                </a:extLst>
              </a:tr>
              <a:tr h="597466">
                <a:tc>
                  <a:txBody>
                    <a:bodyPr/>
                    <a:lstStyle/>
                    <a:p>
                      <a:pPr marL="0" marR="0" algn="ctr">
                        <a:spcBef>
                          <a:spcPts val="0"/>
                        </a:spcBef>
                        <a:spcAft>
                          <a:spcPts val="0"/>
                        </a:spcAft>
                      </a:pPr>
                      <a:r>
                        <a:rPr lang="en-AU" sz="2000" dirty="0">
                          <a:effectLst/>
                        </a:rPr>
                        <a:t>Right CCA</a:t>
                      </a:r>
                      <a:endParaRPr lang="en-US" sz="2800" dirty="0">
                        <a:effectLst/>
                      </a:endParaRPr>
                    </a:p>
                  </a:txBody>
                  <a:tcPr marL="68580" marR="68580" marT="0" marB="0" anchor="ctr"/>
                </a:tc>
                <a:tc>
                  <a:txBody>
                    <a:bodyPr/>
                    <a:lstStyle/>
                    <a:p>
                      <a:pPr marL="0" marR="0" algn="ctr">
                        <a:spcBef>
                          <a:spcPts val="0"/>
                        </a:spcBef>
                        <a:spcAft>
                          <a:spcPts val="0"/>
                        </a:spcAft>
                      </a:pPr>
                      <a:r>
                        <a:rPr lang="en-AU" sz="1800" dirty="0">
                          <a:effectLst/>
                        </a:rPr>
                        <a:t>0 (0.008)</a:t>
                      </a:r>
                      <a:endParaRPr lang="en-US" sz="2400" dirty="0">
                        <a:effectLst/>
                      </a:endParaRPr>
                    </a:p>
                  </a:txBody>
                  <a:tcPr marL="68580" marR="68580" marT="0" marB="0" anchor="ctr"/>
                </a:tc>
                <a:tc>
                  <a:txBody>
                    <a:bodyPr/>
                    <a:lstStyle/>
                    <a:p>
                      <a:pPr marL="0" marR="0" algn="ctr">
                        <a:spcBef>
                          <a:spcPts val="0"/>
                        </a:spcBef>
                        <a:spcAft>
                          <a:spcPts val="0"/>
                        </a:spcAft>
                      </a:pPr>
                      <a:r>
                        <a:rPr lang="en-AU" sz="1800" dirty="0">
                          <a:effectLst/>
                        </a:rPr>
                        <a:t>0.004 (0.008)</a:t>
                      </a:r>
                      <a:endParaRPr lang="en-US" sz="2400" dirty="0">
                        <a:effectLst/>
                      </a:endParaRPr>
                    </a:p>
                  </a:txBody>
                  <a:tcPr marL="68580" marR="68580" marT="0" marB="0" anchor="ctr"/>
                </a:tc>
                <a:tc>
                  <a:txBody>
                    <a:bodyPr/>
                    <a:lstStyle/>
                    <a:p>
                      <a:pPr marL="0" marR="0" algn="ctr">
                        <a:spcBef>
                          <a:spcPts val="0"/>
                        </a:spcBef>
                        <a:spcAft>
                          <a:spcPts val="0"/>
                        </a:spcAft>
                      </a:pPr>
                      <a:r>
                        <a:rPr lang="en-AU" sz="1800" dirty="0">
                          <a:effectLst/>
                        </a:rPr>
                        <a:t>0.600</a:t>
                      </a:r>
                      <a:endParaRPr lang="en-US" sz="2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dirty="0">
                          <a:effectLst/>
                        </a:rPr>
                        <a:t>-0.001 (0.008)</a:t>
                      </a:r>
                      <a:endParaRPr lang="en-US" sz="2400" dirty="0">
                        <a:effectLst/>
                      </a:endParaRPr>
                    </a:p>
                  </a:txBody>
                  <a:tcPr marL="68580" marR="68580" marT="0" marB="0" anchor="ctr"/>
                </a:tc>
                <a:tc>
                  <a:txBody>
                    <a:bodyPr/>
                    <a:lstStyle/>
                    <a:p>
                      <a:pPr marL="0" marR="0" algn="ctr">
                        <a:spcBef>
                          <a:spcPts val="0"/>
                        </a:spcBef>
                        <a:spcAft>
                          <a:spcPts val="0"/>
                        </a:spcAft>
                      </a:pPr>
                      <a:r>
                        <a:rPr lang="en-AU" sz="1800" dirty="0">
                          <a:effectLst/>
                        </a:rPr>
                        <a:t>-0.003(0.008)</a:t>
                      </a:r>
                      <a:endParaRPr lang="en-US" sz="2400" dirty="0">
                        <a:effectLst/>
                      </a:endParaRPr>
                    </a:p>
                  </a:txBody>
                  <a:tcPr marL="68580" marR="68580" marT="0" marB="0" anchor="ctr"/>
                </a:tc>
                <a:tc>
                  <a:txBody>
                    <a:bodyPr/>
                    <a:lstStyle/>
                    <a:p>
                      <a:pPr marL="0" marR="0" algn="ctr">
                        <a:spcBef>
                          <a:spcPts val="0"/>
                        </a:spcBef>
                        <a:spcAft>
                          <a:spcPts val="0"/>
                        </a:spcAft>
                      </a:pPr>
                      <a:r>
                        <a:rPr lang="en-AU" sz="1800" dirty="0">
                          <a:effectLst/>
                        </a:rPr>
                        <a:t> 0.406</a:t>
                      </a:r>
                      <a:endParaRPr lang="en-US" sz="2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588608915"/>
                  </a:ext>
                </a:extLst>
              </a:tr>
              <a:tr h="597466">
                <a:tc>
                  <a:txBody>
                    <a:bodyPr/>
                    <a:lstStyle/>
                    <a:p>
                      <a:pPr marL="0" marR="0" algn="ctr">
                        <a:spcBef>
                          <a:spcPts val="0"/>
                        </a:spcBef>
                        <a:spcAft>
                          <a:spcPts val="0"/>
                        </a:spcAft>
                      </a:pPr>
                      <a:r>
                        <a:rPr lang="en-AU" sz="2000" dirty="0">
                          <a:effectLst/>
                        </a:rPr>
                        <a:t>Left CCA</a:t>
                      </a:r>
                      <a:endParaRPr lang="en-US" sz="2800" dirty="0">
                        <a:effectLst/>
                      </a:endParaRPr>
                    </a:p>
                  </a:txBody>
                  <a:tcPr marL="68580" marR="68580" marT="0" marB="0" anchor="ctr"/>
                </a:tc>
                <a:tc>
                  <a:txBody>
                    <a:bodyPr/>
                    <a:lstStyle/>
                    <a:p>
                      <a:pPr marL="0" marR="0" algn="ctr">
                        <a:spcBef>
                          <a:spcPts val="0"/>
                        </a:spcBef>
                        <a:spcAft>
                          <a:spcPts val="0"/>
                        </a:spcAft>
                      </a:pPr>
                      <a:r>
                        <a:rPr lang="en-AU" sz="1800" dirty="0">
                          <a:effectLst/>
                        </a:rPr>
                        <a:t>0 (0.008)</a:t>
                      </a:r>
                      <a:endParaRPr lang="en-US" sz="2400" dirty="0">
                        <a:effectLst/>
                      </a:endParaRPr>
                    </a:p>
                  </a:txBody>
                  <a:tcPr marL="68580" marR="68580" marT="0" marB="0" anchor="ctr"/>
                </a:tc>
                <a:tc>
                  <a:txBody>
                    <a:bodyPr/>
                    <a:lstStyle/>
                    <a:p>
                      <a:pPr marL="0" marR="0" algn="ctr">
                        <a:spcBef>
                          <a:spcPts val="0"/>
                        </a:spcBef>
                        <a:spcAft>
                          <a:spcPts val="0"/>
                        </a:spcAft>
                      </a:pPr>
                      <a:r>
                        <a:rPr lang="en-AU" sz="1800" dirty="0">
                          <a:effectLst/>
                        </a:rPr>
                        <a:t>-0.002 (0.008)</a:t>
                      </a:r>
                      <a:endParaRPr lang="en-US" sz="2400" dirty="0">
                        <a:effectLst/>
                      </a:endParaRPr>
                    </a:p>
                  </a:txBody>
                  <a:tcPr marL="68580" marR="68580" marT="0" marB="0" anchor="ctr"/>
                </a:tc>
                <a:tc>
                  <a:txBody>
                    <a:bodyPr/>
                    <a:lstStyle/>
                    <a:p>
                      <a:pPr marL="0" marR="0" algn="ctr">
                        <a:spcBef>
                          <a:spcPts val="0"/>
                        </a:spcBef>
                        <a:spcAft>
                          <a:spcPts val="0"/>
                        </a:spcAft>
                      </a:pPr>
                      <a:r>
                        <a:rPr lang="en-AU" sz="1800" dirty="0">
                          <a:effectLst/>
                        </a:rPr>
                        <a:t> 0.811</a:t>
                      </a:r>
                      <a:endParaRPr lang="en-US" sz="2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dirty="0">
                          <a:effectLst/>
                        </a:rPr>
                        <a:t>-0.011 (0.008)</a:t>
                      </a:r>
                      <a:endParaRPr lang="en-US" sz="2400" dirty="0">
                        <a:effectLst/>
                      </a:endParaRPr>
                    </a:p>
                  </a:txBody>
                  <a:tcPr marL="68580" marR="68580" marT="0" marB="0" anchor="ctr"/>
                </a:tc>
                <a:tc>
                  <a:txBody>
                    <a:bodyPr/>
                    <a:lstStyle/>
                    <a:p>
                      <a:pPr marL="0" marR="0" algn="ctr">
                        <a:spcBef>
                          <a:spcPts val="0"/>
                        </a:spcBef>
                        <a:spcAft>
                          <a:spcPts val="0"/>
                        </a:spcAft>
                      </a:pPr>
                      <a:r>
                        <a:rPr lang="en-AU" sz="1800" dirty="0">
                          <a:effectLst/>
                        </a:rPr>
                        <a:t>-0.006(0.009)</a:t>
                      </a:r>
                      <a:endParaRPr lang="en-US" sz="2400" dirty="0">
                        <a:effectLst/>
                      </a:endParaRPr>
                    </a:p>
                  </a:txBody>
                  <a:tcPr marL="68580" marR="68580" marT="0" marB="0" anchor="ctr"/>
                </a:tc>
                <a:tc>
                  <a:txBody>
                    <a:bodyPr/>
                    <a:lstStyle/>
                    <a:p>
                      <a:pPr marL="0" marR="0" algn="ctr">
                        <a:spcBef>
                          <a:spcPts val="0"/>
                        </a:spcBef>
                        <a:spcAft>
                          <a:spcPts val="0"/>
                        </a:spcAft>
                      </a:pPr>
                      <a:r>
                        <a:rPr lang="en-AU" sz="1800" dirty="0">
                          <a:effectLst/>
                        </a:rPr>
                        <a:t> 0.664</a:t>
                      </a:r>
                      <a:endParaRPr lang="en-US" sz="2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238072604"/>
                  </a:ext>
                </a:extLst>
              </a:tr>
              <a:tr h="597466">
                <a:tc>
                  <a:txBody>
                    <a:bodyPr/>
                    <a:lstStyle/>
                    <a:p>
                      <a:pPr marL="0" marR="0" algn="ctr">
                        <a:spcBef>
                          <a:spcPts val="0"/>
                        </a:spcBef>
                        <a:spcAft>
                          <a:spcPts val="0"/>
                        </a:spcAft>
                      </a:pPr>
                      <a:r>
                        <a:rPr lang="en-AU" sz="2000" dirty="0">
                          <a:effectLst/>
                        </a:rPr>
                        <a:t>Right ICA</a:t>
                      </a:r>
                      <a:endParaRPr lang="en-US" sz="2800" dirty="0">
                        <a:effectLst/>
                      </a:endParaRPr>
                    </a:p>
                  </a:txBody>
                  <a:tcPr marL="68580" marR="68580" marT="0" marB="0" anchor="ctr"/>
                </a:tc>
                <a:tc>
                  <a:txBody>
                    <a:bodyPr/>
                    <a:lstStyle/>
                    <a:p>
                      <a:pPr marL="0" marR="0" algn="ctr">
                        <a:spcBef>
                          <a:spcPts val="0"/>
                        </a:spcBef>
                        <a:spcAft>
                          <a:spcPts val="0"/>
                        </a:spcAft>
                      </a:pPr>
                      <a:r>
                        <a:rPr lang="en-AU" sz="1800" dirty="0">
                          <a:effectLst/>
                        </a:rPr>
                        <a:t>-0.004 (0.009)</a:t>
                      </a:r>
                      <a:endParaRPr lang="en-US" sz="2400" dirty="0">
                        <a:effectLst/>
                      </a:endParaRPr>
                    </a:p>
                  </a:txBody>
                  <a:tcPr marL="68580" marR="68580" marT="0" marB="0" anchor="ctr"/>
                </a:tc>
                <a:tc>
                  <a:txBody>
                    <a:bodyPr/>
                    <a:lstStyle/>
                    <a:p>
                      <a:pPr marL="0" marR="0" algn="ctr">
                        <a:spcBef>
                          <a:spcPts val="0"/>
                        </a:spcBef>
                        <a:spcAft>
                          <a:spcPts val="0"/>
                        </a:spcAft>
                      </a:pPr>
                      <a:r>
                        <a:rPr lang="en-AU" sz="1800" dirty="0">
                          <a:effectLst/>
                        </a:rPr>
                        <a:t>-0.007 (0.011)</a:t>
                      </a:r>
                      <a:endParaRPr lang="en-US" sz="2400" dirty="0">
                        <a:effectLst/>
                      </a:endParaRPr>
                    </a:p>
                  </a:txBody>
                  <a:tcPr marL="68580" marR="68580" marT="0" marB="0" anchor="ctr"/>
                </a:tc>
                <a:tc>
                  <a:txBody>
                    <a:bodyPr/>
                    <a:lstStyle/>
                    <a:p>
                      <a:pPr marL="0" marR="0" algn="ctr">
                        <a:spcBef>
                          <a:spcPts val="0"/>
                        </a:spcBef>
                        <a:spcAft>
                          <a:spcPts val="0"/>
                        </a:spcAft>
                      </a:pPr>
                      <a:r>
                        <a:rPr lang="en-AU" sz="1800" dirty="0">
                          <a:effectLst/>
                        </a:rPr>
                        <a:t> 0.514</a:t>
                      </a:r>
                      <a:endParaRPr lang="en-US" sz="2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dirty="0">
                          <a:effectLst/>
                        </a:rPr>
                        <a:t>0 (0.009)</a:t>
                      </a:r>
                      <a:endParaRPr lang="en-US" sz="2400" dirty="0">
                        <a:effectLst/>
                      </a:endParaRPr>
                    </a:p>
                  </a:txBody>
                  <a:tcPr marL="68580" marR="68580" marT="0" marB="0" anchor="ctr"/>
                </a:tc>
                <a:tc>
                  <a:txBody>
                    <a:bodyPr/>
                    <a:lstStyle/>
                    <a:p>
                      <a:pPr marL="0" marR="0" algn="ctr">
                        <a:spcBef>
                          <a:spcPts val="0"/>
                        </a:spcBef>
                        <a:spcAft>
                          <a:spcPts val="0"/>
                        </a:spcAft>
                      </a:pPr>
                      <a:r>
                        <a:rPr lang="en-AU" sz="1800" dirty="0">
                          <a:effectLst/>
                        </a:rPr>
                        <a:t>-0.01 (0.011)</a:t>
                      </a:r>
                      <a:endParaRPr lang="en-US" sz="2400" dirty="0">
                        <a:effectLst/>
                      </a:endParaRPr>
                    </a:p>
                  </a:txBody>
                  <a:tcPr marL="68580" marR="68580" marT="0" marB="0" anchor="ctr"/>
                </a:tc>
                <a:tc>
                  <a:txBody>
                    <a:bodyPr/>
                    <a:lstStyle/>
                    <a:p>
                      <a:pPr marL="0" marR="0" algn="ctr">
                        <a:spcBef>
                          <a:spcPts val="0"/>
                        </a:spcBef>
                        <a:spcAft>
                          <a:spcPts val="0"/>
                        </a:spcAft>
                      </a:pPr>
                      <a:r>
                        <a:rPr lang="en-AU" sz="1800" dirty="0">
                          <a:effectLst/>
                        </a:rPr>
                        <a:t> 0.783</a:t>
                      </a:r>
                      <a:endParaRPr lang="en-US" sz="2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038193880"/>
                  </a:ext>
                </a:extLst>
              </a:tr>
              <a:tr h="597466">
                <a:tc>
                  <a:txBody>
                    <a:bodyPr/>
                    <a:lstStyle/>
                    <a:p>
                      <a:pPr marL="0" marR="0" algn="ctr">
                        <a:spcBef>
                          <a:spcPts val="0"/>
                        </a:spcBef>
                        <a:spcAft>
                          <a:spcPts val="0"/>
                        </a:spcAft>
                      </a:pPr>
                      <a:r>
                        <a:rPr lang="en-AU" sz="2000" dirty="0">
                          <a:effectLst/>
                        </a:rPr>
                        <a:t>Left ICA</a:t>
                      </a:r>
                      <a:endParaRPr lang="en-US" sz="2800" dirty="0">
                        <a:effectLst/>
                      </a:endParaRPr>
                    </a:p>
                  </a:txBody>
                  <a:tcPr marL="68580" marR="68580" marT="0" marB="0" anchor="ctr"/>
                </a:tc>
                <a:tc>
                  <a:txBody>
                    <a:bodyPr/>
                    <a:lstStyle/>
                    <a:p>
                      <a:pPr marL="0" marR="0" algn="ctr">
                        <a:spcBef>
                          <a:spcPts val="0"/>
                        </a:spcBef>
                        <a:spcAft>
                          <a:spcPts val="0"/>
                        </a:spcAft>
                      </a:pPr>
                      <a:r>
                        <a:rPr lang="en-AU" sz="1800" dirty="0">
                          <a:effectLst/>
                        </a:rPr>
                        <a:t>-0.018 (0.009)</a:t>
                      </a:r>
                      <a:endParaRPr lang="en-US" sz="2400" dirty="0">
                        <a:effectLst/>
                      </a:endParaRPr>
                    </a:p>
                  </a:txBody>
                  <a:tcPr marL="68580" marR="68580" marT="0" marB="0" anchor="ctr"/>
                </a:tc>
                <a:tc>
                  <a:txBody>
                    <a:bodyPr/>
                    <a:lstStyle/>
                    <a:p>
                      <a:pPr marL="0" marR="0" algn="ctr">
                        <a:spcBef>
                          <a:spcPts val="0"/>
                        </a:spcBef>
                        <a:spcAft>
                          <a:spcPts val="0"/>
                        </a:spcAft>
                      </a:pPr>
                      <a:r>
                        <a:rPr lang="en-AU" sz="1800" dirty="0">
                          <a:effectLst/>
                        </a:rPr>
                        <a:t>-0.002 (0.012)</a:t>
                      </a:r>
                      <a:endParaRPr lang="en-US" sz="2400" dirty="0">
                        <a:effectLst/>
                      </a:endParaRPr>
                    </a:p>
                  </a:txBody>
                  <a:tcPr marL="68580" marR="68580" marT="0" marB="0" anchor="ctr"/>
                </a:tc>
                <a:tc>
                  <a:txBody>
                    <a:bodyPr/>
                    <a:lstStyle/>
                    <a:p>
                      <a:pPr marL="0" marR="0" algn="ctr">
                        <a:spcBef>
                          <a:spcPts val="0"/>
                        </a:spcBef>
                        <a:spcAft>
                          <a:spcPts val="0"/>
                        </a:spcAft>
                      </a:pPr>
                      <a:r>
                        <a:rPr lang="en-AU" sz="1800" dirty="0">
                          <a:effectLst/>
                        </a:rPr>
                        <a:t> 0.865</a:t>
                      </a:r>
                      <a:endParaRPr lang="en-US" sz="2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dirty="0">
                          <a:effectLst/>
                        </a:rPr>
                        <a:t>-0.016 (0.009)</a:t>
                      </a:r>
                      <a:endParaRPr lang="en-US" sz="2400" dirty="0">
                        <a:effectLst/>
                      </a:endParaRPr>
                    </a:p>
                  </a:txBody>
                  <a:tcPr marL="68580" marR="68580" marT="0" marB="0" anchor="ctr"/>
                </a:tc>
                <a:tc>
                  <a:txBody>
                    <a:bodyPr/>
                    <a:lstStyle/>
                    <a:p>
                      <a:pPr marL="0" marR="0" algn="ctr">
                        <a:spcBef>
                          <a:spcPts val="0"/>
                        </a:spcBef>
                        <a:spcAft>
                          <a:spcPts val="0"/>
                        </a:spcAft>
                      </a:pPr>
                      <a:r>
                        <a:rPr lang="en-AU" sz="1800" dirty="0">
                          <a:effectLst/>
                        </a:rPr>
                        <a:t>-0.008 (0.011)</a:t>
                      </a:r>
                      <a:endParaRPr lang="en-US" sz="2400" dirty="0">
                        <a:effectLst/>
                      </a:endParaRPr>
                    </a:p>
                  </a:txBody>
                  <a:tcPr marL="68580" marR="68580" marT="0" marB="0" anchor="ctr"/>
                </a:tc>
                <a:tc>
                  <a:txBody>
                    <a:bodyPr/>
                    <a:lstStyle/>
                    <a:p>
                      <a:pPr marL="0" marR="0" algn="ctr">
                        <a:spcBef>
                          <a:spcPts val="0"/>
                        </a:spcBef>
                        <a:spcAft>
                          <a:spcPts val="0"/>
                        </a:spcAft>
                      </a:pPr>
                      <a:r>
                        <a:rPr lang="en-AU" sz="1800" dirty="0">
                          <a:effectLst/>
                        </a:rPr>
                        <a:t> 0.621</a:t>
                      </a:r>
                      <a:endParaRPr lang="en-US" sz="2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131236413"/>
                  </a:ext>
                </a:extLst>
              </a:tr>
              <a:tr h="597466">
                <a:tc>
                  <a:txBody>
                    <a:bodyPr/>
                    <a:lstStyle/>
                    <a:p>
                      <a:pPr marL="0" marR="0" algn="ctr">
                        <a:spcBef>
                          <a:spcPts val="0"/>
                        </a:spcBef>
                        <a:spcAft>
                          <a:spcPts val="0"/>
                        </a:spcAft>
                      </a:pPr>
                      <a:r>
                        <a:rPr lang="en-AU" sz="2000" dirty="0">
                          <a:effectLst/>
                        </a:rPr>
                        <a:t>Right Bulb</a:t>
                      </a:r>
                      <a:endParaRPr lang="en-US" sz="2800" dirty="0">
                        <a:effectLst/>
                      </a:endParaRPr>
                    </a:p>
                  </a:txBody>
                  <a:tcPr marL="68580" marR="68580" marT="0" marB="0" anchor="ctr"/>
                </a:tc>
                <a:tc>
                  <a:txBody>
                    <a:bodyPr/>
                    <a:lstStyle/>
                    <a:p>
                      <a:pPr marL="0" marR="0" algn="ctr">
                        <a:spcBef>
                          <a:spcPts val="0"/>
                        </a:spcBef>
                        <a:spcAft>
                          <a:spcPts val="0"/>
                        </a:spcAft>
                      </a:pPr>
                      <a:r>
                        <a:rPr lang="en-AU" sz="1800" dirty="0">
                          <a:effectLst/>
                        </a:rPr>
                        <a:t>-0.008 (0.01)</a:t>
                      </a:r>
                      <a:endParaRPr lang="en-US" sz="2400" dirty="0">
                        <a:effectLst/>
                      </a:endParaRPr>
                    </a:p>
                  </a:txBody>
                  <a:tcPr marL="68580" marR="68580" marT="0" marB="0" anchor="ctr"/>
                </a:tc>
                <a:tc>
                  <a:txBody>
                    <a:bodyPr/>
                    <a:lstStyle/>
                    <a:p>
                      <a:pPr marL="0" marR="0" algn="ctr">
                        <a:spcBef>
                          <a:spcPts val="0"/>
                        </a:spcBef>
                        <a:spcAft>
                          <a:spcPts val="0"/>
                        </a:spcAft>
                      </a:pPr>
                      <a:r>
                        <a:rPr lang="en-AU" sz="1800" dirty="0">
                          <a:effectLst/>
                        </a:rPr>
                        <a:t>0.018 (0.01)</a:t>
                      </a:r>
                      <a:endParaRPr lang="en-US" sz="2400" dirty="0">
                        <a:effectLst/>
                      </a:endParaRPr>
                    </a:p>
                  </a:txBody>
                  <a:tcPr marL="68580" marR="68580" marT="0" marB="0" anchor="ctr"/>
                </a:tc>
                <a:tc>
                  <a:txBody>
                    <a:bodyPr/>
                    <a:lstStyle/>
                    <a:p>
                      <a:pPr marL="0" marR="0" algn="ctr">
                        <a:spcBef>
                          <a:spcPts val="0"/>
                        </a:spcBef>
                        <a:spcAft>
                          <a:spcPts val="0"/>
                        </a:spcAft>
                      </a:pPr>
                      <a:r>
                        <a:rPr lang="en-AU" sz="1800" dirty="0">
                          <a:effectLst/>
                        </a:rPr>
                        <a:t> 0.076</a:t>
                      </a:r>
                      <a:endParaRPr lang="en-US" sz="2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dirty="0">
                          <a:effectLst/>
                        </a:rPr>
                        <a:t>0.004 (0.01)</a:t>
                      </a:r>
                      <a:endParaRPr lang="en-US" sz="2400" dirty="0">
                        <a:effectLst/>
                      </a:endParaRPr>
                    </a:p>
                  </a:txBody>
                  <a:tcPr marL="68580" marR="68580" marT="0" marB="0" anchor="ctr"/>
                </a:tc>
                <a:tc>
                  <a:txBody>
                    <a:bodyPr/>
                    <a:lstStyle/>
                    <a:p>
                      <a:pPr marL="0" marR="0" algn="ctr">
                        <a:spcBef>
                          <a:spcPts val="0"/>
                        </a:spcBef>
                        <a:spcAft>
                          <a:spcPts val="0"/>
                        </a:spcAft>
                      </a:pPr>
                      <a:r>
                        <a:rPr lang="en-AU" sz="1800" dirty="0">
                          <a:effectLst/>
                        </a:rPr>
                        <a:t>0.005 (0.01)</a:t>
                      </a:r>
                      <a:endParaRPr lang="en-US" sz="2400" dirty="0">
                        <a:effectLst/>
                      </a:endParaRPr>
                    </a:p>
                  </a:txBody>
                  <a:tcPr marL="68580" marR="68580" marT="0" marB="0" anchor="ctr"/>
                </a:tc>
                <a:tc>
                  <a:txBody>
                    <a:bodyPr/>
                    <a:lstStyle/>
                    <a:p>
                      <a:pPr marL="0" marR="0" algn="ctr">
                        <a:spcBef>
                          <a:spcPts val="0"/>
                        </a:spcBef>
                        <a:spcAft>
                          <a:spcPts val="0"/>
                        </a:spcAft>
                      </a:pPr>
                      <a:r>
                        <a:rPr lang="en-AU" sz="1800" dirty="0">
                          <a:effectLst/>
                        </a:rPr>
                        <a:t> 0.189</a:t>
                      </a:r>
                      <a:endParaRPr lang="en-US" sz="2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067787165"/>
                  </a:ext>
                </a:extLst>
              </a:tr>
              <a:tr h="597466">
                <a:tc>
                  <a:txBody>
                    <a:bodyPr/>
                    <a:lstStyle/>
                    <a:p>
                      <a:pPr marL="0" marR="0" algn="ctr">
                        <a:spcBef>
                          <a:spcPts val="0"/>
                        </a:spcBef>
                        <a:spcAft>
                          <a:spcPts val="0"/>
                        </a:spcAft>
                      </a:pPr>
                      <a:r>
                        <a:rPr lang="en-AU" sz="2000" dirty="0">
                          <a:effectLst/>
                        </a:rPr>
                        <a:t>Left Bulb</a:t>
                      </a:r>
                      <a:endParaRPr lang="en-US" sz="2800" dirty="0">
                        <a:effectLst/>
                      </a:endParaRPr>
                    </a:p>
                  </a:txBody>
                  <a:tcPr marL="68580" marR="68580" marT="0" marB="0" anchor="ctr"/>
                </a:tc>
                <a:tc>
                  <a:txBody>
                    <a:bodyPr/>
                    <a:lstStyle/>
                    <a:p>
                      <a:pPr marL="0" marR="0" algn="ctr">
                        <a:spcBef>
                          <a:spcPts val="0"/>
                        </a:spcBef>
                        <a:spcAft>
                          <a:spcPts val="0"/>
                        </a:spcAft>
                      </a:pPr>
                      <a:r>
                        <a:rPr lang="en-AU" sz="1800" dirty="0">
                          <a:effectLst/>
                        </a:rPr>
                        <a:t>0.01 (0.01)</a:t>
                      </a:r>
                      <a:endParaRPr lang="en-US" sz="2400" dirty="0">
                        <a:effectLst/>
                      </a:endParaRPr>
                    </a:p>
                  </a:txBody>
                  <a:tcPr marL="68580" marR="68580" marT="0" marB="0" anchor="ctr"/>
                </a:tc>
                <a:tc>
                  <a:txBody>
                    <a:bodyPr/>
                    <a:lstStyle/>
                    <a:p>
                      <a:pPr marL="0" marR="0" algn="ctr">
                        <a:spcBef>
                          <a:spcPts val="0"/>
                        </a:spcBef>
                        <a:spcAft>
                          <a:spcPts val="0"/>
                        </a:spcAft>
                      </a:pPr>
                      <a:r>
                        <a:rPr lang="en-AU" sz="1800" dirty="0">
                          <a:effectLst/>
                        </a:rPr>
                        <a:t>-0.004 (0.01)</a:t>
                      </a:r>
                      <a:endParaRPr lang="en-US" sz="2400" dirty="0">
                        <a:effectLst/>
                      </a:endParaRPr>
                    </a:p>
                  </a:txBody>
                  <a:tcPr marL="68580" marR="68580" marT="0" marB="0" anchor="ctr"/>
                </a:tc>
                <a:tc>
                  <a:txBody>
                    <a:bodyPr/>
                    <a:lstStyle/>
                    <a:p>
                      <a:pPr marL="0" marR="0" algn="ctr">
                        <a:spcBef>
                          <a:spcPts val="0"/>
                        </a:spcBef>
                        <a:spcAft>
                          <a:spcPts val="0"/>
                        </a:spcAft>
                      </a:pPr>
                      <a:r>
                        <a:rPr lang="en-AU" sz="1800" dirty="0">
                          <a:effectLst/>
                        </a:rPr>
                        <a:t> 0.703</a:t>
                      </a:r>
                      <a:endParaRPr lang="en-US" sz="2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dirty="0">
                          <a:effectLst/>
                        </a:rPr>
                        <a:t>0.006 (0.01)</a:t>
                      </a:r>
                      <a:endParaRPr lang="en-US" sz="2400" dirty="0">
                        <a:effectLst/>
                      </a:endParaRPr>
                    </a:p>
                  </a:txBody>
                  <a:tcPr marL="68580" marR="68580" marT="0" marB="0" anchor="ctr"/>
                </a:tc>
                <a:tc>
                  <a:txBody>
                    <a:bodyPr/>
                    <a:lstStyle/>
                    <a:p>
                      <a:pPr marL="0" marR="0" algn="ctr">
                        <a:spcBef>
                          <a:spcPts val="0"/>
                        </a:spcBef>
                        <a:spcAft>
                          <a:spcPts val="0"/>
                        </a:spcAft>
                      </a:pPr>
                      <a:r>
                        <a:rPr lang="en-AU" sz="1800" dirty="0">
                          <a:effectLst/>
                        </a:rPr>
                        <a:t>-0.02 (0.01)</a:t>
                      </a:r>
                      <a:endParaRPr lang="en-US" sz="2400" dirty="0">
                        <a:effectLst/>
                      </a:endParaRPr>
                    </a:p>
                  </a:txBody>
                  <a:tcPr marL="68580" marR="68580" marT="0" marB="0" anchor="ctr"/>
                </a:tc>
                <a:tc>
                  <a:txBody>
                    <a:bodyPr/>
                    <a:lstStyle/>
                    <a:p>
                      <a:pPr marL="0" marR="0" algn="ctr">
                        <a:spcBef>
                          <a:spcPts val="0"/>
                        </a:spcBef>
                        <a:spcAft>
                          <a:spcPts val="0"/>
                        </a:spcAft>
                      </a:pPr>
                      <a:r>
                        <a:rPr lang="en-AU" sz="1800" dirty="0">
                          <a:effectLst/>
                        </a:rPr>
                        <a:t> 0.111</a:t>
                      </a:r>
                      <a:endParaRPr lang="en-US" sz="2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264475481"/>
                  </a:ext>
                </a:extLst>
              </a:tr>
            </a:tbl>
          </a:graphicData>
        </a:graphic>
      </p:graphicFrame>
      <p:sp>
        <p:nvSpPr>
          <p:cNvPr id="5" name="TextBox 4">
            <a:extLst>
              <a:ext uri="{FF2B5EF4-FFF2-40B4-BE49-F238E27FC236}">
                <a16:creationId xmlns:a16="http://schemas.microsoft.com/office/drawing/2014/main" id="{B96AA01C-02A2-49F4-9FC9-DEF4CAC5D68C}"/>
              </a:ext>
            </a:extLst>
          </p:cNvPr>
          <p:cNvSpPr txBox="1"/>
          <p:nvPr/>
        </p:nvSpPr>
        <p:spPr>
          <a:xfrm>
            <a:off x="7861269" y="5518300"/>
            <a:ext cx="3530010" cy="369332"/>
          </a:xfrm>
          <a:prstGeom prst="rect">
            <a:avLst/>
          </a:prstGeom>
          <a:noFill/>
        </p:spPr>
        <p:txBody>
          <a:bodyPr wrap="square" rtlCol="0">
            <a:spAutoFit/>
          </a:bodyPr>
          <a:lstStyle/>
          <a:p>
            <a:pPr algn="r"/>
            <a:r>
              <a:rPr lang="en-AU" dirty="0"/>
              <a:t>*mean (standard deviation)</a:t>
            </a:r>
            <a:endParaRPr lang="en-US" dirty="0"/>
          </a:p>
        </p:txBody>
      </p:sp>
    </p:spTree>
    <p:extLst>
      <p:ext uri="{BB962C8B-B14F-4D97-AF65-F5344CB8AC3E}">
        <p14:creationId xmlns:p14="http://schemas.microsoft.com/office/powerpoint/2010/main" val="209783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DBB28-23A6-4B45-B797-E28808BF7709}"/>
              </a:ext>
            </a:extLst>
          </p:cNvPr>
          <p:cNvSpPr>
            <a:spLocks noGrp="1"/>
          </p:cNvSpPr>
          <p:nvPr>
            <p:ph type="title"/>
          </p:nvPr>
        </p:nvSpPr>
        <p:spPr>
          <a:xfrm>
            <a:off x="185394" y="198596"/>
            <a:ext cx="11821212" cy="775518"/>
          </a:xfrm>
        </p:spPr>
        <p:txBody>
          <a:bodyPr>
            <a:noAutofit/>
          </a:bodyPr>
          <a:lstStyle/>
          <a:p>
            <a:pPr>
              <a:lnSpc>
                <a:spcPct val="100000"/>
              </a:lnSpc>
            </a:pPr>
            <a:r>
              <a:rPr lang="en-AU" sz="3600" dirty="0"/>
              <a:t>Trend towards slightly higher hsCRP with placebo, but no change in interleukin-6</a:t>
            </a:r>
            <a:endParaRPr lang="en-US" sz="3600" dirty="0"/>
          </a:p>
        </p:txBody>
      </p:sp>
      <p:pic>
        <p:nvPicPr>
          <p:cNvPr id="5" name="Content Placeholder 4">
            <a:extLst>
              <a:ext uri="{FF2B5EF4-FFF2-40B4-BE49-F238E27FC236}">
                <a16:creationId xmlns:a16="http://schemas.microsoft.com/office/drawing/2014/main" id="{BE5A6439-7918-49EE-B65B-29E0EE4B7B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806" y="1481307"/>
            <a:ext cx="5369994" cy="3552657"/>
          </a:xfrm>
        </p:spPr>
      </p:pic>
      <p:sp>
        <p:nvSpPr>
          <p:cNvPr id="6" name="Title 1">
            <a:extLst>
              <a:ext uri="{FF2B5EF4-FFF2-40B4-BE49-F238E27FC236}">
                <a16:creationId xmlns:a16="http://schemas.microsoft.com/office/drawing/2014/main" id="{10FF151E-ECD0-452D-92C0-D618D1230990}"/>
              </a:ext>
            </a:extLst>
          </p:cNvPr>
          <p:cNvSpPr txBox="1">
            <a:spLocks/>
          </p:cNvSpPr>
          <p:nvPr/>
        </p:nvSpPr>
        <p:spPr>
          <a:xfrm>
            <a:off x="702483" y="1327971"/>
            <a:ext cx="5104837" cy="476075"/>
          </a:xfrm>
          <a:prstGeom prst="rect">
            <a:avLst/>
          </a:prstGeom>
        </p:spPr>
        <p:txBody>
          <a:bodyPr vert="horz" lIns="91440" tIns="45720" rIns="91440" bIns="45720" rtlCol="0" anchor="ctr">
            <a:normAutofit fontScale="77500" lnSpcReduction="20000"/>
          </a:bodyPr>
          <a:lstStyle>
            <a:lvl1pPr algn="ctr" defTabSz="914400" rtl="0" eaLnBrk="1" latinLnBrk="0" hangingPunct="1">
              <a:lnSpc>
                <a:spcPct val="90000"/>
              </a:lnSpc>
              <a:spcBef>
                <a:spcPct val="0"/>
              </a:spcBef>
              <a:buNone/>
              <a:defRPr sz="4400" b="1" kern="1200">
                <a:solidFill>
                  <a:srgbClr val="0070C0"/>
                </a:solidFill>
                <a:latin typeface="Arial" panose="020B0604020202020204" pitchFamily="34" charset="0"/>
                <a:ea typeface="+mj-ea"/>
                <a:cs typeface="Arial" panose="020B0604020202020204" pitchFamily="34" charset="0"/>
              </a:defRPr>
            </a:lvl1pPr>
          </a:lstStyle>
          <a:p>
            <a:r>
              <a:rPr lang="en-AU" dirty="0">
                <a:solidFill>
                  <a:srgbClr val="FF0000"/>
                </a:solidFill>
              </a:rPr>
              <a:t>hsCRP</a:t>
            </a:r>
            <a:endParaRPr lang="en-US" dirty="0">
              <a:solidFill>
                <a:srgbClr val="FF0000"/>
              </a:solidFill>
            </a:endParaRPr>
          </a:p>
        </p:txBody>
      </p:sp>
      <p:sp>
        <p:nvSpPr>
          <p:cNvPr id="8" name="TextBox 7">
            <a:extLst>
              <a:ext uri="{FF2B5EF4-FFF2-40B4-BE49-F238E27FC236}">
                <a16:creationId xmlns:a16="http://schemas.microsoft.com/office/drawing/2014/main" id="{805C6B7B-8B75-4BF9-8A0C-C3F0DBF7553B}"/>
              </a:ext>
            </a:extLst>
          </p:cNvPr>
          <p:cNvSpPr txBox="1"/>
          <p:nvPr/>
        </p:nvSpPr>
        <p:spPr>
          <a:xfrm>
            <a:off x="10149421" y="5193169"/>
            <a:ext cx="1733249" cy="584775"/>
          </a:xfrm>
          <a:prstGeom prst="rect">
            <a:avLst/>
          </a:prstGeom>
          <a:noFill/>
        </p:spPr>
        <p:txBody>
          <a:bodyPr wrap="square" rtlCol="0">
            <a:spAutoFit/>
          </a:bodyPr>
          <a:lstStyle/>
          <a:p>
            <a:r>
              <a:rPr lang="en-AU" sz="1600" dirty="0">
                <a:solidFill>
                  <a:srgbClr val="0000FF"/>
                </a:solidFill>
              </a:rPr>
              <a:t>● </a:t>
            </a:r>
            <a:r>
              <a:rPr lang="en-AU" sz="1600" b="1" dirty="0">
                <a:solidFill>
                  <a:srgbClr val="0000FF"/>
                </a:solidFill>
              </a:rPr>
              <a:t>Placebo</a:t>
            </a:r>
          </a:p>
          <a:p>
            <a:r>
              <a:rPr lang="en-AU" sz="1600" b="1" dirty="0">
                <a:solidFill>
                  <a:srgbClr val="FF0000"/>
                </a:solidFill>
              </a:rPr>
              <a:t>● Rosuvastatin</a:t>
            </a:r>
          </a:p>
        </p:txBody>
      </p:sp>
      <p:sp>
        <p:nvSpPr>
          <p:cNvPr id="11" name="TextBox 10">
            <a:extLst>
              <a:ext uri="{FF2B5EF4-FFF2-40B4-BE49-F238E27FC236}">
                <a16:creationId xmlns:a16="http://schemas.microsoft.com/office/drawing/2014/main" id="{822AF44D-D286-4B2F-AAEB-3972CEFA365E}"/>
              </a:ext>
            </a:extLst>
          </p:cNvPr>
          <p:cNvSpPr txBox="1"/>
          <p:nvPr/>
        </p:nvSpPr>
        <p:spPr>
          <a:xfrm>
            <a:off x="3933139" y="4857003"/>
            <a:ext cx="1444286" cy="400110"/>
          </a:xfrm>
          <a:prstGeom prst="rect">
            <a:avLst/>
          </a:prstGeom>
          <a:noFill/>
        </p:spPr>
        <p:txBody>
          <a:bodyPr wrap="square" rtlCol="0">
            <a:spAutoFit/>
          </a:bodyPr>
          <a:lstStyle/>
          <a:p>
            <a:pPr algn="ctr"/>
            <a:r>
              <a:rPr lang="en-AU" sz="2000" dirty="0"/>
              <a:t>(p = 0.053)</a:t>
            </a:r>
            <a:endParaRPr lang="en-US" sz="2000" dirty="0"/>
          </a:p>
        </p:txBody>
      </p:sp>
      <p:sp>
        <p:nvSpPr>
          <p:cNvPr id="12" name="TextBox 11">
            <a:extLst>
              <a:ext uri="{FF2B5EF4-FFF2-40B4-BE49-F238E27FC236}">
                <a16:creationId xmlns:a16="http://schemas.microsoft.com/office/drawing/2014/main" id="{B8DAC2DA-F585-4190-8DC3-752F6FE07A3F}"/>
              </a:ext>
            </a:extLst>
          </p:cNvPr>
          <p:cNvSpPr txBox="1"/>
          <p:nvPr/>
        </p:nvSpPr>
        <p:spPr>
          <a:xfrm>
            <a:off x="1132941" y="4857003"/>
            <a:ext cx="1444286" cy="400110"/>
          </a:xfrm>
          <a:prstGeom prst="rect">
            <a:avLst/>
          </a:prstGeom>
          <a:noFill/>
        </p:spPr>
        <p:txBody>
          <a:bodyPr wrap="square" rtlCol="0">
            <a:spAutoFit/>
          </a:bodyPr>
          <a:lstStyle/>
          <a:p>
            <a:pPr algn="ctr"/>
            <a:r>
              <a:rPr lang="en-AU" sz="2000" dirty="0"/>
              <a:t>(p = 0.751)</a:t>
            </a:r>
            <a:endParaRPr lang="en-US" sz="2000" dirty="0"/>
          </a:p>
        </p:txBody>
      </p:sp>
      <p:sp>
        <p:nvSpPr>
          <p:cNvPr id="13" name="TextBox 12">
            <a:extLst>
              <a:ext uri="{FF2B5EF4-FFF2-40B4-BE49-F238E27FC236}">
                <a16:creationId xmlns:a16="http://schemas.microsoft.com/office/drawing/2014/main" id="{D5A8F813-7064-4007-9CD5-58E23038E5B7}"/>
              </a:ext>
            </a:extLst>
          </p:cNvPr>
          <p:cNvSpPr txBox="1"/>
          <p:nvPr/>
        </p:nvSpPr>
        <p:spPr>
          <a:xfrm>
            <a:off x="2488853" y="4857003"/>
            <a:ext cx="1444286" cy="400110"/>
          </a:xfrm>
          <a:prstGeom prst="rect">
            <a:avLst/>
          </a:prstGeom>
          <a:noFill/>
        </p:spPr>
        <p:txBody>
          <a:bodyPr wrap="square" rtlCol="0">
            <a:spAutoFit/>
          </a:bodyPr>
          <a:lstStyle/>
          <a:p>
            <a:pPr algn="ctr"/>
            <a:r>
              <a:rPr lang="en-AU" sz="2000" dirty="0"/>
              <a:t>(p = 0.347)</a:t>
            </a:r>
            <a:endParaRPr lang="en-US" sz="2000" dirty="0"/>
          </a:p>
        </p:txBody>
      </p:sp>
      <p:pic>
        <p:nvPicPr>
          <p:cNvPr id="15" name="Picture 14">
            <a:extLst>
              <a:ext uri="{FF2B5EF4-FFF2-40B4-BE49-F238E27FC236}">
                <a16:creationId xmlns:a16="http://schemas.microsoft.com/office/drawing/2014/main" id="{977E7D10-AC51-4356-9EE4-28600EE0DF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7910" y="1642676"/>
            <a:ext cx="4991607" cy="3372818"/>
          </a:xfrm>
          <a:prstGeom prst="rect">
            <a:avLst/>
          </a:prstGeom>
        </p:spPr>
      </p:pic>
      <p:sp>
        <p:nvSpPr>
          <p:cNvPr id="7" name="Title 1">
            <a:extLst>
              <a:ext uri="{FF2B5EF4-FFF2-40B4-BE49-F238E27FC236}">
                <a16:creationId xmlns:a16="http://schemas.microsoft.com/office/drawing/2014/main" id="{AC89B69F-47C1-458F-AE1D-C9CFA66FE94D}"/>
              </a:ext>
            </a:extLst>
          </p:cNvPr>
          <p:cNvSpPr txBox="1">
            <a:spLocks/>
          </p:cNvSpPr>
          <p:nvPr/>
        </p:nvSpPr>
        <p:spPr>
          <a:xfrm>
            <a:off x="6713423" y="1327972"/>
            <a:ext cx="5104837" cy="476075"/>
          </a:xfrm>
          <a:prstGeom prst="rect">
            <a:avLst/>
          </a:prstGeom>
        </p:spPr>
        <p:txBody>
          <a:bodyPr vert="horz" lIns="91440" tIns="45720" rIns="91440" bIns="45720" rtlCol="0" anchor="ctr">
            <a:normAutofit fontScale="77500" lnSpcReduction="20000"/>
          </a:bodyPr>
          <a:lstStyle>
            <a:lvl1pPr algn="ctr" defTabSz="914400" rtl="0" eaLnBrk="1" latinLnBrk="0" hangingPunct="1">
              <a:lnSpc>
                <a:spcPct val="90000"/>
              </a:lnSpc>
              <a:spcBef>
                <a:spcPct val="0"/>
              </a:spcBef>
              <a:buNone/>
              <a:defRPr sz="4400" b="1" kern="1200">
                <a:solidFill>
                  <a:srgbClr val="0070C0"/>
                </a:solidFill>
                <a:latin typeface="Arial" panose="020B0604020202020204" pitchFamily="34" charset="0"/>
                <a:ea typeface="+mj-ea"/>
                <a:cs typeface="Arial" panose="020B0604020202020204" pitchFamily="34" charset="0"/>
              </a:defRPr>
            </a:lvl1pPr>
          </a:lstStyle>
          <a:p>
            <a:r>
              <a:rPr lang="en-AU" dirty="0">
                <a:solidFill>
                  <a:srgbClr val="FF0000"/>
                </a:solidFill>
              </a:rPr>
              <a:t>IL-6</a:t>
            </a:r>
            <a:endParaRPr lang="en-US" dirty="0">
              <a:solidFill>
                <a:srgbClr val="FF0000"/>
              </a:solidFill>
            </a:endParaRPr>
          </a:p>
        </p:txBody>
      </p:sp>
      <p:sp>
        <p:nvSpPr>
          <p:cNvPr id="16" name="TextBox 15">
            <a:extLst>
              <a:ext uri="{FF2B5EF4-FFF2-40B4-BE49-F238E27FC236}">
                <a16:creationId xmlns:a16="http://schemas.microsoft.com/office/drawing/2014/main" id="{7436FAD3-0D5C-4092-A361-1C38DDAA57C0}"/>
              </a:ext>
            </a:extLst>
          </p:cNvPr>
          <p:cNvSpPr txBox="1"/>
          <p:nvPr/>
        </p:nvSpPr>
        <p:spPr>
          <a:xfrm>
            <a:off x="9703147" y="4857003"/>
            <a:ext cx="1444286" cy="400110"/>
          </a:xfrm>
          <a:prstGeom prst="rect">
            <a:avLst/>
          </a:prstGeom>
          <a:noFill/>
        </p:spPr>
        <p:txBody>
          <a:bodyPr wrap="square" rtlCol="0">
            <a:spAutoFit/>
          </a:bodyPr>
          <a:lstStyle/>
          <a:p>
            <a:pPr algn="ctr"/>
            <a:r>
              <a:rPr lang="en-AU" sz="2000" dirty="0"/>
              <a:t>(p = 0.901)</a:t>
            </a:r>
            <a:endParaRPr lang="en-US" sz="2000" dirty="0"/>
          </a:p>
        </p:txBody>
      </p:sp>
      <p:sp>
        <p:nvSpPr>
          <p:cNvPr id="17" name="TextBox 16">
            <a:extLst>
              <a:ext uri="{FF2B5EF4-FFF2-40B4-BE49-F238E27FC236}">
                <a16:creationId xmlns:a16="http://schemas.microsoft.com/office/drawing/2014/main" id="{5A7C5B05-A441-41C5-BE3D-2D809A2D6A0F}"/>
              </a:ext>
            </a:extLst>
          </p:cNvPr>
          <p:cNvSpPr txBox="1"/>
          <p:nvPr/>
        </p:nvSpPr>
        <p:spPr>
          <a:xfrm>
            <a:off x="6994041" y="4857003"/>
            <a:ext cx="1444286" cy="400110"/>
          </a:xfrm>
          <a:prstGeom prst="rect">
            <a:avLst/>
          </a:prstGeom>
          <a:noFill/>
        </p:spPr>
        <p:txBody>
          <a:bodyPr wrap="square" rtlCol="0">
            <a:spAutoFit/>
          </a:bodyPr>
          <a:lstStyle/>
          <a:p>
            <a:pPr algn="ctr"/>
            <a:r>
              <a:rPr lang="en-AU" sz="2000" dirty="0"/>
              <a:t>(p = 0.427)</a:t>
            </a:r>
            <a:endParaRPr lang="en-US" sz="2000" dirty="0"/>
          </a:p>
        </p:txBody>
      </p:sp>
      <p:sp>
        <p:nvSpPr>
          <p:cNvPr id="18" name="TextBox 17">
            <a:extLst>
              <a:ext uri="{FF2B5EF4-FFF2-40B4-BE49-F238E27FC236}">
                <a16:creationId xmlns:a16="http://schemas.microsoft.com/office/drawing/2014/main" id="{E33F4994-F6D7-413B-ACCB-A5DA46521888}"/>
              </a:ext>
            </a:extLst>
          </p:cNvPr>
          <p:cNvSpPr txBox="1"/>
          <p:nvPr/>
        </p:nvSpPr>
        <p:spPr>
          <a:xfrm>
            <a:off x="8348594" y="4857003"/>
            <a:ext cx="1444286" cy="400110"/>
          </a:xfrm>
          <a:prstGeom prst="rect">
            <a:avLst/>
          </a:prstGeom>
          <a:noFill/>
        </p:spPr>
        <p:txBody>
          <a:bodyPr wrap="square" rtlCol="0">
            <a:spAutoFit/>
          </a:bodyPr>
          <a:lstStyle/>
          <a:p>
            <a:pPr algn="ctr"/>
            <a:r>
              <a:rPr lang="en-AU" sz="2000" dirty="0"/>
              <a:t>(p = 0.531)</a:t>
            </a:r>
            <a:endParaRPr lang="en-US" sz="2000" dirty="0"/>
          </a:p>
        </p:txBody>
      </p:sp>
    </p:spTree>
    <p:extLst>
      <p:ext uri="{BB962C8B-B14F-4D97-AF65-F5344CB8AC3E}">
        <p14:creationId xmlns:p14="http://schemas.microsoft.com/office/powerpoint/2010/main" val="3890356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1AAC0-A8BE-4F44-A437-FCE0D6B80E03}"/>
              </a:ext>
            </a:extLst>
          </p:cNvPr>
          <p:cNvSpPr>
            <a:spLocks noGrp="1"/>
          </p:cNvSpPr>
          <p:nvPr>
            <p:ph type="title"/>
          </p:nvPr>
        </p:nvSpPr>
        <p:spPr/>
        <p:txBody>
          <a:bodyPr/>
          <a:lstStyle/>
          <a:p>
            <a:r>
              <a:rPr lang="en-AU" dirty="0"/>
              <a:t>Adverse Events</a:t>
            </a:r>
            <a:endParaRPr lang="en-US" dirty="0"/>
          </a:p>
        </p:txBody>
      </p:sp>
      <p:graphicFrame>
        <p:nvGraphicFramePr>
          <p:cNvPr id="7" name="Content Placeholder 6">
            <a:extLst>
              <a:ext uri="{FF2B5EF4-FFF2-40B4-BE49-F238E27FC236}">
                <a16:creationId xmlns:a16="http://schemas.microsoft.com/office/drawing/2014/main" id="{68A0053C-9746-4C35-9003-599E1E987566}"/>
              </a:ext>
            </a:extLst>
          </p:cNvPr>
          <p:cNvGraphicFramePr>
            <a:graphicFrameLocks noGrp="1"/>
          </p:cNvGraphicFramePr>
          <p:nvPr>
            <p:ph idx="1"/>
            <p:extLst>
              <p:ext uri="{D42A27DB-BD31-4B8C-83A1-F6EECF244321}">
                <p14:modId xmlns:p14="http://schemas.microsoft.com/office/powerpoint/2010/main" val="3254582630"/>
              </p:ext>
            </p:extLst>
          </p:nvPr>
        </p:nvGraphicFramePr>
        <p:xfrm>
          <a:off x="813391" y="1060819"/>
          <a:ext cx="4231758" cy="4324620"/>
        </p:xfrm>
        <a:graphic>
          <a:graphicData uri="http://schemas.openxmlformats.org/drawingml/2006/table">
            <a:tbl>
              <a:tblPr firstRow="1" firstCol="1" bandRow="1">
                <a:tableStyleId>{3B4B98B0-60AC-42C2-AFA5-B58CD77FA1E5}</a:tableStyleId>
              </a:tblPr>
              <a:tblGrid>
                <a:gridCol w="289534">
                  <a:extLst>
                    <a:ext uri="{9D8B030D-6E8A-4147-A177-3AD203B41FA5}">
                      <a16:colId xmlns:a16="http://schemas.microsoft.com/office/drawing/2014/main" val="2154606052"/>
                    </a:ext>
                  </a:extLst>
                </a:gridCol>
                <a:gridCol w="1496736">
                  <a:extLst>
                    <a:ext uri="{9D8B030D-6E8A-4147-A177-3AD203B41FA5}">
                      <a16:colId xmlns:a16="http://schemas.microsoft.com/office/drawing/2014/main" val="1411420833"/>
                    </a:ext>
                  </a:extLst>
                </a:gridCol>
                <a:gridCol w="173941">
                  <a:extLst>
                    <a:ext uri="{9D8B030D-6E8A-4147-A177-3AD203B41FA5}">
                      <a16:colId xmlns:a16="http://schemas.microsoft.com/office/drawing/2014/main" val="4205019637"/>
                    </a:ext>
                  </a:extLst>
                </a:gridCol>
                <a:gridCol w="1314944">
                  <a:extLst>
                    <a:ext uri="{9D8B030D-6E8A-4147-A177-3AD203B41FA5}">
                      <a16:colId xmlns:a16="http://schemas.microsoft.com/office/drawing/2014/main" val="3376334080"/>
                    </a:ext>
                  </a:extLst>
                </a:gridCol>
                <a:gridCol w="956603">
                  <a:extLst>
                    <a:ext uri="{9D8B030D-6E8A-4147-A177-3AD203B41FA5}">
                      <a16:colId xmlns:a16="http://schemas.microsoft.com/office/drawing/2014/main" val="762208389"/>
                    </a:ext>
                  </a:extLst>
                </a:gridCol>
              </a:tblGrid>
              <a:tr h="720770">
                <a:tc>
                  <a:txBody>
                    <a:bodyPr/>
                    <a:lstStyle/>
                    <a:p>
                      <a:pPr marL="0" marR="0">
                        <a:spcBef>
                          <a:spcPts val="0"/>
                        </a:spcBef>
                        <a:spcAft>
                          <a:spcPts val="0"/>
                        </a:spcAft>
                      </a:pPr>
                      <a:r>
                        <a:rPr lang="en-AU" sz="1800">
                          <a:effectLst/>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AU" sz="1800">
                          <a:effectLst/>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gridSpan="2">
                  <a:txBody>
                    <a:bodyPr/>
                    <a:lstStyle/>
                    <a:p>
                      <a:pPr marL="0" marR="0" algn="ctr">
                        <a:spcBef>
                          <a:spcPts val="0"/>
                        </a:spcBef>
                        <a:spcAft>
                          <a:spcPts val="0"/>
                        </a:spcAft>
                      </a:pPr>
                      <a:r>
                        <a:rPr lang="en-AU" sz="1800" dirty="0">
                          <a:effectLst/>
                        </a:rPr>
                        <a:t>Rosuvastatin </a:t>
                      </a:r>
                      <a:r>
                        <a:rPr lang="en-AU" sz="1800" b="0" dirty="0">
                          <a:effectLst/>
                        </a:rPr>
                        <a:t>(n=44)</a:t>
                      </a: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pPr marL="0" marR="0" algn="ctr">
                        <a:spcBef>
                          <a:spcPts val="0"/>
                        </a:spcBef>
                        <a:spcAft>
                          <a:spcPts val="0"/>
                        </a:spcAft>
                      </a:pPr>
                      <a:r>
                        <a:rPr lang="en-AU" sz="1800" dirty="0">
                          <a:effectLst/>
                        </a:rPr>
                        <a:t>Rosuvastatin</a:t>
                      </a:r>
                      <a:r>
                        <a:rPr lang="en-AU" sz="1600" dirty="0">
                          <a:effectLst/>
                        </a:rPr>
                        <a:t> (n=44)</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dirty="0">
                          <a:effectLst/>
                        </a:rPr>
                        <a:t>Placebo</a:t>
                      </a:r>
                      <a:endParaRPr lang="en-US" sz="1800" dirty="0">
                        <a:effectLst/>
                      </a:endParaRPr>
                    </a:p>
                    <a:p>
                      <a:pPr marL="0" marR="0" algn="ctr">
                        <a:spcBef>
                          <a:spcPts val="0"/>
                        </a:spcBef>
                        <a:spcAft>
                          <a:spcPts val="0"/>
                        </a:spcAft>
                      </a:pPr>
                      <a:r>
                        <a:rPr lang="en-AU" sz="1800" b="0" dirty="0">
                          <a:effectLst/>
                        </a:rPr>
                        <a:t> (n=40)</a:t>
                      </a: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871451486"/>
                  </a:ext>
                </a:extLst>
              </a:tr>
              <a:tr h="360385">
                <a:tc gridSpan="2">
                  <a:txBody>
                    <a:bodyPr/>
                    <a:lstStyle/>
                    <a:p>
                      <a:pPr marL="0" marR="0">
                        <a:spcBef>
                          <a:spcPts val="0"/>
                        </a:spcBef>
                        <a:spcAft>
                          <a:spcPts val="0"/>
                        </a:spcAft>
                      </a:pPr>
                      <a:r>
                        <a:rPr lang="en-AU" sz="1800" dirty="0">
                          <a:effectLst/>
                        </a:rPr>
                        <a:t>Overall* – n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gridSpan="2">
                  <a:txBody>
                    <a:bodyPr/>
                    <a:lstStyle/>
                    <a:p>
                      <a:pPr marL="0" marR="0" algn="ctr">
                        <a:spcBef>
                          <a:spcPts val="0"/>
                        </a:spcBef>
                        <a:spcAft>
                          <a:spcPts val="0"/>
                        </a:spcAft>
                      </a:pPr>
                      <a:r>
                        <a:rPr lang="en-AU" sz="1800">
                          <a:effectLst/>
                        </a:rPr>
                        <a:t>33 (75%)</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pPr marL="0" marR="0" algn="ctr">
                        <a:spcBef>
                          <a:spcPts val="0"/>
                        </a:spcBef>
                        <a:spcAft>
                          <a:spcPts val="0"/>
                        </a:spcAft>
                      </a:pPr>
                      <a:r>
                        <a:rPr lang="en-AU" sz="1600">
                          <a:effectLst/>
                        </a:rPr>
                        <a:t>33 (75%)</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dirty="0">
                          <a:effectLst/>
                        </a:rPr>
                        <a:t>11 (27%)</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856439864"/>
                  </a:ext>
                </a:extLst>
              </a:tr>
              <a:tr h="360385">
                <a:tc gridSpan="2">
                  <a:txBody>
                    <a:bodyPr/>
                    <a:lstStyle/>
                    <a:p>
                      <a:pPr marL="0" marR="0">
                        <a:spcBef>
                          <a:spcPts val="0"/>
                        </a:spcBef>
                        <a:spcAft>
                          <a:spcPts val="0"/>
                        </a:spcAft>
                      </a:pPr>
                      <a:r>
                        <a:rPr lang="en-AU" sz="1800" dirty="0">
                          <a:effectLst/>
                        </a:rPr>
                        <a:t>Grade 4</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gridSpan="2">
                  <a:txBody>
                    <a:bodyPr/>
                    <a:lstStyle/>
                    <a:p>
                      <a:pPr marL="0" marR="0" algn="ctr">
                        <a:spcBef>
                          <a:spcPts val="0"/>
                        </a:spcBef>
                        <a:spcAft>
                          <a:spcPts val="0"/>
                        </a:spcAft>
                      </a:pPr>
                      <a:r>
                        <a:rPr lang="en-AU" sz="1800" dirty="0">
                          <a:effectLst/>
                        </a:rPr>
                        <a:t>2 (4%)</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pPr marL="0" marR="0" algn="ctr">
                        <a:spcBef>
                          <a:spcPts val="0"/>
                        </a:spcBef>
                        <a:spcAft>
                          <a:spcPts val="0"/>
                        </a:spcAft>
                      </a:pPr>
                      <a:r>
                        <a:rPr lang="en-AU" sz="1600">
                          <a:effectLst/>
                        </a:rPr>
                        <a:t>2 (4%)</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dirty="0">
                          <a:effectLst/>
                        </a:rPr>
                        <a:t>0 (0%)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67772181"/>
                  </a:ext>
                </a:extLst>
              </a:tr>
              <a:tr h="360385">
                <a:tc>
                  <a:txBody>
                    <a:bodyPr/>
                    <a:lstStyle/>
                    <a:p>
                      <a:pPr marL="0" marR="0">
                        <a:spcBef>
                          <a:spcPts val="0"/>
                        </a:spcBef>
                        <a:spcAft>
                          <a:spcPts val="0"/>
                        </a:spcAft>
                      </a:pPr>
                      <a:r>
                        <a:rPr lang="en-AU" sz="1800">
                          <a:effectLst/>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AU" sz="1800" dirty="0">
                          <a:effectLst/>
                        </a:rPr>
                        <a:t>- Stroke</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gridSpan="2">
                  <a:txBody>
                    <a:bodyPr/>
                    <a:lstStyle/>
                    <a:p>
                      <a:pPr marL="0" marR="0">
                        <a:spcBef>
                          <a:spcPts val="0"/>
                        </a:spcBef>
                        <a:spcAft>
                          <a:spcPts val="0"/>
                        </a:spcAft>
                      </a:pPr>
                      <a:r>
                        <a:rPr lang="en-AU" sz="1800" dirty="0">
                          <a:effectLst/>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pPr marL="0" marR="0" algn="ctr">
                        <a:spcBef>
                          <a:spcPts val="0"/>
                        </a:spcBef>
                        <a:spcAft>
                          <a:spcPts val="0"/>
                        </a:spcAft>
                      </a:pPr>
                      <a:r>
                        <a:rPr lang="en-AU" sz="1600" dirty="0">
                          <a:effectLst/>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dirty="0">
                          <a:effectLst/>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73037942"/>
                  </a:ext>
                </a:extLst>
              </a:tr>
              <a:tr h="360385">
                <a:tc>
                  <a:txBody>
                    <a:bodyPr/>
                    <a:lstStyle/>
                    <a:p>
                      <a:pPr marL="0" marR="0">
                        <a:spcBef>
                          <a:spcPts val="0"/>
                        </a:spcBef>
                        <a:spcAft>
                          <a:spcPts val="0"/>
                        </a:spcAft>
                      </a:pPr>
                      <a:r>
                        <a:rPr lang="en-AU" sz="1800">
                          <a:effectLst/>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gridSpan="3">
                  <a:txBody>
                    <a:bodyPr/>
                    <a:lstStyle/>
                    <a:p>
                      <a:pPr marL="0" marR="0">
                        <a:spcBef>
                          <a:spcPts val="0"/>
                        </a:spcBef>
                        <a:spcAft>
                          <a:spcPts val="0"/>
                        </a:spcAft>
                      </a:pPr>
                      <a:r>
                        <a:rPr lang="en-AU" sz="1800" dirty="0">
                          <a:effectLst/>
                        </a:rPr>
                        <a:t>- </a:t>
                      </a:r>
                      <a:r>
                        <a:rPr lang="en-AU" sz="1800" dirty="0" err="1">
                          <a:effectLst/>
                        </a:rPr>
                        <a:t>Asympt</a:t>
                      </a:r>
                      <a:r>
                        <a:rPr lang="en-AU" sz="1800" dirty="0">
                          <a:effectLst/>
                        </a:rPr>
                        <a:t>. CK 9,100U/L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pPr marL="0" marR="0" algn="ctr">
                        <a:spcBef>
                          <a:spcPts val="0"/>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AU" sz="1800" dirty="0">
                          <a:effectLst/>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830068585"/>
                  </a:ext>
                </a:extLst>
              </a:tr>
              <a:tr h="360385">
                <a:tc gridSpan="3">
                  <a:txBody>
                    <a:bodyPr/>
                    <a:lstStyle/>
                    <a:p>
                      <a:pPr marL="0" marR="0">
                        <a:spcBef>
                          <a:spcPts val="0"/>
                        </a:spcBef>
                        <a:spcAft>
                          <a:spcPts val="0"/>
                        </a:spcAft>
                      </a:pPr>
                      <a:r>
                        <a:rPr lang="en-AU" sz="1800" dirty="0">
                          <a:effectLst/>
                        </a:rPr>
                        <a:t>Grade 3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5 (11%)</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0 (0%)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6190345"/>
                  </a:ext>
                </a:extLst>
              </a:tr>
              <a:tr h="360385">
                <a:tc>
                  <a:txBody>
                    <a:bodyPr/>
                    <a:lstStyle/>
                    <a:p>
                      <a:pPr marL="0" marR="0">
                        <a:spcBef>
                          <a:spcPts val="0"/>
                        </a:spcBef>
                        <a:spcAft>
                          <a:spcPts val="0"/>
                        </a:spcAft>
                      </a:pPr>
                      <a:r>
                        <a:rPr lang="en-AU" sz="1800">
                          <a:effectLst/>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gridSpan="2">
                  <a:txBody>
                    <a:bodyPr/>
                    <a:lstStyle/>
                    <a:p>
                      <a:pPr marL="0" marR="0">
                        <a:spcBef>
                          <a:spcPts val="0"/>
                        </a:spcBef>
                        <a:spcAft>
                          <a:spcPts val="0"/>
                        </a:spcAft>
                      </a:pPr>
                      <a:r>
                        <a:rPr lang="en-AU" sz="1800">
                          <a:effectLst/>
                        </a:rPr>
                        <a:t>- 2x AMI</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pPr marL="0" marR="0">
                        <a:spcBef>
                          <a:spcPts val="0"/>
                        </a:spcBef>
                        <a:spcAft>
                          <a:spcPts val="0"/>
                        </a:spcAft>
                      </a:pP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626032850"/>
                  </a:ext>
                </a:extLst>
              </a:tr>
              <a:tr h="360385">
                <a:tc>
                  <a:txBody>
                    <a:bodyPr/>
                    <a:lstStyle/>
                    <a:p>
                      <a:pPr marL="0" marR="0">
                        <a:spcBef>
                          <a:spcPts val="0"/>
                        </a:spcBef>
                        <a:spcAft>
                          <a:spcPts val="0"/>
                        </a:spcAft>
                      </a:pPr>
                      <a:r>
                        <a:rPr lang="en-AU" sz="1800">
                          <a:effectLst/>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gridSpan="2">
                  <a:txBody>
                    <a:bodyPr/>
                    <a:lstStyle/>
                    <a:p>
                      <a:pPr marL="0" marR="0">
                        <a:spcBef>
                          <a:spcPts val="0"/>
                        </a:spcBef>
                        <a:spcAft>
                          <a:spcPts val="0"/>
                        </a:spcAft>
                      </a:pPr>
                      <a:r>
                        <a:rPr lang="en-AU" sz="1800">
                          <a:effectLst/>
                        </a:rPr>
                        <a:t>- 2 x new T2DM</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pPr marL="0" marR="0">
                        <a:spcBef>
                          <a:spcPts val="0"/>
                        </a:spcBef>
                        <a:spcAft>
                          <a:spcPts val="0"/>
                        </a:spcAft>
                      </a:pP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850753705"/>
                  </a:ext>
                </a:extLst>
              </a:tr>
              <a:tr h="360385">
                <a:tc>
                  <a:txBody>
                    <a:bodyPr/>
                    <a:lstStyle/>
                    <a:p>
                      <a:pPr marL="0" marR="0">
                        <a:spcBef>
                          <a:spcPts val="0"/>
                        </a:spcBef>
                        <a:spcAft>
                          <a:spcPts val="0"/>
                        </a:spcAft>
                      </a:pPr>
                      <a:r>
                        <a:rPr lang="en-AU" sz="1800">
                          <a:effectLst/>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gridSpan="2">
                  <a:txBody>
                    <a:bodyPr/>
                    <a:lstStyle/>
                    <a:p>
                      <a:pPr marL="0" marR="0">
                        <a:spcBef>
                          <a:spcPts val="0"/>
                        </a:spcBef>
                        <a:spcAft>
                          <a:spcPts val="0"/>
                        </a:spcAft>
                      </a:pPr>
                      <a:r>
                        <a:rPr lang="en-AU" sz="1800">
                          <a:effectLst/>
                        </a:rPr>
                        <a:t>- Heart Failure</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pPr marL="0" marR="0">
                        <a:spcBef>
                          <a:spcPts val="0"/>
                        </a:spcBef>
                        <a:spcAft>
                          <a:spcPts val="0"/>
                        </a:spcAft>
                      </a:pP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499765109"/>
                  </a:ext>
                </a:extLst>
              </a:tr>
              <a:tr h="360385">
                <a:tc gridSpan="3">
                  <a:txBody>
                    <a:bodyPr/>
                    <a:lstStyle/>
                    <a:p>
                      <a:pPr marL="0" marR="0">
                        <a:spcBef>
                          <a:spcPts val="0"/>
                        </a:spcBef>
                        <a:spcAft>
                          <a:spcPts val="0"/>
                        </a:spcAft>
                      </a:pPr>
                      <a:r>
                        <a:rPr lang="en-AU" sz="1800" dirty="0">
                          <a:effectLst/>
                        </a:rPr>
                        <a:t>Grade 2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12 (27%)</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0 (0%)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771956370"/>
                  </a:ext>
                </a:extLst>
              </a:tr>
              <a:tr h="360385">
                <a:tc gridSpan="3">
                  <a:txBody>
                    <a:bodyPr/>
                    <a:lstStyle/>
                    <a:p>
                      <a:pPr marL="0" marR="0">
                        <a:spcBef>
                          <a:spcPts val="0"/>
                        </a:spcBef>
                        <a:spcAft>
                          <a:spcPts val="0"/>
                        </a:spcAft>
                      </a:pPr>
                      <a:r>
                        <a:rPr lang="en-AU" sz="1800" dirty="0">
                          <a:effectLst/>
                        </a:rPr>
                        <a:t>Grade 1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dirty="0">
                          <a:effectLst/>
                        </a:rPr>
                        <a:t>49 (111%)</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dirty="0">
                          <a:effectLst/>
                        </a:rPr>
                        <a:t>14 (35%)</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746066694"/>
                  </a:ext>
                </a:extLst>
              </a:tr>
            </a:tbl>
          </a:graphicData>
        </a:graphic>
      </p:graphicFrame>
      <p:sp>
        <p:nvSpPr>
          <p:cNvPr id="8" name="TextBox 7">
            <a:extLst>
              <a:ext uri="{FF2B5EF4-FFF2-40B4-BE49-F238E27FC236}">
                <a16:creationId xmlns:a16="http://schemas.microsoft.com/office/drawing/2014/main" id="{98219FDE-0BC4-4B8E-ADFE-0BCE5A968D4F}"/>
              </a:ext>
            </a:extLst>
          </p:cNvPr>
          <p:cNvSpPr txBox="1"/>
          <p:nvPr/>
        </p:nvSpPr>
        <p:spPr>
          <a:xfrm>
            <a:off x="956930" y="5385439"/>
            <a:ext cx="4401880" cy="338554"/>
          </a:xfrm>
          <a:prstGeom prst="rect">
            <a:avLst/>
          </a:prstGeom>
          <a:noFill/>
        </p:spPr>
        <p:txBody>
          <a:bodyPr wrap="square" rtlCol="0">
            <a:spAutoFit/>
          </a:bodyPr>
          <a:lstStyle/>
          <a:p>
            <a:pPr algn="r"/>
            <a:r>
              <a:rPr lang="en-AU" sz="1600" dirty="0"/>
              <a:t>* Individuals with at least one adverse event</a:t>
            </a:r>
            <a:endParaRPr lang="en-US" sz="1600" dirty="0"/>
          </a:p>
        </p:txBody>
      </p:sp>
      <p:graphicFrame>
        <p:nvGraphicFramePr>
          <p:cNvPr id="10" name="Table 9">
            <a:extLst>
              <a:ext uri="{FF2B5EF4-FFF2-40B4-BE49-F238E27FC236}">
                <a16:creationId xmlns:a16="http://schemas.microsoft.com/office/drawing/2014/main" id="{7810406E-E584-4323-A69D-9F950156BA86}"/>
              </a:ext>
            </a:extLst>
          </p:cNvPr>
          <p:cNvGraphicFramePr>
            <a:graphicFrameLocks noGrp="1"/>
          </p:cNvGraphicFramePr>
          <p:nvPr>
            <p:extLst>
              <p:ext uri="{D42A27DB-BD31-4B8C-83A1-F6EECF244321}">
                <p14:modId xmlns:p14="http://schemas.microsoft.com/office/powerpoint/2010/main" val="2297067035"/>
              </p:ext>
            </p:extLst>
          </p:nvPr>
        </p:nvGraphicFramePr>
        <p:xfrm>
          <a:off x="5741219" y="1441697"/>
          <a:ext cx="5878564" cy="3362934"/>
        </p:xfrm>
        <a:graphic>
          <a:graphicData uri="http://schemas.openxmlformats.org/drawingml/2006/table">
            <a:tbl>
              <a:tblPr firstRow="1" firstCol="1" bandRow="1">
                <a:tableStyleId>{3B4B98B0-60AC-42C2-AFA5-B58CD77FA1E5}</a:tableStyleId>
              </a:tblPr>
              <a:tblGrid>
                <a:gridCol w="2424223">
                  <a:extLst>
                    <a:ext uri="{9D8B030D-6E8A-4147-A177-3AD203B41FA5}">
                      <a16:colId xmlns:a16="http://schemas.microsoft.com/office/drawing/2014/main" val="394814182"/>
                    </a:ext>
                  </a:extLst>
                </a:gridCol>
                <a:gridCol w="1063256">
                  <a:extLst>
                    <a:ext uri="{9D8B030D-6E8A-4147-A177-3AD203B41FA5}">
                      <a16:colId xmlns:a16="http://schemas.microsoft.com/office/drawing/2014/main" val="4170031762"/>
                    </a:ext>
                  </a:extLst>
                </a:gridCol>
                <a:gridCol w="1381511">
                  <a:extLst>
                    <a:ext uri="{9D8B030D-6E8A-4147-A177-3AD203B41FA5}">
                      <a16:colId xmlns:a16="http://schemas.microsoft.com/office/drawing/2014/main" val="4222497626"/>
                    </a:ext>
                  </a:extLst>
                </a:gridCol>
                <a:gridCol w="1009574">
                  <a:extLst>
                    <a:ext uri="{9D8B030D-6E8A-4147-A177-3AD203B41FA5}">
                      <a16:colId xmlns:a16="http://schemas.microsoft.com/office/drawing/2014/main" val="3314089895"/>
                    </a:ext>
                  </a:extLst>
                </a:gridCol>
              </a:tblGrid>
              <a:tr h="414670">
                <a:tc gridSpan="4">
                  <a:txBody>
                    <a:bodyPr/>
                    <a:lstStyle/>
                    <a:p>
                      <a:pPr marL="0" marR="0">
                        <a:spcBef>
                          <a:spcPts val="0"/>
                        </a:spcBef>
                        <a:spcAft>
                          <a:spcPts val="0"/>
                        </a:spcAft>
                      </a:pPr>
                      <a:r>
                        <a:rPr lang="en-AU" sz="1800" dirty="0">
                          <a:effectLst/>
                        </a:rPr>
                        <a:t>Summary of Grade 1 &amp; 2 events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pPr marL="0" marR="0" algn="ctr">
                        <a:spcBef>
                          <a:spcPts val="0"/>
                        </a:spcBef>
                        <a:spcAft>
                          <a:spcPts val="0"/>
                        </a:spcAft>
                      </a:pP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marL="0" marR="0" algn="ctr">
                        <a:spcBef>
                          <a:spcPts val="0"/>
                        </a:spcBef>
                        <a:spcAft>
                          <a:spcPts val="0"/>
                        </a:spcAft>
                      </a:pP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marL="0" marR="0" algn="ctr">
                        <a:spcBef>
                          <a:spcPts val="0"/>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12640731"/>
                  </a:ext>
                </a:extLst>
              </a:tr>
              <a:tr h="636968">
                <a:tc>
                  <a:txBody>
                    <a:bodyPr/>
                    <a:lstStyle/>
                    <a:p>
                      <a:pPr marL="0" marR="0">
                        <a:spcBef>
                          <a:spcPts val="0"/>
                        </a:spcBef>
                        <a:spcAft>
                          <a:spcPts val="0"/>
                        </a:spcAft>
                      </a:pP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b="1" dirty="0">
                          <a:effectLst/>
                        </a:rPr>
                        <a:t>Total</a:t>
                      </a:r>
                      <a:endParaRPr lang="en-US" sz="1800" b="1" dirty="0">
                        <a:effectLst/>
                      </a:endParaRPr>
                    </a:p>
                    <a:p>
                      <a:pPr marL="0" marR="0" algn="ctr">
                        <a:spcBef>
                          <a:spcPts val="0"/>
                        </a:spcBef>
                        <a:spcAft>
                          <a:spcPts val="0"/>
                        </a:spcAft>
                      </a:pPr>
                      <a:r>
                        <a:rPr lang="en-AU" sz="1800" dirty="0">
                          <a:effectLst/>
                        </a:rPr>
                        <a:t>(n=84)</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b="1" dirty="0">
                          <a:effectLst/>
                        </a:rPr>
                        <a:t>Rosuvastatin</a:t>
                      </a:r>
                      <a:r>
                        <a:rPr lang="en-AU" sz="1800" dirty="0">
                          <a:effectLst/>
                        </a:rPr>
                        <a:t> (n=44)</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b="1" dirty="0">
                          <a:effectLst/>
                        </a:rPr>
                        <a:t>Placebo</a:t>
                      </a:r>
                      <a:endParaRPr lang="en-US" sz="1800" b="1" dirty="0">
                        <a:effectLst/>
                      </a:endParaRPr>
                    </a:p>
                    <a:p>
                      <a:pPr marL="0" marR="0" algn="ctr">
                        <a:spcBef>
                          <a:spcPts val="0"/>
                        </a:spcBef>
                        <a:spcAft>
                          <a:spcPts val="0"/>
                        </a:spcAft>
                      </a:pPr>
                      <a:r>
                        <a:rPr lang="en-AU" sz="1800" dirty="0">
                          <a:effectLst/>
                        </a:rPr>
                        <a:t> (n=40)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432713310"/>
                  </a:ext>
                </a:extLst>
              </a:tr>
              <a:tr h="294218">
                <a:tc>
                  <a:txBody>
                    <a:bodyPr/>
                    <a:lstStyle/>
                    <a:p>
                      <a:pPr marL="0" marR="0">
                        <a:spcBef>
                          <a:spcPts val="0"/>
                        </a:spcBef>
                        <a:spcAft>
                          <a:spcPts val="0"/>
                        </a:spcAft>
                      </a:pPr>
                      <a:r>
                        <a:rPr lang="en-AU" sz="1800" b="0" dirty="0">
                          <a:effectLst/>
                        </a:rPr>
                        <a:t>Myalgia</a:t>
                      </a: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dirty="0">
                          <a:effectLst/>
                        </a:rPr>
                        <a:t>12 (14%)</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2 (4%)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dirty="0">
                          <a:effectLst/>
                        </a:rPr>
                        <a:t>10 (25%)</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145658186"/>
                  </a:ext>
                </a:extLst>
              </a:tr>
              <a:tr h="318976">
                <a:tc>
                  <a:txBody>
                    <a:bodyPr/>
                    <a:lstStyle/>
                    <a:p>
                      <a:pPr marL="0" marR="0">
                        <a:spcBef>
                          <a:spcPts val="0"/>
                        </a:spcBef>
                        <a:spcAft>
                          <a:spcPts val="0"/>
                        </a:spcAft>
                      </a:pPr>
                      <a:r>
                        <a:rPr lang="en-AU" sz="1800" b="0">
                          <a:effectLst/>
                        </a:rPr>
                        <a:t>Musculoskeletal</a:t>
                      </a:r>
                      <a:endParaRPr lang="en-US" sz="18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10 (11%)</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10 (22%)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dirty="0">
                          <a:effectLst/>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40981256"/>
                  </a:ext>
                </a:extLst>
              </a:tr>
              <a:tr h="283017">
                <a:tc>
                  <a:txBody>
                    <a:bodyPr/>
                    <a:lstStyle/>
                    <a:p>
                      <a:pPr marL="0" marR="0">
                        <a:spcBef>
                          <a:spcPts val="0"/>
                        </a:spcBef>
                        <a:spcAft>
                          <a:spcPts val="0"/>
                        </a:spcAft>
                      </a:pPr>
                      <a:r>
                        <a:rPr lang="en-AU" sz="1800" b="0">
                          <a:effectLst/>
                        </a:rPr>
                        <a:t>Abdominal Bloating</a:t>
                      </a:r>
                      <a:endParaRPr lang="en-US" sz="18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8 (9%)</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8 (18%)</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dirty="0">
                          <a:effectLst/>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13764570"/>
                  </a:ext>
                </a:extLst>
              </a:tr>
              <a:tr h="283017">
                <a:tc>
                  <a:txBody>
                    <a:bodyPr/>
                    <a:lstStyle/>
                    <a:p>
                      <a:pPr marL="0" marR="0">
                        <a:spcBef>
                          <a:spcPts val="0"/>
                        </a:spcBef>
                        <a:spcAft>
                          <a:spcPts val="0"/>
                        </a:spcAft>
                      </a:pPr>
                      <a:r>
                        <a:rPr lang="en-AU" sz="1800" b="0">
                          <a:effectLst/>
                        </a:rPr>
                        <a:t>Respiratory (cough/SOB)</a:t>
                      </a:r>
                      <a:endParaRPr lang="en-US" sz="18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7 (8%)</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7 (16%)</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dirty="0">
                          <a:effectLst/>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69564664"/>
                  </a:ext>
                </a:extLst>
              </a:tr>
              <a:tr h="283017">
                <a:tc>
                  <a:txBody>
                    <a:bodyPr/>
                    <a:lstStyle/>
                    <a:p>
                      <a:pPr marL="0" marR="0">
                        <a:spcBef>
                          <a:spcPts val="0"/>
                        </a:spcBef>
                        <a:spcAft>
                          <a:spcPts val="0"/>
                        </a:spcAft>
                      </a:pPr>
                      <a:r>
                        <a:rPr lang="en-AU" sz="1800" b="0">
                          <a:effectLst/>
                        </a:rPr>
                        <a:t>Rash/Itch</a:t>
                      </a:r>
                      <a:endParaRPr lang="en-US" sz="18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7 (8%)</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7 (16%)</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dirty="0">
                          <a:effectLst/>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35182476"/>
                  </a:ext>
                </a:extLst>
              </a:tr>
              <a:tr h="283017">
                <a:tc>
                  <a:txBody>
                    <a:bodyPr/>
                    <a:lstStyle/>
                    <a:p>
                      <a:pPr marL="0" marR="0">
                        <a:spcBef>
                          <a:spcPts val="0"/>
                        </a:spcBef>
                        <a:spcAft>
                          <a:spcPts val="0"/>
                        </a:spcAft>
                      </a:pPr>
                      <a:r>
                        <a:rPr lang="en-AU" sz="1800" b="0" dirty="0">
                          <a:effectLst/>
                        </a:rPr>
                        <a:t>Infections</a:t>
                      </a: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7 (8%)</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7 (16%)</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dirty="0">
                          <a:effectLst/>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651543333"/>
                  </a:ext>
                </a:extLst>
              </a:tr>
              <a:tr h="283017">
                <a:tc>
                  <a:txBody>
                    <a:bodyPr/>
                    <a:lstStyle/>
                    <a:p>
                      <a:pPr marL="0" marR="0">
                        <a:spcBef>
                          <a:spcPts val="0"/>
                        </a:spcBef>
                        <a:spcAft>
                          <a:spcPts val="0"/>
                        </a:spcAft>
                      </a:pPr>
                      <a:r>
                        <a:rPr lang="en-AU" sz="1800" b="0">
                          <a:effectLst/>
                        </a:rPr>
                        <a:t>CK elevations &gt;4x ULN</a:t>
                      </a:r>
                      <a:endParaRPr lang="en-US" sz="18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5 (6%)</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2 (4%)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3 (7%)</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8285514"/>
                  </a:ext>
                </a:extLst>
              </a:tr>
              <a:tr h="283017">
                <a:tc>
                  <a:txBody>
                    <a:bodyPr/>
                    <a:lstStyle/>
                    <a:p>
                      <a:pPr marL="0" marR="0">
                        <a:spcBef>
                          <a:spcPts val="0"/>
                        </a:spcBef>
                        <a:spcAft>
                          <a:spcPts val="0"/>
                        </a:spcAft>
                      </a:pPr>
                      <a:r>
                        <a:rPr lang="en-AU" sz="1800" b="0" dirty="0">
                          <a:effectLst/>
                        </a:rPr>
                        <a:t>ALT elevations &gt;4x ULN</a:t>
                      </a: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3 (3%)</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a:effectLst/>
                        </a:rPr>
                        <a:t>2 (4%)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800" dirty="0">
                          <a:effectLst/>
                        </a:rPr>
                        <a:t>1 (2%)</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165406271"/>
                  </a:ext>
                </a:extLst>
              </a:tr>
            </a:tbl>
          </a:graphicData>
        </a:graphic>
      </p:graphicFrame>
      <p:sp>
        <p:nvSpPr>
          <p:cNvPr id="11" name="TextBox 10">
            <a:extLst>
              <a:ext uri="{FF2B5EF4-FFF2-40B4-BE49-F238E27FC236}">
                <a16:creationId xmlns:a16="http://schemas.microsoft.com/office/drawing/2014/main" id="{EE8A3D69-DE8C-4824-91C7-B013F7118636}"/>
              </a:ext>
            </a:extLst>
          </p:cNvPr>
          <p:cNvSpPr txBox="1"/>
          <p:nvPr/>
        </p:nvSpPr>
        <p:spPr>
          <a:xfrm>
            <a:off x="10811709" y="4804631"/>
            <a:ext cx="808074" cy="369332"/>
          </a:xfrm>
          <a:prstGeom prst="rect">
            <a:avLst/>
          </a:prstGeom>
          <a:noFill/>
        </p:spPr>
        <p:txBody>
          <a:bodyPr wrap="square" rtlCol="0">
            <a:spAutoFit/>
          </a:bodyPr>
          <a:lstStyle/>
          <a:p>
            <a:r>
              <a:rPr lang="en-AU" dirty="0"/>
              <a:t>*n (%)</a:t>
            </a:r>
            <a:endParaRPr lang="en-US" dirty="0"/>
          </a:p>
        </p:txBody>
      </p:sp>
    </p:spTree>
    <p:extLst>
      <p:ext uri="{BB962C8B-B14F-4D97-AF65-F5344CB8AC3E}">
        <p14:creationId xmlns:p14="http://schemas.microsoft.com/office/powerpoint/2010/main" val="2973148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7DF80-0ED2-4429-8D45-687D9CAC4F20}"/>
              </a:ext>
            </a:extLst>
          </p:cNvPr>
          <p:cNvSpPr>
            <a:spLocks noGrp="1"/>
          </p:cNvSpPr>
          <p:nvPr>
            <p:ph type="title"/>
          </p:nvPr>
        </p:nvSpPr>
        <p:spPr>
          <a:xfrm>
            <a:off x="176000" y="188940"/>
            <a:ext cx="11821212" cy="775518"/>
          </a:xfrm>
        </p:spPr>
        <p:txBody>
          <a:bodyPr>
            <a:noAutofit/>
          </a:bodyPr>
          <a:lstStyle/>
          <a:p>
            <a:r>
              <a:rPr lang="en-AU" sz="3600" dirty="0"/>
              <a:t>Participants reported high compliance with study medication</a:t>
            </a:r>
            <a:endParaRPr lang="en-US" sz="2800" dirty="0">
              <a:solidFill>
                <a:srgbClr val="FF0000"/>
              </a:solidFill>
            </a:endParaRPr>
          </a:p>
        </p:txBody>
      </p:sp>
      <p:graphicFrame>
        <p:nvGraphicFramePr>
          <p:cNvPr id="11" name="Chart 10">
            <a:extLst>
              <a:ext uri="{FF2B5EF4-FFF2-40B4-BE49-F238E27FC236}">
                <a16:creationId xmlns:a16="http://schemas.microsoft.com/office/drawing/2014/main" id="{60B6B2B0-E05A-486D-87AC-33EAEB4F37A8}"/>
              </a:ext>
            </a:extLst>
          </p:cNvPr>
          <p:cNvGraphicFramePr>
            <a:graphicFrameLocks/>
          </p:cNvGraphicFramePr>
          <p:nvPr>
            <p:extLst>
              <p:ext uri="{D42A27DB-BD31-4B8C-83A1-F6EECF244321}">
                <p14:modId xmlns:p14="http://schemas.microsoft.com/office/powerpoint/2010/main" val="3730166263"/>
              </p:ext>
            </p:extLst>
          </p:nvPr>
        </p:nvGraphicFramePr>
        <p:xfrm>
          <a:off x="446567" y="880771"/>
          <a:ext cx="11569433" cy="52737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6">
            <a:extLst>
              <a:ext uri="{FF2B5EF4-FFF2-40B4-BE49-F238E27FC236}">
                <a16:creationId xmlns:a16="http://schemas.microsoft.com/office/drawing/2014/main" id="{0C2445B8-1472-4048-BF9E-B8B18B076CDE}"/>
              </a:ext>
            </a:extLst>
          </p:cNvPr>
          <p:cNvGraphicFramePr>
            <a:graphicFrameLocks/>
          </p:cNvGraphicFramePr>
          <p:nvPr>
            <p:extLst>
              <p:ext uri="{D42A27DB-BD31-4B8C-83A1-F6EECF244321}">
                <p14:modId xmlns:p14="http://schemas.microsoft.com/office/powerpoint/2010/main" val="4237458071"/>
              </p:ext>
            </p:extLst>
          </p:nvPr>
        </p:nvGraphicFramePr>
        <p:xfrm>
          <a:off x="1702475" y="1429145"/>
          <a:ext cx="3827130" cy="2915550"/>
        </p:xfrm>
        <a:graphic>
          <a:graphicData uri="http://schemas.openxmlformats.org/drawingml/2006/table">
            <a:tbl>
              <a:tblPr firstRow="1" firstCol="1" bandRow="1">
                <a:tableStyleId>{3B4B98B0-60AC-42C2-AFA5-B58CD77FA1E5}</a:tableStyleId>
              </a:tblPr>
              <a:tblGrid>
                <a:gridCol w="1494129">
                  <a:extLst>
                    <a:ext uri="{9D8B030D-6E8A-4147-A177-3AD203B41FA5}">
                      <a16:colId xmlns:a16="http://schemas.microsoft.com/office/drawing/2014/main" val="2154606052"/>
                    </a:ext>
                  </a:extLst>
                </a:gridCol>
                <a:gridCol w="1282125">
                  <a:extLst>
                    <a:ext uri="{9D8B030D-6E8A-4147-A177-3AD203B41FA5}">
                      <a16:colId xmlns:a16="http://schemas.microsoft.com/office/drawing/2014/main" val="2449490543"/>
                    </a:ext>
                  </a:extLst>
                </a:gridCol>
                <a:gridCol w="1050876">
                  <a:extLst>
                    <a:ext uri="{9D8B030D-6E8A-4147-A177-3AD203B41FA5}">
                      <a16:colId xmlns:a16="http://schemas.microsoft.com/office/drawing/2014/main" val="762208389"/>
                    </a:ext>
                  </a:extLst>
                </a:gridCol>
              </a:tblGrid>
              <a:tr h="647900">
                <a:tc>
                  <a:txBody>
                    <a:bodyPr/>
                    <a:lstStyle/>
                    <a:p>
                      <a:pPr marL="0" marR="0" algn="ctr">
                        <a:spcBef>
                          <a:spcPts val="0"/>
                        </a:spcBef>
                        <a:spcAft>
                          <a:spcPts val="0"/>
                        </a:spcAft>
                      </a:pPr>
                      <a:r>
                        <a:rPr lang="en-AU" sz="1600" dirty="0">
                          <a:effectLst/>
                        </a:rPr>
                        <a:t> Tablets missed last 28 days</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600">
                          <a:effectLst/>
                        </a:rPr>
                        <a:t>Week 48</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600" dirty="0">
                          <a:effectLst/>
                        </a:rPr>
                        <a:t>Week 96</a:t>
                      </a:r>
                      <a:endParaRPr lang="en-US"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871451486"/>
                  </a:ext>
                </a:extLst>
              </a:tr>
              <a:tr h="323950">
                <a:tc>
                  <a:txBody>
                    <a:bodyPr/>
                    <a:lstStyle/>
                    <a:p>
                      <a:pPr marL="0" marR="0" algn="ctr">
                        <a:spcBef>
                          <a:spcPts val="0"/>
                        </a:spcBef>
                        <a:spcAft>
                          <a:spcPts val="0"/>
                        </a:spcAft>
                      </a:pPr>
                      <a:r>
                        <a:rPr lang="en-AU" sz="1600" dirty="0">
                          <a:effectLst/>
                        </a:rPr>
                        <a:t>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400" dirty="0">
                          <a:effectLst/>
                          <a:latin typeface="Arial" panose="020B0604020202020204" pitchFamily="34" charset="0"/>
                          <a:ea typeface="Times New Roman" panose="02020603050405020304" pitchFamily="18" charset="0"/>
                          <a:cs typeface="Arial" panose="020B0604020202020204" pitchFamily="34" charset="0"/>
                        </a:rPr>
                        <a:t>51 (76%)</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39 (60%)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856439864"/>
                  </a:ext>
                </a:extLst>
              </a:tr>
              <a:tr h="323950">
                <a:tc>
                  <a:txBody>
                    <a:bodyPr/>
                    <a:lstStyle/>
                    <a:p>
                      <a:pPr marL="0" marR="0" algn="ctr">
                        <a:spcBef>
                          <a:spcPts val="0"/>
                        </a:spcBef>
                        <a:spcAft>
                          <a:spcPts val="0"/>
                        </a:spcAft>
                      </a:pPr>
                      <a:r>
                        <a:rPr lang="en-AU" sz="1600" dirty="0">
                          <a:effectLst/>
                        </a:rPr>
                        <a:t>1</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400" dirty="0">
                          <a:effectLst/>
                          <a:latin typeface="Arial" panose="020B0604020202020204" pitchFamily="34" charset="0"/>
                          <a:ea typeface="Times New Roman" panose="02020603050405020304" pitchFamily="18" charset="0"/>
                          <a:cs typeface="Arial" panose="020B0604020202020204" pitchFamily="34" charset="0"/>
                        </a:rPr>
                        <a:t>7 (10%)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12 (19%)</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67772181"/>
                  </a:ext>
                </a:extLst>
              </a:tr>
              <a:tr h="323950">
                <a:tc>
                  <a:txBody>
                    <a:bodyPr/>
                    <a:lstStyle/>
                    <a:p>
                      <a:pPr marL="0" marR="0" algn="ctr">
                        <a:spcBef>
                          <a:spcPts val="0"/>
                        </a:spcBef>
                        <a:spcAft>
                          <a:spcPts val="0"/>
                        </a:spcAft>
                      </a:pPr>
                      <a:r>
                        <a:rPr lang="en-AU" sz="1600" dirty="0">
                          <a:effectLst/>
                        </a:rPr>
                        <a:t>2</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400" dirty="0">
                          <a:effectLst/>
                          <a:latin typeface="Arial" panose="020B0604020202020204" pitchFamily="34" charset="0"/>
                          <a:ea typeface="Times New Roman" panose="02020603050405020304" pitchFamily="18" charset="0"/>
                          <a:cs typeface="Arial" panose="020B0604020202020204" pitchFamily="34" charset="0"/>
                        </a:rPr>
                        <a:t>6 (8%0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7 (10%)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73037942"/>
                  </a:ext>
                </a:extLst>
              </a:tr>
              <a:tr h="323950">
                <a:tc>
                  <a:txBody>
                    <a:bodyPr/>
                    <a:lstStyle/>
                    <a:p>
                      <a:pPr marL="0" marR="0" algn="ctr">
                        <a:spcBef>
                          <a:spcPts val="0"/>
                        </a:spcBef>
                        <a:spcAft>
                          <a:spcPts val="0"/>
                        </a:spcAft>
                      </a:pPr>
                      <a:r>
                        <a:rPr lang="en-AU" sz="1400" dirty="0">
                          <a:effectLst/>
                          <a:latin typeface="Arial" panose="020B0604020202020204" pitchFamily="34" charset="0"/>
                          <a:ea typeface="Times New Roman" panose="02020603050405020304" pitchFamily="18" charset="0"/>
                          <a:cs typeface="Arial" panose="020B0604020202020204" pitchFamily="34" charset="0"/>
                        </a:rPr>
                        <a:t>3</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400" dirty="0">
                          <a:effectLst/>
                          <a:latin typeface="Arial" panose="020B0604020202020204" pitchFamily="34" charset="0"/>
                          <a:ea typeface="Times New Roman" panose="02020603050405020304" pitchFamily="18" charset="0"/>
                          <a:cs typeface="Arial" panose="020B0604020202020204" pitchFamily="34" charset="0"/>
                        </a:rPr>
                        <a:t>1 (1%)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0 (0%)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93576097"/>
                  </a:ext>
                </a:extLst>
              </a:tr>
              <a:tr h="323950">
                <a:tc>
                  <a:txBody>
                    <a:bodyPr/>
                    <a:lstStyle/>
                    <a:p>
                      <a:pPr marL="0" marR="0" algn="ctr">
                        <a:spcBef>
                          <a:spcPts val="0"/>
                        </a:spcBef>
                        <a:spcAft>
                          <a:spcPts val="0"/>
                        </a:spcAft>
                      </a:pPr>
                      <a:r>
                        <a:rPr lang="en-AU" sz="1400" dirty="0">
                          <a:effectLst/>
                          <a:latin typeface="Arial" panose="020B0604020202020204" pitchFamily="34" charset="0"/>
                          <a:ea typeface="Times New Roman" panose="02020603050405020304" pitchFamily="18" charset="0"/>
                          <a:cs typeface="Arial" panose="020B0604020202020204" pitchFamily="34" charset="0"/>
                        </a:rPr>
                        <a:t>4</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400" dirty="0">
                          <a:effectLst/>
                          <a:latin typeface="Arial" panose="020B0604020202020204" pitchFamily="34" charset="0"/>
                          <a:ea typeface="Times New Roman" panose="02020603050405020304" pitchFamily="18" charset="0"/>
                          <a:cs typeface="Arial" panose="020B0604020202020204" pitchFamily="34" charset="0"/>
                        </a:rPr>
                        <a:t>1 (1%)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4 (6%)</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25871885"/>
                  </a:ext>
                </a:extLst>
              </a:tr>
              <a:tr h="323950">
                <a:tc>
                  <a:txBody>
                    <a:bodyPr/>
                    <a:lstStyle/>
                    <a:p>
                      <a:pPr marL="0" marR="0" algn="ctr">
                        <a:spcBef>
                          <a:spcPts val="0"/>
                        </a:spcBef>
                        <a:spcAft>
                          <a:spcPts val="0"/>
                        </a:spcAft>
                      </a:pPr>
                      <a:r>
                        <a:rPr lang="en-AU" sz="1400" dirty="0">
                          <a:effectLst/>
                          <a:latin typeface="Arial" panose="020B0604020202020204" pitchFamily="34" charset="0"/>
                          <a:ea typeface="Times New Roman" panose="02020603050405020304" pitchFamily="18" charset="0"/>
                          <a:cs typeface="Arial" panose="020B0604020202020204" pitchFamily="34" charset="0"/>
                        </a:rPr>
                        <a:t>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400" dirty="0">
                          <a:effectLst/>
                          <a:latin typeface="Arial" panose="020B0604020202020204" pitchFamily="34" charset="0"/>
                          <a:ea typeface="Times New Roman" panose="02020603050405020304" pitchFamily="18" charset="0"/>
                          <a:cs typeface="Arial" panose="020B0604020202020204" pitchFamily="34" charset="0"/>
                        </a:rPr>
                        <a:t>0 (0%)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1 (1%)</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680392598"/>
                  </a:ext>
                </a:extLst>
              </a:tr>
              <a:tr h="323950">
                <a:tc>
                  <a:txBody>
                    <a:bodyPr/>
                    <a:lstStyle/>
                    <a:p>
                      <a:pPr marL="0" marR="0" algn="ctr">
                        <a:spcBef>
                          <a:spcPts val="0"/>
                        </a:spcBef>
                        <a:spcAft>
                          <a:spcPts val="0"/>
                        </a:spcAft>
                      </a:pPr>
                      <a:r>
                        <a:rPr lang="en-AU" sz="1400" dirty="0">
                          <a:effectLst/>
                          <a:latin typeface="Arial" panose="020B0604020202020204" pitchFamily="34" charset="0"/>
                          <a:ea typeface="Times New Roman" panose="02020603050405020304" pitchFamily="18" charset="0"/>
                          <a:cs typeface="Arial" panose="020B0604020202020204" pitchFamily="34" charset="0"/>
                        </a:rPr>
                        <a:t>10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400" dirty="0">
                          <a:effectLst/>
                          <a:latin typeface="Arial" panose="020B0604020202020204" pitchFamily="34" charset="0"/>
                          <a:ea typeface="Times New Roman" panose="02020603050405020304" pitchFamily="18" charset="0"/>
                          <a:cs typeface="Arial" panose="020B0604020202020204" pitchFamily="34" charset="0"/>
                        </a:rPr>
                        <a:t>1 (1%)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0 (0%)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4115720"/>
                  </a:ext>
                </a:extLst>
              </a:tr>
            </a:tbl>
          </a:graphicData>
        </a:graphic>
      </p:graphicFrame>
      <p:graphicFrame>
        <p:nvGraphicFramePr>
          <p:cNvPr id="13" name="Content Placeholder 6">
            <a:extLst>
              <a:ext uri="{FF2B5EF4-FFF2-40B4-BE49-F238E27FC236}">
                <a16:creationId xmlns:a16="http://schemas.microsoft.com/office/drawing/2014/main" id="{900BAFAB-D817-43AA-8C8E-EDEAFD8A9097}"/>
              </a:ext>
            </a:extLst>
          </p:cNvPr>
          <p:cNvGraphicFramePr>
            <a:graphicFrameLocks/>
          </p:cNvGraphicFramePr>
          <p:nvPr>
            <p:extLst>
              <p:ext uri="{D42A27DB-BD31-4B8C-83A1-F6EECF244321}">
                <p14:modId xmlns:p14="http://schemas.microsoft.com/office/powerpoint/2010/main" val="2972825046"/>
              </p:ext>
            </p:extLst>
          </p:nvPr>
        </p:nvGraphicFramePr>
        <p:xfrm>
          <a:off x="6005032" y="1810145"/>
          <a:ext cx="3632608" cy="1520682"/>
        </p:xfrm>
        <a:graphic>
          <a:graphicData uri="http://schemas.openxmlformats.org/drawingml/2006/table">
            <a:tbl>
              <a:tblPr firstRow="1" firstCol="1" bandRow="1">
                <a:tableStyleId>{3B4B98B0-60AC-42C2-AFA5-B58CD77FA1E5}</a:tableStyleId>
              </a:tblPr>
              <a:tblGrid>
                <a:gridCol w="1418188">
                  <a:extLst>
                    <a:ext uri="{9D8B030D-6E8A-4147-A177-3AD203B41FA5}">
                      <a16:colId xmlns:a16="http://schemas.microsoft.com/office/drawing/2014/main" val="2154606052"/>
                    </a:ext>
                  </a:extLst>
                </a:gridCol>
                <a:gridCol w="1216957">
                  <a:extLst>
                    <a:ext uri="{9D8B030D-6E8A-4147-A177-3AD203B41FA5}">
                      <a16:colId xmlns:a16="http://schemas.microsoft.com/office/drawing/2014/main" val="2449490543"/>
                    </a:ext>
                  </a:extLst>
                </a:gridCol>
                <a:gridCol w="997463">
                  <a:extLst>
                    <a:ext uri="{9D8B030D-6E8A-4147-A177-3AD203B41FA5}">
                      <a16:colId xmlns:a16="http://schemas.microsoft.com/office/drawing/2014/main" val="762208389"/>
                    </a:ext>
                  </a:extLst>
                </a:gridCol>
              </a:tblGrid>
              <a:tr h="608271">
                <a:tc>
                  <a:txBody>
                    <a:bodyPr/>
                    <a:lstStyle/>
                    <a:p>
                      <a:pPr marL="0" marR="0" algn="ctr">
                        <a:spcBef>
                          <a:spcPts val="0"/>
                        </a:spcBef>
                        <a:spcAft>
                          <a:spcPts val="0"/>
                        </a:spcAft>
                      </a:pPr>
                      <a:r>
                        <a:rPr lang="en-AU" sz="1600" dirty="0">
                          <a:effectLst/>
                        </a:rPr>
                        <a:t> Tablets missed last 7 days</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600" dirty="0">
                          <a:effectLst/>
                        </a:rPr>
                        <a:t>Week 48</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600" dirty="0">
                          <a:effectLst/>
                        </a:rPr>
                        <a:t>Week 96</a:t>
                      </a:r>
                      <a:endParaRPr lang="en-US"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871451486"/>
                  </a:ext>
                </a:extLst>
              </a:tr>
              <a:tr h="304137">
                <a:tc>
                  <a:txBody>
                    <a:bodyPr/>
                    <a:lstStyle/>
                    <a:p>
                      <a:pPr marL="0" marR="0" algn="ctr">
                        <a:spcBef>
                          <a:spcPts val="0"/>
                        </a:spcBef>
                        <a:spcAft>
                          <a:spcPts val="0"/>
                        </a:spcAft>
                      </a:pPr>
                      <a:r>
                        <a:rPr lang="en-AU" sz="1600" dirty="0">
                          <a:effectLst/>
                        </a:rPr>
                        <a:t>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400" dirty="0">
                          <a:effectLst/>
                          <a:latin typeface="Arial" panose="020B0604020202020204" pitchFamily="34" charset="0"/>
                          <a:ea typeface="Times New Roman" panose="02020603050405020304" pitchFamily="18" charset="0"/>
                          <a:cs typeface="Arial" panose="020B0604020202020204" pitchFamily="34" charset="0"/>
                        </a:rPr>
                        <a:t>64 (95%)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59 (92%)</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856439864"/>
                  </a:ext>
                </a:extLst>
              </a:tr>
              <a:tr h="304137">
                <a:tc>
                  <a:txBody>
                    <a:bodyPr/>
                    <a:lstStyle/>
                    <a:p>
                      <a:pPr marL="0" marR="0" algn="ctr">
                        <a:spcBef>
                          <a:spcPts val="0"/>
                        </a:spcBef>
                        <a:spcAft>
                          <a:spcPts val="0"/>
                        </a:spcAft>
                      </a:pPr>
                      <a:r>
                        <a:rPr lang="en-AU" sz="1600" dirty="0">
                          <a:effectLst/>
                        </a:rPr>
                        <a:t>1</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400" dirty="0">
                          <a:effectLst/>
                          <a:latin typeface="Arial" panose="020B0604020202020204" pitchFamily="34" charset="0"/>
                          <a:ea typeface="Times New Roman" panose="02020603050405020304" pitchFamily="18" charset="0"/>
                          <a:cs typeface="Arial" panose="020B0604020202020204" pitchFamily="34" charset="0"/>
                        </a:rPr>
                        <a:t>1 (1%)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600" dirty="0">
                          <a:effectLst/>
                          <a:latin typeface="Arial" panose="020B0604020202020204" pitchFamily="34" charset="0"/>
                          <a:ea typeface="Times New Roman" panose="02020603050405020304" pitchFamily="18" charset="0"/>
                          <a:cs typeface="Arial" panose="020B0604020202020204" pitchFamily="34" charset="0"/>
                        </a:rPr>
                        <a:t>4 (6%)</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67772181"/>
                  </a:ext>
                </a:extLst>
              </a:tr>
              <a:tr h="304137">
                <a:tc>
                  <a:txBody>
                    <a:bodyPr/>
                    <a:lstStyle/>
                    <a:p>
                      <a:pPr marL="0" marR="0" algn="ctr">
                        <a:spcBef>
                          <a:spcPts val="0"/>
                        </a:spcBef>
                        <a:spcAft>
                          <a:spcPts val="0"/>
                        </a:spcAft>
                      </a:pPr>
                      <a:r>
                        <a:rPr lang="en-AU" sz="1600" dirty="0">
                          <a:effectLst/>
                        </a:rPr>
                        <a:t>2</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600" dirty="0">
                          <a:effectLst/>
                        </a:rPr>
                        <a:t> 2 (3%)</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AU" sz="1600" dirty="0">
                          <a:effectLst/>
                        </a:rPr>
                        <a:t>1 (1%)</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73037942"/>
                  </a:ext>
                </a:extLst>
              </a:tr>
            </a:tbl>
          </a:graphicData>
        </a:graphic>
      </p:graphicFrame>
      <p:sp>
        <p:nvSpPr>
          <p:cNvPr id="14" name="TextBox 13">
            <a:extLst>
              <a:ext uri="{FF2B5EF4-FFF2-40B4-BE49-F238E27FC236}">
                <a16:creationId xmlns:a16="http://schemas.microsoft.com/office/drawing/2014/main" id="{C7150790-A475-4285-8FFC-00E8F77B79D7}"/>
              </a:ext>
            </a:extLst>
          </p:cNvPr>
          <p:cNvSpPr txBox="1"/>
          <p:nvPr/>
        </p:nvSpPr>
        <p:spPr>
          <a:xfrm>
            <a:off x="8829566" y="3330827"/>
            <a:ext cx="808074" cy="369332"/>
          </a:xfrm>
          <a:prstGeom prst="rect">
            <a:avLst/>
          </a:prstGeom>
          <a:noFill/>
        </p:spPr>
        <p:txBody>
          <a:bodyPr wrap="square" rtlCol="0">
            <a:spAutoFit/>
          </a:bodyPr>
          <a:lstStyle/>
          <a:p>
            <a:r>
              <a:rPr lang="en-AU" dirty="0"/>
              <a:t>*n (%)</a:t>
            </a:r>
            <a:endParaRPr lang="en-US" dirty="0"/>
          </a:p>
        </p:txBody>
      </p:sp>
    </p:spTree>
    <p:extLst>
      <p:ext uri="{BB962C8B-B14F-4D97-AF65-F5344CB8AC3E}">
        <p14:creationId xmlns:p14="http://schemas.microsoft.com/office/powerpoint/2010/main" val="1604151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D669-322D-4D8B-839E-7CD2A4E4D4AC}"/>
              </a:ext>
            </a:extLst>
          </p:cNvPr>
          <p:cNvSpPr>
            <a:spLocks noGrp="1"/>
          </p:cNvSpPr>
          <p:nvPr>
            <p:ph type="title"/>
          </p:nvPr>
        </p:nvSpPr>
        <p:spPr/>
        <p:txBody>
          <a:bodyPr/>
          <a:lstStyle/>
          <a:p>
            <a:r>
              <a:rPr lang="en-AU" dirty="0"/>
              <a:t>Limitations</a:t>
            </a:r>
            <a:endParaRPr lang="en-US" dirty="0"/>
          </a:p>
        </p:txBody>
      </p:sp>
      <p:sp>
        <p:nvSpPr>
          <p:cNvPr id="3" name="Content Placeholder 2">
            <a:extLst>
              <a:ext uri="{FF2B5EF4-FFF2-40B4-BE49-F238E27FC236}">
                <a16:creationId xmlns:a16="http://schemas.microsoft.com/office/drawing/2014/main" id="{5C3F2493-E586-4AAD-AB39-0A4A30894B1A}"/>
              </a:ext>
            </a:extLst>
          </p:cNvPr>
          <p:cNvSpPr>
            <a:spLocks noGrp="1"/>
          </p:cNvSpPr>
          <p:nvPr>
            <p:ph idx="1"/>
          </p:nvPr>
        </p:nvSpPr>
        <p:spPr/>
        <p:txBody>
          <a:bodyPr>
            <a:normAutofit lnSpcReduction="10000"/>
          </a:bodyPr>
          <a:lstStyle/>
          <a:p>
            <a:pPr>
              <a:lnSpc>
                <a:spcPct val="100000"/>
              </a:lnSpc>
            </a:pPr>
            <a:r>
              <a:rPr lang="en-AU" dirty="0"/>
              <a:t>Small sample size</a:t>
            </a:r>
          </a:p>
          <a:p>
            <a:pPr>
              <a:lnSpc>
                <a:spcPct val="100000"/>
              </a:lnSpc>
            </a:pPr>
            <a:endParaRPr lang="en-AU" dirty="0"/>
          </a:p>
          <a:p>
            <a:pPr>
              <a:lnSpc>
                <a:spcPct val="100000"/>
              </a:lnSpc>
            </a:pPr>
            <a:r>
              <a:rPr lang="en-AU" dirty="0"/>
              <a:t>Homogeneous participant population with a significant lack of women</a:t>
            </a:r>
          </a:p>
          <a:p>
            <a:pPr>
              <a:lnSpc>
                <a:spcPct val="100000"/>
              </a:lnSpc>
            </a:pPr>
            <a:endParaRPr lang="en-AU" dirty="0"/>
          </a:p>
          <a:p>
            <a:pPr>
              <a:lnSpc>
                <a:spcPct val="100000"/>
              </a:lnSpc>
            </a:pPr>
            <a:r>
              <a:rPr lang="en-AU" dirty="0"/>
              <a:t>Surrogate endpoint may not represent true effect of rosuvastatin on clinical endpoints</a:t>
            </a:r>
          </a:p>
          <a:p>
            <a:pPr>
              <a:lnSpc>
                <a:spcPct val="100000"/>
              </a:lnSpc>
            </a:pPr>
            <a:endParaRPr lang="en-AU" dirty="0"/>
          </a:p>
          <a:p>
            <a:pPr>
              <a:lnSpc>
                <a:spcPct val="100000"/>
              </a:lnSpc>
            </a:pPr>
            <a:r>
              <a:rPr lang="en-US" dirty="0" err="1"/>
              <a:t>cIMT</a:t>
            </a:r>
            <a:r>
              <a:rPr lang="en-US" dirty="0"/>
              <a:t> progression in the placebo arm was well below anticipated</a:t>
            </a:r>
          </a:p>
        </p:txBody>
      </p:sp>
    </p:spTree>
    <p:extLst>
      <p:ext uri="{BB962C8B-B14F-4D97-AF65-F5344CB8AC3E}">
        <p14:creationId xmlns:p14="http://schemas.microsoft.com/office/powerpoint/2010/main" val="1228709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C28CF-8048-44D1-ACA1-0ED8473BF7B4}"/>
              </a:ext>
            </a:extLst>
          </p:cNvPr>
          <p:cNvSpPr>
            <a:spLocks noGrp="1"/>
          </p:cNvSpPr>
          <p:nvPr>
            <p:ph type="title"/>
          </p:nvPr>
        </p:nvSpPr>
        <p:spPr/>
        <p:txBody>
          <a:bodyPr/>
          <a:lstStyle/>
          <a:p>
            <a:r>
              <a:rPr lang="en-AU" dirty="0"/>
              <a:t>Conclusions</a:t>
            </a:r>
            <a:endParaRPr lang="en-US" dirty="0"/>
          </a:p>
        </p:txBody>
      </p:sp>
      <p:sp>
        <p:nvSpPr>
          <p:cNvPr id="3" name="Content Placeholder 2">
            <a:extLst>
              <a:ext uri="{FF2B5EF4-FFF2-40B4-BE49-F238E27FC236}">
                <a16:creationId xmlns:a16="http://schemas.microsoft.com/office/drawing/2014/main" id="{2F7ED345-B9D4-4A54-8290-909416799D72}"/>
              </a:ext>
            </a:extLst>
          </p:cNvPr>
          <p:cNvSpPr>
            <a:spLocks noGrp="1"/>
          </p:cNvSpPr>
          <p:nvPr>
            <p:ph idx="1"/>
          </p:nvPr>
        </p:nvSpPr>
        <p:spPr>
          <a:xfrm>
            <a:off x="828806" y="1080697"/>
            <a:ext cx="10515600" cy="4852270"/>
          </a:xfrm>
        </p:spPr>
        <p:txBody>
          <a:bodyPr>
            <a:normAutofit fontScale="77500" lnSpcReduction="20000"/>
          </a:bodyPr>
          <a:lstStyle/>
          <a:p>
            <a:pPr>
              <a:lnSpc>
                <a:spcPct val="100000"/>
              </a:lnSpc>
            </a:pPr>
            <a:r>
              <a:rPr lang="en-AU" dirty="0"/>
              <a:t>Despite predictable effects on total and LDL-cholesterol 96 weeks of rosuvastatin in PWHIV at moderate cardiovascular risk did not alter progression of atherosclerosis (as estimated by </a:t>
            </a:r>
            <a:r>
              <a:rPr lang="en-AU" dirty="0" err="1"/>
              <a:t>cIMT</a:t>
            </a:r>
            <a:r>
              <a:rPr lang="en-AU" dirty="0"/>
              <a:t>) compared with placebo</a:t>
            </a:r>
          </a:p>
          <a:p>
            <a:pPr>
              <a:lnSpc>
                <a:spcPct val="100000"/>
              </a:lnSpc>
            </a:pPr>
            <a:endParaRPr lang="en-AU" dirty="0"/>
          </a:p>
          <a:p>
            <a:pPr>
              <a:lnSpc>
                <a:spcPct val="100000"/>
              </a:lnSpc>
            </a:pPr>
            <a:r>
              <a:rPr lang="en-AU" dirty="0"/>
              <a:t>Rosuvastatin was however associated with increased incidence of side effects</a:t>
            </a:r>
          </a:p>
          <a:p>
            <a:pPr>
              <a:lnSpc>
                <a:spcPct val="100000"/>
              </a:lnSpc>
            </a:pPr>
            <a:endParaRPr lang="en-AU" dirty="0"/>
          </a:p>
          <a:p>
            <a:pPr>
              <a:lnSpc>
                <a:spcPct val="100000"/>
              </a:lnSpc>
            </a:pPr>
            <a:r>
              <a:rPr lang="en-AU" dirty="0"/>
              <a:t>Thus the benefits of statin therapy in PWHIV at low-moderate risk may not justify the potential harms</a:t>
            </a:r>
          </a:p>
          <a:p>
            <a:pPr>
              <a:lnSpc>
                <a:spcPct val="100000"/>
              </a:lnSpc>
            </a:pPr>
            <a:endParaRPr lang="en-AU" dirty="0"/>
          </a:p>
          <a:p>
            <a:pPr>
              <a:lnSpc>
                <a:spcPct val="100000"/>
              </a:lnSpc>
            </a:pPr>
            <a:r>
              <a:rPr lang="en-AU" dirty="0"/>
              <a:t>Need to await the currently running REPREIVE trial before different thresholds for the institution of primary preventative therapy in people with HIV can be recommended </a:t>
            </a:r>
          </a:p>
          <a:p>
            <a:pPr>
              <a:lnSpc>
                <a:spcPct val="100000"/>
              </a:lnSpc>
            </a:pPr>
            <a:endParaRPr lang="en-US" dirty="0"/>
          </a:p>
        </p:txBody>
      </p:sp>
    </p:spTree>
    <p:extLst>
      <p:ext uri="{BB962C8B-B14F-4D97-AF65-F5344CB8AC3E}">
        <p14:creationId xmlns:p14="http://schemas.microsoft.com/office/powerpoint/2010/main" val="3784064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5E4A8-E6CD-4E21-81A6-8A1994963CE2}"/>
              </a:ext>
            </a:extLst>
          </p:cNvPr>
          <p:cNvSpPr>
            <a:spLocks noGrp="1"/>
          </p:cNvSpPr>
          <p:nvPr>
            <p:ph type="title"/>
          </p:nvPr>
        </p:nvSpPr>
        <p:spPr>
          <a:xfrm>
            <a:off x="176000" y="57004"/>
            <a:ext cx="11821212" cy="551344"/>
          </a:xfrm>
        </p:spPr>
        <p:txBody>
          <a:bodyPr>
            <a:normAutofit fontScale="90000"/>
          </a:bodyPr>
          <a:lstStyle/>
          <a:p>
            <a:r>
              <a:rPr lang="en-AU" sz="3600" dirty="0"/>
              <a:t>Acknowledgments</a:t>
            </a:r>
            <a:endParaRPr lang="en-US" sz="3600" dirty="0"/>
          </a:p>
        </p:txBody>
      </p:sp>
      <p:pic>
        <p:nvPicPr>
          <p:cNvPr id="8" name="Content Placeholder 4">
            <a:extLst>
              <a:ext uri="{FF2B5EF4-FFF2-40B4-BE49-F238E27FC236}">
                <a16:creationId xmlns:a16="http://schemas.microsoft.com/office/drawing/2014/main" id="{8F9304DF-9132-4E31-AC46-2A477438CC35}"/>
              </a:ext>
            </a:extLst>
          </p:cNvPr>
          <p:cNvPicPr>
            <a:picLocks noChangeAspect="1"/>
          </p:cNvPicPr>
          <p:nvPr/>
        </p:nvPicPr>
        <p:blipFill>
          <a:blip r:embed="rId2"/>
          <a:stretch>
            <a:fillRect/>
          </a:stretch>
        </p:blipFill>
        <p:spPr>
          <a:xfrm>
            <a:off x="386859" y="4171972"/>
            <a:ext cx="4667565" cy="1656007"/>
          </a:xfrm>
          <a:prstGeom prst="rect">
            <a:avLst/>
          </a:prstGeom>
        </p:spPr>
      </p:pic>
      <p:sp>
        <p:nvSpPr>
          <p:cNvPr id="9" name="Content Placeholder 2">
            <a:extLst>
              <a:ext uri="{FF2B5EF4-FFF2-40B4-BE49-F238E27FC236}">
                <a16:creationId xmlns:a16="http://schemas.microsoft.com/office/drawing/2014/main" id="{B5E856BB-418C-4134-B548-7D64CAEBC60B}"/>
              </a:ext>
            </a:extLst>
          </p:cNvPr>
          <p:cNvSpPr txBox="1">
            <a:spLocks/>
          </p:cNvSpPr>
          <p:nvPr/>
        </p:nvSpPr>
        <p:spPr>
          <a:xfrm>
            <a:off x="765830" y="511130"/>
            <a:ext cx="10660339" cy="11152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n-AU" sz="2400" dirty="0">
                <a:solidFill>
                  <a:srgbClr val="0070C0"/>
                </a:solidFill>
              </a:rPr>
              <a:t>The </a:t>
            </a:r>
            <a:r>
              <a:rPr lang="en-AU" sz="2400" b="1" u="sng" dirty="0">
                <a:solidFill>
                  <a:srgbClr val="0070C0"/>
                </a:solidFill>
              </a:rPr>
              <a:t>participants</a:t>
            </a:r>
            <a:r>
              <a:rPr lang="en-AU" sz="2400" dirty="0">
                <a:solidFill>
                  <a:srgbClr val="0070C0"/>
                </a:solidFill>
              </a:rPr>
              <a:t> without whom this project could not have been completed</a:t>
            </a:r>
          </a:p>
        </p:txBody>
      </p:sp>
      <p:pic>
        <p:nvPicPr>
          <p:cNvPr id="10" name="Espace réservé du contenu 2"/>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l="3210" t="7033"/>
          <a:stretch/>
        </p:blipFill>
        <p:spPr>
          <a:xfrm>
            <a:off x="5282124" y="4171972"/>
            <a:ext cx="3128945" cy="1689109"/>
          </a:xfr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859" y="1097160"/>
            <a:ext cx="920382" cy="920382"/>
          </a:xfrm>
          <a:prstGeom prst="rect">
            <a:avLst/>
          </a:prstGeom>
        </p:spPr>
      </p:pic>
      <p:sp>
        <p:nvSpPr>
          <p:cNvPr id="7" name="Title 1">
            <a:extLst>
              <a:ext uri="{FF2B5EF4-FFF2-40B4-BE49-F238E27FC236}">
                <a16:creationId xmlns:a16="http://schemas.microsoft.com/office/drawing/2014/main" id="{9D3F6BDA-59C3-4D42-9BEB-C7180FA3EBA3}"/>
              </a:ext>
            </a:extLst>
          </p:cNvPr>
          <p:cNvSpPr txBox="1">
            <a:spLocks/>
          </p:cNvSpPr>
          <p:nvPr/>
        </p:nvSpPr>
        <p:spPr>
          <a:xfrm>
            <a:off x="8579120" y="4346421"/>
            <a:ext cx="3612880" cy="476250"/>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070C0"/>
                </a:solidFill>
                <a:latin typeface="Raleway" panose="020B0503030101060003"/>
                <a:ea typeface="+mj-ea"/>
                <a:cs typeface="+mj-cs"/>
              </a:defRPr>
            </a:lvl1pPr>
          </a:lstStyle>
          <a:p>
            <a:r>
              <a:rPr lang="en-AU" sz="1800" dirty="0">
                <a:solidFill>
                  <a:srgbClr val="00B0F0"/>
                </a:solidFill>
              </a:rPr>
              <a:t>Janine.Trevillyan@monash.edu</a:t>
            </a:r>
            <a:endParaRPr lang="en-US" sz="1800" dirty="0">
              <a:solidFill>
                <a:srgbClr val="00B0F0"/>
              </a:solidFill>
            </a:endParaRPr>
          </a:p>
        </p:txBody>
      </p:sp>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918" y="2293964"/>
            <a:ext cx="1940646" cy="6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ZoneTexte 2"/>
          <p:cNvSpPr txBox="1"/>
          <p:nvPr/>
        </p:nvSpPr>
        <p:spPr>
          <a:xfrm>
            <a:off x="1590675" y="1110612"/>
            <a:ext cx="10334625" cy="830997"/>
          </a:xfrm>
          <a:prstGeom prst="rect">
            <a:avLst/>
          </a:prstGeom>
          <a:noFill/>
        </p:spPr>
        <p:txBody>
          <a:bodyPr wrap="square" rtlCol="0">
            <a:spAutoFit/>
          </a:bodyPr>
          <a:lstStyle/>
          <a:p>
            <a:pPr algn="just"/>
            <a:r>
              <a:rPr lang="en-GB" sz="1600" dirty="0"/>
              <a:t>Cath Downes, Janine Roney, Kerrie Watson, Anne </a:t>
            </a:r>
            <a:r>
              <a:rPr lang="en-GB" sz="1600" dirty="0" err="1"/>
              <a:t>Mak</a:t>
            </a:r>
            <a:r>
              <a:rPr lang="en-GB" sz="1600" dirty="0"/>
              <a:t>,  </a:t>
            </a:r>
            <a:r>
              <a:rPr lang="en-GB" sz="1600" dirty="0" err="1"/>
              <a:t>Donatienne</a:t>
            </a:r>
            <a:r>
              <a:rPr lang="en-GB" sz="1600" dirty="0"/>
              <a:t> Cordier, Sabine Bavamian, Rachel </a:t>
            </a:r>
            <a:r>
              <a:rPr lang="en-GB" sz="1600" dirty="0" err="1"/>
              <a:t>Spycher-Elbes</a:t>
            </a:r>
            <a:r>
              <a:rPr lang="en-GB" sz="1600" dirty="0"/>
              <a:t>, Yoana Dimitrova, Thanh Lecompte, Baris </a:t>
            </a:r>
            <a:r>
              <a:rPr lang="en-GB" sz="1600" dirty="0" err="1"/>
              <a:t>Gencer</a:t>
            </a:r>
            <a:r>
              <a:rPr lang="en-GB" sz="1600" dirty="0"/>
              <a:t>, Fabrizio Montecucco, Laura Ciaffi, Patricia Vasquez, Victoria Rollason, and The Swiss HIV Cohort Study Network. </a:t>
            </a:r>
          </a:p>
        </p:txBody>
      </p:sp>
      <p:sp>
        <p:nvSpPr>
          <p:cNvPr id="14" name="TextBox 13">
            <a:extLst>
              <a:ext uri="{FF2B5EF4-FFF2-40B4-BE49-F238E27FC236}">
                <a16:creationId xmlns:a16="http://schemas.microsoft.com/office/drawing/2014/main" id="{246A97EF-3A8B-43D6-9B17-FA1A7176C81E}"/>
              </a:ext>
            </a:extLst>
          </p:cNvPr>
          <p:cNvSpPr txBox="1"/>
          <p:nvPr/>
        </p:nvSpPr>
        <p:spPr>
          <a:xfrm>
            <a:off x="2230909" y="2166376"/>
            <a:ext cx="9624173" cy="1885131"/>
          </a:xfrm>
          <a:prstGeom prst="rect">
            <a:avLst/>
          </a:prstGeom>
          <a:noFill/>
        </p:spPr>
        <p:txBody>
          <a:bodyPr wrap="square" rtlCol="0">
            <a:spAutoFit/>
          </a:bodyPr>
          <a:lstStyle/>
          <a:p>
            <a:pPr algn="just"/>
            <a:endParaRPr lang="en-GB" sz="1050" dirty="0"/>
          </a:p>
          <a:p>
            <a:pPr algn="just"/>
            <a:r>
              <a:rPr lang="en-GB" sz="1600" b="1" u="sng" dirty="0"/>
              <a:t>Funders (Swiss Sites):</a:t>
            </a:r>
            <a:r>
              <a:rPr lang="en-GB" sz="1600" dirty="0"/>
              <a:t> Swiss Foundation of Cardiology, Swiss National Foundation FNRS#32003B_135745, Reuter Foundation No 519, </a:t>
            </a:r>
            <a:r>
              <a:rPr lang="en-GB" sz="1600" dirty="0" err="1"/>
              <a:t>Boninchi</a:t>
            </a:r>
            <a:r>
              <a:rPr lang="en-GB" sz="1600" dirty="0"/>
              <a:t> Foundation, Foundation </a:t>
            </a:r>
            <a:r>
              <a:rPr lang="en-GB" sz="1600" dirty="0" err="1"/>
              <a:t>Gerbex</a:t>
            </a:r>
            <a:r>
              <a:rPr lang="en-GB" sz="1600" dirty="0"/>
              <a:t>-Bourget, Clinical Research </a:t>
            </a:r>
            <a:r>
              <a:rPr lang="en-GB" sz="1600" dirty="0" err="1"/>
              <a:t>Center</a:t>
            </a:r>
            <a:r>
              <a:rPr lang="en-GB" sz="1600" dirty="0"/>
              <a:t>, University Hospital and Faculty of Medicine, Geneva</a:t>
            </a:r>
          </a:p>
          <a:p>
            <a:pPr algn="just"/>
            <a:endParaRPr lang="en-GB" sz="1000" dirty="0"/>
          </a:p>
          <a:p>
            <a:pPr algn="just"/>
            <a:r>
              <a:rPr lang="en-GB" sz="1600" b="1" u="sng" dirty="0"/>
              <a:t>Funders (Australian Sites):</a:t>
            </a:r>
            <a:r>
              <a:rPr lang="en-GB" sz="1600" dirty="0"/>
              <a:t> National Health and Medical Research Council (APP1111626); Faculty of Medicine Monash University, Alfred Health Department of Cardiology</a:t>
            </a:r>
            <a:endParaRPr lang="en-GB" sz="1600" b="1" u="sng" dirty="0"/>
          </a:p>
          <a:p>
            <a:pPr algn="just"/>
            <a:endParaRPr lang="en-US" sz="1600" dirty="0"/>
          </a:p>
        </p:txBody>
      </p:sp>
      <p:pic>
        <p:nvPicPr>
          <p:cNvPr id="15" name="Picture 14">
            <a:extLst>
              <a:ext uri="{FF2B5EF4-FFF2-40B4-BE49-F238E27FC236}">
                <a16:creationId xmlns:a16="http://schemas.microsoft.com/office/drawing/2014/main" id="{7FA3EDB2-1E16-4AB6-8085-8256D5D9EE2B}"/>
              </a:ext>
            </a:extLst>
          </p:cNvPr>
          <p:cNvPicPr>
            <a:picLocks noChangeAspect="1"/>
          </p:cNvPicPr>
          <p:nvPr/>
        </p:nvPicPr>
        <p:blipFill>
          <a:blip r:embed="rId7"/>
          <a:stretch>
            <a:fillRect/>
          </a:stretch>
        </p:blipFill>
        <p:spPr>
          <a:xfrm>
            <a:off x="361663" y="3171902"/>
            <a:ext cx="1825839" cy="695960"/>
          </a:xfrm>
          <a:prstGeom prst="rect">
            <a:avLst/>
          </a:prstGeom>
        </p:spPr>
      </p:pic>
      <p:grpSp>
        <p:nvGrpSpPr>
          <p:cNvPr id="4" name="Group 3">
            <a:extLst>
              <a:ext uri="{FF2B5EF4-FFF2-40B4-BE49-F238E27FC236}">
                <a16:creationId xmlns:a16="http://schemas.microsoft.com/office/drawing/2014/main" id="{3D4B3C7C-5B1A-4865-9BB5-5A3510BA926C}"/>
              </a:ext>
            </a:extLst>
          </p:cNvPr>
          <p:cNvGrpSpPr/>
          <p:nvPr/>
        </p:nvGrpSpPr>
        <p:grpSpPr>
          <a:xfrm>
            <a:off x="8579120" y="5165474"/>
            <a:ext cx="2356695" cy="398041"/>
            <a:chOff x="1452381" y="3749969"/>
            <a:chExt cx="1979148" cy="342594"/>
          </a:xfrm>
        </p:grpSpPr>
        <p:sp>
          <p:nvSpPr>
            <p:cNvPr id="5" name="Title 1">
              <a:extLst>
                <a:ext uri="{FF2B5EF4-FFF2-40B4-BE49-F238E27FC236}">
                  <a16:creationId xmlns:a16="http://schemas.microsoft.com/office/drawing/2014/main" id="{B75B3677-25C2-445D-AC81-2E41FA2C8D01}"/>
                </a:ext>
              </a:extLst>
            </p:cNvPr>
            <p:cNvSpPr txBox="1">
              <a:spLocks/>
            </p:cNvSpPr>
            <p:nvPr/>
          </p:nvSpPr>
          <p:spPr>
            <a:xfrm>
              <a:off x="1452381" y="3749969"/>
              <a:ext cx="1979148" cy="342594"/>
            </a:xfrm>
            <a:prstGeom prst="rect">
              <a:avLst/>
            </a:prstGeom>
            <a:solidFill>
              <a:schemeClr val="bg1"/>
            </a:solidFill>
          </p:spPr>
          <p:txBody>
            <a:bodyPr vert="horz" lIns="91440" tIns="45720" rIns="91440" bIns="45720" rtlCol="0" anchor="ctr">
              <a:noAutofit/>
            </a:bodyPr>
            <a:lstStyle>
              <a:lvl1pPr algn="ctr" defTabSz="457200" rtl="0" eaLnBrk="1" latinLnBrk="0" hangingPunct="1">
                <a:spcBef>
                  <a:spcPct val="0"/>
                </a:spcBef>
                <a:buNone/>
                <a:defRPr sz="4000" b="1" kern="1200">
                  <a:solidFill>
                    <a:srgbClr val="0099D2"/>
                  </a:solidFill>
                  <a:latin typeface="Raleway" panose="020B0503030101060003" pitchFamily="34" charset="0"/>
                  <a:ea typeface="+mj-ea"/>
                  <a:cs typeface="Arial" pitchFamily="34" charset="0"/>
                </a:defRPr>
              </a:lvl1pPr>
            </a:lstStyle>
            <a:p>
              <a:pPr algn="r"/>
              <a:r>
                <a:rPr lang="en-AU" sz="2000" b="0" dirty="0"/>
                <a:t>@J_Trevillyan</a:t>
              </a:r>
              <a:endParaRPr lang="en-GB" sz="2000" b="0" dirty="0"/>
            </a:p>
          </p:txBody>
        </p:sp>
        <p:pic>
          <p:nvPicPr>
            <p:cNvPr id="6" name="Picture 5">
              <a:extLst>
                <a:ext uri="{FF2B5EF4-FFF2-40B4-BE49-F238E27FC236}">
                  <a16:creationId xmlns:a16="http://schemas.microsoft.com/office/drawing/2014/main" id="{2E79EA56-F198-4018-975C-54D2B6C656A0}"/>
                </a:ext>
              </a:extLst>
            </p:cNvPr>
            <p:cNvPicPr>
              <a:picLocks noChangeAspect="1"/>
            </p:cNvPicPr>
            <p:nvPr/>
          </p:nvPicPr>
          <p:blipFill rotWithShape="1">
            <a:blip r:embed="rId8"/>
            <a:srcRect l="13768" r="13154"/>
            <a:stretch/>
          </p:blipFill>
          <p:spPr>
            <a:xfrm>
              <a:off x="1734639" y="3796144"/>
              <a:ext cx="274310" cy="250243"/>
            </a:xfrm>
            <a:prstGeom prst="rect">
              <a:avLst/>
            </a:prstGeom>
            <a:solidFill>
              <a:schemeClr val="bg1"/>
            </a:solidFill>
          </p:spPr>
        </p:pic>
      </p:grpSp>
    </p:spTree>
    <p:extLst>
      <p:ext uri="{BB962C8B-B14F-4D97-AF65-F5344CB8AC3E}">
        <p14:creationId xmlns:p14="http://schemas.microsoft.com/office/powerpoint/2010/main" val="1709629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33A89-60EC-4DD4-9562-905068BFDF5E}"/>
              </a:ext>
            </a:extLst>
          </p:cNvPr>
          <p:cNvSpPr>
            <a:spLocks noGrp="1"/>
          </p:cNvSpPr>
          <p:nvPr>
            <p:ph type="title"/>
          </p:nvPr>
        </p:nvSpPr>
        <p:spPr/>
        <p:txBody>
          <a:bodyPr/>
          <a:lstStyle/>
          <a:p>
            <a:r>
              <a:rPr lang="en-AU" dirty="0"/>
              <a:t>Baseline Lipid levels</a:t>
            </a:r>
            <a:endParaRPr lang="en-US" dirty="0"/>
          </a:p>
        </p:txBody>
      </p:sp>
      <p:graphicFrame>
        <p:nvGraphicFramePr>
          <p:cNvPr id="4" name="Content Placeholder 3">
            <a:extLst>
              <a:ext uri="{FF2B5EF4-FFF2-40B4-BE49-F238E27FC236}">
                <a16:creationId xmlns:a16="http://schemas.microsoft.com/office/drawing/2014/main" id="{847720C3-A526-4106-ABE0-F73C7CF9391E}"/>
              </a:ext>
            </a:extLst>
          </p:cNvPr>
          <p:cNvGraphicFramePr>
            <a:graphicFrameLocks/>
          </p:cNvGraphicFramePr>
          <p:nvPr>
            <p:extLst>
              <p:ext uri="{D42A27DB-BD31-4B8C-83A1-F6EECF244321}">
                <p14:modId xmlns:p14="http://schemas.microsoft.com/office/powerpoint/2010/main" val="1476814545"/>
              </p:ext>
            </p:extLst>
          </p:nvPr>
        </p:nvGraphicFramePr>
        <p:xfrm>
          <a:off x="1593111" y="1392866"/>
          <a:ext cx="9005777" cy="3349252"/>
        </p:xfrm>
        <a:graphic>
          <a:graphicData uri="http://schemas.openxmlformats.org/drawingml/2006/table">
            <a:tbl>
              <a:tblPr firstRow="1" firstCol="1" bandRow="1">
                <a:tableStyleId>{3B4B98B0-60AC-42C2-AFA5-B58CD77FA1E5}</a:tableStyleId>
              </a:tblPr>
              <a:tblGrid>
                <a:gridCol w="3420550">
                  <a:extLst>
                    <a:ext uri="{9D8B030D-6E8A-4147-A177-3AD203B41FA5}">
                      <a16:colId xmlns:a16="http://schemas.microsoft.com/office/drawing/2014/main" val="1874949444"/>
                    </a:ext>
                  </a:extLst>
                </a:gridCol>
                <a:gridCol w="1812002">
                  <a:extLst>
                    <a:ext uri="{9D8B030D-6E8A-4147-A177-3AD203B41FA5}">
                      <a16:colId xmlns:a16="http://schemas.microsoft.com/office/drawing/2014/main" val="3223885596"/>
                    </a:ext>
                  </a:extLst>
                </a:gridCol>
                <a:gridCol w="1827467">
                  <a:extLst>
                    <a:ext uri="{9D8B030D-6E8A-4147-A177-3AD203B41FA5}">
                      <a16:colId xmlns:a16="http://schemas.microsoft.com/office/drawing/2014/main" val="1226684139"/>
                    </a:ext>
                  </a:extLst>
                </a:gridCol>
                <a:gridCol w="1945758">
                  <a:extLst>
                    <a:ext uri="{9D8B030D-6E8A-4147-A177-3AD203B41FA5}">
                      <a16:colId xmlns:a16="http://schemas.microsoft.com/office/drawing/2014/main" val="1892172100"/>
                    </a:ext>
                  </a:extLst>
                </a:gridCol>
              </a:tblGrid>
              <a:tr h="876027">
                <a:tc>
                  <a:txBody>
                    <a:bodyPr/>
                    <a:lstStyle/>
                    <a:p>
                      <a:pPr marL="0" marR="0" algn="l">
                        <a:lnSpc>
                          <a:spcPct val="100000"/>
                        </a:lnSpc>
                        <a:spcBef>
                          <a:spcPts val="0"/>
                        </a:spcBef>
                        <a:spcAft>
                          <a:spcPts val="0"/>
                        </a:spcAft>
                      </a:pPr>
                      <a:r>
                        <a:rPr lang="en-AU" sz="2000" kern="50" dirty="0">
                          <a:effectLst/>
                        </a:rPr>
                        <a:t> mean (SD) or n (%)</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nchor="b"/>
                </a:tc>
                <a:tc>
                  <a:txBody>
                    <a:bodyPr/>
                    <a:lstStyle/>
                    <a:p>
                      <a:pPr marL="0" marR="0" algn="ctr">
                        <a:lnSpc>
                          <a:spcPct val="100000"/>
                        </a:lnSpc>
                        <a:spcBef>
                          <a:spcPts val="0"/>
                        </a:spcBef>
                        <a:spcAft>
                          <a:spcPts val="0"/>
                        </a:spcAft>
                      </a:pPr>
                      <a:r>
                        <a:rPr lang="en-AU" sz="2000" dirty="0">
                          <a:effectLst/>
                        </a:rPr>
                        <a:t>Rosuvastatin</a:t>
                      </a:r>
                      <a:endParaRPr lang="en-US" sz="2000" dirty="0">
                        <a:effectLst/>
                      </a:endParaRPr>
                    </a:p>
                    <a:p>
                      <a:pPr marL="0" marR="0" algn="ctr">
                        <a:lnSpc>
                          <a:spcPct val="100000"/>
                        </a:lnSpc>
                        <a:spcBef>
                          <a:spcPts val="0"/>
                        </a:spcBef>
                        <a:spcAft>
                          <a:spcPts val="0"/>
                        </a:spcAft>
                      </a:pPr>
                      <a:r>
                        <a:rPr lang="en-AU" sz="2000" kern="50" dirty="0">
                          <a:effectLst/>
                        </a:rPr>
                        <a:t>(n=44)</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0000"/>
                        </a:lnSpc>
                        <a:spcBef>
                          <a:spcPts val="0"/>
                        </a:spcBef>
                        <a:spcAft>
                          <a:spcPts val="0"/>
                        </a:spcAft>
                      </a:pPr>
                      <a:r>
                        <a:rPr lang="en-AU" sz="2000" kern="50" dirty="0">
                          <a:effectLst/>
                        </a:rPr>
                        <a:t>Placebo</a:t>
                      </a:r>
                      <a:endParaRPr lang="en-US" sz="2000" dirty="0">
                        <a:effectLst/>
                      </a:endParaRPr>
                    </a:p>
                    <a:p>
                      <a:pPr marL="0" marR="0" algn="ctr">
                        <a:lnSpc>
                          <a:spcPct val="100000"/>
                        </a:lnSpc>
                        <a:spcBef>
                          <a:spcPts val="0"/>
                        </a:spcBef>
                        <a:spcAft>
                          <a:spcPts val="0"/>
                        </a:spcAft>
                      </a:pPr>
                      <a:r>
                        <a:rPr lang="en-AU" sz="2000" kern="50" dirty="0">
                          <a:effectLst/>
                        </a:rPr>
                        <a:t>(n=40)</a:t>
                      </a:r>
                      <a:endParaRPr lang="en-US" sz="2000" dirty="0">
                        <a:effectLst/>
                      </a:endParaRPr>
                    </a:p>
                  </a:txBody>
                  <a:tcPr anchor="ctr"/>
                </a:tc>
                <a:tc>
                  <a:txBody>
                    <a:bodyPr/>
                    <a:lstStyle/>
                    <a:p>
                      <a:pPr marL="0" marR="0" algn="ctr">
                        <a:lnSpc>
                          <a:spcPct val="100000"/>
                        </a:lnSpc>
                        <a:spcBef>
                          <a:spcPts val="0"/>
                        </a:spcBef>
                        <a:spcAft>
                          <a:spcPts val="0"/>
                        </a:spcAft>
                      </a:pPr>
                      <a:r>
                        <a:rPr lang="en-AU" sz="2000" dirty="0">
                          <a:effectLst/>
                        </a:rPr>
                        <a:t>Normal Range</a:t>
                      </a:r>
                      <a:endParaRPr lang="en-US" sz="2000" dirty="0">
                        <a:effectLst/>
                      </a:endParaRPr>
                    </a:p>
                  </a:txBody>
                  <a:tcPr anchor="ctr"/>
                </a:tc>
                <a:extLst>
                  <a:ext uri="{0D108BD9-81ED-4DB2-BD59-A6C34878D82A}">
                    <a16:rowId xmlns:a16="http://schemas.microsoft.com/office/drawing/2014/main" val="2507955439"/>
                  </a:ext>
                </a:extLst>
              </a:tr>
              <a:tr h="494645">
                <a:tc>
                  <a:txBody>
                    <a:bodyPr/>
                    <a:lstStyle/>
                    <a:p>
                      <a:pPr marL="71755" marR="0" algn="l">
                        <a:lnSpc>
                          <a:spcPct val="100000"/>
                        </a:lnSpc>
                        <a:spcBef>
                          <a:spcPts val="0"/>
                        </a:spcBef>
                        <a:spcAft>
                          <a:spcPts val="0"/>
                        </a:spcAft>
                      </a:pPr>
                      <a:r>
                        <a:rPr lang="en-AU" sz="2000" dirty="0">
                          <a:effectLst/>
                        </a:rPr>
                        <a:t>Total Cholesterol (mmol/L)</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0000"/>
                        </a:lnSpc>
                        <a:spcBef>
                          <a:spcPts val="0"/>
                        </a:spcBef>
                        <a:spcAft>
                          <a:spcPts val="0"/>
                        </a:spcAft>
                      </a:pPr>
                      <a:r>
                        <a:rPr lang="en-AU" sz="2000" kern="50">
                          <a:effectLst/>
                        </a:rPr>
                        <a:t>5.5 (0.8)</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0000"/>
                        </a:lnSpc>
                        <a:spcBef>
                          <a:spcPts val="0"/>
                        </a:spcBef>
                        <a:spcAft>
                          <a:spcPts val="0"/>
                        </a:spcAft>
                      </a:pPr>
                      <a:r>
                        <a:rPr lang="en-AU" sz="2000" kern="50">
                          <a:effectLst/>
                        </a:rPr>
                        <a:t>5.3 (1.1)</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0000"/>
                        </a:lnSpc>
                        <a:spcBef>
                          <a:spcPts val="0"/>
                        </a:spcBef>
                        <a:spcAft>
                          <a:spcPts val="0"/>
                        </a:spcAft>
                      </a:pPr>
                      <a:r>
                        <a:rPr lang="en-AU" sz="2000" dirty="0">
                          <a:effectLst/>
                          <a:latin typeface="Arial" panose="020B0604020202020204" pitchFamily="34" charset="0"/>
                          <a:ea typeface="SimSun" panose="02010600030101010101" pitchFamily="2" charset="-122"/>
                          <a:cs typeface="Arial" panose="020B0604020202020204" pitchFamily="34" charset="0"/>
                        </a:rPr>
                        <a:t>&lt; 5.5</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nchor="ctr"/>
                </a:tc>
                <a:extLst>
                  <a:ext uri="{0D108BD9-81ED-4DB2-BD59-A6C34878D82A}">
                    <a16:rowId xmlns:a16="http://schemas.microsoft.com/office/drawing/2014/main" val="2506921580"/>
                  </a:ext>
                </a:extLst>
              </a:tr>
              <a:tr h="494645">
                <a:tc>
                  <a:txBody>
                    <a:bodyPr/>
                    <a:lstStyle/>
                    <a:p>
                      <a:pPr marL="71755" marR="0" algn="l">
                        <a:lnSpc>
                          <a:spcPct val="100000"/>
                        </a:lnSpc>
                        <a:spcBef>
                          <a:spcPts val="0"/>
                        </a:spcBef>
                        <a:spcAft>
                          <a:spcPts val="0"/>
                        </a:spcAft>
                      </a:pPr>
                      <a:r>
                        <a:rPr lang="en-AU" sz="2000" dirty="0">
                          <a:effectLst/>
                        </a:rPr>
                        <a:t>LDL-cholesterol (mmol/L)</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0000"/>
                        </a:lnSpc>
                        <a:spcBef>
                          <a:spcPts val="0"/>
                        </a:spcBef>
                        <a:spcAft>
                          <a:spcPts val="0"/>
                        </a:spcAft>
                      </a:pPr>
                      <a:r>
                        <a:rPr lang="en-AU" sz="2000" kern="50">
                          <a:effectLst/>
                        </a:rPr>
                        <a:t>3.5 (0.7)</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0000"/>
                        </a:lnSpc>
                        <a:spcBef>
                          <a:spcPts val="0"/>
                        </a:spcBef>
                        <a:spcAft>
                          <a:spcPts val="0"/>
                        </a:spcAft>
                      </a:pPr>
                      <a:r>
                        <a:rPr lang="en-AU" sz="2000" kern="50">
                          <a:effectLst/>
                        </a:rPr>
                        <a:t>3.5 (0.9)</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0000"/>
                        </a:lnSpc>
                        <a:spcBef>
                          <a:spcPts val="0"/>
                        </a:spcBef>
                        <a:spcAft>
                          <a:spcPts val="0"/>
                        </a:spcAft>
                      </a:pPr>
                      <a:r>
                        <a:rPr lang="en-AU" sz="2000" dirty="0">
                          <a:effectLst/>
                          <a:latin typeface="Arial" panose="020B0604020202020204" pitchFamily="34" charset="0"/>
                          <a:ea typeface="SimSun" panose="02010600030101010101" pitchFamily="2" charset="-122"/>
                          <a:cs typeface="Arial" panose="020B0604020202020204" pitchFamily="34" charset="0"/>
                        </a:rPr>
                        <a:t>&lt; 3.5</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nchor="ctr"/>
                </a:tc>
                <a:extLst>
                  <a:ext uri="{0D108BD9-81ED-4DB2-BD59-A6C34878D82A}">
                    <a16:rowId xmlns:a16="http://schemas.microsoft.com/office/drawing/2014/main" val="3730985997"/>
                  </a:ext>
                </a:extLst>
              </a:tr>
              <a:tr h="494645">
                <a:tc>
                  <a:txBody>
                    <a:bodyPr/>
                    <a:lstStyle/>
                    <a:p>
                      <a:pPr marL="71755" marR="0" algn="l">
                        <a:lnSpc>
                          <a:spcPct val="100000"/>
                        </a:lnSpc>
                        <a:spcBef>
                          <a:spcPts val="0"/>
                        </a:spcBef>
                        <a:spcAft>
                          <a:spcPts val="0"/>
                        </a:spcAft>
                      </a:pPr>
                      <a:r>
                        <a:rPr lang="en-AU" sz="2000" dirty="0">
                          <a:effectLst/>
                        </a:rPr>
                        <a:t>HDL-cholesterol (mmol/L)</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0000"/>
                        </a:lnSpc>
                        <a:spcBef>
                          <a:spcPts val="0"/>
                        </a:spcBef>
                        <a:spcAft>
                          <a:spcPts val="0"/>
                        </a:spcAft>
                      </a:pPr>
                      <a:r>
                        <a:rPr lang="en-AU" sz="2000" kern="50">
                          <a:effectLst/>
                        </a:rPr>
                        <a:t>1.1 (0.3)</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0000"/>
                        </a:lnSpc>
                        <a:spcBef>
                          <a:spcPts val="0"/>
                        </a:spcBef>
                        <a:spcAft>
                          <a:spcPts val="0"/>
                        </a:spcAft>
                      </a:pPr>
                      <a:r>
                        <a:rPr lang="en-AU" sz="2000" kern="50">
                          <a:effectLst/>
                        </a:rPr>
                        <a:t>1.2 (0.3)</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0000"/>
                        </a:lnSpc>
                        <a:spcBef>
                          <a:spcPts val="0"/>
                        </a:spcBef>
                        <a:spcAft>
                          <a:spcPts val="0"/>
                        </a:spcAft>
                      </a:pPr>
                      <a:r>
                        <a:rPr lang="en-AU" sz="2000" dirty="0">
                          <a:effectLst/>
                          <a:latin typeface="Arial" panose="020B0604020202020204" pitchFamily="34" charset="0"/>
                          <a:ea typeface="SimSun" panose="02010600030101010101" pitchFamily="2" charset="-122"/>
                          <a:cs typeface="Arial" panose="020B0604020202020204" pitchFamily="34" charset="0"/>
                        </a:rPr>
                        <a:t>&gt; 1.0</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nchor="ctr"/>
                </a:tc>
                <a:extLst>
                  <a:ext uri="{0D108BD9-81ED-4DB2-BD59-A6C34878D82A}">
                    <a16:rowId xmlns:a16="http://schemas.microsoft.com/office/drawing/2014/main" val="56841242"/>
                  </a:ext>
                </a:extLst>
              </a:tr>
              <a:tr h="494645">
                <a:tc>
                  <a:txBody>
                    <a:bodyPr/>
                    <a:lstStyle/>
                    <a:p>
                      <a:pPr marL="71755" marR="0" algn="l">
                        <a:lnSpc>
                          <a:spcPct val="100000"/>
                        </a:lnSpc>
                        <a:spcBef>
                          <a:spcPts val="0"/>
                        </a:spcBef>
                        <a:spcAft>
                          <a:spcPts val="0"/>
                        </a:spcAft>
                      </a:pPr>
                      <a:r>
                        <a:rPr lang="en-AU" sz="2000" dirty="0">
                          <a:effectLst/>
                        </a:rPr>
                        <a:t>Triglycerides (mmol/L)</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0000"/>
                        </a:lnSpc>
                        <a:spcBef>
                          <a:spcPts val="0"/>
                        </a:spcBef>
                        <a:spcAft>
                          <a:spcPts val="0"/>
                        </a:spcAft>
                      </a:pPr>
                      <a:r>
                        <a:rPr lang="en-AU" sz="2000" kern="50">
                          <a:effectLst/>
                        </a:rPr>
                        <a:t>1.9 (0.9)</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0000"/>
                        </a:lnSpc>
                        <a:spcBef>
                          <a:spcPts val="0"/>
                        </a:spcBef>
                        <a:spcAft>
                          <a:spcPts val="0"/>
                        </a:spcAft>
                      </a:pPr>
                      <a:r>
                        <a:rPr lang="en-AU" sz="2000" kern="50">
                          <a:effectLst/>
                        </a:rPr>
                        <a:t>1.5 (0.7)</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0000"/>
                        </a:lnSpc>
                        <a:spcBef>
                          <a:spcPts val="0"/>
                        </a:spcBef>
                        <a:spcAft>
                          <a:spcPts val="0"/>
                        </a:spcAft>
                      </a:pPr>
                      <a:r>
                        <a:rPr lang="en-AU" sz="2000" dirty="0">
                          <a:effectLst/>
                          <a:latin typeface="Arial" panose="020B0604020202020204" pitchFamily="34" charset="0"/>
                          <a:ea typeface="SimSun" panose="02010600030101010101" pitchFamily="2" charset="-122"/>
                          <a:cs typeface="Arial" panose="020B0604020202020204" pitchFamily="34" charset="0"/>
                        </a:rPr>
                        <a:t>&lt; 2.0</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nchor="ctr"/>
                </a:tc>
                <a:extLst>
                  <a:ext uri="{0D108BD9-81ED-4DB2-BD59-A6C34878D82A}">
                    <a16:rowId xmlns:a16="http://schemas.microsoft.com/office/drawing/2014/main" val="1784667156"/>
                  </a:ext>
                </a:extLst>
              </a:tr>
              <a:tr h="494645">
                <a:tc>
                  <a:txBody>
                    <a:bodyPr/>
                    <a:lstStyle/>
                    <a:p>
                      <a:pPr marL="71755" marR="0" algn="l">
                        <a:lnSpc>
                          <a:spcPct val="100000"/>
                        </a:lnSpc>
                        <a:spcBef>
                          <a:spcPts val="0"/>
                        </a:spcBef>
                        <a:spcAft>
                          <a:spcPts val="0"/>
                        </a:spcAft>
                      </a:pPr>
                      <a:r>
                        <a:rPr lang="en-AU" sz="2000" dirty="0">
                          <a:effectLst/>
                        </a:rPr>
                        <a:t>Glucose (mmol/L)</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0000"/>
                        </a:lnSpc>
                        <a:spcBef>
                          <a:spcPts val="0"/>
                        </a:spcBef>
                        <a:spcAft>
                          <a:spcPts val="0"/>
                        </a:spcAft>
                      </a:pPr>
                      <a:r>
                        <a:rPr lang="en-AU" sz="2000" kern="50" dirty="0">
                          <a:effectLst/>
                        </a:rPr>
                        <a:t>5.2 (0.5)</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0000"/>
                        </a:lnSpc>
                        <a:spcBef>
                          <a:spcPts val="0"/>
                        </a:spcBef>
                        <a:spcAft>
                          <a:spcPts val="0"/>
                        </a:spcAft>
                      </a:pPr>
                      <a:r>
                        <a:rPr lang="en-AU" sz="2000" kern="50" dirty="0">
                          <a:effectLst/>
                        </a:rPr>
                        <a:t>5 (0.5)</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nchor="ctr"/>
                </a:tc>
                <a:tc>
                  <a:txBody>
                    <a:bodyPr/>
                    <a:lstStyle/>
                    <a:p>
                      <a:pPr marL="0" marR="0" algn="ctr">
                        <a:lnSpc>
                          <a:spcPct val="100000"/>
                        </a:lnSpc>
                        <a:spcBef>
                          <a:spcPts val="0"/>
                        </a:spcBef>
                        <a:spcAft>
                          <a:spcPts val="0"/>
                        </a:spcAft>
                      </a:pPr>
                      <a:r>
                        <a:rPr lang="en-AU" sz="2000" dirty="0">
                          <a:effectLst/>
                          <a:latin typeface="Arial" panose="020B0604020202020204" pitchFamily="34" charset="0"/>
                          <a:ea typeface="SimSun" panose="02010600030101010101" pitchFamily="2" charset="-122"/>
                          <a:cs typeface="Arial" panose="020B0604020202020204" pitchFamily="34" charset="0"/>
                        </a:rPr>
                        <a:t>3.8 – 7.7</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anchor="ctr"/>
                </a:tc>
                <a:extLst>
                  <a:ext uri="{0D108BD9-81ED-4DB2-BD59-A6C34878D82A}">
                    <a16:rowId xmlns:a16="http://schemas.microsoft.com/office/drawing/2014/main" val="4181206759"/>
                  </a:ext>
                </a:extLst>
              </a:tr>
            </a:tbl>
          </a:graphicData>
        </a:graphic>
      </p:graphicFrame>
    </p:spTree>
    <p:extLst>
      <p:ext uri="{BB962C8B-B14F-4D97-AF65-F5344CB8AC3E}">
        <p14:creationId xmlns:p14="http://schemas.microsoft.com/office/powerpoint/2010/main" val="3933937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ACB63-2163-4F7C-A444-A6DE2E24CC44}"/>
              </a:ext>
            </a:extLst>
          </p:cNvPr>
          <p:cNvSpPr>
            <a:spLocks noGrp="1"/>
          </p:cNvSpPr>
          <p:nvPr>
            <p:ph type="title"/>
          </p:nvPr>
        </p:nvSpPr>
        <p:spPr/>
        <p:txBody>
          <a:bodyPr/>
          <a:lstStyle/>
          <a:p>
            <a:r>
              <a:rPr lang="en-AU" dirty="0"/>
              <a:t>Minimal Difference in HDL cholesterol </a:t>
            </a:r>
            <a:endParaRPr lang="en-US" dirty="0"/>
          </a:p>
        </p:txBody>
      </p:sp>
      <p:pic>
        <p:nvPicPr>
          <p:cNvPr id="11" name="Content Placeholder 10">
            <a:extLst>
              <a:ext uri="{FF2B5EF4-FFF2-40B4-BE49-F238E27FC236}">
                <a16:creationId xmlns:a16="http://schemas.microsoft.com/office/drawing/2014/main" id="{CA05B4F8-A978-462F-B687-A75A7E1622F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000" y="1007917"/>
            <a:ext cx="6027416" cy="4456773"/>
          </a:xfrm>
        </p:spPr>
      </p:pic>
      <p:sp>
        <p:nvSpPr>
          <p:cNvPr id="6" name="TextBox 5">
            <a:extLst>
              <a:ext uri="{FF2B5EF4-FFF2-40B4-BE49-F238E27FC236}">
                <a16:creationId xmlns:a16="http://schemas.microsoft.com/office/drawing/2014/main" id="{D52DAC2E-E1F4-4E32-87EA-7F056C6ADF31}"/>
              </a:ext>
            </a:extLst>
          </p:cNvPr>
          <p:cNvSpPr txBox="1"/>
          <p:nvPr/>
        </p:nvSpPr>
        <p:spPr>
          <a:xfrm>
            <a:off x="4055566" y="4044349"/>
            <a:ext cx="1733249" cy="584775"/>
          </a:xfrm>
          <a:prstGeom prst="rect">
            <a:avLst/>
          </a:prstGeom>
          <a:noFill/>
        </p:spPr>
        <p:txBody>
          <a:bodyPr wrap="square" rtlCol="0">
            <a:spAutoFit/>
          </a:bodyPr>
          <a:lstStyle/>
          <a:p>
            <a:r>
              <a:rPr lang="en-AU" sz="1600" dirty="0">
                <a:solidFill>
                  <a:srgbClr val="0000FF"/>
                </a:solidFill>
              </a:rPr>
              <a:t>● </a:t>
            </a:r>
            <a:r>
              <a:rPr lang="en-AU" sz="1600" b="1" dirty="0">
                <a:solidFill>
                  <a:srgbClr val="0000FF"/>
                </a:solidFill>
              </a:rPr>
              <a:t>Placebo</a:t>
            </a:r>
          </a:p>
          <a:p>
            <a:r>
              <a:rPr lang="en-AU" sz="1600" b="1" dirty="0">
                <a:solidFill>
                  <a:srgbClr val="FF0000"/>
                </a:solidFill>
              </a:rPr>
              <a:t>● Rosuvastatin</a:t>
            </a:r>
          </a:p>
        </p:txBody>
      </p:sp>
      <p:sp>
        <p:nvSpPr>
          <p:cNvPr id="7" name="TextBox 6">
            <a:extLst>
              <a:ext uri="{FF2B5EF4-FFF2-40B4-BE49-F238E27FC236}">
                <a16:creationId xmlns:a16="http://schemas.microsoft.com/office/drawing/2014/main" id="{B60C72BA-6739-45D5-B99D-95B3A468E06A}"/>
              </a:ext>
            </a:extLst>
          </p:cNvPr>
          <p:cNvSpPr txBox="1"/>
          <p:nvPr/>
        </p:nvSpPr>
        <p:spPr>
          <a:xfrm>
            <a:off x="388833" y="5591837"/>
            <a:ext cx="7333466" cy="338554"/>
          </a:xfrm>
          <a:prstGeom prst="rect">
            <a:avLst/>
          </a:prstGeom>
          <a:noFill/>
        </p:spPr>
        <p:txBody>
          <a:bodyPr wrap="square" rtlCol="0">
            <a:spAutoFit/>
          </a:bodyPr>
          <a:lstStyle/>
          <a:p>
            <a:r>
              <a:rPr lang="en-AU" sz="1600" dirty="0"/>
              <a:t>Circular symbols = means; error bars = standard deviation</a:t>
            </a:r>
            <a:endParaRPr lang="en-US" sz="1600" dirty="0"/>
          </a:p>
        </p:txBody>
      </p:sp>
      <p:graphicFrame>
        <p:nvGraphicFramePr>
          <p:cNvPr id="12" name="Table 11">
            <a:extLst>
              <a:ext uri="{FF2B5EF4-FFF2-40B4-BE49-F238E27FC236}">
                <a16:creationId xmlns:a16="http://schemas.microsoft.com/office/drawing/2014/main" id="{0EC139FF-2CDB-4E0D-B8EC-1664FD35298F}"/>
              </a:ext>
            </a:extLst>
          </p:cNvPr>
          <p:cNvGraphicFramePr>
            <a:graphicFrameLocks noGrp="1"/>
          </p:cNvGraphicFramePr>
          <p:nvPr>
            <p:extLst>
              <p:ext uri="{D42A27DB-BD31-4B8C-83A1-F6EECF244321}">
                <p14:modId xmlns:p14="http://schemas.microsoft.com/office/powerpoint/2010/main" val="1421076437"/>
              </p:ext>
            </p:extLst>
          </p:nvPr>
        </p:nvGraphicFramePr>
        <p:xfrm>
          <a:off x="5687175" y="2149240"/>
          <a:ext cx="6209511" cy="1765752"/>
        </p:xfrm>
        <a:graphic>
          <a:graphicData uri="http://schemas.openxmlformats.org/drawingml/2006/table">
            <a:tbl>
              <a:tblPr firstRow="1" firstCol="1" bandRow="1">
                <a:tableStyleId>{3B4B98B0-60AC-42C2-AFA5-B58CD77FA1E5}</a:tableStyleId>
              </a:tblPr>
              <a:tblGrid>
                <a:gridCol w="1228990">
                  <a:extLst>
                    <a:ext uri="{9D8B030D-6E8A-4147-A177-3AD203B41FA5}">
                      <a16:colId xmlns:a16="http://schemas.microsoft.com/office/drawing/2014/main" val="137273332"/>
                    </a:ext>
                  </a:extLst>
                </a:gridCol>
                <a:gridCol w="1049516">
                  <a:extLst>
                    <a:ext uri="{9D8B030D-6E8A-4147-A177-3AD203B41FA5}">
                      <a16:colId xmlns:a16="http://schemas.microsoft.com/office/drawing/2014/main" val="3744326828"/>
                    </a:ext>
                  </a:extLst>
                </a:gridCol>
                <a:gridCol w="1049516">
                  <a:extLst>
                    <a:ext uri="{9D8B030D-6E8A-4147-A177-3AD203B41FA5}">
                      <a16:colId xmlns:a16="http://schemas.microsoft.com/office/drawing/2014/main" val="2005717484"/>
                    </a:ext>
                  </a:extLst>
                </a:gridCol>
                <a:gridCol w="1049516">
                  <a:extLst>
                    <a:ext uri="{9D8B030D-6E8A-4147-A177-3AD203B41FA5}">
                      <a16:colId xmlns:a16="http://schemas.microsoft.com/office/drawing/2014/main" val="789601740"/>
                    </a:ext>
                  </a:extLst>
                </a:gridCol>
                <a:gridCol w="1049516">
                  <a:extLst>
                    <a:ext uri="{9D8B030D-6E8A-4147-A177-3AD203B41FA5}">
                      <a16:colId xmlns:a16="http://schemas.microsoft.com/office/drawing/2014/main" val="1037175961"/>
                    </a:ext>
                  </a:extLst>
                </a:gridCol>
                <a:gridCol w="782457">
                  <a:extLst>
                    <a:ext uri="{9D8B030D-6E8A-4147-A177-3AD203B41FA5}">
                      <a16:colId xmlns:a16="http://schemas.microsoft.com/office/drawing/2014/main" val="1587553517"/>
                    </a:ext>
                  </a:extLst>
                </a:gridCol>
              </a:tblGrid>
              <a:tr h="342130">
                <a:tc>
                  <a:txBody>
                    <a:bodyPr/>
                    <a:lstStyle/>
                    <a:p>
                      <a:pPr marL="0" marR="0" algn="ctr">
                        <a:lnSpc>
                          <a:spcPct val="107000"/>
                        </a:lnSpc>
                        <a:spcBef>
                          <a:spcPts val="0"/>
                        </a:spcBef>
                        <a:spcAft>
                          <a:spcPts val="800"/>
                        </a:spcAft>
                      </a:pP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Baseline</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24 weeks</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48 weeks</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96 weeks</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a:effectLst/>
                        </a:rPr>
                        <a:t>P-value</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046783546"/>
                  </a:ext>
                </a:extLst>
              </a:tr>
              <a:tr h="711811">
                <a:tc>
                  <a:txBody>
                    <a:bodyPr/>
                    <a:lstStyle/>
                    <a:p>
                      <a:pPr marL="0" marR="0" algn="ctr">
                        <a:spcBef>
                          <a:spcPts val="0"/>
                        </a:spcBef>
                        <a:spcAft>
                          <a:spcPts val="0"/>
                        </a:spcAft>
                      </a:pPr>
                      <a:r>
                        <a:rPr lang="en-AU" sz="1600">
                          <a:effectLst/>
                        </a:rPr>
                        <a:t>Rosuvastatin</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1.1 (0.043)</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1.18 (0.04)</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1.18 (0.04)</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1.19 (0.04)</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b="1" kern="50" dirty="0">
                          <a:effectLst/>
                        </a:rPr>
                        <a:t>0.022</a:t>
                      </a:r>
                      <a:endParaRPr lang="en-US" sz="20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394647647"/>
                  </a:ext>
                </a:extLst>
              </a:tr>
              <a:tr h="711811">
                <a:tc>
                  <a:txBody>
                    <a:bodyPr/>
                    <a:lstStyle/>
                    <a:p>
                      <a:pPr marL="0" marR="0" algn="ctr">
                        <a:lnSpc>
                          <a:spcPct val="107000"/>
                        </a:lnSpc>
                        <a:spcBef>
                          <a:spcPts val="0"/>
                        </a:spcBef>
                        <a:spcAft>
                          <a:spcPts val="800"/>
                        </a:spcAft>
                      </a:pPr>
                      <a:r>
                        <a:rPr lang="en-AU" sz="1600" kern="50">
                          <a:effectLst/>
                        </a:rPr>
                        <a:t>Placebo</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1.20 (0.04)</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1.16 (0.04)</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1.19 (0.04)</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1.23 (0.04)</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AU" sz="1600" kern="50" dirty="0">
                          <a:effectLst/>
                        </a:rPr>
                        <a:t>0.292</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663523093"/>
                  </a:ext>
                </a:extLst>
              </a:tr>
            </a:tbl>
          </a:graphicData>
        </a:graphic>
      </p:graphicFrame>
      <p:sp>
        <p:nvSpPr>
          <p:cNvPr id="3" name="TextBox 2">
            <a:extLst>
              <a:ext uri="{FF2B5EF4-FFF2-40B4-BE49-F238E27FC236}">
                <a16:creationId xmlns:a16="http://schemas.microsoft.com/office/drawing/2014/main" id="{C1A96755-F918-4937-A67D-72966F4FFE97}"/>
              </a:ext>
            </a:extLst>
          </p:cNvPr>
          <p:cNvSpPr txBox="1"/>
          <p:nvPr/>
        </p:nvSpPr>
        <p:spPr>
          <a:xfrm>
            <a:off x="8681001" y="3914992"/>
            <a:ext cx="3316211" cy="338554"/>
          </a:xfrm>
          <a:prstGeom prst="rect">
            <a:avLst/>
          </a:prstGeom>
          <a:noFill/>
        </p:spPr>
        <p:txBody>
          <a:bodyPr wrap="square" rtlCol="0">
            <a:spAutoFit/>
          </a:bodyPr>
          <a:lstStyle/>
          <a:p>
            <a:pPr algn="r"/>
            <a:r>
              <a:rPr lang="en-AU" sz="1600" dirty="0"/>
              <a:t>*mean (standard deviation)</a:t>
            </a:r>
            <a:endParaRPr lang="en-US" sz="1600" dirty="0"/>
          </a:p>
        </p:txBody>
      </p:sp>
    </p:spTree>
    <p:extLst>
      <p:ext uri="{BB962C8B-B14F-4D97-AF65-F5344CB8AC3E}">
        <p14:creationId xmlns:p14="http://schemas.microsoft.com/office/powerpoint/2010/main" val="1868293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D6D7-95E1-471C-800C-A8045A5CF358}"/>
              </a:ext>
            </a:extLst>
          </p:cNvPr>
          <p:cNvSpPr>
            <a:spLocks noGrp="1"/>
          </p:cNvSpPr>
          <p:nvPr>
            <p:ph type="title"/>
          </p:nvPr>
        </p:nvSpPr>
        <p:spPr/>
        <p:txBody>
          <a:bodyPr/>
          <a:lstStyle/>
          <a:p>
            <a:r>
              <a:rPr lang="en-AU" dirty="0"/>
              <a:t>Background</a:t>
            </a:r>
            <a:endParaRPr lang="en-US" dirty="0"/>
          </a:p>
        </p:txBody>
      </p:sp>
      <p:sp>
        <p:nvSpPr>
          <p:cNvPr id="3" name="Content Placeholder 2">
            <a:extLst>
              <a:ext uri="{FF2B5EF4-FFF2-40B4-BE49-F238E27FC236}">
                <a16:creationId xmlns:a16="http://schemas.microsoft.com/office/drawing/2014/main" id="{5031C35F-3521-4111-9AEF-DA2535E6256D}"/>
              </a:ext>
            </a:extLst>
          </p:cNvPr>
          <p:cNvSpPr>
            <a:spLocks noGrp="1"/>
          </p:cNvSpPr>
          <p:nvPr>
            <p:ph idx="1"/>
          </p:nvPr>
        </p:nvSpPr>
        <p:spPr/>
        <p:txBody>
          <a:bodyPr>
            <a:normAutofit fontScale="92500" lnSpcReduction="20000"/>
          </a:bodyPr>
          <a:lstStyle/>
          <a:p>
            <a:r>
              <a:rPr lang="en-AU" dirty="0"/>
              <a:t>People with HIV are at increased risk for cardiovascular disease</a:t>
            </a:r>
          </a:p>
          <a:p>
            <a:endParaRPr lang="en-US" dirty="0"/>
          </a:p>
          <a:p>
            <a:r>
              <a:rPr lang="en-AU" dirty="0"/>
              <a:t>Risk scores designed to predict myocardial infarctions lack sensitivity and specificity in people with HIV</a:t>
            </a:r>
          </a:p>
          <a:p>
            <a:endParaRPr lang="en-AU" dirty="0"/>
          </a:p>
          <a:p>
            <a:r>
              <a:rPr lang="en-AU" dirty="0"/>
              <a:t>Current guidelines based on these scores may underestimate the need for statins for primary preventative therapy</a:t>
            </a:r>
          </a:p>
          <a:p>
            <a:endParaRPr lang="en-AU" dirty="0"/>
          </a:p>
          <a:p>
            <a:r>
              <a:rPr lang="en-AU" dirty="0"/>
              <a:t>It’s not yet known if people with HIV should start primary preventative therapy at different thresholds, or for different indications, to those recommended in the general population</a:t>
            </a:r>
          </a:p>
        </p:txBody>
      </p:sp>
    </p:spTree>
    <p:extLst>
      <p:ext uri="{BB962C8B-B14F-4D97-AF65-F5344CB8AC3E}">
        <p14:creationId xmlns:p14="http://schemas.microsoft.com/office/powerpoint/2010/main" val="1903880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93EDD-DDD2-4270-ABEB-4730FD6288C8}"/>
              </a:ext>
            </a:extLst>
          </p:cNvPr>
          <p:cNvSpPr>
            <a:spLocks noGrp="1"/>
          </p:cNvSpPr>
          <p:nvPr>
            <p:ph type="title"/>
          </p:nvPr>
        </p:nvSpPr>
        <p:spPr/>
        <p:txBody>
          <a:bodyPr/>
          <a:lstStyle/>
          <a:p>
            <a:r>
              <a:rPr lang="en-AU" dirty="0"/>
              <a:t>Aims</a:t>
            </a:r>
            <a:endParaRPr lang="en-US" dirty="0"/>
          </a:p>
        </p:txBody>
      </p:sp>
      <p:sp>
        <p:nvSpPr>
          <p:cNvPr id="3" name="Content Placeholder 2">
            <a:extLst>
              <a:ext uri="{FF2B5EF4-FFF2-40B4-BE49-F238E27FC236}">
                <a16:creationId xmlns:a16="http://schemas.microsoft.com/office/drawing/2014/main" id="{E625670E-C762-432D-AC01-BE541E6F053B}"/>
              </a:ext>
            </a:extLst>
          </p:cNvPr>
          <p:cNvSpPr>
            <a:spLocks noGrp="1"/>
          </p:cNvSpPr>
          <p:nvPr>
            <p:ph idx="1"/>
          </p:nvPr>
        </p:nvSpPr>
        <p:spPr>
          <a:xfrm>
            <a:off x="828806" y="1314614"/>
            <a:ext cx="10515600" cy="4532976"/>
          </a:xfrm>
        </p:spPr>
        <p:txBody>
          <a:bodyPr/>
          <a:lstStyle/>
          <a:p>
            <a:r>
              <a:rPr lang="en-AU" dirty="0"/>
              <a:t>This study aimed to determine the effect of 96 weeks of rosuvastatin on atherosclerotic progression (as estimated by change in carotid intima media thickness, </a:t>
            </a:r>
            <a:r>
              <a:rPr lang="en-AU" dirty="0" err="1"/>
              <a:t>cIMT</a:t>
            </a:r>
            <a:r>
              <a:rPr lang="en-AU" dirty="0"/>
              <a:t>) in people with HIV at moderate cardiovascular risk who did not fulfil criteria for the recommendation of statin therapy.</a:t>
            </a:r>
          </a:p>
          <a:p>
            <a:endParaRPr lang="en-AU" dirty="0"/>
          </a:p>
          <a:p>
            <a:r>
              <a:rPr lang="en-AU" dirty="0"/>
              <a:t>Secondary Aim: To determine the safety profile of rosuvastatin in people with HIV on antiretroviral therapy</a:t>
            </a:r>
          </a:p>
          <a:p>
            <a:pPr marL="457200" lvl="1" indent="0">
              <a:buNone/>
            </a:pPr>
            <a:endParaRPr lang="en-AU" dirty="0"/>
          </a:p>
        </p:txBody>
      </p:sp>
    </p:spTree>
    <p:extLst>
      <p:ext uri="{BB962C8B-B14F-4D97-AF65-F5344CB8AC3E}">
        <p14:creationId xmlns:p14="http://schemas.microsoft.com/office/powerpoint/2010/main" val="2784720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BFCAC-C0BC-4F13-89C9-0542B7608F44}"/>
              </a:ext>
            </a:extLst>
          </p:cNvPr>
          <p:cNvSpPr>
            <a:spLocks noGrp="1"/>
          </p:cNvSpPr>
          <p:nvPr>
            <p:ph type="title"/>
          </p:nvPr>
        </p:nvSpPr>
        <p:spPr/>
        <p:txBody>
          <a:bodyPr/>
          <a:lstStyle/>
          <a:p>
            <a:r>
              <a:rPr lang="en-AU" dirty="0"/>
              <a:t>Methods</a:t>
            </a:r>
            <a:endParaRPr lang="en-US" dirty="0"/>
          </a:p>
        </p:txBody>
      </p:sp>
      <p:sp>
        <p:nvSpPr>
          <p:cNvPr id="3" name="Content Placeholder 2">
            <a:extLst>
              <a:ext uri="{FF2B5EF4-FFF2-40B4-BE49-F238E27FC236}">
                <a16:creationId xmlns:a16="http://schemas.microsoft.com/office/drawing/2014/main" id="{5B3E17D8-8C14-40C6-B89D-4FEC624C2C03}"/>
              </a:ext>
            </a:extLst>
          </p:cNvPr>
          <p:cNvSpPr>
            <a:spLocks noGrp="1"/>
          </p:cNvSpPr>
          <p:nvPr>
            <p:ph idx="1"/>
          </p:nvPr>
        </p:nvSpPr>
        <p:spPr/>
        <p:txBody>
          <a:bodyPr/>
          <a:lstStyle/>
          <a:p>
            <a:r>
              <a:rPr lang="en-AU" dirty="0"/>
              <a:t>A randomized, double blinded, placebo controlled, multinational trial </a:t>
            </a:r>
          </a:p>
          <a:p>
            <a:endParaRPr lang="en-AU" dirty="0"/>
          </a:p>
          <a:p>
            <a:r>
              <a:rPr lang="en-AU" dirty="0"/>
              <a:t>Participants were randomized 1:1 (stratified by site) to rosuvastatin 20mg daily or matched placebo for 96 weeks</a:t>
            </a:r>
          </a:p>
          <a:p>
            <a:endParaRPr lang="en-AU" dirty="0"/>
          </a:p>
          <a:p>
            <a:r>
              <a:rPr lang="en-AU" dirty="0"/>
              <a:t>Participants on a boosted-protease inhibitor or cobicistat received reduced dose (10mg) rosuvastatin</a:t>
            </a:r>
            <a:endParaRPr lang="en-US" dirty="0"/>
          </a:p>
        </p:txBody>
      </p:sp>
    </p:spTree>
    <p:extLst>
      <p:ext uri="{BB962C8B-B14F-4D97-AF65-F5344CB8AC3E}">
        <p14:creationId xmlns:p14="http://schemas.microsoft.com/office/powerpoint/2010/main" val="1181936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5A612-9066-4EF8-8037-D6362CD4ED56}"/>
              </a:ext>
            </a:extLst>
          </p:cNvPr>
          <p:cNvSpPr>
            <a:spLocks noGrp="1"/>
          </p:cNvSpPr>
          <p:nvPr>
            <p:ph type="title"/>
          </p:nvPr>
        </p:nvSpPr>
        <p:spPr/>
        <p:txBody>
          <a:bodyPr/>
          <a:lstStyle/>
          <a:p>
            <a:r>
              <a:rPr lang="en-AU" dirty="0"/>
              <a:t>Inclusion Criteria</a:t>
            </a:r>
            <a:endParaRPr lang="en-US" dirty="0"/>
          </a:p>
        </p:txBody>
      </p:sp>
      <p:sp>
        <p:nvSpPr>
          <p:cNvPr id="3" name="Content Placeholder 2">
            <a:extLst>
              <a:ext uri="{FF2B5EF4-FFF2-40B4-BE49-F238E27FC236}">
                <a16:creationId xmlns:a16="http://schemas.microsoft.com/office/drawing/2014/main" id="{0F5234FE-A1D6-4BD4-B6A5-85C5CA1A6832}"/>
              </a:ext>
            </a:extLst>
          </p:cNvPr>
          <p:cNvSpPr>
            <a:spLocks noGrp="1"/>
          </p:cNvSpPr>
          <p:nvPr>
            <p:ph idx="1"/>
          </p:nvPr>
        </p:nvSpPr>
        <p:spPr>
          <a:xfrm>
            <a:off x="828806" y="1090600"/>
            <a:ext cx="10515600" cy="4384527"/>
          </a:xfrm>
        </p:spPr>
        <p:txBody>
          <a:bodyPr>
            <a:normAutofit fontScale="85000" lnSpcReduction="20000"/>
          </a:bodyPr>
          <a:lstStyle/>
          <a:p>
            <a:r>
              <a:rPr lang="en-US" dirty="0"/>
              <a:t>HIV positive</a:t>
            </a:r>
          </a:p>
          <a:p>
            <a:endParaRPr lang="en-US" dirty="0"/>
          </a:p>
          <a:p>
            <a:r>
              <a:rPr lang="en-US" dirty="0"/>
              <a:t>Age &gt;30 years</a:t>
            </a:r>
          </a:p>
          <a:p>
            <a:endParaRPr lang="en-US" dirty="0"/>
          </a:p>
          <a:p>
            <a:r>
              <a:rPr lang="en-AU" dirty="0"/>
              <a:t>Moderate coronary heart disease risk, defined as Framingham Risk Score 10-15%</a:t>
            </a:r>
            <a:r>
              <a:rPr lang="en-AU" baseline="30000" dirty="0"/>
              <a:t>1</a:t>
            </a:r>
          </a:p>
          <a:p>
            <a:endParaRPr lang="en-US" dirty="0"/>
          </a:p>
          <a:p>
            <a:r>
              <a:rPr lang="en-US" dirty="0"/>
              <a:t>Stable ARV regimen &gt; 3 months</a:t>
            </a:r>
          </a:p>
          <a:p>
            <a:endParaRPr lang="en-US" dirty="0"/>
          </a:p>
          <a:p>
            <a:r>
              <a:rPr lang="en-US" dirty="0"/>
              <a:t>Plasma HIV viral load &lt;200 copies/ml for ≥ 6 months</a:t>
            </a:r>
          </a:p>
          <a:p>
            <a:endParaRPr lang="en-US" dirty="0"/>
          </a:p>
        </p:txBody>
      </p:sp>
      <p:sp>
        <p:nvSpPr>
          <p:cNvPr id="4" name="TextBox 3">
            <a:extLst>
              <a:ext uri="{FF2B5EF4-FFF2-40B4-BE49-F238E27FC236}">
                <a16:creationId xmlns:a16="http://schemas.microsoft.com/office/drawing/2014/main" id="{5FB90A7F-776D-4C01-8376-EBFC51B9DB6F}"/>
              </a:ext>
            </a:extLst>
          </p:cNvPr>
          <p:cNvSpPr txBox="1"/>
          <p:nvPr/>
        </p:nvSpPr>
        <p:spPr>
          <a:xfrm>
            <a:off x="4093535" y="5752214"/>
            <a:ext cx="7737491" cy="369332"/>
          </a:xfrm>
          <a:prstGeom prst="rect">
            <a:avLst/>
          </a:prstGeom>
          <a:noFill/>
        </p:spPr>
        <p:txBody>
          <a:bodyPr wrap="square" rtlCol="0">
            <a:spAutoFit/>
          </a:bodyPr>
          <a:lstStyle/>
          <a:p>
            <a:pPr algn="r"/>
            <a:r>
              <a:rPr lang="en-AU" baseline="30000" dirty="0"/>
              <a:t>1</a:t>
            </a:r>
            <a:r>
              <a:rPr lang="en-AU" dirty="0"/>
              <a:t>www.old.mdcalc.com/</a:t>
            </a:r>
            <a:r>
              <a:rPr lang="en-AU" dirty="0" err="1"/>
              <a:t>framingham</a:t>
            </a:r>
            <a:r>
              <a:rPr lang="en-AU" dirty="0"/>
              <a:t>-coronary-heart-disease-risk-score-</a:t>
            </a:r>
            <a:r>
              <a:rPr lang="en-AU" dirty="0" err="1"/>
              <a:t>si</a:t>
            </a:r>
            <a:r>
              <a:rPr lang="en-AU" dirty="0"/>
              <a:t>-units/.</a:t>
            </a:r>
            <a:endParaRPr lang="en-US" dirty="0"/>
          </a:p>
        </p:txBody>
      </p:sp>
    </p:spTree>
    <p:extLst>
      <p:ext uri="{BB962C8B-B14F-4D97-AF65-F5344CB8AC3E}">
        <p14:creationId xmlns:p14="http://schemas.microsoft.com/office/powerpoint/2010/main" val="3986643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212FB-9312-4623-9A6C-70335B9AE4FE}"/>
              </a:ext>
            </a:extLst>
          </p:cNvPr>
          <p:cNvSpPr>
            <a:spLocks noGrp="1"/>
          </p:cNvSpPr>
          <p:nvPr>
            <p:ph type="title"/>
          </p:nvPr>
        </p:nvSpPr>
        <p:spPr/>
        <p:txBody>
          <a:bodyPr/>
          <a:lstStyle/>
          <a:p>
            <a:r>
              <a:rPr lang="en-AU" dirty="0"/>
              <a:t>Exclusion Criteria</a:t>
            </a:r>
            <a:endParaRPr lang="en-US" dirty="0"/>
          </a:p>
        </p:txBody>
      </p:sp>
      <p:sp>
        <p:nvSpPr>
          <p:cNvPr id="3" name="Content Placeholder 2">
            <a:extLst>
              <a:ext uri="{FF2B5EF4-FFF2-40B4-BE49-F238E27FC236}">
                <a16:creationId xmlns:a16="http://schemas.microsoft.com/office/drawing/2014/main" id="{41E1CAD3-6279-43D7-8CF2-AFF1B3A3397A}"/>
              </a:ext>
            </a:extLst>
          </p:cNvPr>
          <p:cNvSpPr>
            <a:spLocks noGrp="1"/>
          </p:cNvSpPr>
          <p:nvPr>
            <p:ph idx="1"/>
          </p:nvPr>
        </p:nvSpPr>
        <p:spPr>
          <a:xfrm>
            <a:off x="828806" y="1031358"/>
            <a:ext cx="10515600" cy="4455042"/>
          </a:xfrm>
        </p:spPr>
        <p:txBody>
          <a:bodyPr>
            <a:normAutofit/>
          </a:bodyPr>
          <a:lstStyle/>
          <a:p>
            <a:pPr lvl="0"/>
            <a:r>
              <a:rPr lang="en-AU" dirty="0"/>
              <a:t>Recommended use of lipid lowering drug therapy according to Australian Guidelines</a:t>
            </a:r>
            <a:r>
              <a:rPr lang="en-AU" baseline="30000" dirty="0"/>
              <a:t>1</a:t>
            </a:r>
            <a:endParaRPr lang="en-US" dirty="0"/>
          </a:p>
          <a:p>
            <a:pPr lvl="1"/>
            <a:endParaRPr lang="en-AU" sz="1100" dirty="0"/>
          </a:p>
          <a:p>
            <a:pPr lvl="1"/>
            <a:r>
              <a:rPr lang="en-AU" dirty="0"/>
              <a:t>History of cardiovascular disease</a:t>
            </a:r>
            <a:endParaRPr lang="en-US" dirty="0"/>
          </a:p>
          <a:p>
            <a:pPr lvl="1"/>
            <a:r>
              <a:rPr lang="en-AU" dirty="0"/>
              <a:t>Type 2 Diabetes</a:t>
            </a:r>
            <a:endParaRPr lang="en-US" dirty="0"/>
          </a:p>
          <a:p>
            <a:pPr lvl="1"/>
            <a:r>
              <a:rPr lang="en-AU" dirty="0"/>
              <a:t>Familial hypercholesterolemia</a:t>
            </a:r>
            <a:endParaRPr lang="en-US" dirty="0"/>
          </a:p>
          <a:p>
            <a:pPr lvl="1"/>
            <a:r>
              <a:rPr lang="en-GB" dirty="0"/>
              <a:t>Blood pressure ≥ 180/110</a:t>
            </a:r>
            <a:endParaRPr lang="en-US" dirty="0"/>
          </a:p>
          <a:p>
            <a:pPr lvl="1"/>
            <a:r>
              <a:rPr lang="en-GB" dirty="0"/>
              <a:t>Total Cholesterol  &gt; 7.5 mmol/L</a:t>
            </a:r>
            <a:endParaRPr lang="en-US" dirty="0"/>
          </a:p>
          <a:p>
            <a:pPr lvl="1"/>
            <a:r>
              <a:rPr lang="en-GB" dirty="0"/>
              <a:t>Triglyceride level &gt;4.0 mmol/L</a:t>
            </a:r>
            <a:endParaRPr lang="en-US" dirty="0"/>
          </a:p>
          <a:p>
            <a:pPr lvl="1"/>
            <a:r>
              <a:rPr lang="en-GB" dirty="0"/>
              <a:t>HDL-c &lt;1 and total cholesterol &gt; 6.5 mmol/L</a:t>
            </a:r>
            <a:endParaRPr lang="en-US" dirty="0"/>
          </a:p>
          <a:p>
            <a:pPr marL="0" indent="0">
              <a:buNone/>
            </a:pPr>
            <a:endParaRPr lang="en-US" dirty="0"/>
          </a:p>
        </p:txBody>
      </p:sp>
      <p:sp>
        <p:nvSpPr>
          <p:cNvPr id="4" name="TextBox 3">
            <a:extLst>
              <a:ext uri="{FF2B5EF4-FFF2-40B4-BE49-F238E27FC236}">
                <a16:creationId xmlns:a16="http://schemas.microsoft.com/office/drawing/2014/main" id="{C260437D-B925-430C-A87C-B419569F1E45}"/>
              </a:ext>
            </a:extLst>
          </p:cNvPr>
          <p:cNvSpPr txBox="1"/>
          <p:nvPr/>
        </p:nvSpPr>
        <p:spPr>
          <a:xfrm>
            <a:off x="442223" y="5486400"/>
            <a:ext cx="11288766" cy="369332"/>
          </a:xfrm>
          <a:prstGeom prst="rect">
            <a:avLst/>
          </a:prstGeom>
          <a:noFill/>
        </p:spPr>
        <p:txBody>
          <a:bodyPr wrap="square" rtlCol="0">
            <a:spAutoFit/>
          </a:bodyPr>
          <a:lstStyle/>
          <a:p>
            <a:pPr algn="r"/>
            <a:r>
              <a:rPr lang="en-AU" baseline="30000" dirty="0"/>
              <a:t>1</a:t>
            </a:r>
            <a:r>
              <a:rPr lang="en-US" dirty="0"/>
              <a:t>Guidelines for the management of absolute cardiovascular disease risk. Accessed at www.heartfoundation.com.au</a:t>
            </a:r>
          </a:p>
        </p:txBody>
      </p:sp>
    </p:spTree>
    <p:extLst>
      <p:ext uri="{BB962C8B-B14F-4D97-AF65-F5344CB8AC3E}">
        <p14:creationId xmlns:p14="http://schemas.microsoft.com/office/powerpoint/2010/main" val="982368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342D1-7F2A-4A8B-ABA4-D11656308853}"/>
              </a:ext>
            </a:extLst>
          </p:cNvPr>
          <p:cNvSpPr>
            <a:spLocks noGrp="1"/>
          </p:cNvSpPr>
          <p:nvPr>
            <p:ph type="title"/>
          </p:nvPr>
        </p:nvSpPr>
        <p:spPr/>
        <p:txBody>
          <a:bodyPr/>
          <a:lstStyle/>
          <a:p>
            <a:r>
              <a:rPr lang="en-AU" dirty="0"/>
              <a:t>Exclusion Criteria cont.</a:t>
            </a:r>
            <a:endParaRPr lang="en-US" dirty="0"/>
          </a:p>
        </p:txBody>
      </p:sp>
      <p:sp>
        <p:nvSpPr>
          <p:cNvPr id="3" name="Content Placeholder 2">
            <a:extLst>
              <a:ext uri="{FF2B5EF4-FFF2-40B4-BE49-F238E27FC236}">
                <a16:creationId xmlns:a16="http://schemas.microsoft.com/office/drawing/2014/main" id="{B4446275-E72B-4DB4-8D64-34B2BC2194EE}"/>
              </a:ext>
            </a:extLst>
          </p:cNvPr>
          <p:cNvSpPr>
            <a:spLocks noGrp="1"/>
          </p:cNvSpPr>
          <p:nvPr>
            <p:ph idx="1"/>
          </p:nvPr>
        </p:nvSpPr>
        <p:spPr>
          <a:xfrm>
            <a:off x="828806" y="1314613"/>
            <a:ext cx="10515600" cy="3959135"/>
          </a:xfrm>
        </p:spPr>
        <p:txBody>
          <a:bodyPr>
            <a:normAutofit fontScale="85000" lnSpcReduction="20000"/>
          </a:bodyPr>
          <a:lstStyle/>
          <a:p>
            <a:r>
              <a:rPr lang="en-GB" dirty="0"/>
              <a:t>Carotid artery stenosis or &gt;50% occlusion of the carotid artery </a:t>
            </a:r>
          </a:p>
          <a:p>
            <a:endParaRPr lang="en-GB" dirty="0"/>
          </a:p>
          <a:p>
            <a:r>
              <a:rPr lang="en-US" dirty="0"/>
              <a:t>Current or prior (last 6 months) statin, ezetimibe, fibrate or niacin therapy </a:t>
            </a:r>
          </a:p>
          <a:p>
            <a:endParaRPr lang="en-US" dirty="0"/>
          </a:p>
          <a:p>
            <a:r>
              <a:rPr lang="en-US" dirty="0"/>
              <a:t>Contraindication to statin use</a:t>
            </a:r>
          </a:p>
          <a:p>
            <a:endParaRPr lang="en-US" dirty="0"/>
          </a:p>
          <a:p>
            <a:r>
              <a:rPr lang="en-US" dirty="0"/>
              <a:t>Creatinine clearance &lt;50ml/min</a:t>
            </a:r>
          </a:p>
          <a:p>
            <a:endParaRPr lang="en-US" dirty="0"/>
          </a:p>
          <a:p>
            <a:r>
              <a:rPr lang="en-US" dirty="0"/>
              <a:t>Moderate Hepatic Dysfunction</a:t>
            </a:r>
          </a:p>
        </p:txBody>
      </p:sp>
    </p:spTree>
    <p:extLst>
      <p:ext uri="{BB962C8B-B14F-4D97-AF65-F5344CB8AC3E}">
        <p14:creationId xmlns:p14="http://schemas.microsoft.com/office/powerpoint/2010/main" val="272011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8AEDF-2E5F-4409-BEE2-FD587D459B72}"/>
              </a:ext>
            </a:extLst>
          </p:cNvPr>
          <p:cNvSpPr>
            <a:spLocks noGrp="1"/>
          </p:cNvSpPr>
          <p:nvPr>
            <p:ph type="title"/>
          </p:nvPr>
        </p:nvSpPr>
        <p:spPr/>
        <p:txBody>
          <a:bodyPr/>
          <a:lstStyle/>
          <a:p>
            <a:r>
              <a:rPr lang="en-AU" dirty="0"/>
              <a:t>Study sites</a:t>
            </a:r>
            <a:endParaRPr lang="en-US" dirty="0"/>
          </a:p>
        </p:txBody>
      </p:sp>
      <p:pic>
        <p:nvPicPr>
          <p:cNvPr id="4" name="Picture 3">
            <a:extLst>
              <a:ext uri="{FF2B5EF4-FFF2-40B4-BE49-F238E27FC236}">
                <a16:creationId xmlns:a16="http://schemas.microsoft.com/office/drawing/2014/main" id="{BD0E3FF1-A88E-4A60-A29E-E65C9E804E6D}"/>
              </a:ext>
            </a:extLst>
          </p:cNvPr>
          <p:cNvPicPr>
            <a:picLocks noChangeAspect="1"/>
          </p:cNvPicPr>
          <p:nvPr/>
        </p:nvPicPr>
        <p:blipFill>
          <a:blip r:embed="rId2"/>
          <a:stretch>
            <a:fillRect/>
          </a:stretch>
        </p:blipFill>
        <p:spPr>
          <a:xfrm>
            <a:off x="2332446" y="1670895"/>
            <a:ext cx="7508319" cy="3727344"/>
          </a:xfrm>
          <a:prstGeom prst="rect">
            <a:avLst/>
          </a:prstGeom>
        </p:spPr>
      </p:pic>
      <p:grpSp>
        <p:nvGrpSpPr>
          <p:cNvPr id="19" name="Group 18">
            <a:extLst>
              <a:ext uri="{FF2B5EF4-FFF2-40B4-BE49-F238E27FC236}">
                <a16:creationId xmlns:a16="http://schemas.microsoft.com/office/drawing/2014/main" id="{67DF3F0F-21C6-4455-BEB9-4359CB5053C6}"/>
              </a:ext>
            </a:extLst>
          </p:cNvPr>
          <p:cNvGrpSpPr/>
          <p:nvPr/>
        </p:nvGrpSpPr>
        <p:grpSpPr>
          <a:xfrm>
            <a:off x="433218" y="827736"/>
            <a:ext cx="4225081" cy="2442662"/>
            <a:chOff x="5546241" y="1092664"/>
            <a:chExt cx="4667696" cy="2723801"/>
          </a:xfrm>
        </p:grpSpPr>
        <p:pic>
          <p:nvPicPr>
            <p:cNvPr id="9" name="Picture 8">
              <a:extLst>
                <a:ext uri="{FF2B5EF4-FFF2-40B4-BE49-F238E27FC236}">
                  <a16:creationId xmlns:a16="http://schemas.microsoft.com/office/drawing/2014/main" id="{F6CEBA97-1EB8-4889-9005-B9EB15F8165F}"/>
                </a:ext>
              </a:extLst>
            </p:cNvPr>
            <p:cNvPicPr>
              <a:picLocks noChangeAspect="1"/>
            </p:cNvPicPr>
            <p:nvPr/>
          </p:nvPicPr>
          <p:blipFill rotWithShape="1">
            <a:blip r:embed="rId3">
              <a:duotone>
                <a:schemeClr val="accent4">
                  <a:shade val="45000"/>
                  <a:satMod val="135000"/>
                </a:schemeClr>
                <a:prstClr val="white"/>
              </a:duotone>
            </a:blip>
            <a:srcRect l="14024" t="4207" r="11650" b="4306"/>
            <a:stretch/>
          </p:blipFill>
          <p:spPr>
            <a:xfrm>
              <a:off x="5788165" y="1092664"/>
              <a:ext cx="4425772" cy="2723801"/>
            </a:xfrm>
            <a:prstGeom prst="rect">
              <a:avLst/>
            </a:prstGeom>
          </p:spPr>
        </p:pic>
        <p:sp>
          <p:nvSpPr>
            <p:cNvPr id="10" name="TextBox 9">
              <a:extLst>
                <a:ext uri="{FF2B5EF4-FFF2-40B4-BE49-F238E27FC236}">
                  <a16:creationId xmlns:a16="http://schemas.microsoft.com/office/drawing/2014/main" id="{280D727B-6B1D-4F88-805E-23BB546C402A}"/>
                </a:ext>
              </a:extLst>
            </p:cNvPr>
            <p:cNvSpPr txBox="1"/>
            <p:nvPr/>
          </p:nvSpPr>
          <p:spPr>
            <a:xfrm>
              <a:off x="6936513" y="2306689"/>
              <a:ext cx="2361202" cy="514800"/>
            </a:xfrm>
            <a:prstGeom prst="rect">
              <a:avLst/>
            </a:prstGeom>
            <a:noFill/>
          </p:spPr>
          <p:txBody>
            <a:bodyPr wrap="square" rtlCol="0">
              <a:spAutoFit/>
            </a:bodyPr>
            <a:lstStyle/>
            <a:p>
              <a:pPr algn="ctr"/>
              <a:r>
                <a:rPr lang="en-AU" sz="2400" b="1" dirty="0"/>
                <a:t>SWITZERLAND</a:t>
              </a:r>
              <a:endParaRPr lang="en-US" sz="2400" b="1" dirty="0"/>
            </a:p>
          </p:txBody>
        </p:sp>
        <p:sp>
          <p:nvSpPr>
            <p:cNvPr id="11" name="TextBox 10">
              <a:extLst>
                <a:ext uri="{FF2B5EF4-FFF2-40B4-BE49-F238E27FC236}">
                  <a16:creationId xmlns:a16="http://schemas.microsoft.com/office/drawing/2014/main" id="{5DD060FD-6B4B-4A19-99C6-A6A97405BF40}"/>
                </a:ext>
              </a:extLst>
            </p:cNvPr>
            <p:cNvSpPr txBox="1"/>
            <p:nvPr/>
          </p:nvSpPr>
          <p:spPr>
            <a:xfrm>
              <a:off x="7656229" y="1817021"/>
              <a:ext cx="1054994" cy="307777"/>
            </a:xfrm>
            <a:prstGeom prst="rect">
              <a:avLst/>
            </a:prstGeom>
            <a:noFill/>
          </p:spPr>
          <p:txBody>
            <a:bodyPr wrap="square" rtlCol="0">
              <a:spAutoFit/>
            </a:bodyPr>
            <a:lstStyle/>
            <a:p>
              <a:pPr algn="ctr"/>
              <a:r>
                <a:rPr lang="en-AU" sz="1400" b="1" dirty="0"/>
                <a:t>ZURICH</a:t>
              </a:r>
              <a:endParaRPr lang="en-US" sz="1400" b="1" dirty="0"/>
            </a:p>
          </p:txBody>
        </p:sp>
        <p:sp>
          <p:nvSpPr>
            <p:cNvPr id="12" name="TextBox 11">
              <a:extLst>
                <a:ext uri="{FF2B5EF4-FFF2-40B4-BE49-F238E27FC236}">
                  <a16:creationId xmlns:a16="http://schemas.microsoft.com/office/drawing/2014/main" id="{58D59B38-A523-4764-AFC9-6B6F6FD713EA}"/>
                </a:ext>
              </a:extLst>
            </p:cNvPr>
            <p:cNvSpPr txBox="1"/>
            <p:nvPr/>
          </p:nvSpPr>
          <p:spPr>
            <a:xfrm>
              <a:off x="6601235" y="1905715"/>
              <a:ext cx="1054994" cy="307777"/>
            </a:xfrm>
            <a:prstGeom prst="rect">
              <a:avLst/>
            </a:prstGeom>
            <a:noFill/>
          </p:spPr>
          <p:txBody>
            <a:bodyPr wrap="square" rtlCol="0">
              <a:spAutoFit/>
            </a:bodyPr>
            <a:lstStyle/>
            <a:p>
              <a:pPr algn="ctr"/>
              <a:r>
                <a:rPr lang="en-AU" sz="1400" b="1" dirty="0"/>
                <a:t>BERN</a:t>
              </a:r>
              <a:endParaRPr lang="en-US" sz="1400" b="1" dirty="0"/>
            </a:p>
          </p:txBody>
        </p:sp>
        <p:sp>
          <p:nvSpPr>
            <p:cNvPr id="13" name="TextBox 12">
              <a:extLst>
                <a:ext uri="{FF2B5EF4-FFF2-40B4-BE49-F238E27FC236}">
                  <a16:creationId xmlns:a16="http://schemas.microsoft.com/office/drawing/2014/main" id="{DA737F29-4E0E-4AFA-8D1F-B6A2D6C6AD4A}"/>
                </a:ext>
              </a:extLst>
            </p:cNvPr>
            <p:cNvSpPr txBox="1"/>
            <p:nvPr/>
          </p:nvSpPr>
          <p:spPr>
            <a:xfrm>
              <a:off x="5853416" y="2570043"/>
              <a:ext cx="1241439" cy="344644"/>
            </a:xfrm>
            <a:prstGeom prst="rect">
              <a:avLst/>
            </a:prstGeom>
            <a:noFill/>
          </p:spPr>
          <p:txBody>
            <a:bodyPr wrap="square" rtlCol="0">
              <a:spAutoFit/>
            </a:bodyPr>
            <a:lstStyle/>
            <a:p>
              <a:pPr algn="ctr"/>
              <a:r>
                <a:rPr lang="en-AU" sz="1400" b="1" dirty="0"/>
                <a:t>LAUSANNE</a:t>
              </a:r>
              <a:endParaRPr lang="en-US" sz="1400" b="1" dirty="0"/>
            </a:p>
          </p:txBody>
        </p:sp>
        <p:sp>
          <p:nvSpPr>
            <p:cNvPr id="14" name="TextBox 13">
              <a:extLst>
                <a:ext uri="{FF2B5EF4-FFF2-40B4-BE49-F238E27FC236}">
                  <a16:creationId xmlns:a16="http://schemas.microsoft.com/office/drawing/2014/main" id="{BF2D7C02-7EB3-4149-8F1E-6C3EF75B7326}"/>
                </a:ext>
              </a:extLst>
            </p:cNvPr>
            <p:cNvSpPr txBox="1"/>
            <p:nvPr/>
          </p:nvSpPr>
          <p:spPr>
            <a:xfrm>
              <a:off x="5546241" y="3233022"/>
              <a:ext cx="1054994" cy="307777"/>
            </a:xfrm>
            <a:prstGeom prst="rect">
              <a:avLst/>
            </a:prstGeom>
            <a:noFill/>
          </p:spPr>
          <p:txBody>
            <a:bodyPr wrap="square" rtlCol="0">
              <a:spAutoFit/>
            </a:bodyPr>
            <a:lstStyle/>
            <a:p>
              <a:pPr algn="ctr"/>
              <a:r>
                <a:rPr lang="en-AU" sz="1400" b="1" dirty="0"/>
                <a:t>GENEVA</a:t>
              </a:r>
              <a:endParaRPr lang="en-US" sz="1400" b="1" dirty="0"/>
            </a:p>
          </p:txBody>
        </p:sp>
        <p:sp>
          <p:nvSpPr>
            <p:cNvPr id="15" name="TextBox 14">
              <a:extLst>
                <a:ext uri="{FF2B5EF4-FFF2-40B4-BE49-F238E27FC236}">
                  <a16:creationId xmlns:a16="http://schemas.microsoft.com/office/drawing/2014/main" id="{B25F7D59-DCC6-4FF8-B7D6-47B30ACA1FA1}"/>
                </a:ext>
              </a:extLst>
            </p:cNvPr>
            <p:cNvSpPr txBox="1"/>
            <p:nvPr/>
          </p:nvSpPr>
          <p:spPr>
            <a:xfrm>
              <a:off x="7894906" y="1596898"/>
              <a:ext cx="577640" cy="369332"/>
            </a:xfrm>
            <a:prstGeom prst="rect">
              <a:avLst/>
            </a:prstGeom>
            <a:noFill/>
          </p:spPr>
          <p:txBody>
            <a:bodyPr wrap="square" rtlCol="0">
              <a:spAutoFit/>
            </a:bodyPr>
            <a:lstStyle/>
            <a:p>
              <a:pPr algn="ctr"/>
              <a:r>
                <a:rPr lang="en-US" dirty="0"/>
                <a:t>●</a:t>
              </a:r>
            </a:p>
          </p:txBody>
        </p:sp>
        <p:sp>
          <p:nvSpPr>
            <p:cNvPr id="16" name="TextBox 15">
              <a:extLst>
                <a:ext uri="{FF2B5EF4-FFF2-40B4-BE49-F238E27FC236}">
                  <a16:creationId xmlns:a16="http://schemas.microsoft.com/office/drawing/2014/main" id="{F32066C4-59D3-48C6-87A9-A595DA50370C}"/>
                </a:ext>
              </a:extLst>
            </p:cNvPr>
            <p:cNvSpPr txBox="1"/>
            <p:nvPr/>
          </p:nvSpPr>
          <p:spPr>
            <a:xfrm>
              <a:off x="6846085" y="2075115"/>
              <a:ext cx="577640" cy="369332"/>
            </a:xfrm>
            <a:prstGeom prst="rect">
              <a:avLst/>
            </a:prstGeom>
            <a:noFill/>
          </p:spPr>
          <p:txBody>
            <a:bodyPr wrap="square" rtlCol="0">
              <a:spAutoFit/>
            </a:bodyPr>
            <a:lstStyle/>
            <a:p>
              <a:pPr algn="ctr"/>
              <a:r>
                <a:rPr lang="en-US" dirty="0"/>
                <a:t>●</a:t>
              </a:r>
            </a:p>
          </p:txBody>
        </p:sp>
        <p:sp>
          <p:nvSpPr>
            <p:cNvPr id="17" name="TextBox 16">
              <a:extLst>
                <a:ext uri="{FF2B5EF4-FFF2-40B4-BE49-F238E27FC236}">
                  <a16:creationId xmlns:a16="http://schemas.microsoft.com/office/drawing/2014/main" id="{CD9CE4CD-73A5-4425-A5CA-776B2F8E7B50}"/>
                </a:ext>
              </a:extLst>
            </p:cNvPr>
            <p:cNvSpPr txBox="1"/>
            <p:nvPr/>
          </p:nvSpPr>
          <p:spPr>
            <a:xfrm>
              <a:off x="5960223" y="2738356"/>
              <a:ext cx="577640" cy="369332"/>
            </a:xfrm>
            <a:prstGeom prst="rect">
              <a:avLst/>
            </a:prstGeom>
            <a:noFill/>
          </p:spPr>
          <p:txBody>
            <a:bodyPr wrap="square" rtlCol="0">
              <a:spAutoFit/>
            </a:bodyPr>
            <a:lstStyle/>
            <a:p>
              <a:pPr algn="ctr"/>
              <a:r>
                <a:rPr lang="en-US" dirty="0"/>
                <a:t>●</a:t>
              </a:r>
            </a:p>
          </p:txBody>
        </p:sp>
        <p:sp>
          <p:nvSpPr>
            <p:cNvPr id="18" name="TextBox 17">
              <a:extLst>
                <a:ext uri="{FF2B5EF4-FFF2-40B4-BE49-F238E27FC236}">
                  <a16:creationId xmlns:a16="http://schemas.microsoft.com/office/drawing/2014/main" id="{7AED2148-68CD-455B-85E1-0EEA7D695EBC}"/>
                </a:ext>
              </a:extLst>
            </p:cNvPr>
            <p:cNvSpPr txBox="1"/>
            <p:nvPr/>
          </p:nvSpPr>
          <p:spPr>
            <a:xfrm>
              <a:off x="5698451" y="3046133"/>
              <a:ext cx="577640" cy="369332"/>
            </a:xfrm>
            <a:prstGeom prst="rect">
              <a:avLst/>
            </a:prstGeom>
            <a:noFill/>
          </p:spPr>
          <p:txBody>
            <a:bodyPr wrap="square" rtlCol="0">
              <a:spAutoFit/>
            </a:bodyPr>
            <a:lstStyle/>
            <a:p>
              <a:pPr algn="ctr"/>
              <a:r>
                <a:rPr lang="en-US" dirty="0"/>
                <a:t>●</a:t>
              </a:r>
            </a:p>
          </p:txBody>
        </p:sp>
      </p:grpSp>
      <p:grpSp>
        <p:nvGrpSpPr>
          <p:cNvPr id="25" name="Group 24">
            <a:extLst>
              <a:ext uri="{FF2B5EF4-FFF2-40B4-BE49-F238E27FC236}">
                <a16:creationId xmlns:a16="http://schemas.microsoft.com/office/drawing/2014/main" id="{2B2926A6-52C7-4730-BB49-47F06323CDFD}"/>
              </a:ext>
            </a:extLst>
          </p:cNvPr>
          <p:cNvGrpSpPr/>
          <p:nvPr/>
        </p:nvGrpSpPr>
        <p:grpSpPr>
          <a:xfrm>
            <a:off x="9017676" y="3974056"/>
            <a:ext cx="2373421" cy="2065911"/>
            <a:chOff x="9486382" y="2903783"/>
            <a:chExt cx="2373421" cy="2065911"/>
          </a:xfrm>
        </p:grpSpPr>
        <p:pic>
          <p:nvPicPr>
            <p:cNvPr id="23" name="Picture 22">
              <a:extLst>
                <a:ext uri="{FF2B5EF4-FFF2-40B4-BE49-F238E27FC236}">
                  <a16:creationId xmlns:a16="http://schemas.microsoft.com/office/drawing/2014/main" id="{4B425081-0688-47CC-B168-A433023B4A41}"/>
                </a:ext>
              </a:extLst>
            </p:cNvPr>
            <p:cNvPicPr>
              <a:picLocks noChangeAspect="1"/>
            </p:cNvPicPr>
            <p:nvPr/>
          </p:nvPicPr>
          <p:blipFill rotWithShape="1">
            <a:blip r:embed="rId4">
              <a:duotone>
                <a:schemeClr val="accent4">
                  <a:shade val="45000"/>
                  <a:satMod val="135000"/>
                </a:schemeClr>
                <a:prstClr val="white"/>
              </a:duotone>
            </a:blip>
            <a:srcRect b="8373"/>
            <a:stretch/>
          </p:blipFill>
          <p:spPr>
            <a:xfrm>
              <a:off x="9486382" y="2903783"/>
              <a:ext cx="2312487" cy="2065911"/>
            </a:xfrm>
            <a:prstGeom prst="rect">
              <a:avLst/>
            </a:prstGeom>
          </p:spPr>
        </p:pic>
        <p:sp>
          <p:nvSpPr>
            <p:cNvPr id="24" name="TextBox 23">
              <a:extLst>
                <a:ext uri="{FF2B5EF4-FFF2-40B4-BE49-F238E27FC236}">
                  <a16:creationId xmlns:a16="http://schemas.microsoft.com/office/drawing/2014/main" id="{C80CEF0A-BA0B-4BDE-9D9A-57930BD5EE14}"/>
                </a:ext>
              </a:extLst>
            </p:cNvPr>
            <p:cNvSpPr txBox="1"/>
            <p:nvPr/>
          </p:nvSpPr>
          <p:spPr>
            <a:xfrm>
              <a:off x="9573974" y="3585632"/>
              <a:ext cx="2137301" cy="461665"/>
            </a:xfrm>
            <a:prstGeom prst="rect">
              <a:avLst/>
            </a:prstGeom>
            <a:noFill/>
          </p:spPr>
          <p:txBody>
            <a:bodyPr wrap="square" rtlCol="0">
              <a:spAutoFit/>
            </a:bodyPr>
            <a:lstStyle/>
            <a:p>
              <a:pPr algn="ctr"/>
              <a:r>
                <a:rPr lang="en-AU" sz="2400" b="1" dirty="0"/>
                <a:t>AUSTRALIA</a:t>
              </a:r>
              <a:endParaRPr lang="en-US" sz="2400" b="1" dirty="0"/>
            </a:p>
          </p:txBody>
        </p:sp>
        <p:sp>
          <p:nvSpPr>
            <p:cNvPr id="20" name="TextBox 19">
              <a:extLst>
                <a:ext uri="{FF2B5EF4-FFF2-40B4-BE49-F238E27FC236}">
                  <a16:creationId xmlns:a16="http://schemas.microsoft.com/office/drawing/2014/main" id="{BF023AC0-4161-4298-A7C8-7DAFDCF01B1C}"/>
                </a:ext>
              </a:extLst>
            </p:cNvPr>
            <p:cNvSpPr txBox="1"/>
            <p:nvPr/>
          </p:nvSpPr>
          <p:spPr>
            <a:xfrm>
              <a:off x="11035350" y="4374310"/>
              <a:ext cx="577640" cy="369332"/>
            </a:xfrm>
            <a:prstGeom prst="rect">
              <a:avLst/>
            </a:prstGeom>
            <a:noFill/>
          </p:spPr>
          <p:txBody>
            <a:bodyPr wrap="square" rtlCol="0">
              <a:spAutoFit/>
            </a:bodyPr>
            <a:lstStyle/>
            <a:p>
              <a:pPr algn="ctr"/>
              <a:r>
                <a:rPr lang="en-US" dirty="0"/>
                <a:t>●</a:t>
              </a:r>
            </a:p>
          </p:txBody>
        </p:sp>
        <p:sp>
          <p:nvSpPr>
            <p:cNvPr id="21" name="TextBox 20">
              <a:extLst>
                <a:ext uri="{FF2B5EF4-FFF2-40B4-BE49-F238E27FC236}">
                  <a16:creationId xmlns:a16="http://schemas.microsoft.com/office/drawing/2014/main" id="{22453AD2-8E6C-4FA7-9637-89F4ACFC0E36}"/>
                </a:ext>
              </a:extLst>
            </p:cNvPr>
            <p:cNvSpPr txBox="1"/>
            <p:nvPr/>
          </p:nvSpPr>
          <p:spPr>
            <a:xfrm>
              <a:off x="10515206" y="4589753"/>
              <a:ext cx="1344597" cy="307777"/>
            </a:xfrm>
            <a:prstGeom prst="rect">
              <a:avLst/>
            </a:prstGeom>
            <a:noFill/>
          </p:spPr>
          <p:txBody>
            <a:bodyPr wrap="square" rtlCol="0">
              <a:spAutoFit/>
            </a:bodyPr>
            <a:lstStyle/>
            <a:p>
              <a:pPr algn="ctr"/>
              <a:r>
                <a:rPr lang="en-AU" sz="1400" b="1" dirty="0"/>
                <a:t>MELBOURNE</a:t>
              </a:r>
              <a:endParaRPr lang="en-US" sz="1400" b="1" dirty="0"/>
            </a:p>
          </p:txBody>
        </p:sp>
      </p:grpSp>
    </p:spTree>
    <p:extLst>
      <p:ext uri="{BB962C8B-B14F-4D97-AF65-F5344CB8AC3E}">
        <p14:creationId xmlns:p14="http://schemas.microsoft.com/office/powerpoint/2010/main" val="614827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5167</TotalTime>
  <Words>2478</Words>
  <Application>Microsoft Office PowerPoint</Application>
  <PresentationFormat>Widescreen</PresentationFormat>
  <Paragraphs>567</Paragraphs>
  <Slides>29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Raleway</vt:lpstr>
      <vt:lpstr>Office Theme</vt:lpstr>
      <vt:lpstr>Impact of Rosuvastatin on Atherosclerotic Progression in People with HIV at Moderate Cardiovascular risk; a multinational, randomized, double blind, placebo-controlled trial</vt:lpstr>
      <vt:lpstr>Conflicts of Interest</vt:lpstr>
      <vt:lpstr>Background</vt:lpstr>
      <vt:lpstr>Aims</vt:lpstr>
      <vt:lpstr>Methods</vt:lpstr>
      <vt:lpstr>Inclusion Criteria</vt:lpstr>
      <vt:lpstr>Exclusion Criteria</vt:lpstr>
      <vt:lpstr>Exclusion Criteria cont.</vt:lpstr>
      <vt:lpstr>Study sites</vt:lpstr>
      <vt:lpstr>Timeline of Assessments</vt:lpstr>
      <vt:lpstr>Statistical Methods</vt:lpstr>
      <vt:lpstr>Statistical Methods continued..</vt:lpstr>
      <vt:lpstr>Sample Size</vt:lpstr>
      <vt:lpstr>Flow chart of participant recruitment</vt:lpstr>
      <vt:lpstr>Baseline Demographics</vt:lpstr>
      <vt:lpstr>Baseline HIV Demographics</vt:lpstr>
      <vt:lpstr>Rosuvastatin lead to predictable changes in total and LDL-cholesterol</vt:lpstr>
      <vt:lpstr>No difference in common carotid artery IMT progression between rosuvastatin and placebo arms</vt:lpstr>
      <vt:lpstr>Results were also similar when restricted to the per-protocol participant population</vt:lpstr>
      <vt:lpstr>This result was not altered following adjustment for age, gender and baseline Framingham risk score</vt:lpstr>
      <vt:lpstr>Change in cIMT from baseline at different sites</vt:lpstr>
      <vt:lpstr>Trend towards slightly higher hsCRP with placebo, but no change in interleukin-6</vt:lpstr>
      <vt:lpstr>Adverse Events</vt:lpstr>
      <vt:lpstr>Participants reported high compliance with study medication</vt:lpstr>
      <vt:lpstr>Limitations</vt:lpstr>
      <vt:lpstr>Conclusions</vt:lpstr>
      <vt:lpstr>Acknowledgments</vt:lpstr>
      <vt:lpstr>Baseline Lipid levels</vt:lpstr>
      <vt:lpstr>Minimal Difference in HDL cholesterol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of ART</dc:title>
  <dc:creator>Janine</dc:creator>
  <cp:lastModifiedBy>Janine Trevillyan</cp:lastModifiedBy>
  <cp:revision>235</cp:revision>
  <cp:lastPrinted>2019-07-12T07:30:27Z</cp:lastPrinted>
  <dcterms:created xsi:type="dcterms:W3CDTF">2019-03-19T20:25:20Z</dcterms:created>
  <dcterms:modified xsi:type="dcterms:W3CDTF">2019-07-22T14:28:52Z</dcterms:modified>
</cp:coreProperties>
</file>