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9" r:id="rId4"/>
    <p:sldId id="260" r:id="rId5"/>
    <p:sldId id="258" r:id="rId6"/>
    <p:sldId id="261" r:id="rId7"/>
    <p:sldId id="262" r:id="rId8"/>
    <p:sldId id="263" r:id="rId9"/>
  </p:sldIdLst>
  <p:sldSz cx="9144000" cy="5143500" type="screen16x9"/>
  <p:notesSz cx="6797675" cy="9926638"/>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9DD"/>
    <a:srgbClr val="4267B2"/>
    <a:srgbClr val="FEF3D4"/>
    <a:srgbClr val="F8E08E"/>
    <a:srgbClr val="E8303B"/>
    <a:srgbClr val="383333"/>
    <a:srgbClr val="C26E68"/>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autoAdjust="0"/>
    <p:restoredTop sz="65502"/>
  </p:normalViewPr>
  <p:slideViewPr>
    <p:cSldViewPr snapToGrid="0" snapToObjects="1">
      <p:cViewPr varScale="1">
        <p:scale>
          <a:sx n="65" d="100"/>
          <a:sy n="65" d="100"/>
        </p:scale>
        <p:origin x="1476" y="4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646F23B-D5CB-8747-B2E3-3C03BE63584D}" type="datetimeFigureOut">
              <a:rPr lang="en-US" smtClean="0"/>
              <a:t>7/22/2019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7F8AAC7-0473-694C-990C-841380A6C265}" type="slidenum">
              <a:rPr lang="en-US" smtClean="0"/>
              <a:t>‹#›</a:t>
            </a:fld>
            <a:endParaRPr lang="en-US"/>
          </a:p>
        </p:txBody>
      </p:sp>
    </p:spTree>
    <p:extLst>
      <p:ext uri="{BB962C8B-B14F-4D97-AF65-F5344CB8AC3E}">
        <p14:creationId xmlns:p14="http://schemas.microsoft.com/office/powerpoint/2010/main" val="13621345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Philippines has the fastest-growing HIV epidemic in the world as of the latest UNAIDS report which calls for an equally aggressive response from our healthcare system yet one of the many challenges that we face is the lack HIV care providers. There are not enough health care providers in the Philippines according to the 2018 Health Systems and Policies Report for Asia-Pacific. On top of that, with only about a hundred HIV care facilities established nationwide, not all 66,000 PLHIV are linked to care immediately.</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With most Infectious Diseases Specialists concentrated in major cities in the country, rural health centers are manage by non-IDS and not all of them are able to attend national HIV conferences and trainings.</a:t>
            </a:r>
          </a:p>
        </p:txBody>
      </p:sp>
      <p:sp>
        <p:nvSpPr>
          <p:cNvPr id="4" name="Slide Number Placeholder 3"/>
          <p:cNvSpPr>
            <a:spLocks noGrp="1"/>
          </p:cNvSpPr>
          <p:nvPr>
            <p:ph type="sldNum" sz="quarter" idx="5"/>
          </p:nvPr>
        </p:nvSpPr>
        <p:spPr/>
        <p:txBody>
          <a:bodyPr/>
          <a:lstStyle/>
          <a:p>
            <a:fld id="{47F8AAC7-0473-694C-990C-841380A6C265}" type="slidenum">
              <a:rPr lang="en-US" smtClean="0"/>
              <a:t>4</a:t>
            </a:fld>
            <a:endParaRPr lang="en-US"/>
          </a:p>
        </p:txBody>
      </p:sp>
    </p:spTree>
    <p:extLst>
      <p:ext uri="{BB962C8B-B14F-4D97-AF65-F5344CB8AC3E}">
        <p14:creationId xmlns:p14="http://schemas.microsoft.com/office/powerpoint/2010/main" val="179072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As a response, Sustained Health Initiatives of the Philippines (SHIP) developed HIV telehealth training program (HTTP) with the aspiration of augmenting the national efforts of DOH in curbing the HIV epidemic in the country. With the training model adapted from Viet Nam, which was patterned from the Project ECHO Model for Hepatitis in New Mexico, we contextualized this innovative method of learning and brought the Infectious Diseases Specialists at the doorsteps of rural health practitioners in the remote areas of the country—WITHOUT THE NEED TO SPEND TOO MUCH ON TRAVELING.</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We piloted the program to 12 HIV care facilities with 62 health providers, 76% of them have 0-3 years of experience in HIV care.</a:t>
            </a:r>
          </a:p>
        </p:txBody>
      </p:sp>
      <p:sp>
        <p:nvSpPr>
          <p:cNvPr id="4" name="Slide Number Placeholder 3"/>
          <p:cNvSpPr>
            <a:spLocks noGrp="1"/>
          </p:cNvSpPr>
          <p:nvPr>
            <p:ph type="sldNum" sz="quarter" idx="5"/>
          </p:nvPr>
        </p:nvSpPr>
        <p:spPr/>
        <p:txBody>
          <a:bodyPr/>
          <a:lstStyle/>
          <a:p>
            <a:fld id="{47F8AAC7-0473-694C-990C-841380A6C265}" type="slidenum">
              <a:rPr lang="en-US" smtClean="0"/>
              <a:t>5</a:t>
            </a:fld>
            <a:endParaRPr lang="en-US"/>
          </a:p>
        </p:txBody>
      </p:sp>
    </p:spTree>
    <p:extLst>
      <p:ext uri="{BB962C8B-B14F-4D97-AF65-F5344CB8AC3E}">
        <p14:creationId xmlns:p14="http://schemas.microsoft.com/office/powerpoint/2010/main" val="408576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500"/>
              </a:spcBef>
              <a:buSzPct val="125000"/>
              <a:buFontTx/>
              <a:buNone/>
              <a:defRPr sz="4000">
                <a:latin typeface="Century Gothic"/>
                <a:ea typeface="Century Gothic"/>
                <a:cs typeface="Century Gothic"/>
                <a:sym typeface="Century Gothic"/>
              </a:defRPr>
            </a:pPr>
            <a:r>
              <a:rPr lang="en-US" sz="900" u="none" dirty="0"/>
              <a:t>The curriculum was divided into basic and advanced HIV management.</a:t>
            </a:r>
          </a:p>
          <a:p>
            <a:pPr marL="0" indent="0" algn="l">
              <a:spcBef>
                <a:spcPts val="500"/>
              </a:spcBef>
              <a:buSzPct val="125000"/>
              <a:buFontTx/>
              <a:buNone/>
              <a:defRPr sz="4000">
                <a:latin typeface="Century Gothic"/>
                <a:ea typeface="Century Gothic"/>
                <a:cs typeface="Century Gothic"/>
                <a:sym typeface="Century Gothic"/>
              </a:defRPr>
            </a:pPr>
            <a:endParaRPr lang="en-US" sz="900" u="none" dirty="0"/>
          </a:p>
          <a:p>
            <a:pPr marL="0" indent="0" algn="l">
              <a:spcBef>
                <a:spcPts val="500"/>
              </a:spcBef>
              <a:buSzPct val="125000"/>
              <a:buFontTx/>
              <a:buNone/>
              <a:defRPr sz="4000">
                <a:latin typeface="Century Gothic"/>
                <a:ea typeface="Century Gothic"/>
                <a:cs typeface="Century Gothic"/>
                <a:sym typeface="Century Gothic"/>
              </a:defRPr>
            </a:pPr>
            <a:r>
              <a:rPr lang="en-US" sz="900" u="none" dirty="0"/>
              <a:t>With one-hour lecture per week held every Thursday between August to November 2018, quizzes provided by each expert for every session were administered to measure the level of knowledge among the trainees. The results of the quizzes were compared to the self-perceived improvement of the participants and revealed that:</a:t>
            </a:r>
            <a:endParaRPr lang="en-US" sz="900" u="sng" dirty="0"/>
          </a:p>
          <a:p>
            <a:pPr marL="529166" indent="-529166" algn="l">
              <a:spcBef>
                <a:spcPts val="500"/>
              </a:spcBef>
              <a:buSzPct val="125000"/>
              <a:buChar char="•"/>
              <a:defRPr sz="4000">
                <a:latin typeface="Century Gothic"/>
                <a:ea typeface="Century Gothic"/>
                <a:cs typeface="Century Gothic"/>
                <a:sym typeface="Century Gothic"/>
              </a:defRPr>
            </a:pPr>
            <a:r>
              <a:rPr lang="en-US" sz="900" b="0" dirty="0"/>
              <a:t>There is a </a:t>
            </a:r>
            <a:r>
              <a:rPr lang="en-US" sz="900" u="sng" dirty="0"/>
              <a:t>noticeable increase in averages of scores </a:t>
            </a:r>
            <a:r>
              <a:rPr lang="en-US" sz="900" b="0" u="sng" dirty="0"/>
              <a:t>in almost all of the sessions,</a:t>
            </a:r>
            <a:r>
              <a:rPr lang="en-US" sz="900" b="0" u="none" dirty="0"/>
              <a:t> </a:t>
            </a:r>
            <a:endParaRPr lang="en-US" sz="900" b="0" dirty="0"/>
          </a:p>
          <a:p>
            <a:pPr marL="529166" indent="-529166" algn="l">
              <a:spcBef>
                <a:spcPts val="500"/>
              </a:spcBef>
              <a:buSzPct val="125000"/>
              <a:buChar char="•"/>
              <a:defRPr sz="4000">
                <a:latin typeface="Century Gothic"/>
                <a:ea typeface="Century Gothic"/>
                <a:cs typeface="Century Gothic"/>
                <a:sym typeface="Century Gothic"/>
              </a:defRPr>
            </a:pPr>
            <a:r>
              <a:rPr lang="en-US" sz="900" b="0" dirty="0"/>
              <a:t>Evaluative survey (Likert: 5-excellent, 1-poor) shows that </a:t>
            </a:r>
            <a:r>
              <a:rPr lang="en-US" sz="900" u="sng" dirty="0"/>
              <a:t>there is a perceived improvement in the level of knowledge among trainee</a:t>
            </a:r>
            <a:r>
              <a:rPr lang="en-US" sz="900" b="0" dirty="0"/>
              <a:t>s, with average of response from 3.32 to 4.14 (p=&lt;0.05);</a:t>
            </a:r>
          </a:p>
          <a:p>
            <a:pPr marL="529166" indent="-529166" algn="l">
              <a:spcBef>
                <a:spcPts val="500"/>
              </a:spcBef>
              <a:buSzPct val="125000"/>
              <a:buChar char="•"/>
              <a:defRPr sz="4000">
                <a:latin typeface="Century Gothic"/>
                <a:ea typeface="Century Gothic"/>
                <a:cs typeface="Century Gothic"/>
                <a:sym typeface="Century Gothic"/>
              </a:defRPr>
            </a:pPr>
            <a:r>
              <a:rPr lang="en-US" sz="900" b="0" dirty="0"/>
              <a:t>The </a:t>
            </a:r>
            <a:r>
              <a:rPr lang="en-US" sz="900" u="sng" dirty="0"/>
              <a:t>internet quality was rated as neither poor nor excellent</a:t>
            </a:r>
            <a:r>
              <a:rPr lang="en-US" sz="900" b="0" dirty="0"/>
              <a:t> (3.88/5)</a:t>
            </a:r>
          </a:p>
        </p:txBody>
      </p:sp>
      <p:sp>
        <p:nvSpPr>
          <p:cNvPr id="4" name="Slide Number Placeholder 3"/>
          <p:cNvSpPr>
            <a:spLocks noGrp="1"/>
          </p:cNvSpPr>
          <p:nvPr>
            <p:ph type="sldNum" sz="quarter" idx="5"/>
          </p:nvPr>
        </p:nvSpPr>
        <p:spPr/>
        <p:txBody>
          <a:bodyPr/>
          <a:lstStyle/>
          <a:p>
            <a:fld id="{47F8AAC7-0473-694C-990C-841380A6C265}" type="slidenum">
              <a:rPr lang="en-US" smtClean="0"/>
              <a:t>6</a:t>
            </a:fld>
            <a:endParaRPr lang="en-US"/>
          </a:p>
        </p:txBody>
      </p:sp>
    </p:spTree>
    <p:extLst>
      <p:ext uri="{BB962C8B-B14F-4D97-AF65-F5344CB8AC3E}">
        <p14:creationId xmlns:p14="http://schemas.microsoft.com/office/powerpoint/2010/main" val="84384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900" dirty="0">
                <a:effectLst/>
                <a:latin typeface="Helvetica Neue"/>
                <a:ea typeface="Helvetica Neue"/>
                <a:cs typeface="Helvetica Neue"/>
                <a:sym typeface="Helvetica Neue"/>
              </a:rPr>
              <a:t>The self-reported evaluation results revealed that HTTP is very practical, useful, and almost excellent in terms of the overall quality. The data also shows statistically significant difference of (p=&lt;0.05) in the level of knowledge. This pilot evaluation of HTTP reveals a promising positive impact in accessing quality learning for HIV care providers in a geographically challenging and resource-limited country such as the Philippines.</a:t>
            </a:r>
          </a:p>
          <a:p>
            <a:endParaRPr lang="en-PH" sz="900" dirty="0">
              <a:effectLst/>
              <a:latin typeface="Helvetica Neue"/>
              <a:ea typeface="Helvetica Neue"/>
              <a:cs typeface="Helvetica Neue"/>
              <a:sym typeface="Helvetica Neue"/>
            </a:endParaRPr>
          </a:p>
          <a:p>
            <a:r>
              <a:rPr lang="en-PH" sz="900" dirty="0">
                <a:effectLst/>
                <a:latin typeface="Helvetica Neue"/>
                <a:ea typeface="Helvetica Neue"/>
                <a:cs typeface="Helvetica Neue"/>
                <a:sym typeface="Helvetica Neue"/>
              </a:rPr>
              <a:t>The limitations of this pilot study is primarily affected by the internet quality. In addition, there should be a monitoring mechanism to evaluate how the trainees apply the knowledge learned into actual practice.</a:t>
            </a:r>
          </a:p>
        </p:txBody>
      </p:sp>
      <p:sp>
        <p:nvSpPr>
          <p:cNvPr id="4" name="Slide Number Placeholder 3"/>
          <p:cNvSpPr>
            <a:spLocks noGrp="1"/>
          </p:cNvSpPr>
          <p:nvPr>
            <p:ph type="sldNum" sz="quarter" idx="5"/>
          </p:nvPr>
        </p:nvSpPr>
        <p:spPr/>
        <p:txBody>
          <a:bodyPr/>
          <a:lstStyle/>
          <a:p>
            <a:fld id="{47F8AAC7-0473-694C-990C-841380A6C265}" type="slidenum">
              <a:rPr lang="en-US" smtClean="0"/>
              <a:t>7</a:t>
            </a:fld>
            <a:endParaRPr lang="en-US"/>
          </a:p>
        </p:txBody>
      </p:sp>
    </p:spTree>
    <p:extLst>
      <p:ext uri="{BB962C8B-B14F-4D97-AF65-F5344CB8AC3E}">
        <p14:creationId xmlns:p14="http://schemas.microsoft.com/office/powerpoint/2010/main" val="319440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PH" sz="900" dirty="0">
                <a:effectLst/>
                <a:latin typeface="Helvetica Neue"/>
                <a:ea typeface="Helvetica Neue"/>
                <a:cs typeface="Helvetica Neue"/>
                <a:sym typeface="Helvetica Neue"/>
              </a:rPr>
              <a:t>Nevertheless, HTTP provides potential opportunity in providing cost-effective and updated knowledge on HIV care through a collaborative linkage between HIV care experts and non-specializing health providers located in rural and remote areas in the country with the aid of innovation &amp; technology.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PH" sz="900" dirty="0">
              <a:effectLst/>
              <a:latin typeface="Helvetica Neue"/>
              <a:ea typeface="Helvetica Neue"/>
              <a:cs typeface="Helvetica Neue"/>
              <a:sym typeface="Helvetica Neue"/>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PH" sz="900" dirty="0">
                <a:effectLst/>
                <a:latin typeface="Helvetica Neue"/>
                <a:ea typeface="Helvetica Neue"/>
                <a:cs typeface="Helvetica Neue"/>
                <a:sym typeface="Helvetica Neue"/>
              </a:rPr>
              <a:t>Because of the promising outcome of this program, we are now in the middle of replicating the program to the second batch of healthcare providers in the central regions.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PH" sz="900" dirty="0">
              <a:effectLst/>
              <a:latin typeface="Helvetica Neue"/>
              <a:ea typeface="Helvetica Neue"/>
              <a:cs typeface="Helvetica Neue"/>
              <a:sym typeface="Helvetica Neue"/>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PH" sz="900" dirty="0">
                <a:effectLst/>
                <a:latin typeface="Helvetica Neue"/>
                <a:ea typeface="Helvetica Neue"/>
                <a:cs typeface="Helvetica Neue"/>
                <a:sym typeface="Helvetica Neue"/>
              </a:rPr>
              <a:t>Before I end, I wish to thank the 12 health facilities who participated in the pilot program and of course, Gilead, who supported our project.</a:t>
            </a:r>
          </a:p>
        </p:txBody>
      </p:sp>
      <p:sp>
        <p:nvSpPr>
          <p:cNvPr id="4" name="Slide Number Placeholder 3"/>
          <p:cNvSpPr>
            <a:spLocks noGrp="1"/>
          </p:cNvSpPr>
          <p:nvPr>
            <p:ph type="sldNum" sz="quarter" idx="5"/>
          </p:nvPr>
        </p:nvSpPr>
        <p:spPr/>
        <p:txBody>
          <a:bodyPr/>
          <a:lstStyle/>
          <a:p>
            <a:fld id="{47F8AAC7-0473-694C-990C-841380A6C265}" type="slidenum">
              <a:rPr lang="en-US" smtClean="0"/>
              <a:t>8</a:t>
            </a:fld>
            <a:endParaRPr lang="en-US"/>
          </a:p>
        </p:txBody>
      </p:sp>
    </p:spTree>
    <p:extLst>
      <p:ext uri="{BB962C8B-B14F-4D97-AF65-F5344CB8AC3E}">
        <p14:creationId xmlns:p14="http://schemas.microsoft.com/office/powerpoint/2010/main" val="2878119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9980"/>
            <a:ext cx="9144000" cy="51435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562844" y="1200152"/>
            <a:ext cx="8018313" cy="3394472"/>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ctrTitle" hasCustomPrompt="1"/>
          </p:nvPr>
        </p:nvSpPr>
        <p:spPr>
          <a:xfrm>
            <a:off x="685800" y="1597821"/>
            <a:ext cx="7772400" cy="1102519"/>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371600" y="2914650"/>
            <a:ext cx="6400800" cy="1314450"/>
          </a:xfrm>
        </p:spPr>
        <p:txBody>
          <a:bodyPr>
            <a:normAutofit/>
          </a:bodyPr>
          <a:lstStyle>
            <a:lvl1pPr marL="0" indent="0" algn="ctr">
              <a:buNone/>
              <a:defRPr sz="2100">
                <a:solidFill>
                  <a:srgbClr val="383333"/>
                </a:solidFill>
                <a:latin typeface="Franklin Gothic Book" panose="020B05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84312" y="81632"/>
            <a:ext cx="2975376" cy="143455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562860" y="205979"/>
            <a:ext cx="8018280" cy="857250"/>
          </a:xfrm>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562860" y="1200152"/>
            <a:ext cx="8018280" cy="3394472"/>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685800" y="3305177"/>
            <a:ext cx="7772400" cy="1021556"/>
          </a:xfrm>
        </p:spPr>
        <p:txBody>
          <a:bodyPr anchor="t"/>
          <a:lstStyle>
            <a:lvl1pPr algn="l">
              <a:defRPr sz="3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180035"/>
            <a:ext cx="7772400" cy="1125140"/>
          </a:xfrm>
        </p:spPr>
        <p:txBody>
          <a:bodyPr anchor="b"/>
          <a:lstStyle>
            <a:lvl1pPr marL="0" indent="0">
              <a:buNone/>
              <a:defRPr sz="1500">
                <a:solidFill>
                  <a:srgbClr val="383333"/>
                </a:solidFill>
                <a:latin typeface="Franklin Gothic Book" panose="020B05030201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422898" y="205979"/>
            <a:ext cx="8298205" cy="857250"/>
          </a:xfrm>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422898" y="1200152"/>
            <a:ext cx="3836708" cy="3394472"/>
          </a:xfrm>
        </p:spPr>
        <p:txBody>
          <a:bodyPr/>
          <a:lstStyle>
            <a:lvl1pPr>
              <a:defRPr sz="2100">
                <a:latin typeface="Franklin Gothic Book" panose="020B0503020102020204" pitchFamily="34" charset="0"/>
              </a:defRPr>
            </a:lvl1pPr>
            <a:lvl2pPr>
              <a:defRPr sz="1800">
                <a:latin typeface="Franklin Gothic Book" panose="020B0503020102020204" pitchFamily="34" charset="0"/>
              </a:defRPr>
            </a:lvl2pPr>
            <a:lvl3pPr>
              <a:defRPr sz="1500">
                <a:latin typeface="Franklin Gothic Book" panose="020B0503020102020204" pitchFamily="34" charset="0"/>
              </a:defRPr>
            </a:lvl3pPr>
            <a:lvl4pPr>
              <a:defRPr sz="1350">
                <a:latin typeface="Franklin Gothic Book" panose="020B0503020102020204" pitchFamily="34" charset="0"/>
              </a:defRPr>
            </a:lvl4pPr>
            <a:lvl5pPr>
              <a:defRPr sz="1350">
                <a:latin typeface="Franklin Gothic Book" panose="020B05030201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2502" y="1200152"/>
            <a:ext cx="4038600" cy="3394472"/>
          </a:xfrm>
        </p:spPr>
        <p:txBody>
          <a:bodyPr/>
          <a:lstStyle>
            <a:lvl1pPr>
              <a:defRPr sz="2100">
                <a:solidFill>
                  <a:srgbClr val="383333"/>
                </a:solidFill>
                <a:latin typeface="Franklin Gothic Book" panose="020B0503020102020204" pitchFamily="34" charset="0"/>
              </a:defRPr>
            </a:lvl1pPr>
            <a:lvl2pPr>
              <a:defRPr sz="1800">
                <a:solidFill>
                  <a:srgbClr val="383333"/>
                </a:solidFill>
                <a:latin typeface="Franklin Gothic Book" panose="020B0503020102020204" pitchFamily="34" charset="0"/>
              </a:defRPr>
            </a:lvl2pPr>
            <a:lvl3pPr>
              <a:defRPr sz="1500">
                <a:solidFill>
                  <a:srgbClr val="383333"/>
                </a:solidFill>
                <a:latin typeface="Franklin Gothic Book" panose="020B0503020102020204" pitchFamily="34" charset="0"/>
              </a:defRPr>
            </a:lvl3pPr>
            <a:lvl4pPr>
              <a:defRPr sz="1350">
                <a:solidFill>
                  <a:srgbClr val="383333"/>
                </a:solidFill>
                <a:latin typeface="Franklin Gothic Book" panose="020B0503020102020204" pitchFamily="34" charset="0"/>
              </a:defRPr>
            </a:lvl4pPr>
            <a:lvl5pPr>
              <a:defRPr sz="1350">
                <a:solidFill>
                  <a:srgbClr val="383333"/>
                </a:solidFill>
                <a:latin typeface="Franklin Gothic Book" panose="020B0503020102020204" pitchFamily="34" charset="0"/>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568241" y="1151336"/>
            <a:ext cx="3838296"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68241" y="1631156"/>
            <a:ext cx="383829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39383" y="1151336"/>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539383"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562844" y="205979"/>
            <a:ext cx="8018313" cy="857250"/>
          </a:xfrm>
        </p:spPr>
        <p:txBody>
          <a:bodyPr>
            <a:normAutofit/>
          </a:bodyPr>
          <a:lstStyle>
            <a:lvl1pPr>
              <a:defRPr sz="3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597973" y="204788"/>
            <a:ext cx="2797026" cy="871538"/>
          </a:xfrm>
        </p:spPr>
        <p:txBody>
          <a:bodyPr anchor="b"/>
          <a:lstStyle>
            <a:lvl1pPr algn="l">
              <a:defRPr sz="15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3504504" y="204790"/>
            <a:ext cx="5111750" cy="4389835"/>
          </a:xfrm>
        </p:spPr>
        <p:txBody>
          <a:bodyPr/>
          <a:lstStyle>
            <a:lvl1pPr>
              <a:defRPr sz="2400">
                <a:solidFill>
                  <a:srgbClr val="383333"/>
                </a:solidFill>
                <a:latin typeface="Franklin Gothic Book" panose="020B0503020102020204" pitchFamily="34" charset="0"/>
              </a:defRPr>
            </a:lvl1pPr>
            <a:lvl2pPr>
              <a:defRPr sz="2100">
                <a:solidFill>
                  <a:srgbClr val="383333"/>
                </a:solidFill>
                <a:latin typeface="Franklin Gothic Book" panose="020B0503020102020204" pitchFamily="34" charset="0"/>
              </a:defRPr>
            </a:lvl2pPr>
            <a:lvl3pPr>
              <a:defRPr sz="1800">
                <a:solidFill>
                  <a:srgbClr val="383333"/>
                </a:solidFill>
                <a:latin typeface="Franklin Gothic Book" panose="020B0503020102020204" pitchFamily="34" charset="0"/>
              </a:defRPr>
            </a:lvl3pPr>
            <a:lvl4pPr>
              <a:defRPr sz="1500">
                <a:solidFill>
                  <a:srgbClr val="383333"/>
                </a:solidFill>
                <a:latin typeface="Franklin Gothic Book" panose="020B0503020102020204" pitchFamily="34" charset="0"/>
              </a:defRPr>
            </a:lvl4pPr>
            <a:lvl5pPr>
              <a:defRPr sz="1500">
                <a:solidFill>
                  <a:srgbClr val="383333"/>
                </a:solidFill>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97973" y="1076328"/>
            <a:ext cx="2797026" cy="3518297"/>
          </a:xfrm>
        </p:spPr>
        <p:txBody>
          <a:bodyPr/>
          <a:lstStyle>
            <a:lvl1pPr marL="0" indent="0">
              <a:buNone/>
              <a:defRPr sz="1050">
                <a:solidFill>
                  <a:srgbClr val="383333"/>
                </a:solidFill>
                <a:latin typeface="Franklin Gothic Book" panose="020B05030201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2" y="4583997"/>
            <a:ext cx="9260762" cy="559504"/>
          </a:xfrm>
          <a:prstGeom prst="rect">
            <a:avLst/>
          </a:prstGeom>
        </p:spPr>
      </p:pic>
      <p:sp>
        <p:nvSpPr>
          <p:cNvPr id="2" name="Title 1"/>
          <p:cNvSpPr>
            <a:spLocks noGrp="1"/>
          </p:cNvSpPr>
          <p:nvPr>
            <p:ph type="title" hasCustomPrompt="1"/>
          </p:nvPr>
        </p:nvSpPr>
        <p:spPr>
          <a:xfrm>
            <a:off x="1828800" y="3600451"/>
            <a:ext cx="5486400" cy="425054"/>
          </a:xfrm>
        </p:spPr>
        <p:txBody>
          <a:bodyPr anchor="b"/>
          <a:lstStyle>
            <a:lvl1pPr algn="l">
              <a:defRPr sz="15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828800" y="459581"/>
            <a:ext cx="5486400" cy="3086100"/>
          </a:xfrm>
        </p:spPr>
        <p:txBody>
          <a:bodyPr/>
          <a:lstStyle>
            <a:lvl1pPr marL="0" indent="0">
              <a:buNone/>
              <a:defRPr sz="2400">
                <a:latin typeface="Franklin Gothic Book" panose="020B05030201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828800" y="4025505"/>
            <a:ext cx="5486400" cy="603647"/>
          </a:xfrm>
        </p:spPr>
        <p:txBody>
          <a:bodyPr/>
          <a:lstStyle>
            <a:lvl1pPr marL="0" indent="0">
              <a:buNone/>
              <a:defRPr sz="1050">
                <a:solidFill>
                  <a:srgbClr val="383333"/>
                </a:solidFill>
                <a:latin typeface="Franklin Gothic Book" panose="020B05030201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7617" y="4583996"/>
            <a:ext cx="3248766" cy="6351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2"/>
            <a:ext cx="8229600" cy="33944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342900" rtl="0" eaLnBrk="1" latinLnBrk="0" hangingPunct="1">
        <a:spcBef>
          <a:spcPct val="0"/>
        </a:spcBef>
        <a:buNone/>
        <a:defRPr sz="3000" b="1" kern="1200">
          <a:solidFill>
            <a:srgbClr val="E8303B"/>
          </a:solidFill>
          <a:latin typeface="Franklin Gothic Book" panose="020B0503020102020204"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1pPr>
      <a:lvl2pPr marL="557213" indent="-214313" algn="l" defTabSz="342900" rtl="0" eaLnBrk="1" latinLnBrk="0" hangingPunct="1">
        <a:spcBef>
          <a:spcPct val="20000"/>
        </a:spcBef>
        <a:buFont typeface="Arial"/>
        <a:buChar char="–"/>
        <a:defRPr sz="2100" kern="1200">
          <a:solidFill>
            <a:srgbClr val="383333"/>
          </a:solidFill>
          <a:latin typeface="Franklin Gothic Book" panose="020B0503020102020204" pitchFamily="34" charset="0"/>
          <a:ea typeface="+mn-ea"/>
          <a:cs typeface="Arial" pitchFamily="34" charset="0"/>
        </a:defRPr>
      </a:lvl2pPr>
      <a:lvl3pPr marL="857250" indent="-171450" algn="l" defTabSz="342900" rtl="0" eaLnBrk="1" latinLnBrk="0" hangingPunct="1">
        <a:spcBef>
          <a:spcPct val="20000"/>
        </a:spcBef>
        <a:buFont typeface="Arial"/>
        <a:buChar char="•"/>
        <a:defRPr sz="1800" kern="1200">
          <a:solidFill>
            <a:srgbClr val="383333"/>
          </a:solidFill>
          <a:latin typeface="Franklin Gothic Book" panose="020B0503020102020204" pitchFamily="34" charset="0"/>
          <a:ea typeface="+mn-ea"/>
          <a:cs typeface="Arial" pitchFamily="34" charset="0"/>
        </a:defRPr>
      </a:lvl3pPr>
      <a:lvl4pPr marL="1200150" indent="-171450" algn="l" defTabSz="342900" rtl="0" eaLnBrk="1" latinLnBrk="0" hangingPunct="1">
        <a:spcBef>
          <a:spcPct val="20000"/>
        </a:spcBef>
        <a:buFont typeface="Arial"/>
        <a:buChar char="–"/>
        <a:defRPr sz="1500" kern="1200">
          <a:solidFill>
            <a:srgbClr val="383333"/>
          </a:solidFill>
          <a:latin typeface="Franklin Gothic Book" panose="020B0503020102020204" pitchFamily="34" charset="0"/>
          <a:ea typeface="+mn-ea"/>
          <a:cs typeface="Arial" pitchFamily="34" charset="0"/>
        </a:defRPr>
      </a:lvl4pPr>
      <a:lvl5pPr marL="1543050" indent="-171450" algn="l" defTabSz="342900" rtl="0" eaLnBrk="1" latinLnBrk="0" hangingPunct="1">
        <a:spcBef>
          <a:spcPct val="20000"/>
        </a:spcBef>
        <a:buFont typeface="Arial"/>
        <a:buChar char="»"/>
        <a:defRPr sz="1500" kern="1200">
          <a:solidFill>
            <a:srgbClr val="383333"/>
          </a:solidFill>
          <a:latin typeface="Franklin Gothic Book" panose="020B0503020102020204"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3" Type="http://schemas.openxmlformats.org/officeDocument/2006/relationships/image" Target="../media/image13.png"/><Relationship Id="rId7" Type="http://schemas.openxmlformats.org/officeDocument/2006/relationships/image" Target="../media/image17.jpg"/><Relationship Id="rId12" Type="http://schemas.openxmlformats.org/officeDocument/2006/relationships/image" Target="../media/image22.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jp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69231"/>
            <a:ext cx="8229600" cy="1102519"/>
          </a:xfrm>
        </p:spPr>
        <p:txBody>
          <a:bodyPr>
            <a:normAutofit fontScale="90000"/>
          </a:bodyPr>
          <a:lstStyle/>
          <a:p>
            <a:r>
              <a:rPr lang="en-US" dirty="0">
                <a:latin typeface="Century Gothic" panose="020B0502020202020204" pitchFamily="34" charset="0"/>
              </a:rPr>
              <a:t>Effectiveness of HIV Telehealth Training Program in Increasing the Level of Knowledge of HIV Care Personnel in the Philippines: A Pilot Study</a:t>
            </a:r>
          </a:p>
        </p:txBody>
      </p:sp>
      <p:sp>
        <p:nvSpPr>
          <p:cNvPr id="3" name="Subtitle 2"/>
          <p:cNvSpPr>
            <a:spLocks noGrp="1"/>
          </p:cNvSpPr>
          <p:nvPr>
            <p:ph type="subTitle" idx="1"/>
          </p:nvPr>
        </p:nvSpPr>
        <p:spPr>
          <a:xfrm>
            <a:off x="1257300" y="2713616"/>
            <a:ext cx="6400800" cy="583163"/>
          </a:xfrm>
        </p:spPr>
        <p:txBody>
          <a:bodyPr>
            <a:normAutofit fontScale="77500" lnSpcReduction="20000"/>
          </a:bodyPr>
          <a:lstStyle/>
          <a:p>
            <a:r>
              <a:rPr lang="en-US" dirty="0">
                <a:latin typeface="Century Gothic" panose="020B0502020202020204" pitchFamily="34" charset="0"/>
              </a:rPr>
              <a:t>Rod </a:t>
            </a:r>
            <a:r>
              <a:rPr lang="en-US" dirty="0" err="1">
                <a:latin typeface="Century Gothic" panose="020B0502020202020204" pitchFamily="34" charset="0"/>
              </a:rPr>
              <a:t>Olete</a:t>
            </a:r>
            <a:r>
              <a:rPr lang="en-US" dirty="0">
                <a:latin typeface="Century Gothic" panose="020B0502020202020204" pitchFamily="34" charset="0"/>
              </a:rPr>
              <a:t>, RN</a:t>
            </a:r>
          </a:p>
          <a:p>
            <a:r>
              <a:rPr lang="en-US" dirty="0">
                <a:latin typeface="Century Gothic" panose="020B0502020202020204" pitchFamily="34" charset="0"/>
              </a:rPr>
              <a:t>Sustained Health Initiatives of the Philippines (SHIP)</a:t>
            </a:r>
          </a:p>
        </p:txBody>
      </p:sp>
      <p:grpSp>
        <p:nvGrpSpPr>
          <p:cNvPr id="4" name="Group 3">
            <a:extLst>
              <a:ext uri="{FF2B5EF4-FFF2-40B4-BE49-F238E27FC236}">
                <a16:creationId xmlns:a16="http://schemas.microsoft.com/office/drawing/2014/main" id="{CA3F3F0B-D31A-354F-AE1D-A900E2FFDB05}"/>
              </a:ext>
            </a:extLst>
          </p:cNvPr>
          <p:cNvGrpSpPr/>
          <p:nvPr/>
        </p:nvGrpSpPr>
        <p:grpSpPr>
          <a:xfrm>
            <a:off x="3749390" y="3350466"/>
            <a:ext cx="1416619" cy="347538"/>
            <a:chOff x="3718570" y="3513043"/>
            <a:chExt cx="1416619" cy="34753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570" y="3513043"/>
              <a:ext cx="347538" cy="347538"/>
            </a:xfrm>
            <a:prstGeom prst="rect">
              <a:avLst/>
            </a:prstGeom>
          </p:spPr>
        </p:pic>
        <p:sp>
          <p:nvSpPr>
            <p:cNvPr id="6" name="Rectangle 5"/>
            <p:cNvSpPr/>
            <p:nvPr/>
          </p:nvSpPr>
          <p:spPr>
            <a:xfrm>
              <a:off x="4008811" y="3522027"/>
              <a:ext cx="1126378" cy="338554"/>
            </a:xfrm>
            <a:prstGeom prst="rect">
              <a:avLst/>
            </a:prstGeom>
          </p:spPr>
          <p:txBody>
            <a:bodyPr wrap="square">
              <a:spAutoFit/>
            </a:bodyPr>
            <a:lstStyle/>
            <a:p>
              <a:r>
                <a:rPr lang="en-US" sz="1600" dirty="0">
                  <a:solidFill>
                    <a:schemeClr val="tx1">
                      <a:lumMod val="85000"/>
                      <a:lumOff val="15000"/>
                    </a:schemeClr>
                  </a:solidFill>
                </a:rPr>
                <a:t>@SHIP_PH</a:t>
              </a:r>
            </a:p>
          </p:txBody>
        </p:sp>
      </p:grpSp>
      <p:sp>
        <p:nvSpPr>
          <p:cNvPr id="8" name="Subtitle 2"/>
          <p:cNvSpPr txBox="1">
            <a:spLocks/>
          </p:cNvSpPr>
          <p:nvPr/>
        </p:nvSpPr>
        <p:spPr>
          <a:xfrm>
            <a:off x="1257300" y="3751691"/>
            <a:ext cx="6400800" cy="407357"/>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50" b="1" dirty="0">
                <a:solidFill>
                  <a:schemeClr val="tx1">
                    <a:lumMod val="85000"/>
                    <a:lumOff val="15000"/>
                  </a:schemeClr>
                </a:solidFill>
              </a:rPr>
              <a:t>Share your thoughts on this presentation with </a:t>
            </a:r>
            <a:r>
              <a:rPr lang="en-US" sz="1500" b="1" dirty="0">
                <a:solidFill>
                  <a:srgbClr val="FF0000"/>
                </a:solidFill>
              </a:rPr>
              <a:t>#IAS2019</a:t>
            </a:r>
          </a:p>
        </p:txBody>
      </p:sp>
      <p:sp>
        <p:nvSpPr>
          <p:cNvPr id="9" name="Subtitle 2">
            <a:extLst>
              <a:ext uri="{FF2B5EF4-FFF2-40B4-BE49-F238E27FC236}">
                <a16:creationId xmlns:a16="http://schemas.microsoft.com/office/drawing/2014/main" id="{CD1862F6-77AC-C14B-AE15-28CE6CAFC299}"/>
              </a:ext>
            </a:extLst>
          </p:cNvPr>
          <p:cNvSpPr txBox="1">
            <a:spLocks/>
          </p:cNvSpPr>
          <p:nvPr/>
        </p:nvSpPr>
        <p:spPr>
          <a:xfrm>
            <a:off x="7658100" y="1168958"/>
            <a:ext cx="950815" cy="246586"/>
          </a:xfrm>
          <a:prstGeom prst="rect">
            <a:avLst/>
          </a:prstGeom>
        </p:spPr>
        <p:txBody>
          <a:bodyPr vert="horz" lIns="91440" tIns="45720" rIns="91440" bIns="45720" rtlCol="0">
            <a:normAutofit fontScale="92500"/>
          </a:bodyPr>
          <a:lstStyle>
            <a:lvl1pPr marL="0" indent="0" algn="ctr" defTabSz="342900" rtl="0" eaLnBrk="1" latinLnBrk="0" hangingPunct="1">
              <a:spcBef>
                <a:spcPct val="20000"/>
              </a:spcBef>
              <a:buFont typeface="Arial"/>
              <a:buNone/>
              <a:defRPr sz="2100" kern="1200">
                <a:solidFill>
                  <a:srgbClr val="383333"/>
                </a:solidFill>
                <a:latin typeface="Franklin Gothic Book" panose="020B0503020102020204" pitchFamily="34" charset="0"/>
                <a:ea typeface="+mn-ea"/>
                <a:cs typeface="Arial" pitchFamily="34" charset="0"/>
              </a:defRPr>
            </a:lvl1pPr>
            <a:lvl2pPr marL="342900" indent="0" algn="ctr" defTabSz="342900" rtl="0" eaLnBrk="1" latinLnBrk="0" hangingPunct="1">
              <a:spcBef>
                <a:spcPct val="20000"/>
              </a:spcBef>
              <a:buFont typeface="Arial"/>
              <a:buNone/>
              <a:defRPr sz="2100" kern="1200">
                <a:solidFill>
                  <a:schemeClr val="tx1">
                    <a:tint val="75000"/>
                  </a:schemeClr>
                </a:solidFill>
                <a:latin typeface="Franklin Gothic Book" panose="020B0503020102020204" pitchFamily="34" charset="0"/>
                <a:ea typeface="+mn-ea"/>
                <a:cs typeface="Arial" pitchFamily="34" charset="0"/>
              </a:defRPr>
            </a:lvl2pPr>
            <a:lvl3pPr marL="685800" indent="0" algn="ctr" defTabSz="342900" rtl="0" eaLnBrk="1" latinLnBrk="0" hangingPunct="1">
              <a:spcBef>
                <a:spcPct val="20000"/>
              </a:spcBef>
              <a:buFont typeface="Arial"/>
              <a:buNone/>
              <a:defRPr sz="1800" kern="1200">
                <a:solidFill>
                  <a:schemeClr val="tx1">
                    <a:tint val="75000"/>
                  </a:schemeClr>
                </a:solidFill>
                <a:latin typeface="Franklin Gothic Book" panose="020B0503020102020204" pitchFamily="34" charset="0"/>
                <a:ea typeface="+mn-ea"/>
                <a:cs typeface="Arial" pitchFamily="34" charset="0"/>
              </a:defRPr>
            </a:lvl3pPr>
            <a:lvl4pPr marL="1028700" indent="0" algn="ctr" defTabSz="342900" rtl="0" eaLnBrk="1" latinLnBrk="0" hangingPunct="1">
              <a:spcBef>
                <a:spcPct val="20000"/>
              </a:spcBef>
              <a:buFont typeface="Arial"/>
              <a:buNone/>
              <a:defRPr sz="1500" kern="1200">
                <a:solidFill>
                  <a:schemeClr val="tx1">
                    <a:tint val="75000"/>
                  </a:schemeClr>
                </a:solidFill>
                <a:latin typeface="Franklin Gothic Book" panose="020B0503020102020204" pitchFamily="34" charset="0"/>
                <a:ea typeface="+mn-ea"/>
                <a:cs typeface="Arial" pitchFamily="34" charset="0"/>
              </a:defRPr>
            </a:lvl4pPr>
            <a:lvl5pPr marL="1371600" indent="0" algn="ctr" defTabSz="342900" rtl="0" eaLnBrk="1" latinLnBrk="0" hangingPunct="1">
              <a:spcBef>
                <a:spcPct val="20000"/>
              </a:spcBef>
              <a:buFont typeface="Arial"/>
              <a:buNone/>
              <a:defRPr sz="1500" kern="1200">
                <a:solidFill>
                  <a:schemeClr val="tx1">
                    <a:tint val="75000"/>
                  </a:schemeClr>
                </a:solidFill>
                <a:latin typeface="Franklin Gothic Book" panose="020B0503020102020204" pitchFamily="34" charset="0"/>
                <a:ea typeface="+mn-ea"/>
                <a:cs typeface="Arial" pitchFamily="34" charset="0"/>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US" sz="1100" b="1" i="1" dirty="0" smtClean="0">
                <a:latin typeface="Century Gothic" panose="020B0502020202020204" pitchFamily="34" charset="0"/>
              </a:rPr>
              <a:t>MOPDD0204</a:t>
            </a:r>
            <a:endParaRPr lang="en-US" sz="1100" b="1" i="1" dirty="0">
              <a:latin typeface="Century Gothic" panose="020B0502020202020204" pitchFamily="34" charset="0"/>
            </a:endParaRPr>
          </a:p>
        </p:txBody>
      </p:sp>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BB6D89-A98E-CA4B-9818-A517F23DD304}"/>
              </a:ext>
            </a:extLst>
          </p:cNvPr>
          <p:cNvSpPr/>
          <p:nvPr/>
        </p:nvSpPr>
        <p:spPr>
          <a:xfrm>
            <a:off x="2964074" y="1666171"/>
            <a:ext cx="1834478" cy="484748"/>
          </a:xfrm>
          <a:prstGeom prst="rect">
            <a:avLst/>
          </a:prstGeom>
          <a:noFill/>
        </p:spPr>
        <p:txBody>
          <a:bodyPr wrap="none" lIns="68580" tIns="34290" rIns="68580" bIns="34290">
            <a:spAutoFit/>
          </a:bodyPr>
          <a:lstStyle/>
          <a:p>
            <a:pPr algn="ctr"/>
            <a:r>
              <a:rPr lang="en-US" sz="2700" b="1" dirty="0">
                <a:solidFill>
                  <a:srgbClr val="E8303B"/>
                </a:solidFill>
                <a:latin typeface="Century Gothic" panose="020B0502020202020204" pitchFamily="34" charset="0"/>
                <a:ea typeface="+mj-ea"/>
                <a:cs typeface="Arial" pitchFamily="34" charset="0"/>
              </a:rPr>
              <a:t>Disclosure</a:t>
            </a:r>
          </a:p>
        </p:txBody>
      </p:sp>
      <p:sp>
        <p:nvSpPr>
          <p:cNvPr id="12" name="Content Placeholder 2">
            <a:extLst>
              <a:ext uri="{FF2B5EF4-FFF2-40B4-BE49-F238E27FC236}">
                <a16:creationId xmlns:a16="http://schemas.microsoft.com/office/drawing/2014/main" id="{E4B4FA9F-1532-F34B-BFE0-656529BABB87}"/>
              </a:ext>
            </a:extLst>
          </p:cNvPr>
          <p:cNvSpPr>
            <a:spLocks noGrp="1"/>
          </p:cNvSpPr>
          <p:nvPr>
            <p:ph idx="1"/>
          </p:nvPr>
        </p:nvSpPr>
        <p:spPr>
          <a:xfrm>
            <a:off x="3133164" y="2150920"/>
            <a:ext cx="2877671" cy="420830"/>
          </a:xfrm>
        </p:spPr>
        <p:txBody>
          <a:bodyPr>
            <a:normAutofit/>
          </a:bodyPr>
          <a:lstStyle/>
          <a:p>
            <a:r>
              <a:rPr lang="en-US" sz="1800" dirty="0">
                <a:latin typeface="Century Gothic" panose="020B0502020202020204" pitchFamily="34" charset="0"/>
              </a:rPr>
              <a:t>No conflict of interest</a:t>
            </a:r>
          </a:p>
        </p:txBody>
      </p:sp>
    </p:spTree>
    <p:extLst>
      <p:ext uri="{BB962C8B-B14F-4D97-AF65-F5344CB8AC3E}">
        <p14:creationId xmlns:p14="http://schemas.microsoft.com/office/powerpoint/2010/main" val="186274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PAC-map.jpg" descr="APAC-map.jpg">
            <a:extLst>
              <a:ext uri="{FF2B5EF4-FFF2-40B4-BE49-F238E27FC236}">
                <a16:creationId xmlns:a16="http://schemas.microsoft.com/office/drawing/2014/main" id="{961064C4-40D0-DD4C-B405-08E03BC6E2A3}"/>
              </a:ext>
            </a:extLst>
          </p:cNvPr>
          <p:cNvPicPr>
            <a:picLocks noChangeAspect="1"/>
          </p:cNvPicPr>
          <p:nvPr/>
        </p:nvPicPr>
        <p:blipFill>
          <a:blip r:embed="rId3"/>
          <a:srcRect l="16932" r="40016" b="44342"/>
          <a:stretch>
            <a:fillRect/>
          </a:stretch>
        </p:blipFill>
        <p:spPr>
          <a:xfrm>
            <a:off x="6439827" y="2194198"/>
            <a:ext cx="2686542" cy="2384598"/>
          </a:xfrm>
          <a:prstGeom prst="rect">
            <a:avLst/>
          </a:prstGeom>
          <a:ln w="12700">
            <a:miter lim="400000"/>
          </a:ln>
        </p:spPr>
      </p:pic>
      <p:sp>
        <p:nvSpPr>
          <p:cNvPr id="11" name="Rectangle 10">
            <a:extLst>
              <a:ext uri="{FF2B5EF4-FFF2-40B4-BE49-F238E27FC236}">
                <a16:creationId xmlns:a16="http://schemas.microsoft.com/office/drawing/2014/main" id="{F3BB6D89-A98E-CA4B-9818-A517F23DD304}"/>
              </a:ext>
            </a:extLst>
          </p:cNvPr>
          <p:cNvSpPr/>
          <p:nvPr/>
        </p:nvSpPr>
        <p:spPr>
          <a:xfrm>
            <a:off x="457200" y="306502"/>
            <a:ext cx="2155077" cy="484748"/>
          </a:xfrm>
          <a:prstGeom prst="rect">
            <a:avLst/>
          </a:prstGeom>
          <a:noFill/>
        </p:spPr>
        <p:txBody>
          <a:bodyPr wrap="none" lIns="68580" tIns="34290" rIns="68580" bIns="34290">
            <a:spAutoFit/>
          </a:bodyPr>
          <a:lstStyle/>
          <a:p>
            <a:r>
              <a:rPr lang="en-US" sz="2700" b="1" dirty="0">
                <a:solidFill>
                  <a:srgbClr val="E8303B"/>
                </a:solidFill>
                <a:latin typeface="Century Gothic" panose="020B0502020202020204" pitchFamily="34" charset="0"/>
                <a:ea typeface="+mj-ea"/>
                <a:cs typeface="Arial" pitchFamily="34" charset="0"/>
              </a:rPr>
              <a:t>Introduction</a:t>
            </a:r>
          </a:p>
        </p:txBody>
      </p:sp>
      <p:pic>
        <p:nvPicPr>
          <p:cNvPr id="7" name="APAC-map.jpg" descr="APAC-map.jpg">
            <a:extLst>
              <a:ext uri="{FF2B5EF4-FFF2-40B4-BE49-F238E27FC236}">
                <a16:creationId xmlns:a16="http://schemas.microsoft.com/office/drawing/2014/main" id="{3EE87A56-5949-644F-B02A-656A2469B7D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Lst>
          </a:blip>
          <a:srcRect l="16932" r="40016" b="44342"/>
          <a:stretch>
            <a:fillRect/>
          </a:stretch>
        </p:blipFill>
        <p:spPr>
          <a:xfrm>
            <a:off x="6454594" y="2194199"/>
            <a:ext cx="2686542" cy="2384598"/>
          </a:xfrm>
          <a:prstGeom prst="rect">
            <a:avLst/>
          </a:prstGeom>
          <a:ln w="12700">
            <a:miter lim="400000"/>
          </a:ln>
        </p:spPr>
      </p:pic>
      <p:pic>
        <p:nvPicPr>
          <p:cNvPr id="8" name="Philippines+-+LARGE.png" descr="Philippines+-+LARGE.png">
            <a:extLst>
              <a:ext uri="{FF2B5EF4-FFF2-40B4-BE49-F238E27FC236}">
                <a16:creationId xmlns:a16="http://schemas.microsoft.com/office/drawing/2014/main" id="{DAC6E065-3DD6-C44F-87E9-106D4F5AC4E3}"/>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rcRect t="14322"/>
          <a:stretch/>
        </p:blipFill>
        <p:spPr>
          <a:xfrm rot="21597147">
            <a:off x="6053655" y="54043"/>
            <a:ext cx="3038885" cy="4523492"/>
          </a:xfrm>
          <a:prstGeom prst="rect">
            <a:avLst/>
          </a:prstGeom>
          <a:ln w="12700">
            <a:miter lim="400000"/>
          </a:ln>
        </p:spPr>
      </p:pic>
      <p:sp>
        <p:nvSpPr>
          <p:cNvPr id="9" name="PH is an archipelago with 7,100+ islands…">
            <a:extLst>
              <a:ext uri="{FF2B5EF4-FFF2-40B4-BE49-F238E27FC236}">
                <a16:creationId xmlns:a16="http://schemas.microsoft.com/office/drawing/2014/main" id="{40479A03-F0F4-F344-83B3-2C09A76FF6C7}"/>
              </a:ext>
            </a:extLst>
          </p:cNvPr>
          <p:cNvSpPr txBox="1"/>
          <p:nvPr/>
        </p:nvSpPr>
        <p:spPr>
          <a:xfrm>
            <a:off x="457200" y="791250"/>
            <a:ext cx="7001510" cy="91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marL="396875" indent="-396875">
              <a:spcBef>
                <a:spcPts val="375"/>
              </a:spcBef>
              <a:buSzPct val="125000"/>
              <a:buChar char="•"/>
              <a:defRPr sz="4000">
                <a:latin typeface="Century Gothic"/>
                <a:ea typeface="Century Gothic"/>
                <a:cs typeface="Century Gothic"/>
                <a:sym typeface="Century Gothic"/>
              </a:defRPr>
            </a:pPr>
            <a:r>
              <a:rPr lang="en-US" sz="1600" dirty="0"/>
              <a:t>PH has the fastest-growing HIV epidemic in the world</a:t>
            </a:r>
          </a:p>
          <a:p>
            <a:pPr marL="396875" indent="-396875">
              <a:spcBef>
                <a:spcPts val="375"/>
              </a:spcBef>
              <a:buSzPct val="125000"/>
              <a:buChar char="•"/>
              <a:defRPr sz="4000">
                <a:latin typeface="Century Gothic"/>
                <a:ea typeface="Century Gothic"/>
                <a:cs typeface="Century Gothic"/>
                <a:sym typeface="Century Gothic"/>
              </a:defRPr>
            </a:pPr>
            <a:r>
              <a:rPr sz="1600" dirty="0"/>
              <a:t>Only has </a:t>
            </a:r>
            <a:r>
              <a:rPr lang="en-US" sz="1600" dirty="0"/>
              <a:t>100+ </a:t>
            </a:r>
            <a:r>
              <a:rPr sz="1600" dirty="0"/>
              <a:t>HIV care facilities</a:t>
            </a:r>
            <a:r>
              <a:rPr lang="en-US" sz="1600" dirty="0"/>
              <a:t> nationwide</a:t>
            </a:r>
            <a:endParaRPr sz="1600" dirty="0"/>
          </a:p>
          <a:p>
            <a:pPr marL="396875" indent="-396875">
              <a:spcBef>
                <a:spcPts val="375"/>
              </a:spcBef>
              <a:buSzPct val="125000"/>
              <a:buChar char="•"/>
              <a:defRPr sz="4000">
                <a:latin typeface="Century Gothic"/>
                <a:ea typeface="Century Gothic"/>
                <a:cs typeface="Century Gothic"/>
                <a:sym typeface="Century Gothic"/>
              </a:defRPr>
            </a:pPr>
            <a:r>
              <a:rPr sz="1600" dirty="0"/>
              <a:t>Not all HIV care providers </a:t>
            </a:r>
            <a:r>
              <a:rPr lang="en-US" sz="1600" dirty="0"/>
              <a:t>have access to trainings</a:t>
            </a:r>
          </a:p>
        </p:txBody>
      </p:sp>
      <p:grpSp>
        <p:nvGrpSpPr>
          <p:cNvPr id="21" name="Group 20">
            <a:extLst>
              <a:ext uri="{FF2B5EF4-FFF2-40B4-BE49-F238E27FC236}">
                <a16:creationId xmlns:a16="http://schemas.microsoft.com/office/drawing/2014/main" id="{1339F1F1-E9AC-034A-B395-EBD30F8722FA}"/>
              </a:ext>
            </a:extLst>
          </p:cNvPr>
          <p:cNvGrpSpPr/>
          <p:nvPr/>
        </p:nvGrpSpPr>
        <p:grpSpPr>
          <a:xfrm>
            <a:off x="968489" y="2782321"/>
            <a:ext cx="4572000" cy="893940"/>
            <a:chOff x="1260783" y="2801721"/>
            <a:chExt cx="4572000" cy="893940"/>
          </a:xfrm>
        </p:grpSpPr>
        <p:sp>
          <p:nvSpPr>
            <p:cNvPr id="18" name="Rectangle 17">
              <a:extLst>
                <a:ext uri="{FF2B5EF4-FFF2-40B4-BE49-F238E27FC236}">
                  <a16:creationId xmlns:a16="http://schemas.microsoft.com/office/drawing/2014/main" id="{D2D2E492-F25A-8C48-BE53-C6C295269A2C}"/>
                </a:ext>
              </a:extLst>
            </p:cNvPr>
            <p:cNvSpPr/>
            <p:nvPr/>
          </p:nvSpPr>
          <p:spPr>
            <a:xfrm>
              <a:off x="1818425" y="2801721"/>
              <a:ext cx="3456716" cy="684803"/>
            </a:xfrm>
            <a:prstGeom prst="rect">
              <a:avLst/>
            </a:prstGeom>
            <a:noFill/>
          </p:spPr>
          <p:txBody>
            <a:bodyPr wrap="none" lIns="68580" tIns="34290" rIns="68580" bIns="34290">
              <a:spAutoFit/>
            </a:bodyPr>
            <a:lstStyle/>
            <a:p>
              <a:pPr algn="ctr"/>
              <a:r>
                <a:rPr lang="en-US" sz="2400" b="1" dirty="0">
                  <a:ln w="9525">
                    <a:noFill/>
                    <a:prstDash val="solid"/>
                  </a:ln>
                  <a:solidFill>
                    <a:schemeClr val="tx2">
                      <a:lumMod val="50000"/>
                    </a:schemeClr>
                  </a:solidFill>
                  <a:effectLst>
                    <a:outerShdw blurRad="12700" dist="38100" dir="2700000" algn="tl" rotWithShape="0">
                      <a:schemeClr val="accent5">
                        <a:lumMod val="60000"/>
                        <a:lumOff val="40000"/>
                      </a:schemeClr>
                    </a:outerShdw>
                  </a:effectLst>
                  <a:latin typeface="Century Gothic" panose="020B0502020202020204" pitchFamily="34" charset="0"/>
                </a:rPr>
                <a:t>4 MD, 9 RN, 4 RM, 1 MT</a:t>
              </a:r>
            </a:p>
            <a:p>
              <a:pPr algn="ctr"/>
              <a:r>
                <a:rPr lang="en-US" sz="1600" dirty="0">
                  <a:ln w="9525">
                    <a:solidFill>
                      <a:schemeClr val="tx2">
                        <a:lumMod val="50000"/>
                      </a:schemeClr>
                    </a:solidFill>
                    <a:prstDash val="solid"/>
                  </a:ln>
                  <a:solidFill>
                    <a:schemeClr val="tx2">
                      <a:lumMod val="50000"/>
                    </a:schemeClr>
                  </a:solidFill>
                  <a:effectLst>
                    <a:outerShdw blurRad="12700" dist="38100" dir="2700000" algn="tl" rotWithShape="0">
                      <a:schemeClr val="accent5">
                        <a:lumMod val="60000"/>
                        <a:lumOff val="40000"/>
                      </a:schemeClr>
                    </a:outerShdw>
                  </a:effectLst>
                  <a:latin typeface="Century Gothic" panose="020B0502020202020204" pitchFamily="34" charset="0"/>
                </a:rPr>
                <a:t>In 10,000 population</a:t>
              </a:r>
              <a:endParaRPr lang="en-US" sz="1400" dirty="0">
                <a:ln w="9525">
                  <a:solidFill>
                    <a:schemeClr val="tx2">
                      <a:lumMod val="50000"/>
                    </a:schemeClr>
                  </a:solidFill>
                  <a:prstDash val="solid"/>
                </a:ln>
                <a:solidFill>
                  <a:schemeClr val="tx2">
                    <a:lumMod val="50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4" name="Rectangle 3">
              <a:extLst>
                <a:ext uri="{FF2B5EF4-FFF2-40B4-BE49-F238E27FC236}">
                  <a16:creationId xmlns:a16="http://schemas.microsoft.com/office/drawing/2014/main" id="{12EE7C55-CCA8-6D41-BB9E-0E74249DEEA9}"/>
                </a:ext>
              </a:extLst>
            </p:cNvPr>
            <p:cNvSpPr/>
            <p:nvPr/>
          </p:nvSpPr>
          <p:spPr>
            <a:xfrm>
              <a:off x="1260783" y="3434051"/>
              <a:ext cx="4572000" cy="261610"/>
            </a:xfrm>
            <a:prstGeom prst="rect">
              <a:avLst/>
            </a:prstGeom>
          </p:spPr>
          <p:txBody>
            <a:bodyPr>
              <a:spAutoFit/>
            </a:bodyPr>
            <a:lstStyle/>
            <a:p>
              <a:pPr algn="ctr"/>
              <a:r>
                <a:rPr lang="en-US" sz="1100" dirty="0">
                  <a:latin typeface="Century Gothic" panose="020B0502020202020204" pitchFamily="34" charset="0"/>
                </a:rPr>
                <a:t>(Asia-Pacific Observatory on Health Systems and Policies in 2018)</a:t>
              </a:r>
            </a:p>
          </p:txBody>
        </p:sp>
      </p:grpSp>
      <p:grpSp>
        <p:nvGrpSpPr>
          <p:cNvPr id="22" name="Group 21">
            <a:extLst>
              <a:ext uri="{FF2B5EF4-FFF2-40B4-BE49-F238E27FC236}">
                <a16:creationId xmlns:a16="http://schemas.microsoft.com/office/drawing/2014/main" id="{DF1CE27C-3DD8-3E4F-9F87-1C9D3AEF9091}"/>
              </a:ext>
            </a:extLst>
          </p:cNvPr>
          <p:cNvGrpSpPr/>
          <p:nvPr/>
        </p:nvGrpSpPr>
        <p:grpSpPr>
          <a:xfrm>
            <a:off x="2286995" y="3608421"/>
            <a:ext cx="1831440" cy="889963"/>
            <a:chOff x="2601360" y="3776230"/>
            <a:chExt cx="1831440" cy="889963"/>
          </a:xfrm>
        </p:grpSpPr>
        <p:sp>
          <p:nvSpPr>
            <p:cNvPr id="17" name="Rectangle 16">
              <a:extLst>
                <a:ext uri="{FF2B5EF4-FFF2-40B4-BE49-F238E27FC236}">
                  <a16:creationId xmlns:a16="http://schemas.microsoft.com/office/drawing/2014/main" id="{2C00AEF7-CA18-A84E-99F0-7C9DE3EDAB85}"/>
                </a:ext>
              </a:extLst>
            </p:cNvPr>
            <p:cNvSpPr/>
            <p:nvPr/>
          </p:nvSpPr>
          <p:spPr>
            <a:xfrm>
              <a:off x="2805828" y="3776230"/>
              <a:ext cx="1422504" cy="684803"/>
            </a:xfrm>
            <a:prstGeom prst="rect">
              <a:avLst/>
            </a:prstGeom>
            <a:noFill/>
          </p:spPr>
          <p:txBody>
            <a:bodyPr wrap="none" lIns="68580" tIns="34290" rIns="68580" bIns="34290">
              <a:spAutoFit/>
            </a:bodyPr>
            <a:lstStyle/>
            <a:p>
              <a:pPr algn="ctr"/>
              <a:r>
                <a:rPr lang="en-US" sz="2400" b="1" dirty="0">
                  <a:ln w="9525">
                    <a:noFill/>
                    <a:prstDash val="solid"/>
                  </a:ln>
                  <a:solidFill>
                    <a:schemeClr val="tx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rPr>
                <a:t>55.9%</a:t>
              </a:r>
            </a:p>
            <a:p>
              <a:pPr algn="ctr"/>
              <a:r>
                <a:rPr lang="en-US" sz="1600" dirty="0">
                  <a:ln w="9525">
                    <a:solidFill>
                      <a:schemeClr val="tx2">
                        <a:lumMod val="50000"/>
                      </a:schemeClr>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rPr>
                <a:t>PLHIV on ART</a:t>
              </a:r>
              <a:endParaRPr lang="en-US" sz="1400" dirty="0">
                <a:ln w="9525">
                  <a:solidFill>
                    <a:schemeClr val="tx2">
                      <a:lumMod val="50000"/>
                    </a:schemeClr>
                  </a:solidFill>
                  <a:prstDash val="solid"/>
                </a:ln>
                <a:solidFill>
                  <a:schemeClr val="tx2">
                    <a:lumMod val="75000"/>
                  </a:schemeClr>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19" name="Rectangle 18">
              <a:extLst>
                <a:ext uri="{FF2B5EF4-FFF2-40B4-BE49-F238E27FC236}">
                  <a16:creationId xmlns:a16="http://schemas.microsoft.com/office/drawing/2014/main" id="{6CE86C9D-AE47-CE4A-8428-31157A1BBD75}"/>
                </a:ext>
              </a:extLst>
            </p:cNvPr>
            <p:cNvSpPr/>
            <p:nvPr/>
          </p:nvSpPr>
          <p:spPr>
            <a:xfrm>
              <a:off x="2601360" y="4404583"/>
              <a:ext cx="1831440" cy="261610"/>
            </a:xfrm>
            <a:prstGeom prst="rect">
              <a:avLst/>
            </a:prstGeom>
          </p:spPr>
          <p:txBody>
            <a:bodyPr wrap="square">
              <a:spAutoFit/>
            </a:bodyPr>
            <a:lstStyle/>
            <a:p>
              <a:pPr algn="ctr"/>
              <a:r>
                <a:rPr lang="en-US" sz="1100" dirty="0">
                  <a:latin typeface="Century Gothic" panose="020B0502020202020204" pitchFamily="34" charset="0"/>
                </a:rPr>
                <a:t>April 2019 HARP Report</a:t>
              </a:r>
            </a:p>
          </p:txBody>
        </p:sp>
      </p:grpSp>
      <p:grpSp>
        <p:nvGrpSpPr>
          <p:cNvPr id="5" name="Group 4">
            <a:extLst>
              <a:ext uri="{FF2B5EF4-FFF2-40B4-BE49-F238E27FC236}">
                <a16:creationId xmlns:a16="http://schemas.microsoft.com/office/drawing/2014/main" id="{8FB94896-9AD7-7145-B3FD-68EF0C9235EF}"/>
              </a:ext>
            </a:extLst>
          </p:cNvPr>
          <p:cNvGrpSpPr/>
          <p:nvPr/>
        </p:nvGrpSpPr>
        <p:grpSpPr>
          <a:xfrm>
            <a:off x="1210026" y="1789861"/>
            <a:ext cx="3897952" cy="1043976"/>
            <a:chOff x="-1757510" y="1548955"/>
            <a:chExt cx="3897952" cy="1043976"/>
          </a:xfrm>
        </p:grpSpPr>
        <p:sp>
          <p:nvSpPr>
            <p:cNvPr id="13" name="Rectangle 12">
              <a:extLst>
                <a:ext uri="{FF2B5EF4-FFF2-40B4-BE49-F238E27FC236}">
                  <a16:creationId xmlns:a16="http://schemas.microsoft.com/office/drawing/2014/main" id="{B4633070-C53D-D14A-903C-E0BCC466A0B7}"/>
                </a:ext>
              </a:extLst>
            </p:cNvPr>
            <p:cNvSpPr/>
            <p:nvPr/>
          </p:nvSpPr>
          <p:spPr>
            <a:xfrm>
              <a:off x="-522211" y="1548955"/>
              <a:ext cx="1427356" cy="813152"/>
            </a:xfrm>
            <a:prstGeom prst="rect">
              <a:avLst/>
            </a:prstGeom>
            <a:noFill/>
          </p:spPr>
          <p:txBody>
            <a:bodyPr wrap="none" lIns="68580" tIns="34290" rIns="68580" bIns="34290">
              <a:spAutoFit/>
            </a:bodyPr>
            <a:lstStyle/>
            <a:p>
              <a:pPr algn="ctr"/>
              <a:r>
                <a:rPr lang="en-US" sz="36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Century Gothic" panose="020B0502020202020204" pitchFamily="34" charset="0"/>
                </a:rPr>
                <a:t>203%</a:t>
              </a:r>
            </a:p>
          </p:txBody>
        </p:sp>
        <p:sp>
          <p:nvSpPr>
            <p:cNvPr id="14" name="PH is an archipelago with 7,100+ islands…">
              <a:extLst>
                <a:ext uri="{FF2B5EF4-FFF2-40B4-BE49-F238E27FC236}">
                  <a16:creationId xmlns:a16="http://schemas.microsoft.com/office/drawing/2014/main" id="{81CDE2B3-78FE-CD47-9368-CAA8FE724081}"/>
                </a:ext>
              </a:extLst>
            </p:cNvPr>
            <p:cNvSpPr txBox="1"/>
            <p:nvPr/>
          </p:nvSpPr>
          <p:spPr>
            <a:xfrm>
              <a:off x="-1757510" y="2060976"/>
              <a:ext cx="3897952"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lgn="ctr">
                <a:spcBef>
                  <a:spcPts val="375"/>
                </a:spcBef>
                <a:buSzPct val="125000"/>
                <a:defRPr sz="4000">
                  <a:latin typeface="Century Gothic"/>
                  <a:ea typeface="Century Gothic"/>
                  <a:cs typeface="Century Gothic"/>
                  <a:sym typeface="Century Gothic"/>
                </a:defRPr>
              </a:pPr>
              <a:r>
                <a:rPr lang="en-US" sz="1600" b="1" dirty="0">
                  <a:solidFill>
                    <a:srgbClr val="FF0000"/>
                  </a:solidFill>
                </a:rPr>
                <a:t>Increase in HIV infection since 2010</a:t>
              </a:r>
              <a:endParaRPr sz="1600" b="1" dirty="0">
                <a:solidFill>
                  <a:srgbClr val="FF0000"/>
                </a:solidFill>
              </a:endParaRPr>
            </a:p>
          </p:txBody>
        </p:sp>
        <p:sp>
          <p:nvSpPr>
            <p:cNvPr id="20" name="Rectangle 19">
              <a:extLst>
                <a:ext uri="{FF2B5EF4-FFF2-40B4-BE49-F238E27FC236}">
                  <a16:creationId xmlns:a16="http://schemas.microsoft.com/office/drawing/2014/main" id="{1AC4CEC6-80C8-4545-AD75-F9165C2ADFF8}"/>
                </a:ext>
              </a:extLst>
            </p:cNvPr>
            <p:cNvSpPr/>
            <p:nvPr/>
          </p:nvSpPr>
          <p:spPr>
            <a:xfrm>
              <a:off x="-680541" y="2331321"/>
              <a:ext cx="1744013" cy="261610"/>
            </a:xfrm>
            <a:prstGeom prst="rect">
              <a:avLst/>
            </a:prstGeom>
          </p:spPr>
          <p:txBody>
            <a:bodyPr wrap="square">
              <a:spAutoFit/>
            </a:bodyPr>
            <a:lstStyle/>
            <a:p>
              <a:pPr algn="ctr"/>
              <a:r>
                <a:rPr lang="en-US" sz="1100" dirty="0">
                  <a:latin typeface="Century Gothic" panose="020B0502020202020204" pitchFamily="34" charset="0"/>
                </a:rPr>
                <a:t>(UNAIDS 2019 Report)</a:t>
              </a:r>
            </a:p>
          </p:txBody>
        </p:sp>
      </p:grpSp>
    </p:spTree>
    <p:extLst>
      <p:ext uri="{BB962C8B-B14F-4D97-AF65-F5344CB8AC3E}">
        <p14:creationId xmlns:p14="http://schemas.microsoft.com/office/powerpoint/2010/main" val="2223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2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fade">
                                      <p:cBhvr>
                                        <p:cTn id="29" dur="500"/>
                                        <p:tgtEl>
                                          <p:spTgt spid="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PAC-map.jpg" descr="APAC-map.jpg">
            <a:extLst>
              <a:ext uri="{FF2B5EF4-FFF2-40B4-BE49-F238E27FC236}">
                <a16:creationId xmlns:a16="http://schemas.microsoft.com/office/drawing/2014/main" id="{5F0AE50D-03BB-8448-AA6F-EFDAF1554C9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srcRect l="16932" r="40016" b="44342"/>
          <a:stretch>
            <a:fillRect/>
          </a:stretch>
        </p:blipFill>
        <p:spPr>
          <a:xfrm>
            <a:off x="6454594" y="2194199"/>
            <a:ext cx="2686542" cy="2384598"/>
          </a:xfrm>
          <a:prstGeom prst="rect">
            <a:avLst/>
          </a:prstGeom>
          <a:ln w="12700">
            <a:miter lim="400000"/>
          </a:ln>
        </p:spPr>
      </p:pic>
      <p:pic>
        <p:nvPicPr>
          <p:cNvPr id="20" name="Philippines+-+LARGE.png" descr="Philippines+-+LARGE.png">
            <a:extLst>
              <a:ext uri="{FF2B5EF4-FFF2-40B4-BE49-F238E27FC236}">
                <a16:creationId xmlns:a16="http://schemas.microsoft.com/office/drawing/2014/main" id="{565F958B-AC54-F743-8AB2-9C2FB3600B5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rcRect t="14322"/>
          <a:stretch/>
        </p:blipFill>
        <p:spPr>
          <a:xfrm rot="21597147">
            <a:off x="6053655" y="54043"/>
            <a:ext cx="3038885" cy="4523492"/>
          </a:xfrm>
          <a:prstGeom prst="rect">
            <a:avLst/>
          </a:prstGeom>
          <a:ln w="12700">
            <a:miter lim="400000"/>
          </a:ln>
        </p:spPr>
      </p:pic>
      <p:sp>
        <p:nvSpPr>
          <p:cNvPr id="13" name="INTRODUCTION">
            <a:extLst>
              <a:ext uri="{FF2B5EF4-FFF2-40B4-BE49-F238E27FC236}">
                <a16:creationId xmlns:a16="http://schemas.microsoft.com/office/drawing/2014/main" id="{AC5A31AE-E558-014A-B730-B2E75FEED9AE}"/>
              </a:ext>
            </a:extLst>
          </p:cNvPr>
          <p:cNvSpPr txBox="1"/>
          <p:nvPr/>
        </p:nvSpPr>
        <p:spPr>
          <a:xfrm>
            <a:off x="503469" y="232961"/>
            <a:ext cx="6678567"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pPr algn="l"/>
            <a:r>
              <a:rPr lang="en-PH" sz="2700" b="1" dirty="0">
                <a:solidFill>
                  <a:srgbClr val="FF0000"/>
                </a:solidFill>
              </a:rPr>
              <a:t>HIV Telehealth Training Program (HTTP)</a:t>
            </a:r>
            <a:endParaRPr sz="2700" b="1" dirty="0">
              <a:solidFill>
                <a:srgbClr val="FF0000"/>
              </a:solidFill>
            </a:endParaRPr>
          </a:p>
        </p:txBody>
      </p:sp>
      <p:sp>
        <p:nvSpPr>
          <p:cNvPr id="17" name="PH is an archipelago with 7,100+ islands…">
            <a:extLst>
              <a:ext uri="{FF2B5EF4-FFF2-40B4-BE49-F238E27FC236}">
                <a16:creationId xmlns:a16="http://schemas.microsoft.com/office/drawing/2014/main" id="{9036081B-0E2C-CB48-B6CF-68832AA74D5C}"/>
              </a:ext>
            </a:extLst>
          </p:cNvPr>
          <p:cNvSpPr txBox="1"/>
          <p:nvPr/>
        </p:nvSpPr>
        <p:spPr>
          <a:xfrm>
            <a:off x="503469" y="644175"/>
            <a:ext cx="6807252" cy="96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76213" indent="-176213" algn="l">
              <a:spcBef>
                <a:spcPts val="500"/>
              </a:spcBef>
              <a:buSzPct val="125000"/>
              <a:buChar char="•"/>
              <a:defRPr sz="4000">
                <a:latin typeface="Century Gothic"/>
                <a:ea typeface="Century Gothic"/>
                <a:cs typeface="Century Gothic"/>
                <a:sym typeface="Century Gothic"/>
              </a:defRPr>
            </a:pPr>
            <a:r>
              <a:rPr lang="en-US" sz="1600" b="0" dirty="0"/>
              <a:t>Connecting HIV Experts to health personnel &amp; non-specialists</a:t>
            </a:r>
          </a:p>
          <a:p>
            <a:pPr marL="176213" indent="-176213" algn="l">
              <a:spcBef>
                <a:spcPts val="500"/>
              </a:spcBef>
              <a:buSzPct val="125000"/>
              <a:buChar char="•"/>
              <a:defRPr sz="4000">
                <a:latin typeface="Century Gothic"/>
                <a:ea typeface="Century Gothic"/>
                <a:cs typeface="Century Gothic"/>
                <a:sym typeface="Century Gothic"/>
              </a:defRPr>
            </a:pPr>
            <a:r>
              <a:rPr lang="en-US" sz="1600" dirty="0"/>
              <a:t>Innovative and cost-effective</a:t>
            </a:r>
            <a:r>
              <a:rPr lang="en-US" sz="1600" b="0" dirty="0"/>
              <a:t> approach</a:t>
            </a:r>
          </a:p>
          <a:p>
            <a:pPr marL="176213" indent="-176213" algn="l">
              <a:spcBef>
                <a:spcPts val="500"/>
              </a:spcBef>
              <a:buSzPct val="125000"/>
              <a:buChar char="•"/>
              <a:defRPr sz="4000">
                <a:latin typeface="Century Gothic"/>
                <a:ea typeface="Century Gothic"/>
                <a:cs typeface="Century Gothic"/>
                <a:sym typeface="Century Gothic"/>
              </a:defRPr>
            </a:pPr>
            <a:r>
              <a:rPr lang="en-US" sz="1600" b="0" dirty="0"/>
              <a:t>Piloted to 12 HIV care facilities (62 health providers)</a:t>
            </a:r>
          </a:p>
        </p:txBody>
      </p:sp>
      <p:sp>
        <p:nvSpPr>
          <p:cNvPr id="11" name="Triangle 10">
            <a:extLst>
              <a:ext uri="{FF2B5EF4-FFF2-40B4-BE49-F238E27FC236}">
                <a16:creationId xmlns:a16="http://schemas.microsoft.com/office/drawing/2014/main" id="{D008D423-DDC6-EC49-B12A-45BD171687B4}"/>
              </a:ext>
            </a:extLst>
          </p:cNvPr>
          <p:cNvSpPr/>
          <p:nvPr/>
        </p:nvSpPr>
        <p:spPr>
          <a:xfrm rot="3094337">
            <a:off x="4967458" y="383496"/>
            <a:ext cx="1892492" cy="3621406"/>
          </a:xfrm>
          <a:prstGeom prst="triangle">
            <a:avLst>
              <a:gd name="adj" fmla="val 45874"/>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Rounded Rectangle 11">
            <a:extLst>
              <a:ext uri="{FF2B5EF4-FFF2-40B4-BE49-F238E27FC236}">
                <a16:creationId xmlns:a16="http://schemas.microsoft.com/office/drawing/2014/main" id="{EA7E00C4-1FA0-2C42-998F-C8253369683E}"/>
              </a:ext>
            </a:extLst>
          </p:cNvPr>
          <p:cNvSpPr/>
          <p:nvPr/>
        </p:nvSpPr>
        <p:spPr>
          <a:xfrm>
            <a:off x="503469" y="1699367"/>
            <a:ext cx="6678567" cy="2831929"/>
          </a:xfrm>
          <a:prstGeom prst="roundRect">
            <a:avLst>
              <a:gd name="adj" fmla="val 7540"/>
            </a:avLst>
          </a:prstGeom>
          <a:solidFill>
            <a:schemeClr val="accent6">
              <a:lumMod val="20000"/>
              <a:lumOff val="80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Picture 14" descr="A person sitting at a desk in front of a computer&#10;&#10;Description automatically generated">
            <a:extLst>
              <a:ext uri="{FF2B5EF4-FFF2-40B4-BE49-F238E27FC236}">
                <a16:creationId xmlns:a16="http://schemas.microsoft.com/office/drawing/2014/main" id="{99534CE7-FD60-6E42-800A-795F9EB5316E}"/>
              </a:ext>
            </a:extLst>
          </p:cNvPr>
          <p:cNvPicPr>
            <a:picLocks noChangeAspect="1"/>
          </p:cNvPicPr>
          <p:nvPr/>
        </p:nvPicPr>
        <p:blipFill rotWithShape="1">
          <a:blip r:embed="rId7">
            <a:extLst>
              <a:ext uri="{28A0092B-C50C-407E-A947-70E740481C1C}">
                <a14:useLocalDpi xmlns:a14="http://schemas.microsoft.com/office/drawing/2010/main" val="0"/>
              </a:ext>
            </a:extLst>
          </a:blip>
          <a:srcRect l="16986" t="10925" r="10745" b="7422"/>
          <a:stretch/>
        </p:blipFill>
        <p:spPr>
          <a:xfrm>
            <a:off x="5045518" y="2838244"/>
            <a:ext cx="2012520" cy="1512902"/>
          </a:xfrm>
          <a:prstGeom prst="rect">
            <a:avLst/>
          </a:prstGeom>
        </p:spPr>
      </p:pic>
      <p:pic>
        <p:nvPicPr>
          <p:cNvPr id="14" name="Picture 13">
            <a:extLst>
              <a:ext uri="{FF2B5EF4-FFF2-40B4-BE49-F238E27FC236}">
                <a16:creationId xmlns:a16="http://schemas.microsoft.com/office/drawing/2014/main" id="{CCDD3DB6-B48D-2A40-9264-CC3526685E76}"/>
              </a:ext>
            </a:extLst>
          </p:cNvPr>
          <p:cNvPicPr>
            <a:picLocks noChangeAspect="1"/>
          </p:cNvPicPr>
          <p:nvPr/>
        </p:nvPicPr>
        <p:blipFill rotWithShape="1">
          <a:blip r:embed="rId8">
            <a:extLst>
              <a:ext uri="{28A0092B-C50C-407E-A947-70E740481C1C}">
                <a14:useLocalDpi xmlns:a14="http://schemas.microsoft.com/office/drawing/2010/main" val="0"/>
              </a:ext>
            </a:extLst>
          </a:blip>
          <a:srcRect l="2771" t="3098" r="2437" b="6227"/>
          <a:stretch/>
        </p:blipFill>
        <p:spPr>
          <a:xfrm>
            <a:off x="602116" y="1816925"/>
            <a:ext cx="4400541" cy="2560615"/>
          </a:xfrm>
          <a:prstGeom prst="rect">
            <a:avLst/>
          </a:prstGeom>
        </p:spPr>
      </p:pic>
      <p:sp>
        <p:nvSpPr>
          <p:cNvPr id="16" name="Left Arrow 15">
            <a:extLst>
              <a:ext uri="{FF2B5EF4-FFF2-40B4-BE49-F238E27FC236}">
                <a16:creationId xmlns:a16="http://schemas.microsoft.com/office/drawing/2014/main" id="{65861B43-D8A4-0B47-BEBB-929E47EB659D}"/>
              </a:ext>
            </a:extLst>
          </p:cNvPr>
          <p:cNvSpPr/>
          <p:nvPr/>
        </p:nvSpPr>
        <p:spPr>
          <a:xfrm rot="1001436">
            <a:off x="3884605" y="3092203"/>
            <a:ext cx="1381180" cy="294451"/>
          </a:xfrm>
          <a:prstGeom prst="leftArrow">
            <a:avLst/>
          </a:prstGeom>
          <a:solidFill>
            <a:srgbClr val="FF0000"/>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66215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Scale>
                                      <p:cBhvr>
                                        <p:cTn id="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
                                        </p:tgtEl>
                                        <p:attrNameLst>
                                          <p:attrName>ppt_x</p:attrName>
                                          <p:attrName>ppt_y</p:attrName>
                                        </p:attrNameLst>
                                      </p:cBhvr>
                                    </p:animMotion>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fade">
                                      <p:cBhvr>
                                        <p:cTn id="33" dur="1000"/>
                                        <p:tgtEl>
                                          <p:spTgt spid="17">
                                            <p:txEl>
                                              <p:pRg st="1" end="1"/>
                                            </p:txEl>
                                          </p:spTgt>
                                        </p:tgtEl>
                                      </p:cBhvr>
                                    </p:animEffect>
                                    <p:anim calcmode="lin" valueType="num">
                                      <p:cBhvr>
                                        <p:cTn id="34"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xEl>
                                              <p:pRg st="2" end="2"/>
                                            </p:txEl>
                                          </p:spTgt>
                                        </p:tgtEl>
                                        <p:attrNameLst>
                                          <p:attrName>style.visibility</p:attrName>
                                        </p:attrNameLst>
                                      </p:cBhvr>
                                      <p:to>
                                        <p:strVal val="visible"/>
                                      </p:to>
                                    </p:set>
                                    <p:animEffect transition="in" filter="fade">
                                      <p:cBhvr>
                                        <p:cTn id="40" dur="1000"/>
                                        <p:tgtEl>
                                          <p:spTgt spid="17">
                                            <p:txEl>
                                              <p:pRg st="2" end="2"/>
                                            </p:txEl>
                                          </p:spTgt>
                                        </p:tgtEl>
                                      </p:cBhvr>
                                    </p:animEffect>
                                    <p:anim calcmode="lin" valueType="num">
                                      <p:cBhvr>
                                        <p:cTn id="4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77D1EC-26E8-3149-BB31-6754FF811E09}"/>
              </a:ext>
            </a:extLst>
          </p:cNvPr>
          <p:cNvPicPr>
            <a:picLocks noChangeAspect="1"/>
          </p:cNvPicPr>
          <p:nvPr/>
        </p:nvPicPr>
        <p:blipFill>
          <a:blip r:embed="rId3"/>
          <a:stretch>
            <a:fillRect/>
          </a:stretch>
        </p:blipFill>
        <p:spPr>
          <a:xfrm>
            <a:off x="298050" y="626534"/>
            <a:ext cx="4370512" cy="2781238"/>
          </a:xfrm>
          <a:prstGeom prst="rect">
            <a:avLst/>
          </a:prstGeom>
        </p:spPr>
      </p:pic>
      <p:sp>
        <p:nvSpPr>
          <p:cNvPr id="9" name="INTRODUCTION">
            <a:extLst>
              <a:ext uri="{FF2B5EF4-FFF2-40B4-BE49-F238E27FC236}">
                <a16:creationId xmlns:a16="http://schemas.microsoft.com/office/drawing/2014/main" id="{2AA5C53F-ED88-574E-B668-F881646D539C}"/>
              </a:ext>
            </a:extLst>
          </p:cNvPr>
          <p:cNvSpPr txBox="1"/>
          <p:nvPr/>
        </p:nvSpPr>
        <p:spPr>
          <a:xfrm>
            <a:off x="392180" y="176175"/>
            <a:ext cx="3658058"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pPr algn="l"/>
            <a:r>
              <a:rPr lang="en-PH" sz="2700" b="1" dirty="0">
                <a:solidFill>
                  <a:srgbClr val="FF0000"/>
                </a:solidFill>
              </a:rPr>
              <a:t>Results</a:t>
            </a:r>
            <a:endParaRPr sz="2700" b="1" dirty="0">
              <a:solidFill>
                <a:srgbClr val="FF0000"/>
              </a:solidFill>
            </a:endParaRPr>
          </a:p>
        </p:txBody>
      </p:sp>
      <p:sp>
        <p:nvSpPr>
          <p:cNvPr id="13" name="PH is an archipelago with 7,100+ islands…">
            <a:extLst>
              <a:ext uri="{FF2B5EF4-FFF2-40B4-BE49-F238E27FC236}">
                <a16:creationId xmlns:a16="http://schemas.microsoft.com/office/drawing/2014/main" id="{764D22B3-2078-384C-86CC-AA2CC7685A5D}"/>
              </a:ext>
            </a:extLst>
          </p:cNvPr>
          <p:cNvSpPr txBox="1"/>
          <p:nvPr/>
        </p:nvSpPr>
        <p:spPr>
          <a:xfrm>
            <a:off x="308508" y="3450782"/>
            <a:ext cx="4370512" cy="1028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76213" indent="-176213" algn="l">
              <a:spcBef>
                <a:spcPts val="500"/>
              </a:spcBef>
              <a:buSzPct val="125000"/>
              <a:buChar char="•"/>
              <a:defRPr sz="4000">
                <a:latin typeface="Century Gothic"/>
                <a:ea typeface="Century Gothic"/>
                <a:cs typeface="Century Gothic"/>
                <a:sym typeface="Century Gothic"/>
              </a:defRPr>
            </a:pPr>
            <a:r>
              <a:rPr lang="en-US" sz="1400" b="0" dirty="0"/>
              <a:t>Noticeable increase in pre-/post-test scores in almost all lecture sessions</a:t>
            </a:r>
          </a:p>
          <a:p>
            <a:pPr marL="176213" indent="-176213" algn="l">
              <a:spcBef>
                <a:spcPts val="500"/>
              </a:spcBef>
              <a:buSzPct val="125000"/>
              <a:buChar char="•"/>
              <a:defRPr sz="4000">
                <a:latin typeface="Century Gothic"/>
                <a:ea typeface="Century Gothic"/>
                <a:cs typeface="Century Gothic"/>
                <a:sym typeface="Century Gothic"/>
              </a:defRPr>
            </a:pPr>
            <a:r>
              <a:rPr lang="en-US" sz="1400" dirty="0"/>
              <a:t>Significant change in perceived level of knowledge</a:t>
            </a:r>
            <a:endParaRPr lang="en-US" sz="1400" b="0" dirty="0"/>
          </a:p>
        </p:txBody>
      </p:sp>
      <p:pic>
        <p:nvPicPr>
          <p:cNvPr id="4" name="Picture 3" descr="A screenshot of a cell phone&#10;&#10;Description automatically generated">
            <a:extLst>
              <a:ext uri="{FF2B5EF4-FFF2-40B4-BE49-F238E27FC236}">
                <a16:creationId xmlns:a16="http://schemas.microsoft.com/office/drawing/2014/main" id="{4DD9B988-27FD-9145-A1B1-9E6EBB5B7C39}"/>
              </a:ext>
            </a:extLst>
          </p:cNvPr>
          <p:cNvPicPr>
            <a:picLocks noChangeAspect="1"/>
          </p:cNvPicPr>
          <p:nvPr/>
        </p:nvPicPr>
        <p:blipFill>
          <a:blip r:embed="rId4"/>
          <a:stretch>
            <a:fillRect/>
          </a:stretch>
        </p:blipFill>
        <p:spPr>
          <a:xfrm>
            <a:off x="4641668" y="138515"/>
            <a:ext cx="4315248" cy="4436166"/>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597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DUCTION">
            <a:extLst>
              <a:ext uri="{FF2B5EF4-FFF2-40B4-BE49-F238E27FC236}">
                <a16:creationId xmlns:a16="http://schemas.microsoft.com/office/drawing/2014/main" id="{98FF0944-9C29-D64D-929D-F384BD121038}"/>
              </a:ext>
            </a:extLst>
          </p:cNvPr>
          <p:cNvSpPr txBox="1"/>
          <p:nvPr/>
        </p:nvSpPr>
        <p:spPr>
          <a:xfrm>
            <a:off x="430775" y="365497"/>
            <a:ext cx="3804745"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pPr algn="l"/>
            <a:r>
              <a:rPr lang="en-PH" sz="2700" b="1" dirty="0">
                <a:solidFill>
                  <a:srgbClr val="FF0000"/>
                </a:solidFill>
              </a:rPr>
              <a:t>Summary</a:t>
            </a:r>
            <a:endParaRPr sz="2700" b="1" dirty="0">
              <a:solidFill>
                <a:srgbClr val="FF0000"/>
              </a:solidFill>
            </a:endParaRPr>
          </a:p>
        </p:txBody>
      </p:sp>
      <p:sp>
        <p:nvSpPr>
          <p:cNvPr id="3" name="PH is an archipelago with 7,100+ islands…">
            <a:extLst>
              <a:ext uri="{FF2B5EF4-FFF2-40B4-BE49-F238E27FC236}">
                <a16:creationId xmlns:a16="http://schemas.microsoft.com/office/drawing/2014/main" id="{DC31527F-7CE0-6A4F-BF92-E96517AD92A2}"/>
              </a:ext>
            </a:extLst>
          </p:cNvPr>
          <p:cNvSpPr txBox="1"/>
          <p:nvPr/>
        </p:nvSpPr>
        <p:spPr>
          <a:xfrm>
            <a:off x="430774" y="883588"/>
            <a:ext cx="8282449" cy="1461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190500" indent="-190500" algn="l">
              <a:spcBef>
                <a:spcPts val="500"/>
              </a:spcBef>
              <a:buSzPct val="125000"/>
              <a:buChar char="•"/>
              <a:defRPr sz="4000">
                <a:latin typeface="Century Gothic"/>
                <a:ea typeface="Century Gothic"/>
                <a:cs typeface="Century Gothic"/>
                <a:sym typeface="Century Gothic"/>
              </a:defRPr>
            </a:pPr>
            <a:r>
              <a:rPr lang="en-US" sz="1600" b="0" dirty="0"/>
              <a:t>HTTP is very practical, useful, and almost excellent in terms of overall quality based of the pilot batch’s evaluation</a:t>
            </a:r>
          </a:p>
          <a:p>
            <a:pPr marL="190500" indent="-190500" algn="l">
              <a:spcBef>
                <a:spcPts val="500"/>
              </a:spcBef>
              <a:buSzPct val="125000"/>
              <a:buChar char="•"/>
              <a:defRPr sz="4000">
                <a:latin typeface="Century Gothic"/>
                <a:ea typeface="Century Gothic"/>
                <a:cs typeface="Century Gothic"/>
                <a:sym typeface="Century Gothic"/>
              </a:defRPr>
            </a:pPr>
            <a:r>
              <a:rPr lang="en-US" sz="1600" b="0" dirty="0"/>
              <a:t>There is a statistically significant difference in the level of knowledge before and after the HTTP sessions (p&lt;0.05)</a:t>
            </a:r>
          </a:p>
          <a:p>
            <a:pPr marL="190500" indent="-190500" algn="l">
              <a:spcBef>
                <a:spcPts val="500"/>
              </a:spcBef>
              <a:buSzPct val="125000"/>
              <a:buChar char="•"/>
              <a:defRPr sz="4000">
                <a:latin typeface="Century Gothic"/>
                <a:ea typeface="Century Gothic"/>
                <a:cs typeface="Century Gothic"/>
                <a:sym typeface="Century Gothic"/>
              </a:defRPr>
            </a:pPr>
            <a:r>
              <a:rPr lang="en-US" sz="1600" b="0" dirty="0"/>
              <a:t>HTTP also opened a long-term referral network among HIV care providers</a:t>
            </a:r>
          </a:p>
        </p:txBody>
      </p:sp>
      <p:sp>
        <p:nvSpPr>
          <p:cNvPr id="4" name="INTRODUCTION">
            <a:extLst>
              <a:ext uri="{FF2B5EF4-FFF2-40B4-BE49-F238E27FC236}">
                <a16:creationId xmlns:a16="http://schemas.microsoft.com/office/drawing/2014/main" id="{795ECDDD-5A69-FA4C-B80F-C8A4A210AEE0}"/>
              </a:ext>
            </a:extLst>
          </p:cNvPr>
          <p:cNvSpPr txBox="1"/>
          <p:nvPr/>
        </p:nvSpPr>
        <p:spPr>
          <a:xfrm>
            <a:off x="430775" y="2589149"/>
            <a:ext cx="4409089"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pPr algn="l"/>
            <a:r>
              <a:rPr lang="en-PH" sz="2700" b="1" dirty="0">
                <a:solidFill>
                  <a:srgbClr val="FF0000"/>
                </a:solidFill>
              </a:rPr>
              <a:t>Limitations</a:t>
            </a:r>
            <a:endParaRPr sz="2700" b="1" dirty="0">
              <a:solidFill>
                <a:srgbClr val="FF0000"/>
              </a:solidFill>
            </a:endParaRPr>
          </a:p>
        </p:txBody>
      </p:sp>
      <p:sp>
        <p:nvSpPr>
          <p:cNvPr id="5" name="PH is an archipelago with 7,100+ islands…">
            <a:extLst>
              <a:ext uri="{FF2B5EF4-FFF2-40B4-BE49-F238E27FC236}">
                <a16:creationId xmlns:a16="http://schemas.microsoft.com/office/drawing/2014/main" id="{CA5BF0B4-1C95-DD4F-9FF1-16120A490780}"/>
              </a:ext>
            </a:extLst>
          </p:cNvPr>
          <p:cNvSpPr txBox="1"/>
          <p:nvPr/>
        </p:nvSpPr>
        <p:spPr>
          <a:xfrm>
            <a:off x="430775" y="3118798"/>
            <a:ext cx="8282449" cy="659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211138" indent="-211138" algn="l">
              <a:spcBef>
                <a:spcPts val="500"/>
              </a:spcBef>
              <a:buSzPct val="125000"/>
              <a:buChar char="•"/>
              <a:defRPr sz="4000">
                <a:latin typeface="Century Gothic"/>
                <a:ea typeface="Century Gothic"/>
                <a:cs typeface="Century Gothic"/>
                <a:sym typeface="Century Gothic"/>
              </a:defRPr>
            </a:pPr>
            <a:r>
              <a:rPr lang="en-US" sz="1600" b="0" dirty="0"/>
              <a:t>Internet quality may become a barrier in achieving HTTP’s maximum potential</a:t>
            </a:r>
          </a:p>
          <a:p>
            <a:pPr marL="211138" indent="-211138" algn="l">
              <a:spcBef>
                <a:spcPts val="500"/>
              </a:spcBef>
              <a:buSzPct val="125000"/>
              <a:buChar char="•"/>
              <a:defRPr sz="4000">
                <a:latin typeface="Century Gothic"/>
                <a:ea typeface="Century Gothic"/>
                <a:cs typeface="Century Gothic"/>
                <a:sym typeface="Century Gothic"/>
              </a:defRPr>
            </a:pPr>
            <a:r>
              <a:rPr lang="en-US" sz="1600" b="0" dirty="0"/>
              <a:t>Evaluation of knowledge application in actual practice is needed</a:t>
            </a:r>
          </a:p>
        </p:txBody>
      </p:sp>
    </p:spTree>
    <p:extLst>
      <p:ext uri="{BB962C8B-B14F-4D97-AF65-F5344CB8AC3E}">
        <p14:creationId xmlns:p14="http://schemas.microsoft.com/office/powerpoint/2010/main" val="185542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Scale>
                                      <p:cBhvr>
                                        <p:cTn id="3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gtEl>
                                        <p:attrNameLst>
                                          <p:attrName>ppt_x</p:attrName>
                                          <p:attrName>ppt_y</p:attrName>
                                        </p:attrNameLst>
                                      </p:cBhvr>
                                    </p:animMotion>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anim calcmode="lin" valueType="num">
                                      <p:cBhvr>
                                        <p:cTn id="4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DUCTION">
            <a:extLst>
              <a:ext uri="{FF2B5EF4-FFF2-40B4-BE49-F238E27FC236}">
                <a16:creationId xmlns:a16="http://schemas.microsoft.com/office/drawing/2014/main" id="{9FA6E0BE-A7A7-4849-96DA-7F20A0B2D642}"/>
              </a:ext>
            </a:extLst>
          </p:cNvPr>
          <p:cNvSpPr txBox="1"/>
          <p:nvPr/>
        </p:nvSpPr>
        <p:spPr>
          <a:xfrm>
            <a:off x="374677" y="448314"/>
            <a:ext cx="4259316"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pPr algn="ctr"/>
            <a:r>
              <a:rPr lang="en-PH" sz="1600" b="0" i="1" dirty="0">
                <a:solidFill>
                  <a:srgbClr val="FF0000"/>
                </a:solidFill>
                <a:latin typeface="Century Gothic" panose="020B0502020202020204" pitchFamily="34" charset="0"/>
                <a:ea typeface="Helvetica Neue"/>
                <a:cs typeface="Helvetica Neue"/>
                <a:sym typeface="Helvetica Neue"/>
              </a:rPr>
              <a:t>“HTTP bridges the gap in HIV response through ICT while strengthening collaboration among HIV care providers from private institutions and local government-led facilities.”</a:t>
            </a:r>
            <a:endParaRPr sz="1600" b="0" i="1" dirty="0">
              <a:solidFill>
                <a:srgbClr val="FF0000"/>
              </a:solidFill>
              <a:latin typeface="Century Gothic" panose="020B0502020202020204" pitchFamily="34" charset="0"/>
            </a:endParaRPr>
          </a:p>
        </p:txBody>
      </p:sp>
      <p:grpSp>
        <p:nvGrpSpPr>
          <p:cNvPr id="3" name="Group 2">
            <a:extLst>
              <a:ext uri="{FF2B5EF4-FFF2-40B4-BE49-F238E27FC236}">
                <a16:creationId xmlns:a16="http://schemas.microsoft.com/office/drawing/2014/main" id="{5FFBEC79-C152-5D4C-99A7-E0A2959AC2D1}"/>
              </a:ext>
            </a:extLst>
          </p:cNvPr>
          <p:cNvGrpSpPr/>
          <p:nvPr/>
        </p:nvGrpSpPr>
        <p:grpSpPr>
          <a:xfrm>
            <a:off x="5265619" y="3945802"/>
            <a:ext cx="2964985" cy="696720"/>
            <a:chOff x="14853140" y="5838756"/>
            <a:chExt cx="2964985" cy="696720"/>
          </a:xfrm>
        </p:grpSpPr>
        <p:pic>
          <p:nvPicPr>
            <p:cNvPr id="4" name="gilead-2-logo-png-transparent.png" descr="gilead-2-logo-png-transparent.png">
              <a:extLst>
                <a:ext uri="{FF2B5EF4-FFF2-40B4-BE49-F238E27FC236}">
                  <a16:creationId xmlns:a16="http://schemas.microsoft.com/office/drawing/2014/main" id="{1330AE1D-DF85-CF45-B7EA-59E824347308}"/>
                </a:ext>
              </a:extLst>
            </p:cNvPr>
            <p:cNvPicPr>
              <a:picLocks noChangeAspect="1"/>
            </p:cNvPicPr>
            <p:nvPr/>
          </p:nvPicPr>
          <p:blipFill>
            <a:blip r:embed="rId3"/>
            <a:srcRect t="35940" b="35940"/>
            <a:stretch>
              <a:fillRect/>
            </a:stretch>
          </p:blipFill>
          <p:spPr>
            <a:xfrm>
              <a:off x="15580668" y="6015572"/>
              <a:ext cx="1509928" cy="424573"/>
            </a:xfrm>
            <a:prstGeom prst="rect">
              <a:avLst/>
            </a:prstGeom>
            <a:ln w="12700">
              <a:miter lim="400000"/>
            </a:ln>
          </p:spPr>
        </p:pic>
        <p:sp>
          <p:nvSpPr>
            <p:cNvPr id="5" name="A capacity-building program supported by:">
              <a:extLst>
                <a:ext uri="{FF2B5EF4-FFF2-40B4-BE49-F238E27FC236}">
                  <a16:creationId xmlns:a16="http://schemas.microsoft.com/office/drawing/2014/main" id="{359C02D6-1EE6-D04D-B6E0-54824795AF80}"/>
                </a:ext>
              </a:extLst>
            </p:cNvPr>
            <p:cNvSpPr txBox="1"/>
            <p:nvPr/>
          </p:nvSpPr>
          <p:spPr>
            <a:xfrm>
              <a:off x="14853140" y="5838756"/>
              <a:ext cx="2964985" cy="696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defRPr sz="1800" b="0">
                  <a:solidFill>
                    <a:srgbClr val="FFFFFF"/>
                  </a:solidFill>
                  <a:latin typeface="Century Gothic"/>
                  <a:ea typeface="Century Gothic"/>
                  <a:cs typeface="Century Gothic"/>
                  <a:sym typeface="Century Gothic"/>
                </a:defRPr>
              </a:lvl1pPr>
            </a:lstStyle>
            <a:p>
              <a:pPr algn="ctr"/>
              <a:r>
                <a:rPr sz="800" b="1" dirty="0">
                  <a:solidFill>
                    <a:schemeClr val="tx1"/>
                  </a:solidFill>
                </a:rPr>
                <a:t>A capacity-building program supported by:</a:t>
              </a:r>
            </a:p>
          </p:txBody>
        </p:sp>
      </p:grpSp>
      <p:sp>
        <p:nvSpPr>
          <p:cNvPr id="6" name="INTRODUCTION">
            <a:extLst>
              <a:ext uri="{FF2B5EF4-FFF2-40B4-BE49-F238E27FC236}">
                <a16:creationId xmlns:a16="http://schemas.microsoft.com/office/drawing/2014/main" id="{183C1C52-F342-D54B-9D6E-9AD273FFE495}"/>
              </a:ext>
            </a:extLst>
          </p:cNvPr>
          <p:cNvSpPr txBox="1"/>
          <p:nvPr/>
        </p:nvSpPr>
        <p:spPr>
          <a:xfrm>
            <a:off x="5123719" y="280775"/>
            <a:ext cx="7368605" cy="5180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600">
                <a:latin typeface="Century Gothic"/>
                <a:ea typeface="Century Gothic"/>
                <a:cs typeface="Century Gothic"/>
                <a:sym typeface="Century Gothic"/>
              </a:defRPr>
            </a:lvl1pPr>
          </a:lstStyle>
          <a:p>
            <a:r>
              <a:rPr lang="en-PH" sz="2700" b="1" dirty="0">
                <a:solidFill>
                  <a:srgbClr val="FF0000"/>
                </a:solidFill>
                <a:latin typeface="Century Gothic" panose="020B0502020202020204" pitchFamily="34" charset="0"/>
                <a:ea typeface="Helvetica Neue"/>
                <a:cs typeface="Helvetica Neue"/>
                <a:sym typeface="Helvetica Neue"/>
              </a:rPr>
              <a:t>ACKNOWLEGMENT</a:t>
            </a:r>
            <a:endParaRPr sz="2700" b="1" dirty="0">
              <a:solidFill>
                <a:srgbClr val="FF0000"/>
              </a:solidFill>
              <a:latin typeface="Century Gothic" panose="020B0502020202020204" pitchFamily="34" charset="0"/>
            </a:endParaRPr>
          </a:p>
        </p:txBody>
      </p:sp>
      <p:pic>
        <p:nvPicPr>
          <p:cNvPr id="7" name="Picture 6" descr="A group of people standing in front of a crowd posing for the camera&#10;&#10;Description automatically generated">
            <a:extLst>
              <a:ext uri="{FF2B5EF4-FFF2-40B4-BE49-F238E27FC236}">
                <a16:creationId xmlns:a16="http://schemas.microsoft.com/office/drawing/2014/main" id="{DDA0A90E-BE19-FA46-819F-0B09BC3B64E6}"/>
              </a:ext>
            </a:extLst>
          </p:cNvPr>
          <p:cNvPicPr>
            <a:picLocks noChangeAspect="1"/>
          </p:cNvPicPr>
          <p:nvPr/>
        </p:nvPicPr>
        <p:blipFill rotWithShape="1">
          <a:blip r:embed="rId4">
            <a:extLst>
              <a:ext uri="{28A0092B-C50C-407E-A947-70E740481C1C}">
                <a14:useLocalDpi xmlns:a14="http://schemas.microsoft.com/office/drawing/2010/main" val="0"/>
              </a:ext>
            </a:extLst>
          </a:blip>
          <a:srcRect l="8273" t="18904" r="15891" b="7134"/>
          <a:stretch/>
        </p:blipFill>
        <p:spPr>
          <a:xfrm>
            <a:off x="4890270" y="761189"/>
            <a:ext cx="3715684" cy="1719648"/>
          </a:xfrm>
          <a:prstGeom prst="rect">
            <a:avLst/>
          </a:prstGeom>
        </p:spPr>
      </p:pic>
      <p:pic>
        <p:nvPicPr>
          <p:cNvPr id="8" name="Picture 7">
            <a:extLst>
              <a:ext uri="{FF2B5EF4-FFF2-40B4-BE49-F238E27FC236}">
                <a16:creationId xmlns:a16="http://schemas.microsoft.com/office/drawing/2014/main" id="{88302CB6-3BE5-8341-B0A5-7BA2E3339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375" y="1782012"/>
            <a:ext cx="4268978" cy="2401300"/>
          </a:xfrm>
          <a:prstGeom prst="rect">
            <a:avLst/>
          </a:prstGeom>
        </p:spPr>
      </p:pic>
      <p:pic>
        <p:nvPicPr>
          <p:cNvPr id="9" name="Picture 8" descr="A close up of a sign&#10;&#10;Description automatically generated">
            <a:extLst>
              <a:ext uri="{FF2B5EF4-FFF2-40B4-BE49-F238E27FC236}">
                <a16:creationId xmlns:a16="http://schemas.microsoft.com/office/drawing/2014/main" id="{B2B613FC-53D2-BC44-B29C-DF2B59EC4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8678" y="2577403"/>
            <a:ext cx="645526" cy="634100"/>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504B6CFA-94E7-8941-B3BB-5CF3DE4564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466" y="3261011"/>
            <a:ext cx="585774" cy="568512"/>
          </a:xfrm>
          <a:prstGeom prst="rect">
            <a:avLst/>
          </a:prstGeom>
        </p:spPr>
      </p:pic>
      <p:pic>
        <p:nvPicPr>
          <p:cNvPr id="11" name="Picture 10">
            <a:extLst>
              <a:ext uri="{FF2B5EF4-FFF2-40B4-BE49-F238E27FC236}">
                <a16:creationId xmlns:a16="http://schemas.microsoft.com/office/drawing/2014/main" id="{4D38EBF2-E132-BF44-AF07-CE2123B262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2632" y="2588173"/>
            <a:ext cx="639752" cy="639752"/>
          </a:xfrm>
          <a:prstGeom prst="rect">
            <a:avLst/>
          </a:prstGeom>
        </p:spPr>
      </p:pic>
      <p:pic>
        <p:nvPicPr>
          <p:cNvPr id="12" name="Picture 11" descr="A close up of a sign&#10;&#10;Description automatically generated">
            <a:extLst>
              <a:ext uri="{FF2B5EF4-FFF2-40B4-BE49-F238E27FC236}">
                <a16:creationId xmlns:a16="http://schemas.microsoft.com/office/drawing/2014/main" id="{540ED23F-BDF3-7E48-9BFD-EF1615DE7F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7440" y="2571750"/>
            <a:ext cx="637508" cy="672599"/>
          </a:xfrm>
          <a:prstGeom prst="rect">
            <a:avLst/>
          </a:prstGeom>
        </p:spPr>
      </p:pic>
      <p:pic>
        <p:nvPicPr>
          <p:cNvPr id="13" name="Picture 12">
            <a:extLst>
              <a:ext uri="{FF2B5EF4-FFF2-40B4-BE49-F238E27FC236}">
                <a16:creationId xmlns:a16="http://schemas.microsoft.com/office/drawing/2014/main" id="{45AC8EFC-0FA2-284F-8CF7-F6B9AF64DA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0830" y="2661009"/>
            <a:ext cx="466949" cy="504305"/>
          </a:xfrm>
          <a:prstGeom prst="rect">
            <a:avLst/>
          </a:prstGeom>
        </p:spPr>
      </p:pic>
      <p:pic>
        <p:nvPicPr>
          <p:cNvPr id="14" name="Picture 13" descr="A picture containing bottle&#10;&#10;Description automatically generated">
            <a:extLst>
              <a:ext uri="{FF2B5EF4-FFF2-40B4-BE49-F238E27FC236}">
                <a16:creationId xmlns:a16="http://schemas.microsoft.com/office/drawing/2014/main" id="{8C5C801A-8361-C742-BBAB-F1BBEE54C33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17658" y="3227925"/>
            <a:ext cx="637508" cy="625322"/>
          </a:xfrm>
          <a:prstGeom prst="rect">
            <a:avLst/>
          </a:prstGeom>
        </p:spPr>
      </p:pic>
      <p:pic>
        <p:nvPicPr>
          <p:cNvPr id="15" name="Picture 14" descr="A close up of a sign&#10;&#10;Description automatically generated">
            <a:extLst>
              <a:ext uri="{FF2B5EF4-FFF2-40B4-BE49-F238E27FC236}">
                <a16:creationId xmlns:a16="http://schemas.microsoft.com/office/drawing/2014/main" id="{C350ECAB-CF79-374E-BBE0-1A8519759B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2648" y="3201564"/>
            <a:ext cx="738315" cy="696721"/>
          </a:xfrm>
          <a:prstGeom prst="rect">
            <a:avLst/>
          </a:prstGeom>
        </p:spPr>
      </p:pic>
      <p:pic>
        <p:nvPicPr>
          <p:cNvPr id="16" name="Picture 15" descr="A close up of a sign&#10;&#10;Description automatically generated">
            <a:extLst>
              <a:ext uri="{FF2B5EF4-FFF2-40B4-BE49-F238E27FC236}">
                <a16:creationId xmlns:a16="http://schemas.microsoft.com/office/drawing/2014/main" id="{BCA99A1E-2727-F745-9D5B-4847E51C2CF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6" y="2571751"/>
            <a:ext cx="639752" cy="639752"/>
          </a:xfrm>
          <a:prstGeom prst="rect">
            <a:avLst/>
          </a:prstGeom>
        </p:spPr>
      </p:pic>
      <p:pic>
        <p:nvPicPr>
          <p:cNvPr id="17" name="Picture 16">
            <a:extLst>
              <a:ext uri="{FF2B5EF4-FFF2-40B4-BE49-F238E27FC236}">
                <a16:creationId xmlns:a16="http://schemas.microsoft.com/office/drawing/2014/main" id="{9BCE03CD-30B6-A94B-BFF1-B9795455BA7B}"/>
              </a:ext>
            </a:extLst>
          </p:cNvPr>
          <p:cNvPicPr>
            <a:picLocks noChangeAspect="1"/>
          </p:cNvPicPr>
          <p:nvPr/>
        </p:nvPicPr>
        <p:blipFill rotWithShape="1">
          <a:blip r:embed="rId14">
            <a:extLst>
              <a:ext uri="{28A0092B-C50C-407E-A947-70E740481C1C}">
                <a14:useLocalDpi xmlns:a14="http://schemas.microsoft.com/office/drawing/2010/main" val="0"/>
              </a:ext>
            </a:extLst>
          </a:blip>
          <a:srcRect l="9743" r="9249"/>
          <a:stretch/>
        </p:blipFill>
        <p:spPr>
          <a:xfrm>
            <a:off x="6669144" y="2631889"/>
            <a:ext cx="637508" cy="530930"/>
          </a:xfrm>
          <a:prstGeom prst="rect">
            <a:avLst/>
          </a:prstGeom>
        </p:spPr>
      </p:pic>
      <p:pic>
        <p:nvPicPr>
          <p:cNvPr id="18" name="Picture 17">
            <a:extLst>
              <a:ext uri="{FF2B5EF4-FFF2-40B4-BE49-F238E27FC236}">
                <a16:creationId xmlns:a16="http://schemas.microsoft.com/office/drawing/2014/main" id="{6C254ACA-C281-974C-9ED7-8931530593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3775" y="3252379"/>
            <a:ext cx="635331" cy="6341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B9B1286A-6CC7-FA4B-94A3-D7C409E6746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19061" y="3251867"/>
            <a:ext cx="635331" cy="646418"/>
          </a:xfrm>
          <a:prstGeom prst="rect">
            <a:avLst/>
          </a:prstGeom>
        </p:spPr>
      </p:pic>
      <p:pic>
        <p:nvPicPr>
          <p:cNvPr id="20" name="Picture 19">
            <a:extLst>
              <a:ext uri="{FF2B5EF4-FFF2-40B4-BE49-F238E27FC236}">
                <a16:creationId xmlns:a16="http://schemas.microsoft.com/office/drawing/2014/main" id="{96E695C2-63F8-9C4C-970C-B9189A7D5127}"/>
              </a:ext>
            </a:extLst>
          </p:cNvPr>
          <p:cNvPicPr>
            <a:picLocks noChangeAspect="1"/>
          </p:cNvPicPr>
          <p:nvPr/>
        </p:nvPicPr>
        <p:blipFill rotWithShape="1">
          <a:blip r:embed="rId17">
            <a:extLst>
              <a:ext uri="{28A0092B-C50C-407E-A947-70E740481C1C}">
                <a14:useLocalDpi xmlns:a14="http://schemas.microsoft.com/office/drawing/2010/main" val="0"/>
              </a:ext>
            </a:extLst>
          </a:blip>
          <a:srcRect l="31569" t="12132" r="31434" b="12483"/>
          <a:stretch/>
        </p:blipFill>
        <p:spPr>
          <a:xfrm>
            <a:off x="8096455" y="3210708"/>
            <a:ext cx="639750" cy="647431"/>
          </a:xfrm>
          <a:prstGeom prst="rect">
            <a:avLst/>
          </a:prstGeom>
        </p:spPr>
      </p:pic>
    </p:spTree>
    <p:extLst>
      <p:ext uri="{BB962C8B-B14F-4D97-AF65-F5344CB8AC3E}">
        <p14:creationId xmlns:p14="http://schemas.microsoft.com/office/powerpoint/2010/main" val="96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par>
                                <p:cTn id="25" presetID="4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ppt_w</p:attrName>
                                        </p:attrNameLst>
                                      </p:cBhvr>
                                      <p:tavLst>
                                        <p:tav tm="0" fmla="#ppt_w*sin(2.5*pi*$)">
                                          <p:val>
                                            <p:fltVal val="0"/>
                                          </p:val>
                                        </p:tav>
                                        <p:tav tm="100000">
                                          <p:val>
                                            <p:fltVal val="1"/>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ppt_w</p:attrName>
                                        </p:attrNameLst>
                                      </p:cBhvr>
                                      <p:tavLst>
                                        <p:tav tm="0" fmla="#ppt_w*sin(2.5*pi*$)">
                                          <p:val>
                                            <p:fltVal val="0"/>
                                          </p:val>
                                        </p:tav>
                                        <p:tav tm="100000">
                                          <p:val>
                                            <p:fltVal val="1"/>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ppt_w</p:attrName>
                                        </p:attrNameLst>
                                      </p:cBhvr>
                                      <p:tavLst>
                                        <p:tav tm="0" fmla="#ppt_w*sin(2.5*pi*$)">
                                          <p:val>
                                            <p:fltVal val="0"/>
                                          </p:val>
                                        </p:tav>
                                        <p:tav tm="100000">
                                          <p:val>
                                            <p:fltVal val="1"/>
                                          </p:val>
                                        </p:tav>
                                      </p:tavLst>
                                    </p:anim>
                                    <p:anim calcmode="lin" valueType="num">
                                      <p:cBhvr>
                                        <p:cTn id="39" dur="500" fill="hold"/>
                                        <p:tgtEl>
                                          <p:spTgt spid="10"/>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ppt_w</p:attrName>
                                        </p:attrNameLst>
                                      </p:cBhvr>
                                      <p:tavLst>
                                        <p:tav tm="0" fmla="#ppt_w*sin(2.5*pi*$)">
                                          <p:val>
                                            <p:fltVal val="0"/>
                                          </p:val>
                                        </p:tav>
                                        <p:tav tm="100000">
                                          <p:val>
                                            <p:fltVal val="1"/>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ppt_w</p:attrName>
                                        </p:attrNameLst>
                                      </p:cBhvr>
                                      <p:tavLst>
                                        <p:tav tm="0" fmla="#ppt_w*sin(2.5*pi*$)">
                                          <p:val>
                                            <p:fltVal val="0"/>
                                          </p:val>
                                        </p:tav>
                                        <p:tav tm="100000">
                                          <p:val>
                                            <p:fltVal val="1"/>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anim calcmode="lin" valueType="num">
                                      <p:cBhvr>
                                        <p:cTn id="53" dur="500" fill="hold"/>
                                        <p:tgtEl>
                                          <p:spTgt spid="13"/>
                                        </p:tgtEl>
                                        <p:attrNameLst>
                                          <p:attrName>ppt_w</p:attrName>
                                        </p:attrNameLst>
                                      </p:cBhvr>
                                      <p:tavLst>
                                        <p:tav tm="0" fmla="#ppt_w*sin(2.5*pi*$)">
                                          <p:val>
                                            <p:fltVal val="0"/>
                                          </p:val>
                                        </p:tav>
                                        <p:tav tm="100000">
                                          <p:val>
                                            <p:fltVal val="1"/>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ppt_w</p:attrName>
                                        </p:attrNameLst>
                                      </p:cBhvr>
                                      <p:tavLst>
                                        <p:tav tm="0" fmla="#ppt_w*sin(2.5*pi*$)">
                                          <p:val>
                                            <p:fltVal val="0"/>
                                          </p:val>
                                        </p:tav>
                                        <p:tav tm="100000">
                                          <p:val>
                                            <p:fltVal val="1"/>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anim calcmode="lin" valueType="num">
                                      <p:cBhvr>
                                        <p:cTn id="63" dur="500" fill="hold"/>
                                        <p:tgtEl>
                                          <p:spTgt spid="15"/>
                                        </p:tgtEl>
                                        <p:attrNameLst>
                                          <p:attrName>ppt_w</p:attrName>
                                        </p:attrNameLst>
                                      </p:cBhvr>
                                      <p:tavLst>
                                        <p:tav tm="0" fmla="#ppt_w*sin(2.5*pi*$)">
                                          <p:val>
                                            <p:fltVal val="0"/>
                                          </p:val>
                                        </p:tav>
                                        <p:tav tm="100000">
                                          <p:val>
                                            <p:fltVal val="1"/>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ppt_w</p:attrName>
                                        </p:attrNameLst>
                                      </p:cBhvr>
                                      <p:tavLst>
                                        <p:tav tm="0" fmla="#ppt_w*sin(2.5*pi*$)">
                                          <p:val>
                                            <p:fltVal val="0"/>
                                          </p:val>
                                        </p:tav>
                                        <p:tav tm="100000">
                                          <p:val>
                                            <p:fltVal val="1"/>
                                          </p:val>
                                        </p:tav>
                                      </p:tavLst>
                                    </p:anim>
                                    <p:anim calcmode="lin" valueType="num">
                                      <p:cBhvr>
                                        <p:cTn id="69" dur="500" fill="hold"/>
                                        <p:tgtEl>
                                          <p:spTgt spid="16"/>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anim calcmode="lin" valueType="num">
                                      <p:cBhvr>
                                        <p:cTn id="73" dur="500" fill="hold"/>
                                        <p:tgtEl>
                                          <p:spTgt spid="17"/>
                                        </p:tgtEl>
                                        <p:attrNameLst>
                                          <p:attrName>ppt_w</p:attrName>
                                        </p:attrNameLst>
                                      </p:cBhvr>
                                      <p:tavLst>
                                        <p:tav tm="0" fmla="#ppt_w*sin(2.5*pi*$)">
                                          <p:val>
                                            <p:fltVal val="0"/>
                                          </p:val>
                                        </p:tav>
                                        <p:tav tm="100000">
                                          <p:val>
                                            <p:fltVal val="1"/>
                                          </p:val>
                                        </p:tav>
                                      </p:tavLst>
                                    </p:anim>
                                    <p:anim calcmode="lin" valueType="num">
                                      <p:cBhvr>
                                        <p:cTn id="74" dur="500" fill="hold"/>
                                        <p:tgtEl>
                                          <p:spTgt spid="17"/>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anim calcmode="lin" valueType="num">
                                      <p:cBhvr>
                                        <p:cTn id="78" dur="500" fill="hold"/>
                                        <p:tgtEl>
                                          <p:spTgt spid="18"/>
                                        </p:tgtEl>
                                        <p:attrNameLst>
                                          <p:attrName>ppt_w</p:attrName>
                                        </p:attrNameLst>
                                      </p:cBhvr>
                                      <p:tavLst>
                                        <p:tav tm="0" fmla="#ppt_w*sin(2.5*pi*$)">
                                          <p:val>
                                            <p:fltVal val="0"/>
                                          </p:val>
                                        </p:tav>
                                        <p:tav tm="100000">
                                          <p:val>
                                            <p:fltVal val="1"/>
                                          </p:val>
                                        </p:tav>
                                      </p:tavLst>
                                    </p:anim>
                                    <p:anim calcmode="lin" valueType="num">
                                      <p:cBhvr>
                                        <p:cTn id="79" dur="500" fill="hold"/>
                                        <p:tgtEl>
                                          <p:spTgt spid="18"/>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anim calcmode="lin" valueType="num">
                                      <p:cBhvr>
                                        <p:cTn id="83" dur="500" fill="hold"/>
                                        <p:tgtEl>
                                          <p:spTgt spid="19"/>
                                        </p:tgtEl>
                                        <p:attrNameLst>
                                          <p:attrName>ppt_w</p:attrName>
                                        </p:attrNameLst>
                                      </p:cBhvr>
                                      <p:tavLst>
                                        <p:tav tm="0" fmla="#ppt_w*sin(2.5*pi*$)">
                                          <p:val>
                                            <p:fltVal val="0"/>
                                          </p:val>
                                        </p:tav>
                                        <p:tav tm="100000">
                                          <p:val>
                                            <p:fltVal val="1"/>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par>
                                <p:cTn id="85" presetID="45"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anim calcmode="lin" valueType="num">
                                      <p:cBhvr>
                                        <p:cTn id="88" dur="500" fill="hold"/>
                                        <p:tgtEl>
                                          <p:spTgt spid="20"/>
                                        </p:tgtEl>
                                        <p:attrNameLst>
                                          <p:attrName>ppt_w</p:attrName>
                                        </p:attrNameLst>
                                      </p:cBhvr>
                                      <p:tavLst>
                                        <p:tav tm="0" fmla="#ppt_w*sin(2.5*pi*$)">
                                          <p:val>
                                            <p:fltVal val="0"/>
                                          </p:val>
                                        </p:tav>
                                        <p:tav tm="100000">
                                          <p:val>
                                            <p:fltVal val="1"/>
                                          </p:val>
                                        </p:tav>
                                      </p:tavLst>
                                    </p:anim>
                                    <p:anim calcmode="lin" valueType="num">
                                      <p:cBhvr>
                                        <p:cTn id="89"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15492</TotalTime>
  <Words>881</Words>
  <Application>Microsoft Office PowerPoint</Application>
  <PresentationFormat>On-screen Show (16:9)</PresentationFormat>
  <Paragraphs>63</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Century Gothic</vt:lpstr>
      <vt:lpstr>Franklin Gothic Book</vt:lpstr>
      <vt:lpstr>Helvetica Neue</vt:lpstr>
      <vt:lpstr>Helvetica Neue Medium</vt:lpstr>
      <vt:lpstr>Raleway</vt:lpstr>
      <vt:lpstr>AIDS 2016_Template</vt:lpstr>
      <vt:lpstr>PowerPoint Presentation</vt:lpstr>
      <vt:lpstr>Effectiveness of HIV Telehealth Training Program in Increasing the Level of Knowledge of HIV Care Personnel in the Philippines: A Pilot Study</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64</cp:revision>
  <cp:lastPrinted>2017-01-16T15:31:13Z</cp:lastPrinted>
  <dcterms:created xsi:type="dcterms:W3CDTF">2017-01-13T09:09:35Z</dcterms:created>
  <dcterms:modified xsi:type="dcterms:W3CDTF">2019-07-22T16:10:05Z</dcterms:modified>
</cp:coreProperties>
</file>