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76" r:id="rId2"/>
    <p:sldId id="258" r:id="rId3"/>
    <p:sldId id="260" r:id="rId4"/>
    <p:sldId id="263" r:id="rId5"/>
    <p:sldId id="277" r:id="rId6"/>
    <p:sldId id="262" r:id="rId7"/>
    <p:sldId id="278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414A"/>
    <a:srgbClr val="EF4129"/>
    <a:srgbClr val="FFCC99"/>
    <a:srgbClr val="0099D2"/>
    <a:srgbClr val="ED1C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28306"/>
            <a:ext cx="10313580" cy="58013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897" y="129757"/>
            <a:ext cx="3739804" cy="1760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EB414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296" y="6312051"/>
            <a:ext cx="9216296" cy="556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385" y="6330455"/>
            <a:ext cx="3119230" cy="6098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B414A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Digitizing interventions: An internet based approach to reach out to the ‘hidden network of Men who have sex with Men’ in Mumbai, India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GB" sz="2800" dirty="0" smtClean="0"/>
              <a:t>Dr </a:t>
            </a:r>
            <a:r>
              <a:rPr lang="en-GB" sz="2800" dirty="0" err="1" smtClean="0"/>
              <a:t>Shrikala</a:t>
            </a:r>
            <a:r>
              <a:rPr lang="en-GB" sz="2800" dirty="0" smtClean="0"/>
              <a:t> </a:t>
            </a:r>
            <a:r>
              <a:rPr lang="en-GB" sz="2800" dirty="0" err="1" smtClean="0"/>
              <a:t>Acharya</a:t>
            </a:r>
            <a:endParaRPr lang="en-GB" sz="2800" dirty="0" smtClean="0"/>
          </a:p>
          <a:p>
            <a:r>
              <a:rPr lang="en-GB" sz="2800" dirty="0" smtClean="0"/>
              <a:t>Mumbai Districts AIDS Control Society, India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484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National HIV prevention services among Key Population through Targeted </a:t>
            </a:r>
            <a:r>
              <a:rPr lang="en-US" sz="2400" dirty="0" smtClean="0"/>
              <a:t>Interventions </a:t>
            </a:r>
            <a:r>
              <a:rPr lang="en-US" sz="2400" dirty="0" smtClean="0"/>
              <a:t>through NGO/CBO</a:t>
            </a:r>
          </a:p>
          <a:p>
            <a:r>
              <a:rPr lang="en-US" sz="2400" dirty="0" smtClean="0"/>
              <a:t>With </a:t>
            </a:r>
            <a:r>
              <a:rPr lang="en-US" sz="2400" dirty="0"/>
              <a:t>the advent of smartphones, internet and social platforms, the dynamics of sexual activity has changed.</a:t>
            </a:r>
          </a:p>
          <a:p>
            <a:r>
              <a:rPr lang="en-US" sz="2400" dirty="0" smtClean="0"/>
              <a:t>MSM </a:t>
            </a:r>
            <a:r>
              <a:rPr lang="en-US" sz="2400" dirty="0"/>
              <a:t>are becoming more anonymous, hidden and inaccessible for face-to-face outreach and delivery of prevention services.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need for alternative models of intervention to reach hidden MSM.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internet based Enhanced Peer Outreach Approach (EPOA) </a:t>
            </a:r>
            <a:r>
              <a:rPr lang="en-IN" sz="2400" dirty="0" smtClean="0"/>
              <a:t>was undertaken to </a:t>
            </a:r>
            <a:r>
              <a:rPr lang="en-IN" sz="2400" dirty="0"/>
              <a:t>reach out to high-risk MSM who solicit through dating apps</a:t>
            </a:r>
          </a:p>
        </p:txBody>
      </p:sp>
    </p:spTree>
    <p:extLst>
      <p:ext uri="{BB962C8B-B14F-4D97-AF65-F5344CB8AC3E}">
        <p14:creationId xmlns:p14="http://schemas.microsoft.com/office/powerpoint/2010/main" xmlns="" val="6621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921115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6" y="1417639"/>
            <a:ext cx="3991025" cy="492689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criteria for selecting seeds </a:t>
            </a:r>
            <a:r>
              <a:rPr lang="en-US" sz="2000" dirty="0" smtClean="0"/>
              <a:t>&amp; participants</a:t>
            </a:r>
            <a:r>
              <a:rPr lang="en-US" sz="2000" dirty="0" smtClean="0"/>
              <a:t> </a:t>
            </a:r>
            <a:r>
              <a:rPr lang="en-US" sz="2000" dirty="0" smtClean="0"/>
              <a:t>were </a:t>
            </a:r>
            <a:r>
              <a:rPr lang="en-US" sz="2000" dirty="0"/>
              <a:t>highly specific.</a:t>
            </a:r>
          </a:p>
          <a:p>
            <a:r>
              <a:rPr lang="en-US" sz="2000" dirty="0" smtClean="0"/>
              <a:t>‘Seeds’ </a:t>
            </a:r>
            <a:r>
              <a:rPr lang="en-US" sz="2000" dirty="0"/>
              <a:t>were to have participated in MSM activity in the last month. </a:t>
            </a:r>
          </a:p>
          <a:p>
            <a:r>
              <a:rPr lang="en-US" sz="2000" dirty="0"/>
              <a:t>They should have also used the internet/social media for solicitation of the male partner in the last 3 months</a:t>
            </a:r>
          </a:p>
          <a:p>
            <a:r>
              <a:rPr lang="en-IN" sz="2000" dirty="0"/>
              <a:t>240 MSM (25 seeds and 215 wave participants) were recruited using an internet-based respondent driven sampling</a:t>
            </a:r>
          </a:p>
          <a:p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BA6E8DF-8BA7-42EF-9684-A1E08271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502" y="1417639"/>
            <a:ext cx="4038600" cy="4708525"/>
          </a:xfrm>
        </p:spPr>
        <p:txBody>
          <a:bodyPr/>
          <a:lstStyle/>
          <a:p>
            <a:r>
              <a:rPr lang="en-IN" sz="2000" dirty="0"/>
              <a:t>Information on demographics, sexual preferences and behaviours, and awareness about targeted prevention programmes was </a:t>
            </a:r>
            <a:r>
              <a:rPr lang="en-IN" sz="2000" dirty="0" smtClean="0"/>
              <a:t>collected. </a:t>
            </a:r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78C1C7-9846-4976-9178-00B29E57A6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922" y="3310892"/>
            <a:ext cx="4360545" cy="263271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8DDC5E-A432-455A-8026-9936C9D3EBDB}"/>
              </a:ext>
            </a:extLst>
          </p:cNvPr>
          <p:cNvSpPr txBox="1"/>
          <p:nvPr/>
        </p:nvSpPr>
        <p:spPr>
          <a:xfrm>
            <a:off x="4698552" y="5879943"/>
            <a:ext cx="4445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CM: Coupon Manager, PM: Peer Mobilizer, Rx: Treatment, C: Coupons given to PM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222122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63318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957"/>
            <a:ext cx="8458200" cy="4698183"/>
          </a:xfrm>
        </p:spPr>
        <p:txBody>
          <a:bodyPr>
            <a:noAutofit/>
          </a:bodyPr>
          <a:lstStyle/>
          <a:p>
            <a:r>
              <a:rPr lang="en-US" sz="2200" dirty="0"/>
              <a:t>Of the total 240 MSM included, 25 (10%) were seeds, 52 (22%) in wave one, 64 (27%) in wave 2, 33 (18%) in wave 4, 17 (7%) in wave 5, &amp; 15 (6</a:t>
            </a:r>
            <a:r>
              <a:rPr lang="en-US" sz="2200" dirty="0" smtClean="0"/>
              <a:t>%) were recruited </a:t>
            </a:r>
            <a:r>
              <a:rPr lang="en-US" sz="2200" dirty="0"/>
              <a:t>in wave 6. </a:t>
            </a:r>
          </a:p>
          <a:p>
            <a:r>
              <a:rPr lang="en-US" sz="2200" dirty="0"/>
              <a:t>Nine seeds did not recruit any additional MSM; the values ranged from 2 to 80 in the other seeds. </a:t>
            </a:r>
          </a:p>
          <a:p>
            <a:r>
              <a:rPr lang="en-US" sz="2200" dirty="0"/>
              <a:t>The mean </a:t>
            </a:r>
            <a:r>
              <a:rPr lang="en-US" sz="2200" dirty="0" smtClean="0"/>
              <a:t>age of MSM recruits (</a:t>
            </a:r>
            <a:r>
              <a:rPr lang="en-US" sz="2200" dirty="0"/>
              <a:t>SD) was 23.9 (5.5) years; there was no difference in mean ages across different waves (p=0.32).</a:t>
            </a:r>
          </a:p>
          <a:p>
            <a:r>
              <a:rPr lang="en-US" sz="2200" dirty="0"/>
              <a:t>Though most MSM in seeds and initial waves were students, a higher proportion of working MSM were recruited in subsequent waves (after 3) compared with seeds (p=0.02).</a:t>
            </a:r>
          </a:p>
          <a:p>
            <a:r>
              <a:rPr lang="en-US" sz="2200" dirty="0"/>
              <a:t>None of the individuals after wave four knew about TIs; this was significantly lower compared with earlier waves (10%) (p=0.04).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xmlns="" val="345083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307" y="0"/>
            <a:ext cx="8018313" cy="88626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2166" y="1195754"/>
            <a:ext cx="3700386" cy="367495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VDRL reactivity in the network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5FAF4DE9-573A-46CC-BC59-4B29849612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464" y="1622916"/>
            <a:ext cx="3853693" cy="209137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50C1715-99B4-40EF-AF2F-046F86C5C5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464" y="4028065"/>
            <a:ext cx="3853693" cy="2091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36234" y="3714289"/>
            <a:ext cx="306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HIV reactivity in the network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0505" y="1167618"/>
            <a:ext cx="4206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200" dirty="0" smtClean="0"/>
              <a:t>Grindr (44%) was most common source to find partners, followed by Facebook (25%) and Whatsapp (21%).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About 3% were HIV infected and 9% were reactive for syphilis. 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Most of the MSM infected by syphilis were recruited by one seed (30% vs. 4%, p&lt;0.001); there were no significant differences in HIV positivity in these two networks (2% vs. 3%, p=0.72)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Digital platforms are an </a:t>
            </a:r>
            <a:r>
              <a:rPr lang="en-IN" dirty="0" smtClean="0"/>
              <a:t>important </a:t>
            </a:r>
            <a:r>
              <a:rPr lang="en-IN" dirty="0"/>
              <a:t>choice for finding sexual partners among young </a:t>
            </a:r>
            <a:r>
              <a:rPr lang="en-IN" dirty="0" smtClean="0"/>
              <a:t>men.</a:t>
            </a:r>
            <a:endParaRPr lang="en-IN" dirty="0"/>
          </a:p>
          <a:p>
            <a:r>
              <a:rPr lang="en-US" dirty="0"/>
              <a:t>Internet-based EPOA is very useful to reach working MSM and those who are not </a:t>
            </a:r>
            <a:r>
              <a:rPr lang="en-US" dirty="0" smtClean="0"/>
              <a:t>enrolled for any targeted prevention programs. </a:t>
            </a:r>
            <a:endParaRPr lang="en-US" dirty="0"/>
          </a:p>
          <a:p>
            <a:r>
              <a:rPr lang="en-US" dirty="0"/>
              <a:t>Thus, these EPOAs should be a part of MSM interventions in India to reach the hidden population, where </a:t>
            </a:r>
            <a:r>
              <a:rPr lang="en-US" dirty="0" smtClean="0"/>
              <a:t>the </a:t>
            </a:r>
            <a:r>
              <a:rPr lang="en-US" dirty="0"/>
              <a:t>social framework is not conducive for MSM to ‘come-out’ socially and become a part of HIV prevention </a:t>
            </a:r>
            <a:r>
              <a:rPr lang="en-US" dirty="0" smtClean="0"/>
              <a:t>programs</a:t>
            </a:r>
            <a:r>
              <a:rPr lang="en-US" dirty="0"/>
              <a:t>. 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66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FHI360-LINKAGES</a:t>
            </a:r>
          </a:p>
          <a:p>
            <a:r>
              <a:rPr lang="en-US" dirty="0" smtClean="0"/>
              <a:t>Humsafar Trust</a:t>
            </a:r>
          </a:p>
          <a:p>
            <a:r>
              <a:rPr lang="en-US" dirty="0" smtClean="0"/>
              <a:t>Dr </a:t>
            </a:r>
            <a:r>
              <a:rPr lang="en-US" dirty="0" err="1" smtClean="0"/>
              <a:t>Maninder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endParaRPr lang="en-US" dirty="0" smtClean="0"/>
          </a:p>
          <a:p>
            <a:r>
              <a:rPr lang="en-US" dirty="0" smtClean="0"/>
              <a:t>Ms </a:t>
            </a:r>
            <a:r>
              <a:rPr lang="en-US" dirty="0" err="1" smtClean="0"/>
              <a:t>Priyamvada</a:t>
            </a:r>
            <a:r>
              <a:rPr lang="en-US" dirty="0" smtClean="0"/>
              <a:t> T.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Amol</a:t>
            </a:r>
            <a:r>
              <a:rPr lang="en-US" dirty="0" smtClean="0"/>
              <a:t> </a:t>
            </a:r>
            <a:r>
              <a:rPr lang="en-US" dirty="0" err="1" smtClean="0"/>
              <a:t>Palkar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6500</TotalTime>
  <Words>574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AIDS 2016_Template</vt:lpstr>
      <vt:lpstr>Digitizing interventions: An internet based approach to reach out to the ‘hidden network of Men who have sex with Men’ in Mumbai, India</vt:lpstr>
      <vt:lpstr>Background</vt:lpstr>
      <vt:lpstr>Methods</vt:lpstr>
      <vt:lpstr>Results</vt:lpstr>
      <vt:lpstr>Results</vt:lpstr>
      <vt:lpstr>Conclusion</vt:lpstr>
      <vt:lpstr>ACKNOWLEGEMENT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VAIO T</cp:lastModifiedBy>
  <cp:revision>74</cp:revision>
  <cp:lastPrinted>2017-01-16T15:31:13Z</cp:lastPrinted>
  <dcterms:created xsi:type="dcterms:W3CDTF">2017-01-13T09:09:35Z</dcterms:created>
  <dcterms:modified xsi:type="dcterms:W3CDTF">2019-07-24T12:24:13Z</dcterms:modified>
</cp:coreProperties>
</file>