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37" r:id="rId2"/>
    <p:sldId id="438" r:id="rId3"/>
    <p:sldId id="430" r:id="rId4"/>
    <p:sldId id="432" r:id="rId5"/>
    <p:sldId id="369" r:id="rId6"/>
    <p:sldId id="417" r:id="rId7"/>
    <p:sldId id="387" r:id="rId8"/>
    <p:sldId id="375" r:id="rId9"/>
    <p:sldId id="408" r:id="rId10"/>
    <p:sldId id="434" r:id="rId11"/>
    <p:sldId id="440" r:id="rId12"/>
    <p:sldId id="380" r:id="rId13"/>
    <p:sldId id="435" r:id="rId14"/>
    <p:sldId id="436" r:id="rId15"/>
    <p:sldId id="443" r:id="rId16"/>
    <p:sldId id="431" r:id="rId17"/>
    <p:sldId id="418" r:id="rId18"/>
    <p:sldId id="378" r:id="rId19"/>
    <p:sldId id="442" r:id="rId20"/>
    <p:sldId id="433" r:id="rId21"/>
    <p:sldId id="444" r:id="rId22"/>
    <p:sldId id="451" r:id="rId23"/>
    <p:sldId id="449" r:id="rId24"/>
    <p:sldId id="445" r:id="rId25"/>
    <p:sldId id="450" r:id="rId26"/>
    <p:sldId id="437" r:id="rId27"/>
    <p:sldId id="441" r:id="rId28"/>
    <p:sldId id="421" r:id="rId29"/>
    <p:sldId id="426" r:id="rId30"/>
    <p:sldId id="427" r:id="rId31"/>
    <p:sldId id="428" r:id="rId32"/>
    <p:sldId id="429" r:id="rId33"/>
    <p:sldId id="439" r:id="rId34"/>
    <p:sldId id="385" r:id="rId35"/>
    <p:sldId id="398" r:id="rId36"/>
    <p:sldId id="405" r:id="rId37"/>
    <p:sldId id="425" r:id="rId38"/>
    <p:sldId id="356" r:id="rId39"/>
    <p:sldId id="353" r:id="rId40"/>
  </p:sldIdLst>
  <p:sldSz cx="9144000" cy="5143500" type="screen16x9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leen Ryan" initials="K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10245C"/>
    <a:srgbClr val="002F5F"/>
    <a:srgbClr val="002F5C"/>
    <a:srgbClr val="FF0000"/>
    <a:srgbClr val="19305C"/>
    <a:srgbClr val="151C35"/>
    <a:srgbClr val="1930C5"/>
    <a:srgbClr val="FFFFC5"/>
    <a:srgbClr val="348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7722" autoAdjust="0"/>
  </p:normalViewPr>
  <p:slideViewPr>
    <p:cSldViewPr snapToGrid="0" snapToObjects="1">
      <p:cViewPr>
        <p:scale>
          <a:sx n="75" d="100"/>
          <a:sy n="75" d="100"/>
        </p:scale>
        <p:origin x="-1314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\Desktop\oral%20fi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63840"/>
        <c:axId val="188565376"/>
      </c:barChart>
      <c:catAx>
        <c:axId val="18856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88565376"/>
        <c:crosses val="autoZero"/>
        <c:auto val="1"/>
        <c:lblAlgn val="ctr"/>
        <c:lblOffset val="100"/>
        <c:noMultiLvlLbl val="0"/>
      </c:catAx>
      <c:valAx>
        <c:axId val="188565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8563840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7174220730224"/>
          <c:y val="0.14677491219316169"/>
          <c:w val="0.83557895554268991"/>
          <c:h val="0.654061999579935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928768"/>
        <c:axId val="188930304"/>
      </c:barChart>
      <c:catAx>
        <c:axId val="18892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88930304"/>
        <c:crosses val="autoZero"/>
        <c:auto val="1"/>
        <c:lblAlgn val="ctr"/>
        <c:lblOffset val="100"/>
        <c:noMultiLvlLbl val="0"/>
      </c:catAx>
      <c:valAx>
        <c:axId val="188930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8928768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90720"/>
        <c:axId val="188481920"/>
      </c:barChart>
      <c:catAx>
        <c:axId val="188590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8481920"/>
        <c:crosses val="autoZero"/>
        <c:auto val="1"/>
        <c:lblAlgn val="ctr"/>
        <c:lblOffset val="100"/>
        <c:noMultiLvlLbl val="0"/>
      </c:catAx>
      <c:valAx>
        <c:axId val="188481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8590720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20320"/>
        <c:axId val="188521856"/>
      </c:barChart>
      <c:catAx>
        <c:axId val="188520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8521856"/>
        <c:crosses val="autoZero"/>
        <c:auto val="1"/>
        <c:lblAlgn val="ctr"/>
        <c:lblOffset val="100"/>
        <c:noMultiLvlLbl val="0"/>
      </c:catAx>
      <c:valAx>
        <c:axId val="188521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8520320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14784"/>
        <c:axId val="189016320"/>
      </c:barChart>
      <c:catAx>
        <c:axId val="18901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89016320"/>
        <c:crosses val="autoZero"/>
        <c:auto val="1"/>
        <c:lblAlgn val="ctr"/>
        <c:lblOffset val="100"/>
        <c:noMultiLvlLbl val="0"/>
      </c:catAx>
      <c:valAx>
        <c:axId val="189016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9014784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33472"/>
        <c:axId val="189059840"/>
      </c:barChart>
      <c:catAx>
        <c:axId val="189033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89059840"/>
        <c:crosses val="autoZero"/>
        <c:auto val="1"/>
        <c:lblAlgn val="ctr"/>
        <c:lblOffset val="100"/>
        <c:noMultiLvlLbl val="0"/>
      </c:catAx>
      <c:valAx>
        <c:axId val="189059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9033472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57504"/>
        <c:axId val="188759040"/>
      </c:barChart>
      <c:catAx>
        <c:axId val="188757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88759040"/>
        <c:crosses val="autoZero"/>
        <c:auto val="1"/>
        <c:lblAlgn val="ctr"/>
        <c:lblOffset val="100"/>
        <c:noMultiLvlLbl val="0"/>
      </c:catAx>
      <c:valAx>
        <c:axId val="188759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8757504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7174220730224"/>
          <c:y val="0.14677491219316169"/>
          <c:w val="0.83557895554268991"/>
          <c:h val="0.654061999579935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05120"/>
        <c:axId val="188806656"/>
      </c:barChart>
      <c:catAx>
        <c:axId val="18880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8806656"/>
        <c:crosses val="autoZero"/>
        <c:auto val="1"/>
        <c:lblAlgn val="ctr"/>
        <c:lblOffset val="100"/>
        <c:noMultiLvlLbl val="0"/>
      </c:catAx>
      <c:valAx>
        <c:axId val="188806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8805120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7174220730224"/>
          <c:y val="0.14677491219316169"/>
          <c:w val="0.83557895554268991"/>
          <c:h val="0.654061999579935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19712"/>
        <c:axId val="188833792"/>
      </c:barChart>
      <c:catAx>
        <c:axId val="188819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88833792"/>
        <c:crosses val="autoZero"/>
        <c:auto val="1"/>
        <c:lblAlgn val="ctr"/>
        <c:lblOffset val="100"/>
        <c:noMultiLvlLbl val="0"/>
      </c:catAx>
      <c:valAx>
        <c:axId val="188833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8819712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7174220730224"/>
          <c:y val="0.14677491219316169"/>
          <c:w val="0.83557895554268991"/>
          <c:h val="0.654061999579935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Sheet1!$B$44:$B$47</c:f>
              <c:strCache>
                <c:ptCount val="4"/>
                <c:pt idx="0">
                  <c:v>PrEPX participants</c:v>
                </c:pt>
                <c:pt idx="1">
                  <c:v>Enrolled at ACCESS sites</c:v>
                </c:pt>
                <c:pt idx="2">
                  <c:v>Discontinued</c:v>
                </c:pt>
                <c:pt idx="3">
                  <c:v>Subsequent HIV/STI test</c:v>
                </c:pt>
              </c:strCache>
            </c:strRef>
          </c:cat>
          <c:val>
            <c:numRef>
              <c:f>Sheet1!$C$44:$C$47</c:f>
              <c:numCache>
                <c:formatCode>General</c:formatCode>
                <c:ptCount val="4"/>
                <c:pt idx="0">
                  <c:v>3489</c:v>
                </c:pt>
                <c:pt idx="1">
                  <c:v>2888</c:v>
                </c:pt>
                <c:pt idx="2">
                  <c:v>743</c:v>
                </c:pt>
                <c:pt idx="3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871040"/>
        <c:axId val="188872576"/>
      </c:barChart>
      <c:catAx>
        <c:axId val="188871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88872576"/>
        <c:crosses val="autoZero"/>
        <c:auto val="1"/>
        <c:lblAlgn val="ctr"/>
        <c:lblOffset val="100"/>
        <c:noMultiLvlLbl val="0"/>
      </c:catAx>
      <c:valAx>
        <c:axId val="188872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8871040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8050F-BB5E-A543-AFC6-D8C7DF5263F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766C-4964-2345-BDFD-87F669288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BB605-A6AA-4EBA-9E13-5F5FF3C5FC9B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C654B-F509-4D92-894B-6597899A9B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3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C654B-F509-4D92-894B-6597899A9B2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1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C654B-F509-4D92-894B-6597899A9B2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17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C654B-F509-4D92-894B-6597899A9B2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17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C654B-F509-4D92-894B-6597899A9B2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17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C654B-F509-4D92-894B-6597899A9B2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17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C654B-F509-4D92-894B-6597899A9B2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17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07A07-735A-47DE-A39E-8375B68F3040}" type="slidenum">
              <a:rPr lang="en-AU" smtClean="0">
                <a:solidFill>
                  <a:prstClr val="black"/>
                </a:solidFill>
              </a:rPr>
              <a:pPr/>
              <a:t>38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E5F01-2F36-D740-A99A-13C5F44534DC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33239A1-AE5E-7D4A-982D-28C0101187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urnet Institute Standard Size Slides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0594"/>
            <a:ext cx="9144000" cy="535409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108208"/>
            <a:ext cx="7772400" cy="47663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 b="1">
                <a:solidFill>
                  <a:srgbClr val="002F5C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AU" dirty="0" smtClean="0"/>
              <a:t>Click to add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2641988"/>
            <a:ext cx="6400800" cy="773906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 baseline="0"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here to add subheading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net Institute Standard Size Slides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66915"/>
            <a:ext cx="9240187" cy="5410415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108208"/>
            <a:ext cx="7772400" cy="47663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AU" dirty="0" smtClean="0"/>
              <a:t>Click to add title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2651513"/>
            <a:ext cx="6400800" cy="773906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60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here to add subheading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net Institute Standard Size Slides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35409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6864" y="688973"/>
            <a:ext cx="8516937" cy="54927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02F5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0"/>
            <a:endParaRPr lang="en-AU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864" y="1333500"/>
            <a:ext cx="8516937" cy="381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0">
              <a:buClr>
                <a:srgbClr val="404040"/>
              </a:buClr>
              <a:buNone/>
              <a:defRPr sz="1600"/>
            </a:lvl2pPr>
            <a:lvl3pPr marL="1143000" indent="-698500">
              <a:tabLst/>
              <a:defRPr sz="1600">
                <a:solidFill>
                  <a:srgbClr val="404040"/>
                </a:solidFill>
              </a:defRPr>
            </a:lvl3pPr>
          </a:lstStyle>
          <a:p>
            <a:pPr lvl="0"/>
            <a:r>
              <a:rPr lang="en-AU" dirty="0" smtClean="0"/>
              <a:t>Click to edit bullet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AU" dirty="0" smtClean="0"/>
              <a:t>Click to edit bullet</a:t>
            </a: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AU" dirty="0" smtClean="0"/>
              <a:t>Click to edit bullet</a:t>
            </a:r>
          </a:p>
          <a:p>
            <a:pPr marL="11430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endParaRPr lang="en-AU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6864" y="139696"/>
            <a:ext cx="8516937" cy="54927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02F5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0"/>
            <a:endParaRPr lang="en-AU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864" y="784223"/>
            <a:ext cx="8516937" cy="381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0">
              <a:buNone/>
              <a:defRPr sz="1600">
                <a:solidFill>
                  <a:srgbClr val="404040"/>
                </a:solidFill>
              </a:defRPr>
            </a:lvl2pPr>
            <a:lvl3pPr marL="342900" indent="-342900">
              <a:tabLst>
                <a:tab pos="622300" algn="l"/>
              </a:tabLst>
              <a:defRPr sz="1600">
                <a:solidFill>
                  <a:srgbClr val="404040"/>
                </a:solidFill>
              </a:defRPr>
            </a:lvl3pPr>
          </a:lstStyle>
          <a:p>
            <a:pPr lvl="0"/>
            <a:r>
              <a:rPr lang="en-AU" dirty="0" smtClean="0"/>
              <a:t>Click to edit bullet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AU" dirty="0" smtClean="0"/>
              <a:t>Click to edit bullet</a:t>
            </a: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AU" dirty="0" smtClean="0"/>
              <a:t>Click to edit bullet</a:t>
            </a:r>
          </a:p>
          <a:p>
            <a:pPr marL="11430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AU" dirty="0" smtClean="0"/>
              <a:t>indent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35" y="4688541"/>
            <a:ext cx="1271040" cy="42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 bwMode="auto">
          <a:xfrm>
            <a:off x="977900" y="4840597"/>
            <a:ext cx="2182813" cy="31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pc="-45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Department of </a:t>
            </a:r>
          </a:p>
          <a:p>
            <a:pPr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spc="-45" dirty="0">
                <a:solidFill>
                  <a:srgbClr val="2E2E30"/>
                </a:solidFill>
                <a:latin typeface="Calibri" charset="0"/>
                <a:ea typeface="Calibri" charset="0"/>
                <a:cs typeface="Calibri" charset="0"/>
              </a:rPr>
              <a:t>Infectious Diseases</a:t>
            </a: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4578692"/>
            <a:ext cx="553082" cy="5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net Institute Standard Size Slides6.jpg"/>
          <p:cNvPicPr>
            <a:picLocks noChangeAspect="1"/>
          </p:cNvPicPr>
          <p:nvPr userDrawn="1"/>
        </p:nvPicPr>
        <p:blipFill rotWithShape="1">
          <a:blip r:embed="rId2"/>
          <a:srcRect t="5842"/>
          <a:stretch/>
        </p:blipFill>
        <p:spPr>
          <a:xfrm>
            <a:off x="-95435" y="0"/>
            <a:ext cx="9329366" cy="51435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6864" y="241298"/>
            <a:ext cx="8516937" cy="54927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02F5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0"/>
            <a:endParaRPr lang="en-AU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864" y="885825"/>
            <a:ext cx="8516937" cy="30099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150" indent="0">
              <a:buFont typeface="Lucida Grande"/>
              <a:buNone/>
              <a:defRPr sz="1600">
                <a:solidFill>
                  <a:srgbClr val="404040"/>
                </a:solidFill>
              </a:defRPr>
            </a:lvl2pPr>
            <a:lvl3pPr marL="800100" indent="0">
              <a:buNone/>
              <a:defRPr sz="1600" baseline="0">
                <a:solidFill>
                  <a:srgbClr val="404040"/>
                </a:solidFill>
              </a:defRPr>
            </a:lvl3pPr>
          </a:lstStyle>
          <a:p>
            <a:pPr lvl="0"/>
            <a:r>
              <a:rPr lang="en-AU" dirty="0" smtClean="0"/>
              <a:t>Click to edit bullet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AU" dirty="0" smtClean="0"/>
              <a:t>Click to edit bullet</a:t>
            </a: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AU" dirty="0" smtClean="0"/>
              <a:t>Click to edit bullet</a:t>
            </a:r>
          </a:p>
          <a:p>
            <a:pPr marL="11430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/>
            </a:pPr>
            <a:r>
              <a:rPr lang="en-AU" dirty="0" smtClean="0"/>
              <a:t>Indent </a:t>
            </a:r>
            <a:endParaRPr lang="en-US" dirty="0" smtClean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rnet Institute Standard Size Slides6.jpg"/>
          <p:cNvPicPr>
            <a:picLocks noChangeAspect="1"/>
          </p:cNvPicPr>
          <p:nvPr userDrawn="1"/>
        </p:nvPicPr>
        <p:blipFill rotWithShape="1">
          <a:blip r:embed="rId2"/>
          <a:srcRect t="5842"/>
          <a:stretch/>
        </p:blipFill>
        <p:spPr>
          <a:xfrm>
            <a:off x="-95435" y="0"/>
            <a:ext cx="9329366" cy="5143500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60348"/>
            <a:ext cx="8516937" cy="549277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="1">
                <a:solidFill>
                  <a:srgbClr val="002F5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AU" dirty="0" smtClean="0"/>
              <a:t>Acknowledgements</a:t>
            </a:r>
          </a:p>
          <a:p>
            <a:pPr lvl="0"/>
            <a:endParaRPr lang="en-AU" dirty="0" smtClean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864" y="904875"/>
            <a:ext cx="8516937" cy="381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AU" dirty="0" smtClean="0"/>
              <a:t>Insert logos (please do not cover red branding strip)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6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net Institute Standard Size Slides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0594"/>
            <a:ext cx="9144000" cy="5354095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24064" y="2105025"/>
            <a:ext cx="6853237" cy="2857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500" b="1">
                <a:solidFill>
                  <a:srgbClr val="002F5C"/>
                </a:solidFill>
              </a:defRPr>
            </a:lvl1pPr>
          </a:lstStyle>
          <a:p>
            <a:pPr lvl="0"/>
            <a:r>
              <a:rPr lang="en-AU" dirty="0" smtClean="0"/>
              <a:t>Presenter’s Name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24064" y="2390775"/>
            <a:ext cx="6853237" cy="6286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aseline="0">
                <a:solidFill>
                  <a:srgbClr val="002F5F"/>
                </a:solidFill>
              </a:defRPr>
            </a:lvl1pPr>
          </a:lstStyle>
          <a:p>
            <a:pPr lvl="0"/>
            <a:r>
              <a:rPr lang="en-US" dirty="0" smtClean="0"/>
              <a:t>Position, Burnet Institute  E: </a:t>
            </a:r>
            <a:r>
              <a:rPr lang="en-US" dirty="0" err="1" smtClean="0"/>
              <a:t>firstname.lastname@burnet.edu.au</a:t>
            </a:r>
            <a:r>
              <a:rPr lang="en-US" dirty="0" smtClean="0"/>
              <a:t>  T: +61x </a:t>
            </a:r>
            <a:r>
              <a:rPr lang="en-US" dirty="0" err="1" smtClean="0"/>
              <a:t>xxxx</a:t>
            </a:r>
            <a:r>
              <a:rPr lang="en-US" dirty="0" smtClean="0"/>
              <a:t> </a:t>
            </a:r>
            <a:r>
              <a:rPr lang="en-US" dirty="0" err="1" smtClean="0"/>
              <a:t>xxxx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net Institute Standard Size Slides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0594"/>
            <a:ext cx="9144000" cy="5354095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24064" y="2105025"/>
            <a:ext cx="6916737" cy="2857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500" b="1">
                <a:solidFill>
                  <a:srgbClr val="002F5C"/>
                </a:solidFill>
              </a:defRPr>
            </a:lvl1pPr>
          </a:lstStyle>
          <a:p>
            <a:pPr lvl="0"/>
            <a:r>
              <a:rPr lang="en-AU" dirty="0" smtClean="0"/>
              <a:t>Presenter’s Name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24064" y="2390775"/>
            <a:ext cx="6916737" cy="6286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aseline="0">
                <a:solidFill>
                  <a:srgbClr val="002F5F"/>
                </a:solidFill>
              </a:defRPr>
            </a:lvl1pPr>
          </a:lstStyle>
          <a:p>
            <a:pPr lvl="0"/>
            <a:r>
              <a:rPr lang="en-US" dirty="0" smtClean="0"/>
              <a:t>Position, Burnet Institute  E: </a:t>
            </a:r>
            <a:r>
              <a:rPr lang="en-US" dirty="0" err="1" smtClean="0"/>
              <a:t>firstname.lastname@burnet.edu.au</a:t>
            </a:r>
            <a:r>
              <a:rPr lang="en-US" dirty="0" smtClean="0"/>
              <a:t>  T: +61x </a:t>
            </a:r>
            <a:r>
              <a:rPr lang="en-US" dirty="0" err="1" smtClean="0"/>
              <a:t>xxxx</a:t>
            </a:r>
            <a:r>
              <a:rPr lang="en-US" dirty="0" smtClean="0"/>
              <a:t>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8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92"/>
            <a:ext cx="9144000" cy="51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1419" y="330783"/>
            <a:ext cx="8193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rgbClr val="C00000"/>
                </a:solidFill>
              </a:rPr>
              <a:t>Results from a large Australian PrEP demonstration study: discontinuation and subsequent HIV and other sexually transmitted infection risk</a:t>
            </a:r>
            <a:endParaRPr lang="en-AU" sz="20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820" y="1542332"/>
            <a:ext cx="84221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/>
              <a:t>Kathleen Ryan</a:t>
            </a:r>
            <a:r>
              <a:rPr lang="en-AU" sz="1400" dirty="0"/>
              <a:t>, </a:t>
            </a:r>
            <a:r>
              <a:rPr lang="en-AU" sz="1400" dirty="0" smtClean="0"/>
              <a:t/>
            </a:r>
            <a:br>
              <a:rPr lang="en-AU" sz="1400" dirty="0" smtClean="0"/>
            </a:br>
            <a:r>
              <a:rPr lang="en-AU" sz="1200" dirty="0" smtClean="0"/>
              <a:t>Jason </a:t>
            </a:r>
            <a:r>
              <a:rPr lang="en-AU" sz="1200" dirty="0"/>
              <a:t>Asselin, </a:t>
            </a:r>
            <a:r>
              <a:rPr lang="en-AU" sz="1200" dirty="0" smtClean="0"/>
              <a:t>Luxi </a:t>
            </a:r>
            <a:r>
              <a:rPr lang="en-AU" sz="1200" dirty="0"/>
              <a:t>Lal, Long Nguyen, </a:t>
            </a:r>
            <a:r>
              <a:rPr lang="en-AU" sz="1200" dirty="0" smtClean="0"/>
              <a:t>Matthew </a:t>
            </a:r>
            <a:r>
              <a:rPr lang="en-AU" sz="1200" dirty="0"/>
              <a:t>Penn, </a:t>
            </a:r>
            <a:r>
              <a:rPr lang="en-AU" sz="1200" dirty="0" smtClean="0"/>
              <a:t>Brian </a:t>
            </a:r>
            <a:r>
              <a:rPr lang="en-AU" sz="1200" dirty="0"/>
              <a:t>Price, Norm Roth, Simon Ruth, BK Tee, </a:t>
            </a:r>
            <a:r>
              <a:rPr lang="en-AU" sz="1200" dirty="0" smtClean="0"/>
              <a:t/>
            </a:r>
            <a:br>
              <a:rPr lang="en-AU" sz="1200" dirty="0" smtClean="0"/>
            </a:br>
            <a:r>
              <a:rPr lang="en-AU" sz="1200" dirty="0" smtClean="0"/>
              <a:t>Michael </a:t>
            </a:r>
            <a:r>
              <a:rPr lang="en-AU" sz="1200" dirty="0"/>
              <a:t>West, Jeff Wilcox, </a:t>
            </a:r>
            <a:r>
              <a:rPr lang="en-AU" sz="1200" dirty="0" smtClean="0"/>
              <a:t>Kit </a:t>
            </a:r>
            <a:r>
              <a:rPr lang="en-AU" sz="1200" dirty="0"/>
              <a:t>Fairley, Margaret Hellard,  Jennifer Hoy, Mark Stoove, Edwina </a:t>
            </a:r>
            <a:r>
              <a:rPr lang="en-AU" sz="1200" dirty="0" smtClean="0"/>
              <a:t>Wright</a:t>
            </a:r>
          </a:p>
          <a:p>
            <a:pPr algn="ctr"/>
            <a:r>
              <a:rPr lang="en-AU" sz="1200" i="1" dirty="0" smtClean="0"/>
              <a:t>On behalf of the PrEPX Study team</a:t>
            </a:r>
            <a:endParaRPr lang="en-AU" sz="1200" i="1" dirty="0"/>
          </a:p>
        </p:txBody>
      </p:sp>
      <p:pic>
        <p:nvPicPr>
          <p:cNvPr id="23" name="Picture 9" descr="BI log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8071" y="4149498"/>
            <a:ext cx="1476994" cy="41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Content Placeholder 3" descr="Screen Shot 2016-02-16 at 6.07.4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-5743" r="7704" b="-6601"/>
          <a:stretch/>
        </p:blipFill>
        <p:spPr>
          <a:xfrm>
            <a:off x="6544200" y="3989063"/>
            <a:ext cx="2190725" cy="826890"/>
          </a:xfrm>
          <a:prstGeom prst="rect">
            <a:avLst/>
          </a:prstGeom>
        </p:spPr>
      </p:pic>
      <p:pic>
        <p:nvPicPr>
          <p:cNvPr id="33" name="Picture 32" descr="Screen Shot 2017-05-11 at 9.37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78" y="4794693"/>
            <a:ext cx="2195029" cy="271225"/>
          </a:xfrm>
          <a:prstGeom prst="rect">
            <a:avLst/>
          </a:prstGeom>
        </p:spPr>
      </p:pic>
      <p:pic>
        <p:nvPicPr>
          <p:cNvPr id="20" name="Picture 10" descr="Image result for The Alf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0" y="4708520"/>
            <a:ext cx="1778801" cy="4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6568" y="3648864"/>
            <a:ext cx="1139292" cy="365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20" y="2702683"/>
            <a:ext cx="2476270" cy="838577"/>
          </a:xfrm>
          <a:prstGeom prst="rect">
            <a:avLst/>
          </a:prstGeom>
        </p:spPr>
      </p:pic>
      <p:pic>
        <p:nvPicPr>
          <p:cNvPr id="11" name="Picture 10" descr="Macintosh HD:Users:luxshimi:Desktop:OldMac:luxshimi:Pictures:iPhoto Library:Masters:2016:04:06:20160406-152629:bd742d610032115a7e415e04944a031161029dbf_origin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95" y="3348684"/>
            <a:ext cx="1611112" cy="5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creen Shot 2017-05-11 at 9.35.19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642198"/>
            <a:ext cx="998768" cy="372556"/>
          </a:xfrm>
          <a:prstGeom prst="rect">
            <a:avLst/>
          </a:prstGeom>
        </p:spPr>
      </p:pic>
      <p:pic>
        <p:nvPicPr>
          <p:cNvPr id="14" name="Picture 13" descr="A picture containing clipart&#10;&#10;Description generated with very high confiden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71" y="3913667"/>
            <a:ext cx="1541100" cy="617373"/>
          </a:xfrm>
          <a:prstGeom prst="rect">
            <a:avLst/>
          </a:prstGeom>
        </p:spPr>
      </p:pic>
      <p:pic>
        <p:nvPicPr>
          <p:cNvPr id="15" name="Picture 2" descr="Y:\PrEP\PrEPX STI Survival Anaylsis\11. STI2018 Poster\TH_Logo_Long__Tran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87" y="2820370"/>
            <a:ext cx="1844505" cy="46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Data Sources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96864" y="415478"/>
            <a:ext cx="4954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PrEPX enrolment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Completed by enrolling clinician/nurse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Completed at enrolment for every participant</a:t>
            </a:r>
            <a:r>
              <a:rPr lang="en-AU" sz="1400" dirty="0" smtClean="0"/>
              <a:t/>
            </a:r>
            <a:br>
              <a:rPr lang="en-AU" sz="1400" dirty="0" smtClean="0"/>
            </a:br>
            <a:endParaRPr lang="en-AU" sz="1400" dirty="0" smtClean="0"/>
          </a:p>
          <a:p>
            <a:r>
              <a:rPr lang="en-AU" sz="1600" dirty="0" smtClean="0"/>
              <a:t>Pharmacy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Completed by study pharmacist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Completed at every dispensing event</a:t>
            </a:r>
            <a:br>
              <a:rPr lang="en-AU" sz="1400" dirty="0" smtClean="0"/>
            </a:br>
            <a:endParaRPr lang="en-AU" sz="1400" dirty="0" smtClean="0"/>
          </a:p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data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Australian Collaboration for Coordinated Enhanced Sentinel Surveillance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Non-identifiable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data </a:t>
            </a: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extracted from clinic Patient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System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Individuals </a:t>
            </a: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 linked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within and between ACCESS clinics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Five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PrEPX study sites </a:t>
            </a: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participate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pPr marL="285750" indent="-285750">
              <a:buFontTx/>
              <a:buChar char="-"/>
            </a:pPr>
            <a:endParaRPr lang="en-AU" sz="16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262199"/>
              </p:ext>
            </p:extLst>
          </p:nvPr>
        </p:nvGraphicFramePr>
        <p:xfrm>
          <a:off x="4957589" y="1056930"/>
          <a:ext cx="39715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1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Data Sources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96864" y="415478"/>
            <a:ext cx="4954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PrEPX enrolment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Completed by enrolling clinician/nurse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Completed at enrolment for every participant</a:t>
            </a:r>
            <a:b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A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Pharmacy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Completed by study pharmacist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Completed at every dispensing event</a:t>
            </a:r>
            <a:r>
              <a:rPr lang="en-AU" sz="1400" dirty="0" smtClean="0"/>
              <a:t/>
            </a:r>
            <a:br>
              <a:rPr lang="en-AU" sz="1400" dirty="0" smtClean="0"/>
            </a:br>
            <a:endParaRPr lang="en-AU" sz="1400" dirty="0" smtClean="0"/>
          </a:p>
          <a:p>
            <a:r>
              <a:rPr lang="en-AU" sz="1600" dirty="0" smtClean="0"/>
              <a:t>ACCESS data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/>
              <a:t>Australian Collaboration for Coordinated Enhanced Sentinel Surveillance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Non-identifiable </a:t>
            </a:r>
            <a:r>
              <a:rPr lang="en-AU" sz="1400" dirty="0"/>
              <a:t>patient data </a:t>
            </a:r>
            <a:r>
              <a:rPr lang="en-AU" sz="1400" dirty="0" smtClean="0"/>
              <a:t>extracted from clinic Patient </a:t>
            </a:r>
            <a:r>
              <a:rPr lang="en-AU" sz="1400" dirty="0"/>
              <a:t>Management System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/>
              <a:t>Individuals </a:t>
            </a:r>
            <a:r>
              <a:rPr lang="en-AU" sz="1400" dirty="0" smtClean="0"/>
              <a:t>are linked </a:t>
            </a:r>
            <a:r>
              <a:rPr lang="en-AU" sz="1400" dirty="0"/>
              <a:t>within and between ACCESS clinics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Five </a:t>
            </a:r>
            <a:r>
              <a:rPr lang="en-AU" sz="1400" dirty="0"/>
              <a:t>PrEPX study sites </a:t>
            </a:r>
            <a:r>
              <a:rPr lang="en-AU" sz="1400" dirty="0" smtClean="0"/>
              <a:t>participate </a:t>
            </a:r>
            <a:r>
              <a:rPr lang="en-AU" sz="1400" dirty="0"/>
              <a:t>in </a:t>
            </a:r>
            <a:r>
              <a:rPr lang="en-AU" sz="1400" dirty="0" smtClean="0"/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pPr marL="285750" indent="-285750">
              <a:buFontTx/>
              <a:buChar char="-"/>
            </a:pPr>
            <a:endParaRPr lang="en-AU" sz="16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225785"/>
              </p:ext>
            </p:extLst>
          </p:nvPr>
        </p:nvGraphicFramePr>
        <p:xfrm>
          <a:off x="4957589" y="1056930"/>
          <a:ext cx="39715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88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Analysis 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64777" y="894246"/>
            <a:ext cx="40117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Aim 1</a:t>
            </a:r>
          </a:p>
          <a:p>
            <a:r>
              <a:rPr lang="en-AU" sz="1400" dirty="0" smtClean="0"/>
              <a:t>Generate discontinuation outcome </a:t>
            </a:r>
          </a:p>
          <a:p>
            <a:r>
              <a:rPr lang="en-AU" sz="1400" dirty="0" smtClean="0"/>
              <a:t>Survival analysis of time to discontinuation</a:t>
            </a:r>
          </a:p>
          <a:p>
            <a:endParaRPr lang="en-AU" sz="1600" dirty="0"/>
          </a:p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Aim 2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Cox regression to determine baseline covariates associated with discontinuation</a:t>
            </a:r>
          </a:p>
          <a:p>
            <a:endParaRPr lang="en-A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Aim 3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HIV positivity following discontinuation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Descriptive analysis of STI positivity before and after discontinuation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931914"/>
              </p:ext>
            </p:extLst>
          </p:nvPr>
        </p:nvGraphicFramePr>
        <p:xfrm>
          <a:off x="4660134" y="1138473"/>
          <a:ext cx="43020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5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Analysis 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64777" y="894246"/>
            <a:ext cx="40117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Aim 1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 discontinuation outcome 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Survival analysis of time to discontinuation</a:t>
            </a:r>
          </a:p>
          <a:p>
            <a:endParaRPr lang="en-AU" sz="1600" dirty="0"/>
          </a:p>
          <a:p>
            <a:r>
              <a:rPr lang="en-AU" sz="1600" dirty="0" smtClean="0"/>
              <a:t>Aim 2</a:t>
            </a:r>
          </a:p>
          <a:p>
            <a:r>
              <a:rPr lang="en-AU" sz="1400" dirty="0" smtClean="0"/>
              <a:t>Cox regression to determine baseline covariates associated with discontinuation</a:t>
            </a:r>
          </a:p>
          <a:p>
            <a:endParaRPr lang="en-A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Aim 3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HIV positivity following discontinuation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Descriptive analysis of STI positivity before and after discontinuation</a:t>
            </a:r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486600"/>
              </p:ext>
            </p:extLst>
          </p:nvPr>
        </p:nvGraphicFramePr>
        <p:xfrm>
          <a:off x="4660134" y="1138473"/>
          <a:ext cx="43020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3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Analysis 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64777" y="894246"/>
            <a:ext cx="40117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Aim 1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 discontinuation outcome 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Survival analysis of time to discontinuation</a:t>
            </a:r>
          </a:p>
          <a:p>
            <a:endParaRPr lang="en-AU" sz="1600" dirty="0"/>
          </a:p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Aim 2</a:t>
            </a:r>
          </a:p>
          <a:p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Cox regression to determine baseline covariates associated with discontinuation</a:t>
            </a:r>
          </a:p>
          <a:p>
            <a:endParaRPr lang="en-A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A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sz="1600" dirty="0" smtClean="0"/>
              <a:t>Aim 3</a:t>
            </a:r>
          </a:p>
          <a:p>
            <a:r>
              <a:rPr lang="en-AU" sz="1400" dirty="0" smtClean="0"/>
              <a:t>HIV positivity following discontinuation</a:t>
            </a:r>
          </a:p>
          <a:p>
            <a:r>
              <a:rPr lang="en-AU" sz="1400" dirty="0" smtClean="0"/>
              <a:t>Descriptive analysis of STI positivity before and after discontinuation</a:t>
            </a:r>
            <a:endParaRPr lang="en-AU" sz="1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544602"/>
              </p:ext>
            </p:extLst>
          </p:nvPr>
        </p:nvGraphicFramePr>
        <p:xfrm>
          <a:off x="4660134" y="1138473"/>
          <a:ext cx="430208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2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/>
              <a:t>1</a:t>
            </a:r>
            <a:r>
              <a:rPr lang="en-AU" sz="1800" dirty="0" smtClean="0"/>
              <a:t>. </a:t>
            </a:r>
            <a:r>
              <a:rPr lang="en-AU" sz="1800" dirty="0"/>
              <a:t>Estimate the number of PrEPX participants who discontinued PrEP use during the study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688793"/>
              </p:ext>
            </p:extLst>
          </p:nvPr>
        </p:nvGraphicFramePr>
        <p:xfrm>
          <a:off x="4770304" y="696265"/>
          <a:ext cx="4043497" cy="329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0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Define discontinuation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681316" y="688973"/>
            <a:ext cx="4181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85 participants officially withdrew</a:t>
            </a:r>
          </a:p>
          <a:p>
            <a:endParaRPr lang="en-AU" sz="1600" dirty="0" smtClean="0"/>
          </a:p>
          <a:p>
            <a:r>
              <a:rPr lang="en-AU" sz="1600" dirty="0" smtClean="0"/>
              <a:t>Time between study visits suggested more people stopped attending</a:t>
            </a:r>
          </a:p>
          <a:p>
            <a:endParaRPr lang="en-AU" sz="1600" dirty="0"/>
          </a:p>
          <a:p>
            <a:r>
              <a:rPr lang="en-AU" sz="1600" dirty="0" smtClean="0"/>
              <a:t>Estimated the time between study drug dispensing events</a:t>
            </a:r>
          </a:p>
          <a:p>
            <a:r>
              <a:rPr lang="en-AU" sz="1600" dirty="0" smtClean="0"/>
              <a:t>Time between visits when &gt;100 days</a:t>
            </a:r>
          </a:p>
          <a:p>
            <a:pPr lvl="1"/>
            <a:r>
              <a:rPr lang="en-AU" sz="1600" dirty="0" smtClean="0"/>
              <a:t>90%:210 days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48" y="831578"/>
            <a:ext cx="4061653" cy="30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Define discontinuation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681316" y="1223735"/>
            <a:ext cx="41816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The </a:t>
            </a:r>
            <a:r>
              <a:rPr lang="en-AU" sz="1600" dirty="0"/>
              <a:t>last dispensing event prior to</a:t>
            </a:r>
          </a:p>
          <a:p>
            <a:r>
              <a:rPr lang="en-AU" sz="1600" dirty="0"/>
              <a:t>&gt;210 days before next dispensing event OR</a:t>
            </a:r>
          </a:p>
          <a:p>
            <a:r>
              <a:rPr lang="en-AU" sz="1600" dirty="0"/>
              <a:t>&gt;210 days between last event and the end of the study </a:t>
            </a:r>
            <a:br>
              <a:rPr lang="en-AU" sz="1600" dirty="0"/>
            </a:br>
            <a:r>
              <a:rPr lang="en-AU" sz="1600" dirty="0"/>
              <a:t/>
            </a:r>
            <a:br>
              <a:rPr lang="en-AU" sz="1600" dirty="0"/>
            </a:br>
            <a:r>
              <a:rPr lang="en-AU" sz="1400" dirty="0"/>
              <a:t>The first discontinuation event was recorded per participant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82947" r="86441" b="11013"/>
          <a:stretch/>
        </p:blipFill>
        <p:spPr>
          <a:xfrm>
            <a:off x="6795224" y="4134605"/>
            <a:ext cx="241541" cy="189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86440" b="90902"/>
          <a:stretch/>
        </p:blipFill>
        <p:spPr>
          <a:xfrm>
            <a:off x="6795224" y="3851776"/>
            <a:ext cx="241541" cy="2858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36765" y="3874994"/>
            <a:ext cx="200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PrEP dispensing event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6765" y="4090995"/>
            <a:ext cx="161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Discontinuation</a:t>
            </a:r>
            <a:endParaRPr lang="en-AU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74" y="1135600"/>
            <a:ext cx="3976379" cy="23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Estimate the number of participants who discontinued PREP</a:t>
            </a:r>
            <a:endParaRPr lang="en-A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182103"/>
            <a:ext cx="4539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877 (25%) participants discontinued PrEP</a:t>
            </a:r>
            <a:br>
              <a:rPr lang="en-AU" sz="1600" dirty="0" smtClean="0"/>
            </a:br>
            <a:endParaRPr lang="en-AU" sz="1600" dirty="0" smtClean="0"/>
          </a:p>
          <a:p>
            <a:r>
              <a:rPr lang="en-AU" sz="1600" dirty="0" smtClean="0"/>
              <a:t>During follow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197 (22%) recommenced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680 ( 78%) did not recommence PrEP</a:t>
            </a:r>
          </a:p>
          <a:p>
            <a:pPr marL="285750" indent="-285750">
              <a:buFontTx/>
              <a:buChar char="-"/>
            </a:pPr>
            <a:endParaRPr lang="en-AU" sz="1600" dirty="0"/>
          </a:p>
          <a:p>
            <a:r>
              <a:rPr lang="en-AU" sz="1600" dirty="0" smtClean="0"/>
              <a:t>275 (31%) recorded one study drug dispensing</a:t>
            </a:r>
          </a:p>
          <a:p>
            <a:pPr marL="285750" indent="-285750">
              <a:buFontTx/>
              <a:buChar char="-"/>
            </a:pPr>
            <a:endParaRPr lang="en-AU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52" y="1046602"/>
            <a:ext cx="4050634" cy="29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2. </a:t>
            </a:r>
            <a:r>
              <a:rPr lang="en-AU" sz="1800" dirty="0"/>
              <a:t>Estimate predictors that are associated with discontinuing </a:t>
            </a:r>
            <a:r>
              <a:rPr lang="en-AU" sz="1800" dirty="0" smtClean="0"/>
              <a:t>PrEP</a:t>
            </a:r>
            <a:endParaRPr lang="en-AU" sz="1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911433"/>
              </p:ext>
            </p:extLst>
          </p:nvPr>
        </p:nvGraphicFramePr>
        <p:xfrm>
          <a:off x="4770304" y="696265"/>
          <a:ext cx="4043497" cy="329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1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Conflicts of interest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6864" y="784223"/>
            <a:ext cx="8516937" cy="901358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None to declare</a:t>
            </a:r>
          </a:p>
          <a:p>
            <a:endParaRPr lang="en-AU" dirty="0"/>
          </a:p>
          <a:p>
            <a:endParaRPr lang="en-AU" dirty="0" smtClean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96864" y="2098862"/>
            <a:ext cx="8516937" cy="54927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002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Study funding</a:t>
            </a:r>
            <a:endParaRPr lang="en-AU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49262" y="2555913"/>
            <a:ext cx="8516937" cy="192328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tabLst>
                <a:tab pos="622300" algn="l"/>
              </a:tabLst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Victorian Department of Health and Human Services</a:t>
            </a:r>
          </a:p>
          <a:p>
            <a:pPr marL="0" indent="0">
              <a:buNone/>
            </a:pPr>
            <a:r>
              <a:rPr lang="en-AU" dirty="0" smtClean="0"/>
              <a:t>Alfred Health</a:t>
            </a:r>
          </a:p>
          <a:p>
            <a:pPr marL="0" indent="0">
              <a:buNone/>
            </a:pPr>
            <a:r>
              <a:rPr lang="en-AU" dirty="0" smtClean="0"/>
              <a:t>Thorne Harbour Health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373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Determine covariates associated </a:t>
            </a:r>
            <a:r>
              <a:rPr lang="en-AU" sz="1800" dirty="0"/>
              <a:t>with discontinuing PrEP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50601"/>
              </p:ext>
            </p:extLst>
          </p:nvPr>
        </p:nvGraphicFramePr>
        <p:xfrm>
          <a:off x="671802" y="1025123"/>
          <a:ext cx="7940352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63"/>
                <a:gridCol w="1468382"/>
                <a:gridCol w="1794771"/>
                <a:gridCol w="1834836"/>
              </a:tblGrid>
              <a:tr h="249495"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HR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err="1" smtClean="0">
                          <a:solidFill>
                            <a:srgbClr val="404040"/>
                          </a:solidFill>
                        </a:rPr>
                        <a:t>aHR</a:t>
                      </a: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Age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16-29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1.82 (1.53-2.16)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1.75 (1.47-2.09)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30-39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1.41 (1.19-1.68)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1.39 (1.17-1.65)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40+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Trans or gender diverse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1.73 (1.04-2.87)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1.45 (0.87-2.42)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PrEP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naïve at baseline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1.51 (1.28-1.79)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1.44 (1.21-1.71)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Injecting drug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1.55 (1.20-2.01)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1.64</a:t>
                      </a:r>
                      <a:r>
                        <a:rPr lang="en-AU" sz="1300" b="1" baseline="0" dirty="0" smtClean="0">
                          <a:solidFill>
                            <a:srgbClr val="404040"/>
                          </a:solidFill>
                        </a:rPr>
                        <a:t> (1.23-2.19</a:t>
                      </a: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Methamphetamine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1.23 (1.02-1.47)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1.34 (1.11-1.61)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Enrolled at clinician discretion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1.20 (1.05-1.38)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1.27 (1.04-1.55)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4265" y="4312503"/>
            <a:ext cx="449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200" dirty="0" smtClean="0"/>
              <a:t>Three month recall</a:t>
            </a:r>
          </a:p>
          <a:p>
            <a:pPr marL="342900" indent="-342900">
              <a:buAutoNum type="arabicPeriod"/>
            </a:pPr>
            <a:r>
              <a:rPr lang="en-AU" sz="1200" dirty="0" smtClean="0"/>
              <a:t>Reasons for enrolment not mutually exclusive</a:t>
            </a:r>
          </a:p>
          <a:p>
            <a:r>
              <a:rPr lang="en-AU" sz="1200" dirty="0" smtClean="0"/>
              <a:t>Covariates </a:t>
            </a:r>
            <a:r>
              <a:rPr lang="en-AU" sz="1200" dirty="0"/>
              <a:t>not significant at univariate </a:t>
            </a:r>
            <a:r>
              <a:rPr lang="en-AU" sz="1200" dirty="0" smtClean="0"/>
              <a:t>level include condomless </a:t>
            </a:r>
            <a:r>
              <a:rPr lang="en-AU" sz="1200" dirty="0"/>
              <a:t>anal sex, Site type </a:t>
            </a:r>
          </a:p>
        </p:txBody>
      </p:sp>
    </p:spTree>
    <p:extLst>
      <p:ext uri="{BB962C8B-B14F-4D97-AF65-F5344CB8AC3E}">
        <p14:creationId xmlns:p14="http://schemas.microsoft.com/office/powerpoint/2010/main" val="3550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Determine covariates associated </a:t>
            </a:r>
            <a:r>
              <a:rPr lang="en-AU" sz="1800" dirty="0"/>
              <a:t>with discontinuing PrEP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54784"/>
              </p:ext>
            </p:extLst>
          </p:nvPr>
        </p:nvGraphicFramePr>
        <p:xfrm>
          <a:off x="671802" y="1025123"/>
          <a:ext cx="7940352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63"/>
                <a:gridCol w="1468382"/>
                <a:gridCol w="1794771"/>
                <a:gridCol w="1834836"/>
              </a:tblGrid>
              <a:tr h="249495"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HR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err="1" smtClean="0">
                          <a:solidFill>
                            <a:srgbClr val="404040"/>
                          </a:solidFill>
                        </a:rPr>
                        <a:t>aHR</a:t>
                      </a: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Age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16-29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1.82 (1.53-2.16)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1.75 (1.47-2.09)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30-39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1.41 (1.19-1.68)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1.39 (1.17-1.65)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40+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Trans or gender diverse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1.73 (1.04-2.87)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1.45 (0.87-2.42)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PrEP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naïve at baseline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1.51 (1.28-1.79)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1.44 (1.21-1.71)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Injecting drug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1.55 (1.20-2.01)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1.64</a:t>
                      </a:r>
                      <a:r>
                        <a:rPr lang="en-AU" sz="1300" b="1" baseline="0" dirty="0" smtClean="0">
                          <a:solidFill>
                            <a:srgbClr val="404040"/>
                          </a:solidFill>
                        </a:rPr>
                        <a:t> (1.23-2.19</a:t>
                      </a: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Methamphetamine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1.23 (1.02-1.47)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1.34 (1.11-1.61)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Enrolled at clinician discretion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1.20 (1.05-1.38)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1.27 (1.04-1.55)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84909" y="1316176"/>
            <a:ext cx="8328892" cy="8174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354265" y="4312503"/>
            <a:ext cx="449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200" dirty="0" smtClean="0"/>
              <a:t>Three month recall</a:t>
            </a:r>
          </a:p>
          <a:p>
            <a:pPr marL="342900" indent="-342900">
              <a:buAutoNum type="arabicPeriod"/>
            </a:pPr>
            <a:r>
              <a:rPr lang="en-AU" sz="1200" dirty="0" smtClean="0"/>
              <a:t>Reasons for enrolment not mutually exclusive</a:t>
            </a:r>
          </a:p>
          <a:p>
            <a:r>
              <a:rPr lang="en-AU" sz="1200" dirty="0" smtClean="0"/>
              <a:t>Covariates </a:t>
            </a:r>
            <a:r>
              <a:rPr lang="en-AU" sz="1200" dirty="0"/>
              <a:t>not significant at univariate </a:t>
            </a:r>
            <a:r>
              <a:rPr lang="en-AU" sz="1200" dirty="0" smtClean="0"/>
              <a:t>level include condomless </a:t>
            </a:r>
            <a:r>
              <a:rPr lang="en-AU" sz="1200" dirty="0"/>
              <a:t>anal sex, Site type </a:t>
            </a:r>
          </a:p>
        </p:txBody>
      </p:sp>
    </p:spTree>
    <p:extLst>
      <p:ext uri="{BB962C8B-B14F-4D97-AF65-F5344CB8AC3E}">
        <p14:creationId xmlns:p14="http://schemas.microsoft.com/office/powerpoint/2010/main" val="7005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Determine covariates associated </a:t>
            </a:r>
            <a:r>
              <a:rPr lang="en-AU" sz="1800" dirty="0"/>
              <a:t>with discontinuing PrEP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30675"/>
              </p:ext>
            </p:extLst>
          </p:nvPr>
        </p:nvGraphicFramePr>
        <p:xfrm>
          <a:off x="671802" y="1025123"/>
          <a:ext cx="7940352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63"/>
                <a:gridCol w="1468382"/>
                <a:gridCol w="1794771"/>
                <a:gridCol w="1834836"/>
              </a:tblGrid>
              <a:tr h="249495"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HR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err="1" smtClean="0">
                          <a:solidFill>
                            <a:srgbClr val="404040"/>
                          </a:solidFill>
                        </a:rPr>
                        <a:t>aHR</a:t>
                      </a: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Age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16-29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1.82 (1.53-2.16)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1.75 (1.47-2.09)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30-39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1.41 (1.19-1.68)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1.39 (1.17-1.65)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40+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Trans or gender diverse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1.73 (1.04-2.87)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1.45 (0.87-2.42)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PrEP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naïve at baseline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1.51 (1.28-1.79)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1.44 (1.21-1.71)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Injecting drug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1.55 (1.20-2.01)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1.64</a:t>
                      </a:r>
                      <a:r>
                        <a:rPr lang="en-AU" sz="1300" b="1" baseline="0" dirty="0" smtClean="0">
                          <a:solidFill>
                            <a:srgbClr val="404040"/>
                          </a:solidFill>
                        </a:rPr>
                        <a:t> (1.23-2.19</a:t>
                      </a: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Methamphetamine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1.23 (1.02-1.47)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1.34 (1.11-1.61)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Enrolled at clinician discretion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1.20 (1.05-1.38)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1.27 (1.04-1.55)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4265" y="4312503"/>
            <a:ext cx="449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200" dirty="0" smtClean="0"/>
              <a:t>Three month recall</a:t>
            </a:r>
          </a:p>
          <a:p>
            <a:pPr marL="342900" indent="-342900">
              <a:buAutoNum type="arabicPeriod"/>
            </a:pPr>
            <a:r>
              <a:rPr lang="en-AU" sz="1200" dirty="0" smtClean="0"/>
              <a:t>Reasons for enrolment not mutually exclusive</a:t>
            </a:r>
          </a:p>
          <a:p>
            <a:r>
              <a:rPr lang="en-AU" sz="1200" dirty="0" smtClean="0"/>
              <a:t>Covariates </a:t>
            </a:r>
            <a:r>
              <a:rPr lang="en-AU" sz="1200" dirty="0"/>
              <a:t>not significant at univariate </a:t>
            </a:r>
            <a:r>
              <a:rPr lang="en-AU" sz="1200" dirty="0" smtClean="0"/>
              <a:t>level include condomless </a:t>
            </a:r>
            <a:r>
              <a:rPr lang="en-AU" sz="1200" dirty="0"/>
              <a:t>anal sex, Site type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4909" y="2576933"/>
            <a:ext cx="8328892" cy="408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7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Determine covariates associated </a:t>
            </a:r>
            <a:r>
              <a:rPr lang="en-AU" sz="1800" dirty="0"/>
              <a:t>with discontinuing PrEP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66636"/>
              </p:ext>
            </p:extLst>
          </p:nvPr>
        </p:nvGraphicFramePr>
        <p:xfrm>
          <a:off x="671802" y="1025123"/>
          <a:ext cx="7940352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63"/>
                <a:gridCol w="1468382"/>
                <a:gridCol w="1794771"/>
                <a:gridCol w="1834836"/>
              </a:tblGrid>
              <a:tr h="249495"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HR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err="1" smtClean="0">
                          <a:solidFill>
                            <a:srgbClr val="404040"/>
                          </a:solidFill>
                        </a:rPr>
                        <a:t>aHR</a:t>
                      </a: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Age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16-29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1.82 (1.53-2.16)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1.75 (1.47-2.09)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30-39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1.41 (1.19-1.68)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1.39 (1.17-1.65)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40+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Trans or gender diverse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1.73 (1.04-2.87)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1.45 (0.87-2.42)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PrEP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naïve at baseline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1.51 (1.28-1.79)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1.44 (1.21-1.71)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Injecting drug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1.55 (1.20-2.01)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1.64</a:t>
                      </a:r>
                      <a:r>
                        <a:rPr lang="en-AU" sz="1300" b="1" baseline="0" dirty="0" smtClean="0">
                          <a:solidFill>
                            <a:srgbClr val="404040"/>
                          </a:solidFill>
                        </a:rPr>
                        <a:t> (1.23-2.19</a:t>
                      </a: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Methamphetamine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1.23 (1.02-1.47)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1.34 (1.11-1.61)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Enrolled at clinician discretion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1.20 (1.05-1.38)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1.27 (1.04-1.55)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84909" y="2937163"/>
            <a:ext cx="8328892" cy="408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354265" y="4312503"/>
            <a:ext cx="449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200" dirty="0" smtClean="0"/>
              <a:t>Three month recall</a:t>
            </a:r>
          </a:p>
          <a:p>
            <a:pPr marL="342900" indent="-342900">
              <a:buAutoNum type="arabicPeriod"/>
            </a:pPr>
            <a:r>
              <a:rPr lang="en-AU" sz="1200" dirty="0" smtClean="0"/>
              <a:t>Reasons for enrolment not mutually exclusive</a:t>
            </a:r>
          </a:p>
          <a:p>
            <a:r>
              <a:rPr lang="en-AU" sz="1200" dirty="0" smtClean="0"/>
              <a:t>Covariates </a:t>
            </a:r>
            <a:r>
              <a:rPr lang="en-AU" sz="1200" dirty="0"/>
              <a:t>not significant at univariate </a:t>
            </a:r>
            <a:r>
              <a:rPr lang="en-AU" sz="1200" dirty="0" smtClean="0"/>
              <a:t>level include condomless </a:t>
            </a:r>
            <a:r>
              <a:rPr lang="en-AU" sz="1200" dirty="0"/>
              <a:t>anal sex, Site type </a:t>
            </a:r>
          </a:p>
        </p:txBody>
      </p:sp>
    </p:spTree>
    <p:extLst>
      <p:ext uri="{BB962C8B-B14F-4D97-AF65-F5344CB8AC3E}">
        <p14:creationId xmlns:p14="http://schemas.microsoft.com/office/powerpoint/2010/main" val="20629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Determine covariates associated </a:t>
            </a:r>
            <a:r>
              <a:rPr lang="en-AU" sz="1800" dirty="0"/>
              <a:t>with discontinuing PrEP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17579"/>
              </p:ext>
            </p:extLst>
          </p:nvPr>
        </p:nvGraphicFramePr>
        <p:xfrm>
          <a:off x="671802" y="1025123"/>
          <a:ext cx="7940352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63"/>
                <a:gridCol w="1468382"/>
                <a:gridCol w="1794771"/>
                <a:gridCol w="1834836"/>
              </a:tblGrid>
              <a:tr h="249495"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HR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err="1" smtClean="0">
                          <a:solidFill>
                            <a:srgbClr val="404040"/>
                          </a:solidFill>
                        </a:rPr>
                        <a:t>aHR</a:t>
                      </a: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Age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16-29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1.82 (1.53-2.16)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1.75 (1.47-2.09)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30-39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1.41 (1.19-1.68)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1.39 (1.17-1.65)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40+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Trans or gender diverse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1.73 (1.04-2.87)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1.45 (0.87-2.42)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PrEP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naïve at baseline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1.51 (1.28-1.79)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1.44 (1.21-1.71)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Injecting drug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1.55 (1.20-2.01)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1.64</a:t>
                      </a:r>
                      <a:r>
                        <a:rPr lang="en-AU" sz="1300" b="1" baseline="0" dirty="0" smtClean="0">
                          <a:solidFill>
                            <a:srgbClr val="404040"/>
                          </a:solidFill>
                        </a:rPr>
                        <a:t> (1.23-2.19</a:t>
                      </a: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Methamphetamine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1.23 (1.02-1.47)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1.34 (1.11-1.61)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Enrolled at clinician discretion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1.20 (1.05-1.38)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1.27 (1.04-1.55)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84909" y="3318163"/>
            <a:ext cx="8328892" cy="408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354265" y="4312503"/>
            <a:ext cx="449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200" dirty="0" smtClean="0"/>
              <a:t>Three month recall</a:t>
            </a:r>
          </a:p>
          <a:p>
            <a:pPr marL="342900" indent="-342900">
              <a:buAutoNum type="arabicPeriod"/>
            </a:pPr>
            <a:r>
              <a:rPr lang="en-AU" sz="1200" dirty="0" smtClean="0"/>
              <a:t>Reasons for enrolment not mutually exclusive</a:t>
            </a:r>
          </a:p>
          <a:p>
            <a:r>
              <a:rPr lang="en-AU" sz="1200" dirty="0" smtClean="0"/>
              <a:t>Covariates </a:t>
            </a:r>
            <a:r>
              <a:rPr lang="en-AU" sz="1200" dirty="0"/>
              <a:t>not significant at univariate </a:t>
            </a:r>
            <a:r>
              <a:rPr lang="en-AU" sz="1200" dirty="0" smtClean="0"/>
              <a:t>level include condomless </a:t>
            </a:r>
            <a:r>
              <a:rPr lang="en-AU" sz="1200" dirty="0"/>
              <a:t>anal sex, Site type </a:t>
            </a:r>
          </a:p>
        </p:txBody>
      </p:sp>
    </p:spTree>
    <p:extLst>
      <p:ext uri="{BB962C8B-B14F-4D97-AF65-F5344CB8AC3E}">
        <p14:creationId xmlns:p14="http://schemas.microsoft.com/office/powerpoint/2010/main" val="28484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Determine covariates associated </a:t>
            </a:r>
            <a:r>
              <a:rPr lang="en-AU" sz="1800" dirty="0"/>
              <a:t>with discontinuing PrEP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29101"/>
              </p:ext>
            </p:extLst>
          </p:nvPr>
        </p:nvGraphicFramePr>
        <p:xfrm>
          <a:off x="671802" y="1025123"/>
          <a:ext cx="7940352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363"/>
                <a:gridCol w="1468382"/>
                <a:gridCol w="1794771"/>
                <a:gridCol w="1834836"/>
              </a:tblGrid>
              <a:tr h="249495"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HR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err="1" smtClean="0">
                          <a:solidFill>
                            <a:srgbClr val="404040"/>
                          </a:solidFill>
                        </a:rPr>
                        <a:t>aHR</a:t>
                      </a: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 (95%CI)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Age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16-29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1.82 (1.53-2.16)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1.75 (1.47-2.09)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30-39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1.41 (1.19-1.68)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1.39 (1.17-1.65)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endParaRPr lang="en-AU" sz="130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40+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Ref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Trans or gender diverse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1.73 (1.04-2.87)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1.45 (0.87-2.42)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PrEP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naïve at baseline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1.51 (1.28-1.79)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1.44 (1.21-1.71)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17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Injecting drug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1.55 (1.20-2.01)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1.64</a:t>
                      </a:r>
                      <a:r>
                        <a:rPr lang="en-AU" sz="1300" b="1" baseline="0" dirty="0" smtClean="0">
                          <a:solidFill>
                            <a:srgbClr val="404040"/>
                          </a:solidFill>
                        </a:rPr>
                        <a:t> (1.23-2.19</a:t>
                      </a: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Methamphetamine</a:t>
                      </a:r>
                      <a:r>
                        <a:rPr lang="en-AU" sz="1300" baseline="0" dirty="0" smtClean="0">
                          <a:solidFill>
                            <a:srgbClr val="404040"/>
                          </a:solidFill>
                        </a:rPr>
                        <a:t> use </a:t>
                      </a:r>
                      <a:r>
                        <a:rPr lang="en-AU" sz="1300" baseline="30000" dirty="0" smtClean="0">
                          <a:solidFill>
                            <a:srgbClr val="404040"/>
                          </a:solidFill>
                        </a:rPr>
                        <a:t>1,2</a:t>
                      </a:r>
                      <a:endParaRPr lang="en-AU" sz="1300" baseline="300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1.23 (1.02-1.47)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1.34 (1.11-1.61)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dirty="0" smtClean="0">
                          <a:solidFill>
                            <a:srgbClr val="404040"/>
                          </a:solidFill>
                        </a:rPr>
                        <a:t>Enrolled at clinician discretion</a:t>
                      </a: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AU" sz="13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1.20 (1.05-1.38)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300" b="1" dirty="0" smtClean="0">
                          <a:solidFill>
                            <a:srgbClr val="404040"/>
                          </a:solidFill>
                        </a:rPr>
                        <a:t>1.27 (1.04-1.55)</a:t>
                      </a:r>
                      <a:endParaRPr lang="en-AU" sz="1300" b="1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84909" y="3686463"/>
            <a:ext cx="8328892" cy="4087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354265" y="4312503"/>
            <a:ext cx="4491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200" dirty="0" smtClean="0"/>
              <a:t>Three month recall</a:t>
            </a:r>
          </a:p>
          <a:p>
            <a:pPr marL="342900" indent="-342900">
              <a:buAutoNum type="arabicPeriod"/>
            </a:pPr>
            <a:r>
              <a:rPr lang="en-AU" sz="1200" dirty="0" smtClean="0"/>
              <a:t>Reasons for enrolment not mutually exclusive</a:t>
            </a:r>
          </a:p>
          <a:p>
            <a:r>
              <a:rPr lang="en-AU" sz="1200" dirty="0" smtClean="0"/>
              <a:t>Covariates </a:t>
            </a:r>
            <a:r>
              <a:rPr lang="en-AU" sz="1200" dirty="0"/>
              <a:t>not significant at univariate </a:t>
            </a:r>
            <a:r>
              <a:rPr lang="en-AU" sz="1200" dirty="0" smtClean="0"/>
              <a:t>level include condomless </a:t>
            </a:r>
            <a:r>
              <a:rPr lang="en-AU" sz="1200" dirty="0"/>
              <a:t>anal sex, Site type </a:t>
            </a:r>
          </a:p>
        </p:txBody>
      </p:sp>
    </p:spTree>
    <p:extLst>
      <p:ext uri="{BB962C8B-B14F-4D97-AF65-F5344CB8AC3E}">
        <p14:creationId xmlns:p14="http://schemas.microsoft.com/office/powerpoint/2010/main" val="21264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Determine covariates associated </a:t>
            </a:r>
            <a:r>
              <a:rPr lang="en-AU" sz="1800" dirty="0"/>
              <a:t>with discontinuing </a:t>
            </a:r>
            <a:r>
              <a:rPr lang="en-AU" sz="1800" dirty="0" smtClean="0"/>
              <a:t>PrEP, restricted to ACCESS sites </a:t>
            </a:r>
            <a:endParaRPr lang="en-AU" sz="1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937547"/>
              </p:ext>
            </p:extLst>
          </p:nvPr>
        </p:nvGraphicFramePr>
        <p:xfrm>
          <a:off x="4770304" y="696265"/>
          <a:ext cx="4043497" cy="329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229845"/>
              </p:ext>
            </p:extLst>
          </p:nvPr>
        </p:nvGraphicFramePr>
        <p:xfrm>
          <a:off x="257061" y="1263780"/>
          <a:ext cx="4064000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 dirty="0" err="1" smtClean="0">
                          <a:solidFill>
                            <a:schemeClr val="tx1"/>
                          </a:solidFill>
                        </a:rPr>
                        <a:t>aHR</a:t>
                      </a:r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 (95%CI)</a:t>
                      </a:r>
                      <a:endParaRPr lang="en-A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&lt;30 years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1.65</a:t>
                      </a:r>
                      <a:r>
                        <a:rPr lang="en-AU" sz="1400" baseline="0" dirty="0" smtClean="0"/>
                        <a:t> (</a:t>
                      </a:r>
                      <a:r>
                        <a:rPr lang="en-AU" sz="1400" dirty="0" smtClean="0"/>
                        <a:t>1.09-2.50)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PrEP naïve at baseline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1.67 (1.11-2.48)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Consistent condom use with casual partners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1.52 (1.01-2.30)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404" y="3870500"/>
            <a:ext cx="4716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No association observed between number of anal sex partners, group sex, drug use before/during sex and discontinuation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145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3. Describe </a:t>
            </a:r>
            <a:r>
              <a:rPr lang="en-AU" sz="1800" dirty="0"/>
              <a:t>HIV and STI positivity among a subset of participants who discontinued PrEP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749661"/>
              </p:ext>
            </p:extLst>
          </p:nvPr>
        </p:nvGraphicFramePr>
        <p:xfrm>
          <a:off x="4770304" y="696265"/>
          <a:ext cx="4043497" cy="329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96864" y="1118631"/>
            <a:ext cx="4991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743 ACCESS site participants discontinued</a:t>
            </a:r>
            <a:br>
              <a:rPr lang="en-AU" sz="1600" dirty="0" smtClean="0"/>
            </a:br>
            <a:endParaRPr lang="en-AU" sz="1600" dirty="0" smtClean="0"/>
          </a:p>
          <a:p>
            <a:r>
              <a:rPr lang="en-AU" sz="1600" dirty="0" smtClean="0"/>
              <a:t>440 had subsequent HIV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158 (36%) recommenced PrEP</a:t>
            </a:r>
          </a:p>
          <a:p>
            <a:endParaRPr lang="en-AU" sz="1600" dirty="0" smtClean="0"/>
          </a:p>
          <a:p>
            <a:r>
              <a:rPr lang="en-AU" sz="1600" dirty="0" smtClean="0"/>
              <a:t>460 had subsequent STI test</a:t>
            </a:r>
          </a:p>
          <a:p>
            <a:endParaRPr lang="en-AU" sz="1600" dirty="0"/>
          </a:p>
          <a:p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161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/>
              <a:t>HIV </a:t>
            </a:r>
            <a:r>
              <a:rPr lang="en-AU" sz="1800" dirty="0" smtClean="0"/>
              <a:t>positivity </a:t>
            </a:r>
            <a:r>
              <a:rPr lang="en-AU" sz="1800" dirty="0"/>
              <a:t>among </a:t>
            </a:r>
            <a:r>
              <a:rPr lang="en-AU" sz="1800" dirty="0" smtClean="0"/>
              <a:t>participants </a:t>
            </a:r>
            <a:r>
              <a:rPr lang="en-AU" sz="1800" dirty="0"/>
              <a:t>who discontinued PrEP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4503" y="4478624"/>
            <a:ext cx="2555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82947" r="86441" b="11013"/>
          <a:stretch/>
        </p:blipFill>
        <p:spPr>
          <a:xfrm>
            <a:off x="6795224" y="4288843"/>
            <a:ext cx="241541" cy="189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86440" b="90902"/>
          <a:stretch/>
        </p:blipFill>
        <p:spPr>
          <a:xfrm>
            <a:off x="6795224" y="4006014"/>
            <a:ext cx="241541" cy="285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6765" y="4029232"/>
            <a:ext cx="200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PrEP dispensing event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6765" y="4245233"/>
            <a:ext cx="161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Discontinuation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6765" y="4446487"/>
            <a:ext cx="149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HIV diagnosis 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83" y="875064"/>
            <a:ext cx="387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10 participants were diagnosed with HIV</a:t>
            </a:r>
          </a:p>
          <a:p>
            <a:endParaRPr lang="en-AU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42" y="567173"/>
            <a:ext cx="4536933" cy="33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/>
              <a:t>HIV positivity among participants who discontinued PrEP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4503" y="4478624"/>
            <a:ext cx="2555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82947" r="86441" b="11013"/>
          <a:stretch/>
        </p:blipFill>
        <p:spPr>
          <a:xfrm>
            <a:off x="6795224" y="4288843"/>
            <a:ext cx="241541" cy="189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86440" b="90902"/>
          <a:stretch/>
        </p:blipFill>
        <p:spPr>
          <a:xfrm>
            <a:off x="6795224" y="4006014"/>
            <a:ext cx="241541" cy="285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6765" y="4029232"/>
            <a:ext cx="200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PrEP dispensing event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6765" y="4245233"/>
            <a:ext cx="161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Discontinuation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6765" y="4446487"/>
            <a:ext cx="149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HIV diagnosis 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83" y="875064"/>
            <a:ext cx="3878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10 participants were diagnosed with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2.28% positivity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199 days median time between last PrEP dispensing event and HIV diagnosis</a:t>
            </a:r>
          </a:p>
          <a:p>
            <a:endParaRPr lang="en-AU" sz="1400" dirty="0" smtClean="0"/>
          </a:p>
          <a:p>
            <a:endParaRPr lang="en-AU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42" y="567173"/>
            <a:ext cx="4536933" cy="33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smtClean="0"/>
              <a:t>HIV in Victoria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39269" y="800940"/>
            <a:ext cx="7300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Victoria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Second most populous state in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Population ~6.5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Universal </a:t>
            </a:r>
            <a:r>
              <a:rPr lang="en-AU" sz="1400" dirty="0"/>
              <a:t>healthcare system provides subsidised medical appointments and </a:t>
            </a:r>
            <a:r>
              <a:rPr lang="en-AU" sz="1400" dirty="0" smtClean="0"/>
              <a:t>pharmaceuticals</a:t>
            </a:r>
            <a:endParaRPr lang="en-AU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54" y="2497002"/>
            <a:ext cx="2917038" cy="21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/>
              <a:t>HIV positivity among participants who discontinued PrEP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4503" y="4478624"/>
            <a:ext cx="2555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82947" r="86441" b="11013"/>
          <a:stretch/>
        </p:blipFill>
        <p:spPr>
          <a:xfrm>
            <a:off x="6795224" y="4288843"/>
            <a:ext cx="241541" cy="189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86440" b="90902"/>
          <a:stretch/>
        </p:blipFill>
        <p:spPr>
          <a:xfrm>
            <a:off x="6795224" y="4006014"/>
            <a:ext cx="241541" cy="285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6765" y="4029232"/>
            <a:ext cx="200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PrEP dispensing event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6765" y="4245233"/>
            <a:ext cx="161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Discontinuation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6765" y="4446487"/>
            <a:ext cx="149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HIV diagnosis 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83" y="875064"/>
            <a:ext cx="3878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10 participants were diagnosed with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2 participants were likely missed positive at baseline</a:t>
            </a:r>
          </a:p>
          <a:p>
            <a:endParaRPr lang="en-AU" sz="1400" dirty="0" smtClean="0"/>
          </a:p>
          <a:p>
            <a:endParaRPr lang="en-AU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42" y="567173"/>
            <a:ext cx="4536933" cy="338577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607035" y="3017520"/>
            <a:ext cx="1455419" cy="457200"/>
          </a:xfrm>
          <a:prstGeom prst="round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/>
              <a:t>HIV positivity among participants who discontinued PrEP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4503" y="4478624"/>
            <a:ext cx="2555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82947" r="86441" b="11013"/>
          <a:stretch/>
        </p:blipFill>
        <p:spPr>
          <a:xfrm>
            <a:off x="6795224" y="4288843"/>
            <a:ext cx="241541" cy="189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86440" b="90902"/>
          <a:stretch/>
        </p:blipFill>
        <p:spPr>
          <a:xfrm>
            <a:off x="6795224" y="4006014"/>
            <a:ext cx="241541" cy="285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6765" y="4029232"/>
            <a:ext cx="200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PrEP dispensing event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6765" y="4245233"/>
            <a:ext cx="161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Discontinuation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6765" y="4446487"/>
            <a:ext cx="149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HIV diagnosis 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83" y="875064"/>
            <a:ext cx="3878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10 participants were diagnosed with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2 participants were likely missed positive at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4 other participants only had 1 PrEP dispensing event</a:t>
            </a:r>
          </a:p>
          <a:p>
            <a:endParaRPr lang="en-AU" sz="1400" dirty="0" smtClean="0"/>
          </a:p>
          <a:p>
            <a:endParaRPr lang="en-AU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42" y="567173"/>
            <a:ext cx="4536933" cy="338577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629067" y="1817783"/>
            <a:ext cx="3906682" cy="1117110"/>
          </a:xfrm>
          <a:prstGeom prst="round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1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/>
              <a:t>HIV positivity among participants who discontinued PrEP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4503" y="4478624"/>
            <a:ext cx="2555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82947" r="86441" b="11013"/>
          <a:stretch/>
        </p:blipFill>
        <p:spPr>
          <a:xfrm>
            <a:off x="6795224" y="4288843"/>
            <a:ext cx="241541" cy="189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86440" b="90902"/>
          <a:stretch/>
        </p:blipFill>
        <p:spPr>
          <a:xfrm>
            <a:off x="6795224" y="4006014"/>
            <a:ext cx="241541" cy="285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6765" y="4029232"/>
            <a:ext cx="200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PrEP dispensing event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6765" y="4245233"/>
            <a:ext cx="161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Discontinuation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6765" y="4446487"/>
            <a:ext cx="149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HIV diagnosis 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83" y="875064"/>
            <a:ext cx="3878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10 participants were diagnosed with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2 participants were likely missed positive at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4 other participants only had 1 PrEP dispensing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1 participant accessed PrEP after discontinuation</a:t>
            </a:r>
          </a:p>
          <a:p>
            <a:endParaRPr lang="en-AU" sz="1400" dirty="0" smtClean="0"/>
          </a:p>
          <a:p>
            <a:endParaRPr lang="en-AU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42" y="567173"/>
            <a:ext cx="4536933" cy="338577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625533" y="1453125"/>
            <a:ext cx="3221109" cy="320591"/>
          </a:xfrm>
          <a:prstGeom prst="round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/>
              <a:t>HIV positivity among participants who discontinued PrEP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54503" y="4478624"/>
            <a:ext cx="2555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82947" r="86441" b="11013"/>
          <a:stretch/>
        </p:blipFill>
        <p:spPr>
          <a:xfrm>
            <a:off x="6795224" y="4288843"/>
            <a:ext cx="241541" cy="189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86440" b="90902"/>
          <a:stretch/>
        </p:blipFill>
        <p:spPr>
          <a:xfrm>
            <a:off x="6795224" y="4006014"/>
            <a:ext cx="241541" cy="285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6765" y="4029232"/>
            <a:ext cx="2005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PrEP dispensing event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6765" y="4245233"/>
            <a:ext cx="161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Discontinuation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6765" y="4446487"/>
            <a:ext cx="149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HIV diagnosis 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83" y="875064"/>
            <a:ext cx="3878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10 participants were diagnosed with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2 participants were likely missed positive at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4 other participants only had 1 PrEP dispensing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1 participant accessed PrEP after </a:t>
            </a:r>
            <a:r>
              <a:rPr lang="en-AU" sz="1400" dirty="0" smtClean="0"/>
              <a:t>discontinuation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3 participants diagnosed after multiple PrEP dispensing events</a:t>
            </a:r>
            <a:endParaRPr lang="en-AU" sz="1400" dirty="0"/>
          </a:p>
          <a:p>
            <a:endParaRPr lang="en-AU" sz="1400" dirty="0" smtClean="0"/>
          </a:p>
          <a:p>
            <a:endParaRPr lang="en-AU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42" y="567173"/>
            <a:ext cx="4536933" cy="338577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625532" y="567174"/>
            <a:ext cx="4283543" cy="885952"/>
          </a:xfrm>
          <a:prstGeom prst="roundRect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6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STI diagnosis among participants who discontinued PrEP</a:t>
            </a:r>
            <a:endParaRPr lang="en-A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53732" y="706891"/>
            <a:ext cx="786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No difference in STI positivity observed before/after discontinuation</a:t>
            </a:r>
            <a:endParaRPr lang="en-AU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36006"/>
              </p:ext>
            </p:extLst>
          </p:nvPr>
        </p:nvGraphicFramePr>
        <p:xfrm>
          <a:off x="530851" y="1442116"/>
          <a:ext cx="796724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48"/>
                <a:gridCol w="1249702"/>
                <a:gridCol w="1937194"/>
                <a:gridCol w="1867055"/>
                <a:gridCol w="1319841"/>
              </a:tblGrid>
              <a:tr h="368495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Before discontinuation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After discontinuation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727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n(%)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n(%)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p=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72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Gonorrhoea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1053 (92.4)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1066 (91.8)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727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87 (7.6)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95 (8.2)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0.62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72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Chlamydia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1036 (92.2)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1035 (91.6)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648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88 (7.8)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95 (8.4)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0.61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72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Syphilis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1078 (98.4)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1006 (97.4)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727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Positive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18 (1.6)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27 (2.6)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0.11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5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Key Findings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792780" y="4582497"/>
            <a:ext cx="1558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000" dirty="0" smtClean="0"/>
              <a:t>Spinelli, 2018</a:t>
            </a:r>
          </a:p>
          <a:p>
            <a:pPr marL="342900" indent="-342900">
              <a:buAutoNum type="arabicPeriod"/>
            </a:pPr>
            <a:r>
              <a:rPr lang="en-AU" sz="1000" dirty="0" err="1" smtClean="0"/>
              <a:t>Krakower</a:t>
            </a:r>
            <a:r>
              <a:rPr lang="en-AU" sz="1000" dirty="0" smtClean="0"/>
              <a:t>, 2019</a:t>
            </a:r>
          </a:p>
          <a:p>
            <a:pPr marL="342900" indent="-342900">
              <a:buAutoNum type="arabicPeriod"/>
            </a:pPr>
            <a:r>
              <a:rPr lang="en-AU" sz="1000" dirty="0" err="1" smtClean="0"/>
              <a:t>Koy</a:t>
            </a:r>
            <a:r>
              <a:rPr lang="en-AU" sz="1000" dirty="0" smtClean="0"/>
              <a:t>, 2019</a:t>
            </a:r>
            <a:endParaRPr lang="en-AU" sz="1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1647"/>
              </p:ext>
            </p:extLst>
          </p:nvPr>
        </p:nvGraphicFramePr>
        <p:xfrm>
          <a:off x="495759" y="671269"/>
          <a:ext cx="8240617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66"/>
                <a:gridCol w="7360551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b="0" dirty="0" smtClean="0">
                          <a:solidFill>
                            <a:schemeClr val="tx1"/>
                          </a:solidFill>
                        </a:rPr>
                        <a:t>Aim 1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dirty="0" smtClean="0">
                          <a:solidFill>
                            <a:schemeClr val="tx1"/>
                          </a:solidFill>
                        </a:rPr>
                        <a:t>25% of participants discontinued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Lower discontinuation than observed in other studies </a:t>
                      </a:r>
                      <a:r>
                        <a:rPr lang="en-AU" sz="1400" b="0" baseline="30000" dirty="0" smtClean="0">
                          <a:solidFill>
                            <a:schemeClr val="tx1"/>
                          </a:solidFill>
                        </a:rPr>
                        <a:t>1,2,3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Includes participants who re-commenced PrEP use</a:t>
                      </a:r>
                    </a:p>
                    <a:p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 dirty="0" smtClean="0">
                          <a:solidFill>
                            <a:schemeClr val="tx1"/>
                          </a:solidFill>
                        </a:rPr>
                        <a:t>Aim 2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Discontinuing was associated with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Younger 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No previous PrEP </a:t>
                      </a:r>
                      <a:r>
                        <a:rPr lang="en-AU" sz="1400" dirty="0" smtClean="0"/>
                        <a:t>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Injecting drug use</a:t>
                      </a:r>
                      <a:endParaRPr lang="en-AU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Methamphetamine use at baseline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Enrolment at clinician discretion</a:t>
                      </a:r>
                    </a:p>
                    <a:p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 dirty="0" smtClean="0">
                          <a:solidFill>
                            <a:schemeClr val="tx1"/>
                          </a:solidFill>
                        </a:rPr>
                        <a:t>Aim 3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&gt;50% of participants who discontinued returned for HIV/STI  testing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600" dirty="0" smtClean="0"/>
                        <a:t>10 participants were diagnosed with HIV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/>
                        <a:t>6 of these participants only had one PrEP dispensing event</a:t>
                      </a:r>
                      <a:endParaRPr lang="en-AU" sz="1600" dirty="0" smtClean="0"/>
                    </a:p>
                    <a:p>
                      <a:r>
                        <a:rPr lang="en-AU" sz="1600" dirty="0" smtClean="0"/>
                        <a:t>STI positivity was similar during and after discontinuation</a:t>
                      </a:r>
                      <a:endParaRPr lang="en-A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4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Discussion</a:t>
            </a:r>
            <a:endParaRPr lang="en-A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68214" y="571084"/>
            <a:ext cx="734290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PrEP may only be needed during periods of higher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Clinician </a:t>
            </a:r>
            <a:r>
              <a:rPr lang="en-AU" sz="1400" dirty="0" smtClean="0"/>
              <a:t>discretion </a:t>
            </a:r>
            <a:r>
              <a:rPr lang="en-AU" sz="1400" dirty="0" smtClean="0"/>
              <a:t>was associated </a:t>
            </a:r>
            <a:r>
              <a:rPr lang="en-AU" sz="1400" dirty="0" smtClean="0"/>
              <a:t>with </a:t>
            </a:r>
            <a:r>
              <a:rPr lang="en-AU" sz="1400" dirty="0" smtClean="0"/>
              <a:t>discontinuation – most participants enrolled at clinicians discretion did report high risk </a:t>
            </a:r>
            <a:r>
              <a:rPr lang="en-AU" sz="1400" baseline="30000" dirty="0" smtClean="0"/>
              <a:t>1,2</a:t>
            </a:r>
            <a:endParaRPr lang="en-AU" sz="14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Individuals discontinued then resumed PrEP use</a:t>
            </a:r>
            <a:br>
              <a:rPr lang="en-AU" sz="1400" dirty="0" smtClean="0"/>
            </a:br>
            <a:r>
              <a:rPr lang="en-AU" sz="1400" dirty="0" smtClean="0"/>
              <a:t> </a:t>
            </a:r>
          </a:p>
          <a:p>
            <a:r>
              <a:rPr lang="en-AU" sz="1600" dirty="0" smtClean="0"/>
              <a:t>Provide HIV prevention support when deciding to stop PrEP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HIV diagnoses and similar STI positivity suggest continued risk for some people following discontinuation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Perceived risk may be lower than actual risk</a:t>
            </a:r>
          </a:p>
          <a:p>
            <a:endParaRPr lang="en-AU" sz="1600" dirty="0" smtClean="0"/>
          </a:p>
          <a:p>
            <a:r>
              <a:rPr lang="en-AU" sz="1600" dirty="0" smtClean="0"/>
              <a:t>Support people who face barriers to PrEP </a:t>
            </a:r>
            <a:r>
              <a:rPr lang="en-AU" sz="1600" dirty="0" smtClean="0"/>
              <a:t>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Naïve </a:t>
            </a:r>
            <a:r>
              <a:rPr lang="en-AU" sz="1400" dirty="0" smtClean="0"/>
              <a:t>to PrEP may not expect side effects when initiating PrEP?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Younger age may face financial barriers that limits PrEP </a:t>
            </a:r>
            <a:r>
              <a:rPr lang="en-AU" sz="1400" dirty="0" smtClean="0"/>
              <a:t>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Methamphetamine use and injecting drug use more likely to discontinue – different support needed than for gay and bisexual men?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77176" y="4549444"/>
            <a:ext cx="198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000" dirty="0" smtClean="0"/>
              <a:t>Cornelisse et. al. </a:t>
            </a:r>
            <a:r>
              <a:rPr lang="en-AU" sz="1000" dirty="0" smtClean="0"/>
              <a:t>2018</a:t>
            </a:r>
            <a:endParaRPr lang="en-AU" sz="1000" dirty="0" smtClean="0"/>
          </a:p>
          <a:p>
            <a:pPr marL="342900" indent="-342900">
              <a:buAutoNum type="arabicPeriod"/>
            </a:pPr>
            <a:r>
              <a:rPr lang="en-AU" sz="1000" dirty="0" smtClean="0"/>
              <a:t>Asselin et</a:t>
            </a:r>
            <a:r>
              <a:rPr lang="en-AU" sz="1000" dirty="0" smtClean="0"/>
              <a:t>. al. </a:t>
            </a:r>
            <a:r>
              <a:rPr lang="en-AU" sz="1000" dirty="0" smtClean="0"/>
              <a:t>2018</a:t>
            </a:r>
            <a:endParaRPr lang="en-AU" sz="1000" dirty="0" smtClean="0"/>
          </a:p>
        </p:txBody>
      </p:sp>
    </p:spTree>
    <p:extLst>
      <p:ext uri="{BB962C8B-B14F-4D97-AF65-F5344CB8AC3E}">
        <p14:creationId xmlns:p14="http://schemas.microsoft.com/office/powerpoint/2010/main" val="36154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Discussion</a:t>
            </a:r>
            <a:endParaRPr lang="en-A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68214" y="571084"/>
            <a:ext cx="7546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On-demand PrEP could address </a:t>
            </a:r>
            <a:r>
              <a:rPr lang="en-AU" sz="1600" dirty="0" smtClean="0"/>
              <a:t>barriers to PrEP use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High interest in </a:t>
            </a:r>
            <a:r>
              <a:rPr lang="en-AU" sz="1400" dirty="0" smtClean="0"/>
              <a:t>Australia </a:t>
            </a:r>
            <a:r>
              <a:rPr lang="en-AU" sz="1400" baseline="30000" dirty="0" smtClean="0"/>
              <a:t>1</a:t>
            </a:r>
            <a:endParaRPr lang="en-AU" sz="1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Recently included in National PrEP prescribing </a:t>
            </a:r>
            <a:r>
              <a:rPr lang="en-AU" sz="1400" dirty="0" smtClean="0"/>
              <a:t>guidelines </a:t>
            </a:r>
            <a:r>
              <a:rPr lang="en-AU" sz="1400" baseline="30000" dirty="0" smtClean="0"/>
              <a:t>2 </a:t>
            </a:r>
            <a:endParaRPr lang="en-AU" sz="1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(Very) recently included in WHO guidelines </a:t>
            </a:r>
            <a:r>
              <a:rPr lang="en-AU" sz="1400" baseline="30000" dirty="0" smtClean="0"/>
              <a:t>3 </a:t>
            </a:r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May </a:t>
            </a:r>
            <a:r>
              <a:rPr lang="en-AU" sz="1400" dirty="0"/>
              <a:t>overcome concerns about daily use, better for intermittent risk, lower </a:t>
            </a:r>
            <a:r>
              <a:rPr lang="en-AU" sz="1400" dirty="0" smtClean="0"/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r>
              <a:rPr lang="en-AU" sz="1600" dirty="0" smtClean="0"/>
              <a:t>More work is needed to understand when and why people decide to start, stop, and take a break from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Changing data needs at PrEP research moves from efficacy to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Surveillance data allows exploration of population level roll-out of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Qualitative data can fill in the gaps of surveillance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7176" y="4549444"/>
            <a:ext cx="1989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000" dirty="0" smtClean="0"/>
              <a:t>Cornelisse et. al. 2019</a:t>
            </a:r>
          </a:p>
          <a:p>
            <a:pPr marL="342900" indent="-342900">
              <a:buAutoNum type="arabicPeriod"/>
            </a:pPr>
            <a:r>
              <a:rPr lang="en-AU" sz="1000" dirty="0" smtClean="0"/>
              <a:t>Wright et. al. 2018</a:t>
            </a:r>
          </a:p>
          <a:p>
            <a:pPr marL="342900" indent="-342900">
              <a:buAutoNum type="arabicPeriod"/>
            </a:pPr>
            <a:r>
              <a:rPr lang="en-AU" sz="1000" dirty="0" smtClean="0"/>
              <a:t>WHO, 2019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8043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5358" y="152668"/>
            <a:ext cx="8652811" cy="315905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502" y="630224"/>
            <a:ext cx="2324362" cy="38977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Alfred Health</a:t>
            </a:r>
          </a:p>
          <a:p>
            <a:pPr marL="91440" indent="0">
              <a:buFont typeface="Arial"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Edwina Wright</a:t>
            </a:r>
          </a:p>
          <a:p>
            <a:pPr marL="91440" indent="0">
              <a:buFont typeface="Arial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 Price</a:t>
            </a:r>
          </a:p>
          <a:p>
            <a:pPr marL="91440" indent="0">
              <a:buFont typeface="Arial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</a:t>
            </a:r>
            <a:r>
              <a:rPr lang="en-US" sz="11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</a:t>
            </a:r>
            <a:endParaRPr lang="en-US" sz="11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buFont typeface="Arial"/>
              <a:buNone/>
            </a:pPr>
            <a:r>
              <a:rPr lang="en-US" sz="11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Luxi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Lal</a:t>
            </a:r>
          </a:p>
          <a:p>
            <a:pPr marL="91440" indent="0">
              <a:buFont typeface="Arial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Dean Murphy</a:t>
            </a:r>
          </a:p>
          <a:p>
            <a:pPr marL="91440" indent="0">
              <a:buFont typeface="Arial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Jude </a:t>
            </a:r>
            <a:r>
              <a:rPr lang="en-US" sz="11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Armishaw</a:t>
            </a:r>
            <a:endParaRPr lang="en-US" sz="11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buFont typeface="Arial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Timmy Lockwood</a:t>
            </a:r>
          </a:p>
          <a:p>
            <a:pPr marL="91440" indent="0">
              <a:buFont typeface="Arial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Olga Vujovic</a:t>
            </a:r>
          </a:p>
          <a:p>
            <a:pPr marL="91440" indent="0">
              <a:buFont typeface="Arial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Christina Chang</a:t>
            </a:r>
          </a:p>
          <a:p>
            <a:pPr marL="91440" indent="0">
              <a:buFont typeface="Arial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Vincent Cornelisse</a:t>
            </a:r>
          </a:p>
          <a:p>
            <a:pPr marL="91440" indent="0">
              <a:buFont typeface="Arial"/>
              <a:buNone/>
            </a:pP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Sue Lee</a:t>
            </a: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Burnet Institute</a:t>
            </a:r>
            <a:endParaRPr lang="en-US" sz="16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buFont typeface="Arial"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</a:t>
            </a:r>
            <a:r>
              <a:rPr lang="en-US" sz="1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Stoové</a:t>
            </a:r>
            <a:endParaRPr lang="en-US" sz="14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buFont typeface="Arial"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Jason Asselin</a:t>
            </a:r>
          </a:p>
          <a:p>
            <a:pPr marL="91440" indent="0">
              <a:buFont typeface="Arial"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Nguyen</a:t>
            </a:r>
          </a:p>
          <a:p>
            <a:pPr marL="91440" indent="0">
              <a:buFont typeface="Arial"/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El-Hayek</a:t>
            </a:r>
          </a:p>
          <a:p>
            <a:pPr marL="0" indent="0">
              <a:buFont typeface="Arial"/>
              <a:buNone/>
            </a:pPr>
            <a:endParaRPr lang="en-US" sz="11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817657" y="590900"/>
            <a:ext cx="3326343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endParaRPr lang="en-US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Simon Ruth, Colin </a:t>
            </a:r>
            <a:r>
              <a:rPr lang="en-US" sz="11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Batrouney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Jeremy Wiggins</a:t>
            </a:r>
          </a:p>
          <a:p>
            <a:pPr marL="91440" indent="0">
              <a:buFont typeface="Arial"/>
              <a:buNone/>
            </a:pPr>
            <a:r>
              <a:rPr lang="en-US" sz="11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PrEP’DForChange</a:t>
            </a: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 Williams</a:t>
            </a:r>
          </a:p>
          <a:p>
            <a:pPr marL="91440" indent="0">
              <a:buFont typeface="Arial"/>
              <a:buNone/>
            </a:pPr>
            <a:r>
              <a:rPr lang="en-US" sz="11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PrEPaccessNOW</a:t>
            </a: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 Montgomery &amp; Michael Whelan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Positive Victoria: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Brent Allen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Victorian Aboriginal Controlled Community Health Organisation: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 Byron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 for Culture Ethnicity and Health: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Alison Coelho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 Reduction Victoria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Jenny Kelsall</a:t>
            </a: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Bodies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Victorian Department of Health and Human Services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Alfred Health 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Thorne </a:t>
            </a:r>
            <a:r>
              <a:rPr lang="en-US" sz="11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Harbour</a:t>
            </a: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Health</a:t>
            </a:r>
          </a:p>
          <a:p>
            <a:pPr marL="91440" indent="0">
              <a:buFont typeface="Arial"/>
              <a:buNone/>
            </a:pPr>
            <a:endParaRPr lang="en-US" sz="11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Participants</a:t>
            </a:r>
            <a:endParaRPr lang="en-US" sz="16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11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PrEPX</a:t>
            </a: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participants</a:t>
            </a:r>
          </a:p>
          <a:p>
            <a:pPr marL="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in previous PrEP research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98962" y="630223"/>
            <a:ext cx="2826276" cy="410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Clinics 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Prahran Market Clinic: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 Roth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Northside Clinic: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 Wilcox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MSHC: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 Fairley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PRONTO!: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 Penn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 Clinic: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BK Tee 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 Health: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George Forgan-Smith 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Alfred HIP Clinic  and Nurse Led Clinics</a:t>
            </a: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Pharmacies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Silverii’s Pharmacy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John Silverii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Newton and Leung Pharmacy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Johnny Phu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Melbourne Sexual Health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Anne Mak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Alfred Clinical Trials Pharmacy: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Mak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Healthsmart: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Joseph Tesoriero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Pharmacy</a:t>
            </a: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Manoj Vassan, Kie Lim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Russell Frajman Pharmacy: </a:t>
            </a:r>
            <a:r>
              <a:rPr lang="en-US" sz="11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Russell Frajman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marL="91440" indent="0">
              <a:buFont typeface="Arial"/>
              <a:buNone/>
            </a:pPr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Burnet Institute, Kirby Institute &amp; NRL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CSRH</a:t>
            </a:r>
          </a:p>
          <a:p>
            <a:pPr marL="91440" indent="0">
              <a:buNone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Dean Murphy, John De Wit</a:t>
            </a:r>
            <a:endParaRPr lang="en-US" sz="11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en-US" sz="11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Image result for victoria state gov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47" y="4738515"/>
            <a:ext cx="872425" cy="3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Y:\PrEP\PrEPX STI Survival Anaylsis\11. STI2018 Poster\TH_Logo_Stacked_white_mono_Trans[19799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32" y="4738515"/>
            <a:ext cx="804744" cy="3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4134" y="3119650"/>
            <a:ext cx="7908023" cy="1087826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/>
              <a:t>Kathleen Ryan, PhD</a:t>
            </a:r>
          </a:p>
          <a:p>
            <a:pPr marL="0" indent="0">
              <a:buNone/>
            </a:pPr>
            <a:r>
              <a:rPr lang="en-AU" dirty="0" smtClean="0"/>
              <a:t>HIV Biomedical Prevention Research Fellow, Alfred Health</a:t>
            </a:r>
          </a:p>
          <a:p>
            <a:pPr marL="0" indent="0">
              <a:buNone/>
            </a:pPr>
            <a:r>
              <a:rPr lang="en-AU" dirty="0" smtClean="0"/>
              <a:t>Kathleen.ryan@burnet.edu.au</a:t>
            </a:r>
          </a:p>
          <a:p>
            <a:pPr marL="0" indent="0">
              <a:buNone/>
            </a:pPr>
            <a:r>
              <a:rPr lang="en-AU" dirty="0" smtClean="0"/>
              <a:t>@</a:t>
            </a:r>
            <a:r>
              <a:rPr lang="en-AU" dirty="0" err="1" smtClean="0"/>
              <a:t>katlizryan</a:t>
            </a:r>
            <a:endParaRPr lang="en-AU" dirty="0"/>
          </a:p>
        </p:txBody>
      </p:sp>
      <p:pic>
        <p:nvPicPr>
          <p:cNvPr id="5" name="Picture 8" descr="Image result for victoria state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47" y="4738515"/>
            <a:ext cx="872425" cy="3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Y:\PrEP\PrEPX STI Survival Anaylsis\11. STI2018 Poster\TH_Logo_Stacked_white_mono_Trans[19799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32" y="4738515"/>
            <a:ext cx="804744" cy="3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HIV in Victoria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39269" y="800940"/>
            <a:ext cx="7300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Victoria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Second </a:t>
            </a:r>
            <a:r>
              <a:rPr lang="en-AU" sz="1400" dirty="0"/>
              <a:t>most populous state in </a:t>
            </a:r>
            <a:r>
              <a:rPr lang="en-AU" sz="1400" dirty="0" smtClean="0"/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Population ~6.5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Universal </a:t>
            </a:r>
            <a:r>
              <a:rPr lang="en-AU" sz="1400" dirty="0"/>
              <a:t>healthcare system provides subsidised medical appointments and pharmaceuticals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r>
              <a:rPr lang="en-AU" sz="1400" dirty="0"/>
              <a:t>Approximately 300 new HIV diagnoses each </a:t>
            </a:r>
            <a:r>
              <a:rPr lang="en-AU" sz="1400" dirty="0" smtClean="0"/>
              <a:t>year</a:t>
            </a: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75</a:t>
            </a:r>
            <a:r>
              <a:rPr lang="en-AU" sz="1400" dirty="0"/>
              <a:t>% of new diagnoses among men who have sex with </a:t>
            </a:r>
            <a:r>
              <a:rPr lang="en-AU" sz="1400" dirty="0" smtClean="0"/>
              <a:t>men </a:t>
            </a:r>
            <a:r>
              <a:rPr lang="en-AU" sz="1400" baseline="30000" dirty="0"/>
              <a:t>1</a:t>
            </a:r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Declining number of new infections from 2016 </a:t>
            </a:r>
            <a:r>
              <a:rPr lang="en-AU" sz="1400" baseline="30000" dirty="0" smtClean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Likely due to scale up of treatment as prevention and PrEP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Declines concentrated among men who have sex with 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2479" y="4581977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000" dirty="0" smtClean="0"/>
              <a:t>Victorian DHHS, 2019</a:t>
            </a:r>
          </a:p>
          <a:p>
            <a:pPr marL="342900" indent="-342900">
              <a:buAutoNum type="arabicPeriod"/>
            </a:pPr>
            <a:r>
              <a:rPr lang="en-AU" sz="1000" dirty="0" smtClean="0"/>
              <a:t>Kirby Institute, 2019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4560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Background – The PrEPX Study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17177" y="534737"/>
            <a:ext cx="6893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Population Level Demonstration Study</a:t>
            </a:r>
            <a:br>
              <a:rPr lang="en-AU" sz="1400" dirty="0" smtClean="0"/>
            </a:br>
            <a:endParaRPr lang="en-AU" sz="1400" dirty="0" smtClean="0"/>
          </a:p>
          <a:p>
            <a:r>
              <a:rPr lang="en-AU" sz="1400" dirty="0" smtClean="0"/>
              <a:t>Primary aim </a:t>
            </a:r>
            <a:br>
              <a:rPr lang="en-AU" sz="1400" dirty="0" smtClean="0"/>
            </a:br>
            <a:r>
              <a:rPr lang="en-AU" sz="1400" dirty="0" smtClean="0"/>
              <a:t>Reduce HIV incidence by 25% at population level and </a:t>
            </a:r>
            <a:br>
              <a:rPr lang="en-AU" sz="1400" dirty="0" smtClean="0"/>
            </a:br>
            <a:r>
              <a:rPr lang="en-AU" sz="1400" dirty="0" smtClean="0"/>
              <a:t>Reduce </a:t>
            </a:r>
            <a:r>
              <a:rPr lang="en-AU" sz="1400" dirty="0"/>
              <a:t>HIV</a:t>
            </a:r>
            <a:r>
              <a:rPr lang="en-AU" sz="1400" dirty="0" smtClean="0"/>
              <a:t> incidence by 30% among GBM</a:t>
            </a:r>
          </a:p>
          <a:p>
            <a:endParaRPr lang="en-AU" sz="1400" dirty="0"/>
          </a:p>
          <a:p>
            <a:r>
              <a:rPr lang="en-AU" sz="1400" dirty="0" smtClean="0"/>
              <a:t>Study design</a:t>
            </a:r>
          </a:p>
          <a:p>
            <a:r>
              <a:rPr lang="en-AU" sz="1400" dirty="0" smtClean="0"/>
              <a:t>Opened 26 July 2016</a:t>
            </a:r>
          </a:p>
          <a:p>
            <a:r>
              <a:rPr lang="en-AU" sz="1400" smtClean="0"/>
              <a:t>Closed: </a:t>
            </a:r>
            <a:r>
              <a:rPr lang="en-AU" sz="1400" dirty="0" smtClean="0"/>
              <a:t>31 March 2018</a:t>
            </a:r>
          </a:p>
          <a:p>
            <a:endParaRPr lang="en-AU" sz="1000" dirty="0" smtClean="0"/>
          </a:p>
          <a:p>
            <a:r>
              <a:rPr lang="en-AU" sz="1400" dirty="0" smtClean="0"/>
              <a:t>Recruit 2600 people at high risk of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 smtClean="0"/>
              <a:t>Additional study places opened following significant interest and funding</a:t>
            </a:r>
            <a:br>
              <a:rPr lang="en-AU" sz="1300" dirty="0" smtClean="0"/>
            </a:br>
            <a:endParaRPr lang="en-AU" sz="1300" dirty="0" smtClean="0"/>
          </a:p>
          <a:p>
            <a:r>
              <a:rPr lang="en-AU" sz="1400" dirty="0" smtClean="0"/>
              <a:t>Participants attend study visits every 3 months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 smtClean="0"/>
              <a:t>HIV/STI testing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300" dirty="0" smtClean="0"/>
              <a:t>dispensed 90 pills</a:t>
            </a:r>
            <a:endParaRPr lang="en-AU" sz="1400" dirty="0"/>
          </a:p>
        </p:txBody>
      </p:sp>
      <p:pic>
        <p:nvPicPr>
          <p:cNvPr id="10" name="Content Placeholder 3" descr="Screen Shot 2016-02-16 at 6.07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-5743" r="7704" b="-6601"/>
          <a:stretch/>
        </p:blipFill>
        <p:spPr>
          <a:xfrm>
            <a:off x="6316819" y="428892"/>
            <a:ext cx="2190725" cy="8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PrEPX participant characteristics</a:t>
            </a:r>
            <a:endParaRPr lang="en-AU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286102"/>
              </p:ext>
            </p:extLst>
          </p:nvPr>
        </p:nvGraphicFramePr>
        <p:xfrm>
          <a:off x="1269571" y="781923"/>
          <a:ext cx="645458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434"/>
                <a:gridCol w="2428154"/>
              </a:tblGrid>
              <a:tr h="161157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Number enrolled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4275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included in analysis </a:t>
                      </a:r>
                      <a:r>
                        <a:rPr lang="en-AU" sz="14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AU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3489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Number of dispensing events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16,689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Clinic site type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pPr lvl="1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Primary care clinic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2280 (65.4)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pPr lvl="1"/>
                      <a:r>
                        <a:rPr lang="en-AU" sz="1400" dirty="0" smtClean="0"/>
                        <a:t>Sexual health clinic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751(21.5)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pPr lvl="1"/>
                      <a:r>
                        <a:rPr lang="en-AU" sz="1400" dirty="0" smtClean="0"/>
                        <a:t>Hospital</a:t>
                      </a:r>
                      <a:r>
                        <a:rPr lang="en-AU" sz="1400" baseline="0" dirty="0" smtClean="0"/>
                        <a:t> or outreach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458(13.1)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97749" y="4549965"/>
            <a:ext cx="486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1. Analysis restricted to participants who enrolled prior to 01October2017 and recorded any PrEP dispensing event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5253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PrEPX participant characteristics</a:t>
            </a:r>
            <a:endParaRPr lang="en-AU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1046"/>
              </p:ext>
            </p:extLst>
          </p:nvPr>
        </p:nvGraphicFramePr>
        <p:xfrm>
          <a:off x="1269571" y="688973"/>
          <a:ext cx="6454588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434"/>
                <a:gridCol w="2428154"/>
              </a:tblGrid>
              <a:tr h="161157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 (%)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included in analysis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3489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Median age (IQR)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34 (29-43)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(cis/trans) gender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3452 (99.0)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Trans or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gender diverse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39 (1.1)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Gay</a:t>
                      </a:r>
                      <a:r>
                        <a:rPr lang="en-AU" sz="1400" baseline="0" dirty="0" smtClean="0"/>
                        <a:t> or bisexual</a:t>
                      </a:r>
                      <a:r>
                        <a:rPr lang="en-AU" sz="1400" dirty="0" smtClean="0"/>
                        <a:t> identity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3445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(98.7)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Previous PrEP use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880 (25.3)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Condomless </a:t>
                      </a:r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anal intercourse </a:t>
                      </a:r>
                      <a:r>
                        <a:rPr lang="en-AU" sz="1400" baseline="30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AU" sz="1400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2529(72.5)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Methamphetamine</a:t>
                      </a:r>
                      <a:r>
                        <a:rPr lang="en-AU" sz="1400" baseline="0" dirty="0" smtClean="0"/>
                        <a:t> use</a:t>
                      </a:r>
                      <a:r>
                        <a:rPr lang="en-AU" sz="1400" baseline="30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aseline="0" dirty="0" smtClean="0">
                          <a:solidFill>
                            <a:schemeClr val="tx1"/>
                          </a:solidFill>
                        </a:rPr>
                        <a:t>457 (13.1)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Injecting drug use</a:t>
                      </a:r>
                      <a:r>
                        <a:rPr lang="en-AU" sz="1400" baseline="3000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173 (5.0)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1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Enrolled at </a:t>
                      </a:r>
                      <a:r>
                        <a:rPr lang="en-AU" sz="1400" dirty="0" smtClean="0"/>
                        <a:t>clinician’s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baseline="0" dirty="0" smtClean="0"/>
                        <a:t>discretion</a:t>
                      </a:r>
                      <a:r>
                        <a:rPr lang="en-AU" sz="14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A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1099 (31.5)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8628" y="4538640"/>
            <a:ext cx="407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200" dirty="0" smtClean="0"/>
              <a:t>Three month recall</a:t>
            </a:r>
          </a:p>
          <a:p>
            <a:pPr marL="342900" indent="-342900">
              <a:buAutoNum type="arabicPeriod"/>
            </a:pPr>
            <a:r>
              <a:rPr lang="en-AU" sz="1200" dirty="0" smtClean="0"/>
              <a:t>Reasons for enrolment not mutually exclusive</a:t>
            </a:r>
          </a:p>
        </p:txBody>
      </p:sp>
    </p:spTree>
    <p:extLst>
      <p:ext uri="{BB962C8B-B14F-4D97-AF65-F5344CB8AC3E}">
        <p14:creationId xmlns:p14="http://schemas.microsoft.com/office/powerpoint/2010/main" val="19160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Aims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Estimate the number of PrEPX participants who discontinued PrEP use during the study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Estimate predictors that are associated with discontinuing PrEP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Describe HIV and STI positivity among a subset of participants who discontinued PrEP</a:t>
            </a:r>
          </a:p>
        </p:txBody>
      </p:sp>
    </p:spTree>
    <p:extLst>
      <p:ext uri="{BB962C8B-B14F-4D97-AF65-F5344CB8AC3E}">
        <p14:creationId xmlns:p14="http://schemas.microsoft.com/office/powerpoint/2010/main" val="20515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1800" dirty="0" smtClean="0"/>
              <a:t>Data Sources</a:t>
            </a: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96864" y="415478"/>
            <a:ext cx="4954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PrEPX enrolment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Completed by enrolling clinician/nurse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Completed at enrolment for every participant</a:t>
            </a:r>
            <a:br>
              <a:rPr lang="en-AU" sz="1400" dirty="0" smtClean="0"/>
            </a:br>
            <a:endParaRPr lang="en-AU" sz="1400" dirty="0" smtClean="0"/>
          </a:p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Pharmacy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Completed by study pharmacist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Completed at every dispensing event</a:t>
            </a:r>
            <a:b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A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data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Australian Collaboration for Coordinated Enhanced Sentinel Surveillance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Non-identifiable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data </a:t>
            </a: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extracted from clinic Patient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System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Individuals </a:t>
            </a: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 linked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within and between ACCESS clinics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Five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PrEPX study sites </a:t>
            </a: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participate </a:t>
            </a:r>
            <a:r>
              <a:rPr lang="en-A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A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pPr marL="285750" indent="-285750">
              <a:buFontTx/>
              <a:buChar char="-"/>
            </a:pPr>
            <a:endParaRPr lang="en-AU" sz="16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571411"/>
              </p:ext>
            </p:extLst>
          </p:nvPr>
        </p:nvGraphicFramePr>
        <p:xfrm>
          <a:off x="4957589" y="1056930"/>
          <a:ext cx="39715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3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alfred powerpoint</Template>
  <TotalTime>37141</TotalTime>
  <Words>2160</Words>
  <Application>Microsoft Office PowerPoint</Application>
  <PresentationFormat>On-screen Show (16:9)</PresentationFormat>
  <Paragraphs>572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Beau Cummin</dc:creator>
  <cp:lastModifiedBy>Kathleen Ryan</cp:lastModifiedBy>
  <cp:revision>377</cp:revision>
  <cp:lastPrinted>2019-07-12T04:08:05Z</cp:lastPrinted>
  <dcterms:created xsi:type="dcterms:W3CDTF">2017-05-03T06:58:16Z</dcterms:created>
  <dcterms:modified xsi:type="dcterms:W3CDTF">2019-07-22T16:05:52Z</dcterms:modified>
</cp:coreProperties>
</file>