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6" r:id="rId2"/>
    <p:sldId id="257" r:id="rId3"/>
    <p:sldId id="941" r:id="rId4"/>
    <p:sldId id="943" r:id="rId5"/>
    <p:sldId id="264" r:id="rId6"/>
    <p:sldId id="934" r:id="rId7"/>
    <p:sldId id="942" r:id="rId8"/>
    <p:sldId id="952" r:id="rId9"/>
    <p:sldId id="937" r:id="rId10"/>
    <p:sldId id="938" r:id="rId11"/>
    <p:sldId id="953" r:id="rId12"/>
    <p:sldId id="940" r:id="rId13"/>
    <p:sldId id="877" r:id="rId14"/>
    <p:sldId id="954" r:id="rId15"/>
    <p:sldId id="955" r:id="rId16"/>
    <p:sldId id="891" r:id="rId17"/>
    <p:sldId id="892" r:id="rId18"/>
    <p:sldId id="956" r:id="rId19"/>
    <p:sldId id="946" r:id="rId20"/>
    <p:sldId id="947" r:id="rId21"/>
    <p:sldId id="950" r:id="rId22"/>
    <p:sldId id="951" r:id="rId23"/>
    <p:sldId id="841" r:id="rId2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3D4"/>
    <a:srgbClr val="C26E68"/>
    <a:srgbClr val="5DA9DD"/>
    <a:srgbClr val="4267B2"/>
    <a:srgbClr val="F8E08E"/>
    <a:srgbClr val="E8303B"/>
    <a:srgbClr val="383333"/>
    <a:srgbClr val="0099D2"/>
    <a:srgbClr val="ED1C24"/>
    <a:srgbClr val="EF4129"/>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37" autoAdjust="0"/>
    <p:restoredTop sz="93574"/>
  </p:normalViewPr>
  <p:slideViewPr>
    <p:cSldViewPr snapToGrid="0" snapToObjects="1">
      <p:cViewPr varScale="1">
        <p:scale>
          <a:sx n="86" d="100"/>
          <a:sy n="86" d="100"/>
        </p:scale>
        <p:origin x="120" y="150"/>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0" d="100"/>
          <a:sy n="60" d="100"/>
        </p:scale>
        <p:origin x="2538" y="90"/>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A625521-94A0-460B-B873-2E433DA52D80}" type="datetimeFigureOut">
              <a:rPr lang="en-GB" smtClean="0"/>
              <a:t>23/07/2019</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BDFDDCCF-4F6E-433A-B627-E700498FE5DF}" type="slidenum">
              <a:rPr lang="en-GB" smtClean="0"/>
              <a:t>‹#›</a:t>
            </a:fld>
            <a:endParaRPr lang="en-GB"/>
          </a:p>
        </p:txBody>
      </p:sp>
    </p:spTree>
    <p:extLst>
      <p:ext uri="{BB962C8B-B14F-4D97-AF65-F5344CB8AC3E}">
        <p14:creationId xmlns:p14="http://schemas.microsoft.com/office/powerpoint/2010/main" val="1426996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412C004B-2D6A-7C45-BEF0-72F955CAE5E9}" type="datetimeFigureOut">
              <a:rPr lang="en-US" smtClean="0"/>
              <a:t>7/23/2019</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2D392342-0B24-2348-8D73-EE80053EF178}" type="slidenum">
              <a:rPr lang="en-US" smtClean="0"/>
              <a:t>‹#›</a:t>
            </a:fld>
            <a:endParaRPr lang="en-US"/>
          </a:p>
        </p:txBody>
      </p:sp>
    </p:spTree>
    <p:extLst>
      <p:ext uri="{BB962C8B-B14F-4D97-AF65-F5344CB8AC3E}">
        <p14:creationId xmlns:p14="http://schemas.microsoft.com/office/powerpoint/2010/main" val="3019823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92342-0B24-2348-8D73-EE80053EF178}" type="slidenum">
              <a:rPr lang="en-US" smtClean="0"/>
              <a:t>2</a:t>
            </a:fld>
            <a:endParaRPr lang="en-US"/>
          </a:p>
        </p:txBody>
      </p:sp>
    </p:spTree>
    <p:extLst>
      <p:ext uri="{BB962C8B-B14F-4D97-AF65-F5344CB8AC3E}">
        <p14:creationId xmlns:p14="http://schemas.microsoft.com/office/powerpoint/2010/main" val="1422923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3174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392342-0B24-2348-8D73-EE80053EF178}" type="slidenum">
              <a:rPr lang="en-US" smtClean="0"/>
              <a:t>18</a:t>
            </a:fld>
            <a:endParaRPr lang="en-US"/>
          </a:p>
        </p:txBody>
      </p:sp>
    </p:spTree>
    <p:extLst>
      <p:ext uri="{BB962C8B-B14F-4D97-AF65-F5344CB8AC3E}">
        <p14:creationId xmlns:p14="http://schemas.microsoft.com/office/powerpoint/2010/main" val="1304286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727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92342-0B24-2348-8D73-EE80053EF178}" type="slidenum">
              <a:rPr lang="en-US" smtClean="0"/>
              <a:t>3</a:t>
            </a:fld>
            <a:endParaRPr lang="en-US"/>
          </a:p>
        </p:txBody>
      </p:sp>
    </p:spTree>
    <p:extLst>
      <p:ext uri="{BB962C8B-B14F-4D97-AF65-F5344CB8AC3E}">
        <p14:creationId xmlns:p14="http://schemas.microsoft.com/office/powerpoint/2010/main" val="3797021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92342-0B24-2348-8D73-EE80053EF178}" type="slidenum">
              <a:rPr lang="en-US" smtClean="0"/>
              <a:t>4</a:t>
            </a:fld>
            <a:endParaRPr lang="en-US"/>
          </a:p>
        </p:txBody>
      </p:sp>
    </p:spTree>
    <p:extLst>
      <p:ext uri="{BB962C8B-B14F-4D97-AF65-F5344CB8AC3E}">
        <p14:creationId xmlns:p14="http://schemas.microsoft.com/office/powerpoint/2010/main" val="1645071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92342-0B24-2348-8D73-EE80053EF178}" type="slidenum">
              <a:rPr lang="en-US" smtClean="0"/>
              <a:t>5</a:t>
            </a:fld>
            <a:endParaRPr lang="en-US"/>
          </a:p>
        </p:txBody>
      </p:sp>
    </p:spTree>
    <p:extLst>
      <p:ext uri="{BB962C8B-B14F-4D97-AF65-F5344CB8AC3E}">
        <p14:creationId xmlns:p14="http://schemas.microsoft.com/office/powerpoint/2010/main" val="55577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5"/>
          </p:nvPr>
        </p:nvSpPr>
        <p:spPr/>
        <p:txBody>
          <a:bodyPr/>
          <a:lstStyle/>
          <a:p>
            <a:fld id="{2D392342-0B24-2348-8D73-EE80053EF178}" type="slidenum">
              <a:rPr lang="en-US" smtClean="0"/>
              <a:t>6</a:t>
            </a:fld>
            <a:endParaRPr lang="en-US"/>
          </a:p>
        </p:txBody>
      </p:sp>
    </p:spTree>
    <p:extLst>
      <p:ext uri="{BB962C8B-B14F-4D97-AF65-F5344CB8AC3E}">
        <p14:creationId xmlns:p14="http://schemas.microsoft.com/office/powerpoint/2010/main" val="8911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92342-0B24-2348-8D73-EE80053EF178}" type="slidenum">
              <a:rPr lang="en-US" smtClean="0"/>
              <a:t>7</a:t>
            </a:fld>
            <a:endParaRPr lang="en-US"/>
          </a:p>
        </p:txBody>
      </p:sp>
    </p:spTree>
    <p:extLst>
      <p:ext uri="{BB962C8B-B14F-4D97-AF65-F5344CB8AC3E}">
        <p14:creationId xmlns:p14="http://schemas.microsoft.com/office/powerpoint/2010/main" val="889551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92342-0B24-2348-8D73-EE80053EF178}" type="slidenum">
              <a:rPr lang="en-US" smtClean="0"/>
              <a:t>9</a:t>
            </a:fld>
            <a:endParaRPr lang="en-US"/>
          </a:p>
        </p:txBody>
      </p:sp>
    </p:spTree>
    <p:extLst>
      <p:ext uri="{BB962C8B-B14F-4D97-AF65-F5344CB8AC3E}">
        <p14:creationId xmlns:p14="http://schemas.microsoft.com/office/powerpoint/2010/main" val="2543156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92342-0B24-2348-8D73-EE80053EF178}" type="slidenum">
              <a:rPr lang="en-US" smtClean="0"/>
              <a:t>11</a:t>
            </a:fld>
            <a:endParaRPr lang="en-US"/>
          </a:p>
        </p:txBody>
      </p:sp>
    </p:spTree>
    <p:extLst>
      <p:ext uri="{BB962C8B-B14F-4D97-AF65-F5344CB8AC3E}">
        <p14:creationId xmlns:p14="http://schemas.microsoft.com/office/powerpoint/2010/main" val="3057745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1993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with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306"/>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750459" y="1600202"/>
            <a:ext cx="10691084" cy="4525963"/>
          </a:xfrm>
        </p:spPr>
        <p:txBody>
          <a:bodyPr vert="eaVert"/>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8801308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ctrTitle" hasCustomPrompt="1"/>
          </p:nvPr>
        </p:nvSpPr>
        <p:spPr>
          <a:xfrm>
            <a:off x="914400" y="2130427"/>
            <a:ext cx="10363200" cy="1470025"/>
          </a:xfrm>
        </p:spPr>
        <p:txBody>
          <a:bodyPr/>
          <a:lstStyle>
            <a:lvl1pPr>
              <a:defRPr b="1">
                <a:solidFill>
                  <a:srgbClr val="E8303B"/>
                </a:solidFill>
                <a:latin typeface="Franklin Gothic Book" panose="020B0503020102020204" pitchFamily="34" charset="0"/>
              </a:defRPr>
            </a:lvl1pPr>
          </a:lstStyle>
          <a:p>
            <a:r>
              <a:rPr lang="en-AU" dirty="0"/>
              <a:t>CLICK TO ENTER TITLE</a:t>
            </a:r>
            <a:endParaRPr lang="en-US" dirty="0"/>
          </a:p>
        </p:txBody>
      </p:sp>
      <p:sp>
        <p:nvSpPr>
          <p:cNvPr id="3" name="Subtitle 2"/>
          <p:cNvSpPr>
            <a:spLocks noGrp="1"/>
          </p:cNvSpPr>
          <p:nvPr>
            <p:ph type="subTitle" idx="1" hasCustomPrompt="1"/>
          </p:nvPr>
        </p:nvSpPr>
        <p:spPr>
          <a:xfrm>
            <a:off x="1828800" y="3886200"/>
            <a:ext cx="8534400" cy="1752600"/>
          </a:xfrm>
        </p:spPr>
        <p:txBody>
          <a:bodyPr>
            <a:normAutofit/>
          </a:bodyPr>
          <a:lstStyle>
            <a:lvl1pPr marL="0" indent="0" algn="ctr">
              <a:buNone/>
              <a:defRPr sz="2800">
                <a:solidFill>
                  <a:srgbClr val="383333"/>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enter presenter name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2416" y="108843"/>
            <a:ext cx="3967168" cy="191274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80" y="274639"/>
            <a:ext cx="10691040"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750480" y="1600202"/>
            <a:ext cx="10691040" cy="4525963"/>
          </a:xfrm>
        </p:spPr>
        <p:txBody>
          <a:bodyPr/>
          <a:lstStyle>
            <a:lvl1pPr>
              <a:defRPr>
                <a:solidFill>
                  <a:srgbClr val="383333"/>
                </a:solidFill>
                <a:latin typeface="Franklin Gothic Book" panose="020B0503020102020204" pitchFamily="34" charset="0"/>
              </a:defRPr>
            </a:lvl1pPr>
            <a:lvl2pPr>
              <a:defRPr>
                <a:solidFill>
                  <a:srgbClr val="383333"/>
                </a:solidFill>
                <a:latin typeface="Franklin Gothic Book" panose="020B0503020102020204" pitchFamily="34" charset="0"/>
              </a:defRPr>
            </a:lvl2pPr>
            <a:lvl3pPr>
              <a:defRPr>
                <a:solidFill>
                  <a:srgbClr val="383333"/>
                </a:solidFill>
                <a:latin typeface="Franklin Gothic Book" panose="020B0503020102020204" pitchFamily="34" charset="0"/>
              </a:defRPr>
            </a:lvl3pPr>
            <a:lvl4pPr>
              <a:defRPr>
                <a:solidFill>
                  <a:srgbClr val="383333"/>
                </a:solidFill>
                <a:latin typeface="Franklin Gothic Book" panose="020B0503020102020204" pitchFamily="34" charset="0"/>
              </a:defRPr>
            </a:lvl4pPr>
            <a:lvl5pPr>
              <a:defRPr>
                <a:solidFill>
                  <a:srgbClr val="383333"/>
                </a:solidFill>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914400" y="4406902"/>
            <a:ext cx="10363200" cy="1362075"/>
          </a:xfrm>
        </p:spPr>
        <p:txBody>
          <a:bodyPr anchor="t"/>
          <a:lstStyle>
            <a:lvl1pPr algn="l">
              <a:defRPr sz="4000" b="1" cap="all">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14400" y="2906713"/>
            <a:ext cx="10363200" cy="1500187"/>
          </a:xfrm>
        </p:spPr>
        <p:txBody>
          <a:bodyPr anchor="b"/>
          <a:lstStyle>
            <a:lvl1pPr marL="0" indent="0">
              <a:buNone/>
              <a:defRPr sz="2000">
                <a:solidFill>
                  <a:srgbClr val="383333"/>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563864" y="274639"/>
            <a:ext cx="11064273"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563863" y="1600202"/>
            <a:ext cx="5115611" cy="4525963"/>
          </a:xfrm>
        </p:spPr>
        <p:txBody>
          <a:bodyPr/>
          <a:lstStyle>
            <a:lvl1pPr>
              <a:defRPr sz="2800">
                <a:latin typeface="Franklin Gothic Book" panose="020B0503020102020204" pitchFamily="34" charset="0"/>
              </a:defRPr>
            </a:lvl1pPr>
            <a:lvl2pPr>
              <a:defRPr sz="2400">
                <a:latin typeface="Franklin Gothic Book" panose="020B0503020102020204" pitchFamily="34" charset="0"/>
              </a:defRPr>
            </a:lvl2pPr>
            <a:lvl3pPr>
              <a:defRPr sz="2000">
                <a:latin typeface="Franklin Gothic Book" panose="020B0503020102020204" pitchFamily="34" charset="0"/>
              </a:defRPr>
            </a:lvl3pPr>
            <a:lvl4pPr>
              <a:defRPr sz="1800">
                <a:latin typeface="Franklin Gothic Book" panose="020B0503020102020204" pitchFamily="34" charset="0"/>
              </a:defRPr>
            </a:lvl4pPr>
            <a:lvl5pPr>
              <a:defRPr sz="18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3336" y="1600202"/>
            <a:ext cx="5384800" cy="4525963"/>
          </a:xfrm>
        </p:spPr>
        <p:txBody>
          <a:bodyPr/>
          <a:lstStyle>
            <a:lvl1pPr>
              <a:defRPr sz="2800">
                <a:solidFill>
                  <a:srgbClr val="383333"/>
                </a:solidFill>
                <a:latin typeface="Franklin Gothic Book" panose="020B0503020102020204" pitchFamily="34" charset="0"/>
              </a:defRPr>
            </a:lvl1pPr>
            <a:lvl2pPr>
              <a:defRPr sz="2400">
                <a:solidFill>
                  <a:srgbClr val="383333"/>
                </a:solidFill>
                <a:latin typeface="Franklin Gothic Book" panose="020B0503020102020204" pitchFamily="34" charset="0"/>
              </a:defRPr>
            </a:lvl2pPr>
            <a:lvl3pPr>
              <a:defRPr sz="2000">
                <a:solidFill>
                  <a:srgbClr val="383333"/>
                </a:solidFill>
                <a:latin typeface="Franklin Gothic Book" panose="020B0503020102020204" pitchFamily="34" charset="0"/>
              </a:defRPr>
            </a:lvl3pPr>
            <a:lvl4pPr>
              <a:defRPr sz="1800">
                <a:solidFill>
                  <a:srgbClr val="383333"/>
                </a:solidFill>
                <a:latin typeface="Franklin Gothic Book" panose="020B0503020102020204" pitchFamily="34" charset="0"/>
              </a:defRPr>
            </a:lvl4pPr>
            <a:lvl5pPr>
              <a:defRPr sz="1800">
                <a:solidFill>
                  <a:srgbClr val="383333"/>
                </a:solidFill>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757655" y="1535114"/>
            <a:ext cx="511772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57655" y="2174875"/>
            <a:ext cx="51177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5251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0525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97297" y="273050"/>
            <a:ext cx="3729368" cy="1162051"/>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4672671" y="273053"/>
            <a:ext cx="6815667" cy="5853113"/>
          </a:xfrm>
        </p:spPr>
        <p:txBody>
          <a:bodyPr/>
          <a:lstStyle>
            <a:lvl1pPr>
              <a:defRPr sz="3200">
                <a:solidFill>
                  <a:srgbClr val="383333"/>
                </a:solidFill>
                <a:latin typeface="Franklin Gothic Book" panose="020B0503020102020204" pitchFamily="34" charset="0"/>
              </a:defRPr>
            </a:lvl1pPr>
            <a:lvl2pPr>
              <a:defRPr sz="2800">
                <a:solidFill>
                  <a:srgbClr val="383333"/>
                </a:solidFill>
                <a:latin typeface="Franklin Gothic Book" panose="020B0503020102020204" pitchFamily="34" charset="0"/>
              </a:defRPr>
            </a:lvl2pPr>
            <a:lvl3pPr>
              <a:defRPr sz="2400">
                <a:solidFill>
                  <a:srgbClr val="383333"/>
                </a:solidFill>
                <a:latin typeface="Franklin Gothic Book" panose="020B0503020102020204" pitchFamily="34" charset="0"/>
              </a:defRPr>
            </a:lvl3pPr>
            <a:lvl4pPr>
              <a:defRPr sz="2000">
                <a:solidFill>
                  <a:srgbClr val="383333"/>
                </a:solidFill>
                <a:latin typeface="Franklin Gothic Book" panose="020B0503020102020204" pitchFamily="34" charset="0"/>
              </a:defRPr>
            </a:lvl4pPr>
            <a:lvl5pPr>
              <a:defRPr sz="2000">
                <a:solidFill>
                  <a:srgbClr val="383333"/>
                </a:solidFill>
                <a:latin typeface="Franklin Gothic Book" panose="020B05030201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97297" y="1435103"/>
            <a:ext cx="3729368" cy="46910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2438400" y="4800601"/>
            <a:ext cx="7315200" cy="566739"/>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438400" y="612775"/>
            <a:ext cx="7315200" cy="4114800"/>
          </a:xfrm>
        </p:spPr>
        <p:txBody>
          <a:bodyPr/>
          <a:lstStyle>
            <a:lvl1pPr marL="0" indent="0">
              <a:buNone/>
              <a:defRPr sz="32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438400" y="5367339"/>
            <a:ext cx="7315200" cy="8048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206DA-4705-844F-8F0B-F43945BCDB1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60" r:id="rId11"/>
    <p:sldLayoutId id="2147483661" r:id="rId12"/>
  </p:sldLayoutIdLst>
  <p:txStyles>
    <p:titleStyle>
      <a:lvl1pPr algn="ctr" defTabSz="457200" rtl="0" eaLnBrk="1" latinLnBrk="0" hangingPunct="1">
        <a:spcBef>
          <a:spcPct val="0"/>
        </a:spcBef>
        <a:buNone/>
        <a:defRPr sz="4000" b="1" kern="1200">
          <a:solidFill>
            <a:srgbClr val="E8303B"/>
          </a:solidFill>
          <a:latin typeface="Franklin Gothic Book" panose="020B0503020102020204"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3.xml"/><Relationship Id="rId5" Type="http://schemas.openxmlformats.org/officeDocument/2006/relationships/image" Target="../media/image15.tiff"/><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tif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4.tiff"/><Relationship Id="rId7" Type="http://schemas.openxmlformats.org/officeDocument/2006/relationships/image" Target="../media/image8.jpeg"/><Relationship Id="rId2" Type="http://schemas.openxmlformats.org/officeDocument/2006/relationships/image" Target="../media/image33.tiff"/><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9.tiff"/><Relationship Id="rId4" Type="http://schemas.openxmlformats.org/officeDocument/2006/relationships/image" Target="../media/image35.tiff"/></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60F5-42D6-F741-B4F5-5CEC3A20F890}"/>
              </a:ext>
            </a:extLst>
          </p:cNvPr>
          <p:cNvSpPr>
            <a:spLocks noGrp="1"/>
          </p:cNvSpPr>
          <p:nvPr>
            <p:ph type="title"/>
          </p:nvPr>
        </p:nvSpPr>
        <p:spPr/>
        <p:txBody>
          <a:bodyPr/>
          <a:lstStyle/>
          <a:p>
            <a:r>
              <a:rPr lang="en-US" dirty="0"/>
              <a:t>Perinatal vs. Adult HIV infection</a:t>
            </a:r>
          </a:p>
        </p:txBody>
      </p:sp>
      <p:sp>
        <p:nvSpPr>
          <p:cNvPr id="3" name="Content Placeholder 2">
            <a:extLst>
              <a:ext uri="{FF2B5EF4-FFF2-40B4-BE49-F238E27FC236}">
                <a16:creationId xmlns:a16="http://schemas.microsoft.com/office/drawing/2014/main" id="{539944F1-ECA0-9440-85CD-30F1765B3ED4}"/>
              </a:ext>
            </a:extLst>
          </p:cNvPr>
          <p:cNvSpPr>
            <a:spLocks noGrp="1"/>
          </p:cNvSpPr>
          <p:nvPr>
            <p:ph idx="1"/>
          </p:nvPr>
        </p:nvSpPr>
        <p:spPr>
          <a:xfrm>
            <a:off x="750480" y="1487658"/>
            <a:ext cx="10691040" cy="4525963"/>
          </a:xfrm>
        </p:spPr>
        <p:txBody>
          <a:bodyPr>
            <a:normAutofit/>
          </a:bodyPr>
          <a:lstStyle/>
          <a:p>
            <a:pPr marL="0" indent="0">
              <a:buNone/>
            </a:pPr>
            <a:r>
              <a:rPr lang="en-US" dirty="0"/>
              <a:t>Altogether, the higher risk of death, substantially longer time to reach steady-state viremia, and rarity of elite controller status highlight distinct differences in the immunopathogenesis of HIV infection in perinatal and adult infection, reflective of inherent differences in immune maturation and potential for long term control of HIV</a:t>
            </a:r>
          </a:p>
        </p:txBody>
      </p:sp>
      <p:grpSp>
        <p:nvGrpSpPr>
          <p:cNvPr id="4" name="Group 3">
            <a:extLst>
              <a:ext uri="{FF2B5EF4-FFF2-40B4-BE49-F238E27FC236}">
                <a16:creationId xmlns:a16="http://schemas.microsoft.com/office/drawing/2014/main" id="{5A9C9CB6-D1B8-FA47-BA44-CAD5A145DC0E}"/>
              </a:ext>
            </a:extLst>
          </p:cNvPr>
          <p:cNvGrpSpPr/>
          <p:nvPr/>
        </p:nvGrpSpPr>
        <p:grpSpPr>
          <a:xfrm>
            <a:off x="3474721" y="4656405"/>
            <a:ext cx="4684542" cy="1442746"/>
            <a:chOff x="772886" y="683983"/>
            <a:chExt cx="5900964" cy="1819501"/>
          </a:xfrm>
        </p:grpSpPr>
        <p:pic>
          <p:nvPicPr>
            <p:cNvPr id="5" name="Picture 4">
              <a:extLst>
                <a:ext uri="{FF2B5EF4-FFF2-40B4-BE49-F238E27FC236}">
                  <a16:creationId xmlns:a16="http://schemas.microsoft.com/office/drawing/2014/main" id="{50106C21-1A63-1945-97DC-A1F7C2568649}"/>
                </a:ext>
              </a:extLst>
            </p:cNvPr>
            <p:cNvPicPr>
              <a:picLocks noChangeAspect="1"/>
            </p:cNvPicPr>
            <p:nvPr/>
          </p:nvPicPr>
          <p:blipFill>
            <a:blip r:embed="rId2"/>
            <a:stretch>
              <a:fillRect/>
            </a:stretch>
          </p:blipFill>
          <p:spPr>
            <a:xfrm>
              <a:off x="4071254" y="683983"/>
              <a:ext cx="1130300" cy="1790700"/>
            </a:xfrm>
            <a:prstGeom prst="rect">
              <a:avLst/>
            </a:prstGeom>
          </p:spPr>
        </p:pic>
        <p:pic>
          <p:nvPicPr>
            <p:cNvPr id="6" name="Picture 5">
              <a:extLst>
                <a:ext uri="{FF2B5EF4-FFF2-40B4-BE49-F238E27FC236}">
                  <a16:creationId xmlns:a16="http://schemas.microsoft.com/office/drawing/2014/main" id="{EDA99F16-590F-1743-BF4E-177B45EDF9F9}"/>
                </a:ext>
              </a:extLst>
            </p:cNvPr>
            <p:cNvPicPr>
              <a:picLocks noChangeAspect="1"/>
            </p:cNvPicPr>
            <p:nvPr/>
          </p:nvPicPr>
          <p:blipFill>
            <a:blip r:embed="rId3"/>
            <a:stretch>
              <a:fillRect/>
            </a:stretch>
          </p:blipFill>
          <p:spPr>
            <a:xfrm>
              <a:off x="2510970" y="933219"/>
              <a:ext cx="1422400" cy="1422400"/>
            </a:xfrm>
            <a:prstGeom prst="rect">
              <a:avLst/>
            </a:prstGeom>
          </p:spPr>
        </p:pic>
        <p:pic>
          <p:nvPicPr>
            <p:cNvPr id="7" name="Picture 6">
              <a:extLst>
                <a:ext uri="{FF2B5EF4-FFF2-40B4-BE49-F238E27FC236}">
                  <a16:creationId xmlns:a16="http://schemas.microsoft.com/office/drawing/2014/main" id="{269C13CA-660D-524F-9202-288E7832272E}"/>
                </a:ext>
              </a:extLst>
            </p:cNvPr>
            <p:cNvPicPr>
              <a:picLocks noChangeAspect="1"/>
            </p:cNvPicPr>
            <p:nvPr/>
          </p:nvPicPr>
          <p:blipFill>
            <a:blip r:embed="rId4"/>
            <a:stretch>
              <a:fillRect/>
            </a:stretch>
          </p:blipFill>
          <p:spPr>
            <a:xfrm>
              <a:off x="772886" y="1004884"/>
              <a:ext cx="1600200" cy="1257300"/>
            </a:xfrm>
            <a:prstGeom prst="rect">
              <a:avLst/>
            </a:prstGeom>
          </p:spPr>
        </p:pic>
        <p:pic>
          <p:nvPicPr>
            <p:cNvPr id="8" name="Picture 7">
              <a:extLst>
                <a:ext uri="{FF2B5EF4-FFF2-40B4-BE49-F238E27FC236}">
                  <a16:creationId xmlns:a16="http://schemas.microsoft.com/office/drawing/2014/main" id="{464178A1-60B1-234C-8F4B-31530099985E}"/>
                </a:ext>
              </a:extLst>
            </p:cNvPr>
            <p:cNvPicPr>
              <a:picLocks noChangeAspect="1"/>
            </p:cNvPicPr>
            <p:nvPr/>
          </p:nvPicPr>
          <p:blipFill>
            <a:blip r:embed="rId5"/>
            <a:stretch>
              <a:fillRect/>
            </a:stretch>
          </p:blipFill>
          <p:spPr>
            <a:xfrm>
              <a:off x="5518150" y="763584"/>
              <a:ext cx="1155700" cy="1739900"/>
            </a:xfrm>
            <a:prstGeom prst="rect">
              <a:avLst/>
            </a:prstGeom>
          </p:spPr>
        </p:pic>
      </p:grpSp>
    </p:spTree>
    <p:extLst>
      <p:ext uri="{BB962C8B-B14F-4D97-AF65-F5344CB8AC3E}">
        <p14:creationId xmlns:p14="http://schemas.microsoft.com/office/powerpoint/2010/main" val="25101944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6D40-43CA-9F4E-8833-465D5F63CEDD}"/>
              </a:ext>
            </a:extLst>
          </p:cNvPr>
          <p:cNvSpPr>
            <a:spLocks noGrp="1"/>
          </p:cNvSpPr>
          <p:nvPr>
            <p:ph type="title"/>
          </p:nvPr>
        </p:nvSpPr>
        <p:spPr/>
        <p:txBody>
          <a:bodyPr>
            <a:normAutofit fontScale="90000"/>
          </a:bodyPr>
          <a:lstStyle/>
          <a:p>
            <a:r>
              <a:rPr lang="en-US" dirty="0"/>
              <a:t>Transformation of Perinatal HIV Infection </a:t>
            </a:r>
            <a:br>
              <a:rPr lang="en-US" dirty="0"/>
            </a:br>
            <a:r>
              <a:rPr lang="en-US" dirty="0"/>
              <a:t>with Early ART</a:t>
            </a:r>
          </a:p>
        </p:txBody>
      </p:sp>
      <p:sp>
        <p:nvSpPr>
          <p:cNvPr id="3" name="Text Placeholder 2">
            <a:extLst>
              <a:ext uri="{FF2B5EF4-FFF2-40B4-BE49-F238E27FC236}">
                <a16:creationId xmlns:a16="http://schemas.microsoft.com/office/drawing/2014/main" id="{8613BC4F-CF48-8247-ADB5-7E51FE6BAC52}"/>
              </a:ext>
            </a:extLst>
          </p:cNvPr>
          <p:cNvSpPr>
            <a:spLocks noGrp="1"/>
          </p:cNvSpPr>
          <p:nvPr>
            <p:ph type="body" idx="1"/>
          </p:nvPr>
        </p:nvSpPr>
        <p:spPr>
          <a:xfrm>
            <a:off x="895502" y="1863735"/>
            <a:ext cx="5157008" cy="757238"/>
          </a:xfrm>
        </p:spPr>
        <p:txBody>
          <a:bodyPr>
            <a:normAutofit fontScale="32500" lnSpcReduction="20000"/>
          </a:bodyPr>
          <a:lstStyle/>
          <a:p>
            <a:r>
              <a:rPr lang="en-US" sz="4500" dirty="0"/>
              <a:t>Early ART reduce early infant mortality by 76% and HIV progression by 75%. </a:t>
            </a:r>
          </a:p>
          <a:p>
            <a:r>
              <a:rPr lang="en-US" sz="4500" dirty="0"/>
              <a:t>(Median age at ART 7.4 weeks of age)</a:t>
            </a:r>
          </a:p>
          <a:p>
            <a:endParaRPr lang="en-US" dirty="0"/>
          </a:p>
        </p:txBody>
      </p:sp>
      <p:sp>
        <p:nvSpPr>
          <p:cNvPr id="5" name="Text Placeholder 4">
            <a:extLst>
              <a:ext uri="{FF2B5EF4-FFF2-40B4-BE49-F238E27FC236}">
                <a16:creationId xmlns:a16="http://schemas.microsoft.com/office/drawing/2014/main" id="{A78DD7A9-A2C7-934D-81F7-6D2982C59FFB}"/>
              </a:ext>
            </a:extLst>
          </p:cNvPr>
          <p:cNvSpPr>
            <a:spLocks noGrp="1"/>
          </p:cNvSpPr>
          <p:nvPr>
            <p:ph type="body" sz="quarter" idx="3"/>
          </p:nvPr>
        </p:nvSpPr>
        <p:spPr>
          <a:xfrm>
            <a:off x="6052510" y="1535114"/>
            <a:ext cx="5389033" cy="757238"/>
          </a:xfrm>
        </p:spPr>
        <p:txBody>
          <a:bodyPr>
            <a:normAutofit fontScale="70000" lnSpcReduction="20000"/>
          </a:bodyPr>
          <a:lstStyle/>
          <a:p>
            <a:r>
              <a:rPr lang="en-US" sz="5500" dirty="0"/>
              <a:t>Outcomes with Early ART </a:t>
            </a:r>
          </a:p>
          <a:p>
            <a:endParaRPr lang="en-US" dirty="0"/>
          </a:p>
        </p:txBody>
      </p:sp>
      <p:sp>
        <p:nvSpPr>
          <p:cNvPr id="6" name="Content Placeholder 5">
            <a:extLst>
              <a:ext uri="{FF2B5EF4-FFF2-40B4-BE49-F238E27FC236}">
                <a16:creationId xmlns:a16="http://schemas.microsoft.com/office/drawing/2014/main" id="{313C5015-BA58-CB4D-B188-2FADD26571D0}"/>
              </a:ext>
            </a:extLst>
          </p:cNvPr>
          <p:cNvSpPr>
            <a:spLocks noGrp="1"/>
          </p:cNvSpPr>
          <p:nvPr>
            <p:ph sz="quarter" idx="4"/>
          </p:nvPr>
        </p:nvSpPr>
        <p:spPr/>
        <p:txBody>
          <a:bodyPr/>
          <a:lstStyle/>
          <a:p>
            <a:r>
              <a:rPr lang="en-US" sz="2000" dirty="0"/>
              <a:t>Preserves immune health</a:t>
            </a:r>
          </a:p>
          <a:p>
            <a:r>
              <a:rPr lang="en-US" sz="2000" dirty="0"/>
              <a:t>Modifies HIV persistence</a:t>
            </a:r>
          </a:p>
          <a:p>
            <a:pPr lvl="1"/>
            <a:r>
              <a:rPr lang="en-US" dirty="0"/>
              <a:t>small </a:t>
            </a:r>
            <a:r>
              <a:rPr lang="en-US" dirty="0" err="1"/>
              <a:t>proviral</a:t>
            </a:r>
            <a:r>
              <a:rPr lang="en-US" dirty="0"/>
              <a:t> reservoirs </a:t>
            </a:r>
          </a:p>
          <a:p>
            <a:pPr lvl="1"/>
            <a:r>
              <a:rPr lang="en-US" dirty="0"/>
              <a:t>low diversity reservoirs</a:t>
            </a:r>
          </a:p>
          <a:p>
            <a:pPr lvl="1"/>
            <a:r>
              <a:rPr lang="en-US" dirty="0"/>
              <a:t>minimal to absent HIV specific humoral and cellular responses</a:t>
            </a:r>
          </a:p>
          <a:p>
            <a:pPr lvl="1"/>
            <a:r>
              <a:rPr lang="en-US" dirty="0"/>
              <a:t>low </a:t>
            </a:r>
            <a:r>
              <a:rPr lang="en-US" dirty="0" err="1"/>
              <a:t>proviral</a:t>
            </a:r>
            <a:r>
              <a:rPr lang="en-US" dirty="0"/>
              <a:t> reservoir size correlated with absent or restricted antibody responses</a:t>
            </a:r>
          </a:p>
          <a:p>
            <a:endParaRPr lang="en-US" dirty="0"/>
          </a:p>
        </p:txBody>
      </p:sp>
      <p:pic>
        <p:nvPicPr>
          <p:cNvPr id="7" name="Content Placeholder 6">
            <a:extLst>
              <a:ext uri="{FF2B5EF4-FFF2-40B4-BE49-F238E27FC236}">
                <a16:creationId xmlns:a16="http://schemas.microsoft.com/office/drawing/2014/main" id="{C2C89A92-F6F0-B54C-B264-5D26C9D52A42}"/>
              </a:ext>
            </a:extLst>
          </p:cNvPr>
          <p:cNvPicPr>
            <a:picLocks noGrp="1" noChangeAspect="1"/>
          </p:cNvPicPr>
          <p:nvPr>
            <p:ph sz="half" idx="2"/>
          </p:nvPr>
        </p:nvPicPr>
        <p:blipFill>
          <a:blip r:embed="rId3"/>
          <a:stretch>
            <a:fillRect/>
          </a:stretch>
        </p:blipFill>
        <p:spPr>
          <a:xfrm>
            <a:off x="1180617" y="2562234"/>
            <a:ext cx="4205339" cy="2638418"/>
          </a:xfrm>
          <a:prstGeom prst="rect">
            <a:avLst/>
          </a:prstGeom>
        </p:spPr>
      </p:pic>
      <p:sp>
        <p:nvSpPr>
          <p:cNvPr id="8" name="Content Placeholder 2">
            <a:extLst>
              <a:ext uri="{FF2B5EF4-FFF2-40B4-BE49-F238E27FC236}">
                <a16:creationId xmlns:a16="http://schemas.microsoft.com/office/drawing/2014/main" id="{0B53B709-84DD-B648-B6E7-68C09DAB1362}"/>
              </a:ext>
            </a:extLst>
          </p:cNvPr>
          <p:cNvSpPr txBox="1">
            <a:spLocks/>
          </p:cNvSpPr>
          <p:nvPr/>
        </p:nvSpPr>
        <p:spPr>
          <a:xfrm>
            <a:off x="1180617" y="5200652"/>
            <a:ext cx="4097439" cy="57499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18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16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16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spcBef>
                <a:spcPts val="0"/>
              </a:spcBef>
              <a:buFont typeface="Arial"/>
              <a:buNone/>
            </a:pPr>
            <a:r>
              <a:rPr lang="en-US" sz="1400" dirty="0">
                <a:latin typeface="Franklin Gothic Medium" panose="020B0603020102020204" pitchFamily="34" charset="0"/>
              </a:rPr>
              <a:t>Children with HIV Early Antiretroviral Therapy (CHER) trial. </a:t>
            </a:r>
            <a:r>
              <a:rPr lang="en-US" sz="1400" dirty="0" err="1">
                <a:latin typeface="Franklin Gothic Medium" panose="020B0603020102020204" pitchFamily="34" charset="0"/>
              </a:rPr>
              <a:t>Violari</a:t>
            </a:r>
            <a:r>
              <a:rPr lang="en-US" sz="1400" dirty="0">
                <a:latin typeface="Franklin Gothic Medium" panose="020B0603020102020204" pitchFamily="34" charset="0"/>
              </a:rPr>
              <a:t> A et al. NEJM 2008</a:t>
            </a:r>
          </a:p>
          <a:p>
            <a:pPr marL="0" indent="0">
              <a:buFont typeface="Arial"/>
              <a:buNone/>
            </a:pPr>
            <a:endParaRPr lang="en-US" dirty="0"/>
          </a:p>
        </p:txBody>
      </p:sp>
      <p:sp>
        <p:nvSpPr>
          <p:cNvPr id="9" name="TextBox 8">
            <a:extLst>
              <a:ext uri="{FF2B5EF4-FFF2-40B4-BE49-F238E27FC236}">
                <a16:creationId xmlns:a16="http://schemas.microsoft.com/office/drawing/2014/main" id="{DCF73870-0B57-6F43-A864-7CABFF4A4D1B}"/>
              </a:ext>
            </a:extLst>
          </p:cNvPr>
          <p:cNvSpPr txBox="1"/>
          <p:nvPr/>
        </p:nvSpPr>
        <p:spPr>
          <a:xfrm>
            <a:off x="5991420" y="5322886"/>
            <a:ext cx="5334374" cy="646331"/>
          </a:xfrm>
          <a:prstGeom prst="rect">
            <a:avLst/>
          </a:prstGeom>
          <a:noFill/>
        </p:spPr>
        <p:txBody>
          <a:bodyPr wrap="square" rtlCol="0">
            <a:spAutoFit/>
          </a:bodyPr>
          <a:lstStyle/>
          <a:p>
            <a:r>
              <a:rPr lang="en-US" sz="1200" dirty="0">
                <a:latin typeface="Franklin Gothic Medium" panose="020B0603020102020204" pitchFamily="34" charset="0"/>
              </a:rPr>
              <a:t>Persaud D et al. JAMA Peds 2012; </a:t>
            </a:r>
            <a:r>
              <a:rPr lang="en-US" sz="1200" dirty="0" err="1">
                <a:latin typeface="Franklin Gothic Medium" panose="020B0603020102020204" pitchFamily="34" charset="0"/>
              </a:rPr>
              <a:t>Ananworanich</a:t>
            </a:r>
            <a:r>
              <a:rPr lang="en-US" sz="1200" dirty="0">
                <a:latin typeface="Franklin Gothic Medium" panose="020B0603020102020204" pitchFamily="34" charset="0"/>
              </a:rPr>
              <a:t> J et al. AIDS  2014; </a:t>
            </a:r>
            <a:r>
              <a:rPr lang="en-US" sz="1200" b="1" dirty="0">
                <a:latin typeface="Franklin Gothic Medium" panose="020B0603020102020204" pitchFamily="34" charset="0"/>
              </a:rPr>
              <a:t>Van Zyl</a:t>
            </a:r>
            <a:r>
              <a:rPr lang="en-US" sz="1200" dirty="0">
                <a:latin typeface="Franklin Gothic Medium" panose="020B0603020102020204" pitchFamily="34" charset="0"/>
              </a:rPr>
              <a:t> GU </a:t>
            </a:r>
            <a:r>
              <a:rPr lang="en-US" sz="1200" dirty="0" err="1">
                <a:latin typeface="Franklin Gothic Medium" panose="020B0603020102020204" pitchFamily="34" charset="0"/>
              </a:rPr>
              <a:t>jid</a:t>
            </a:r>
            <a:r>
              <a:rPr lang="en-US" sz="1200" dirty="0">
                <a:latin typeface="Franklin Gothic Medium" panose="020B0603020102020204" pitchFamily="34" charset="0"/>
              </a:rPr>
              <a:t> 2015; </a:t>
            </a:r>
            <a:r>
              <a:rPr lang="en-US" sz="1200" b="1" dirty="0">
                <a:latin typeface="Franklin Gothic Medium" panose="020B0603020102020204" pitchFamily="34" charset="0"/>
              </a:rPr>
              <a:t>Van Zyl</a:t>
            </a:r>
            <a:r>
              <a:rPr lang="en-US" sz="1200" dirty="0">
                <a:latin typeface="Franklin Gothic Medium" panose="020B0603020102020204" pitchFamily="34" charset="0"/>
              </a:rPr>
              <a:t> GU JCI 2017; McManus M et al. CID 2019; Rocca S et al. J Peds Infect Dis Society 2019</a:t>
            </a:r>
          </a:p>
        </p:txBody>
      </p:sp>
    </p:spTree>
    <p:extLst>
      <p:ext uri="{BB962C8B-B14F-4D97-AF65-F5344CB8AC3E}">
        <p14:creationId xmlns:p14="http://schemas.microsoft.com/office/powerpoint/2010/main" val="37890677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9C9A31-D9C5-FF4A-8EFB-C8D6085D1F01}"/>
              </a:ext>
            </a:extLst>
          </p:cNvPr>
          <p:cNvSpPr>
            <a:spLocks noGrp="1"/>
          </p:cNvSpPr>
          <p:nvPr>
            <p:ph type="title"/>
          </p:nvPr>
        </p:nvSpPr>
        <p:spPr/>
        <p:txBody>
          <a:bodyPr>
            <a:normAutofit/>
          </a:bodyPr>
          <a:lstStyle/>
          <a:p>
            <a:r>
              <a:rPr lang="en-US" sz="3200" dirty="0"/>
              <a:t>cases of post-treatment control in perinatal HIV infection WITH VERY EARLY AND EARLY art (2013-2019)</a:t>
            </a:r>
          </a:p>
        </p:txBody>
      </p:sp>
      <p:sp>
        <p:nvSpPr>
          <p:cNvPr id="5" name="Text Placeholder 4">
            <a:extLst>
              <a:ext uri="{FF2B5EF4-FFF2-40B4-BE49-F238E27FC236}">
                <a16:creationId xmlns:a16="http://schemas.microsoft.com/office/drawing/2014/main" id="{2169AB7A-2490-024B-8BFC-06670B41044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17755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hape 52">
            <a:extLst>
              <a:ext uri="{FF2B5EF4-FFF2-40B4-BE49-F238E27FC236}">
                <a16:creationId xmlns:a16="http://schemas.microsoft.com/office/drawing/2014/main" id="{A2D41348-8240-2D4B-9D3D-2D17A4638835}"/>
              </a:ext>
            </a:extLst>
          </p:cNvPr>
          <p:cNvSpPr>
            <a:spLocks noChangeArrowheads="1"/>
          </p:cNvSpPr>
          <p:nvPr/>
        </p:nvSpPr>
        <p:spPr bwMode="auto">
          <a:xfrm>
            <a:off x="1844676" y="5871775"/>
            <a:ext cx="8061324" cy="216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0" tIns="0" rIns="0" bIns="0" anchor="ctr">
            <a:spAutoFit/>
          </a:bodyPr>
          <a:lstStyle/>
          <a:p>
            <a:pPr>
              <a:defRPr sz="1800"/>
            </a:pPr>
            <a:r>
              <a:rPr sz="1406" dirty="0">
                <a:latin typeface="Helvetica Light"/>
                <a:ea typeface="Helvetica Light"/>
                <a:cs typeface="Helvetica Light"/>
              </a:rPr>
              <a:t>Persaud D, Gay H, Luzuriaga et al. NEJM 2013</a:t>
            </a:r>
            <a:r>
              <a:rPr lang="en-US" sz="1406" dirty="0">
                <a:latin typeface="Helvetica Light"/>
                <a:ea typeface="Helvetica Light"/>
                <a:cs typeface="Helvetica Light"/>
              </a:rPr>
              <a:t>;</a:t>
            </a:r>
            <a:r>
              <a:rPr sz="1406" dirty="0">
                <a:latin typeface="Helvetica Light"/>
                <a:ea typeface="Helvetica Light"/>
                <a:cs typeface="Helvetica Light"/>
              </a:rPr>
              <a:t>  Luzuriaga K, Gay H, Persaud D </a:t>
            </a:r>
            <a:r>
              <a:rPr lang="en-US" sz="1406" dirty="0">
                <a:latin typeface="Helvetica Light"/>
                <a:ea typeface="Helvetica Light"/>
                <a:cs typeface="Helvetica Light"/>
              </a:rPr>
              <a:t>et al. </a:t>
            </a:r>
            <a:r>
              <a:rPr sz="1406" dirty="0">
                <a:latin typeface="Helvetica Light"/>
                <a:ea typeface="Helvetica Light"/>
                <a:cs typeface="Helvetica Light"/>
              </a:rPr>
              <a:t> NEJM 2015</a:t>
            </a:r>
          </a:p>
        </p:txBody>
      </p:sp>
      <p:sp>
        <p:nvSpPr>
          <p:cNvPr id="3" name="Title 2">
            <a:extLst>
              <a:ext uri="{FF2B5EF4-FFF2-40B4-BE49-F238E27FC236}">
                <a16:creationId xmlns:a16="http://schemas.microsoft.com/office/drawing/2014/main" id="{A3520018-672E-604E-81A5-DC4CD6668DB9}"/>
              </a:ext>
            </a:extLst>
          </p:cNvPr>
          <p:cNvSpPr>
            <a:spLocks noGrp="1"/>
          </p:cNvSpPr>
          <p:nvPr>
            <p:ph type="title"/>
          </p:nvPr>
        </p:nvSpPr>
        <p:spPr>
          <a:xfrm>
            <a:off x="528327" y="341908"/>
            <a:ext cx="9377664" cy="829240"/>
          </a:xfrm>
        </p:spPr>
        <p:txBody>
          <a:bodyPr>
            <a:noAutofit/>
          </a:bodyPr>
          <a:lstStyle/>
          <a:p>
            <a:pPr>
              <a:defRPr/>
            </a:pPr>
            <a:r>
              <a:rPr lang="en-US" sz="3600" dirty="0"/>
              <a:t>The Case of HIV Remission </a:t>
            </a:r>
            <a:br>
              <a:rPr lang="en-US" sz="3600" dirty="0"/>
            </a:br>
            <a:r>
              <a:rPr lang="en-US" sz="3600" dirty="0"/>
              <a:t>in the “Mississippi Baby”</a:t>
            </a:r>
          </a:p>
        </p:txBody>
      </p:sp>
      <p:grpSp>
        <p:nvGrpSpPr>
          <p:cNvPr id="64515" name="Group 4">
            <a:extLst>
              <a:ext uri="{FF2B5EF4-FFF2-40B4-BE49-F238E27FC236}">
                <a16:creationId xmlns:a16="http://schemas.microsoft.com/office/drawing/2014/main" id="{94995639-5E98-2B4C-A1E3-3C769ECF5FE9}"/>
              </a:ext>
            </a:extLst>
          </p:cNvPr>
          <p:cNvGrpSpPr>
            <a:grpSpLocks/>
          </p:cNvGrpSpPr>
          <p:nvPr/>
        </p:nvGrpSpPr>
        <p:grpSpPr bwMode="auto">
          <a:xfrm>
            <a:off x="1622502" y="1807587"/>
            <a:ext cx="8300532" cy="4060570"/>
            <a:chOff x="423791" y="1835711"/>
            <a:chExt cx="8300164" cy="3692614"/>
          </a:xfrm>
        </p:grpSpPr>
        <p:sp>
          <p:nvSpPr>
            <p:cNvPr id="6" name="Rectangle 5">
              <a:extLst>
                <a:ext uri="{FF2B5EF4-FFF2-40B4-BE49-F238E27FC236}">
                  <a16:creationId xmlns:a16="http://schemas.microsoft.com/office/drawing/2014/main" id="{95E3FA8E-A3BF-B343-853C-42BA49920E23}"/>
                </a:ext>
              </a:extLst>
            </p:cNvPr>
            <p:cNvSpPr/>
            <p:nvPr/>
          </p:nvSpPr>
          <p:spPr>
            <a:xfrm>
              <a:off x="4800575" y="2517397"/>
              <a:ext cx="2939920" cy="1007275"/>
            </a:xfrm>
            <a:prstGeom prst="rect">
              <a:avLst/>
            </a:prstGeom>
            <a:solidFill>
              <a:schemeClr val="accent6">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87" dirty="0">
                  <a:solidFill>
                    <a:srgbClr val="002060"/>
                  </a:solidFill>
                </a:rPr>
                <a:t>ART-free remission</a:t>
              </a:r>
            </a:p>
            <a:p>
              <a:pPr algn="ctr">
                <a:defRPr/>
              </a:pPr>
              <a:r>
                <a:rPr lang="en-US" sz="1687" dirty="0">
                  <a:solidFill>
                    <a:srgbClr val="002060"/>
                  </a:solidFill>
                </a:rPr>
                <a:t>for 27.6 months</a:t>
              </a:r>
            </a:p>
          </p:txBody>
        </p:sp>
        <p:cxnSp>
          <p:nvCxnSpPr>
            <p:cNvPr id="7" name="Straight Connector 6">
              <a:extLst>
                <a:ext uri="{FF2B5EF4-FFF2-40B4-BE49-F238E27FC236}">
                  <a16:creationId xmlns:a16="http://schemas.microsoft.com/office/drawing/2014/main" id="{EF3F890A-39E6-D148-B390-D0A59385C9AB}"/>
                </a:ext>
              </a:extLst>
            </p:cNvPr>
            <p:cNvCxnSpPr/>
            <p:nvPr/>
          </p:nvCxnSpPr>
          <p:spPr>
            <a:xfrm>
              <a:off x="914548" y="2476342"/>
              <a:ext cx="1701724" cy="0"/>
            </a:xfrm>
            <a:prstGeom prst="line">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64520" name="Group 7">
              <a:extLst>
                <a:ext uri="{FF2B5EF4-FFF2-40B4-BE49-F238E27FC236}">
                  <a16:creationId xmlns:a16="http://schemas.microsoft.com/office/drawing/2014/main" id="{70E08D29-7990-3944-A3BE-240F7E9B2236}"/>
                </a:ext>
              </a:extLst>
            </p:cNvPr>
            <p:cNvGrpSpPr>
              <a:grpSpLocks/>
            </p:cNvGrpSpPr>
            <p:nvPr/>
          </p:nvGrpSpPr>
          <p:grpSpPr bwMode="auto">
            <a:xfrm>
              <a:off x="2616852" y="2323205"/>
              <a:ext cx="304800" cy="304800"/>
              <a:chOff x="6172200" y="5105400"/>
              <a:chExt cx="304800" cy="304800"/>
            </a:xfrm>
          </p:grpSpPr>
          <p:cxnSp>
            <p:nvCxnSpPr>
              <p:cNvPr id="29" name="Straight Connector 28">
                <a:extLst>
                  <a:ext uri="{FF2B5EF4-FFF2-40B4-BE49-F238E27FC236}">
                    <a16:creationId xmlns:a16="http://schemas.microsoft.com/office/drawing/2014/main" id="{B759872D-5613-DE46-8E91-4542DC789240}"/>
                  </a:ext>
                </a:extLst>
              </p:cNvPr>
              <p:cNvCxnSpPr/>
              <p:nvPr/>
            </p:nvCxnSpPr>
            <p:spPr>
              <a:xfrm flipV="1">
                <a:off x="6171620" y="5106087"/>
                <a:ext cx="76197" cy="152449"/>
              </a:xfrm>
              <a:prstGeom prst="line">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0211148-FF16-5F4E-828C-43BA59287E26}"/>
                  </a:ext>
                </a:extLst>
              </p:cNvPr>
              <p:cNvCxnSpPr/>
              <p:nvPr/>
            </p:nvCxnSpPr>
            <p:spPr>
              <a:xfrm flipH="1" flipV="1">
                <a:off x="6247817" y="5106087"/>
                <a:ext cx="152393" cy="304898"/>
              </a:xfrm>
              <a:prstGeom prst="line">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505BF7A-1D79-1A4B-9650-17DEF5261BE4}"/>
                  </a:ext>
                </a:extLst>
              </p:cNvPr>
              <p:cNvCxnSpPr/>
              <p:nvPr/>
            </p:nvCxnSpPr>
            <p:spPr>
              <a:xfrm flipV="1">
                <a:off x="6400210" y="5258536"/>
                <a:ext cx="76197" cy="152449"/>
              </a:xfrm>
              <a:prstGeom prst="line">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76274D10-B59F-0143-B846-DF96A9708FB4}"/>
                </a:ext>
              </a:extLst>
            </p:cNvPr>
            <p:cNvCxnSpPr/>
            <p:nvPr/>
          </p:nvCxnSpPr>
          <p:spPr>
            <a:xfrm>
              <a:off x="2917884" y="2476342"/>
              <a:ext cx="5463932" cy="0"/>
            </a:xfrm>
            <a:prstGeom prst="line">
              <a:avLst/>
            </a:prstGeom>
            <a:ln w="2857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0E178E-D9F2-0143-A71A-DC90E7103D9E}"/>
                </a:ext>
              </a:extLst>
            </p:cNvPr>
            <p:cNvCxnSpPr/>
            <p:nvPr/>
          </p:nvCxnSpPr>
          <p:spPr>
            <a:xfrm flipH="1">
              <a:off x="1981301" y="2493810"/>
              <a:ext cx="0" cy="859113"/>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4523" name="TextBox 10">
              <a:extLst>
                <a:ext uri="{FF2B5EF4-FFF2-40B4-BE49-F238E27FC236}">
                  <a16:creationId xmlns:a16="http://schemas.microsoft.com/office/drawing/2014/main" id="{AB3E29AE-DC4A-9343-8167-D657256FE4AD}"/>
                </a:ext>
              </a:extLst>
            </p:cNvPr>
            <p:cNvSpPr txBox="1">
              <a:spLocks noChangeArrowheads="1"/>
            </p:cNvSpPr>
            <p:nvPr/>
          </p:nvSpPr>
          <p:spPr bwMode="auto">
            <a:xfrm rot="19467447">
              <a:off x="1824305" y="1835712"/>
              <a:ext cx="1011450" cy="32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r>
                <a:rPr lang="en-US" altLang="en-US" sz="1687"/>
                <a:t>30 hours</a:t>
              </a:r>
            </a:p>
          </p:txBody>
        </p:sp>
        <p:cxnSp>
          <p:nvCxnSpPr>
            <p:cNvPr id="12" name="Straight Connector 11">
              <a:extLst>
                <a:ext uri="{FF2B5EF4-FFF2-40B4-BE49-F238E27FC236}">
                  <a16:creationId xmlns:a16="http://schemas.microsoft.com/office/drawing/2014/main" id="{607A2526-91B4-7A40-A410-CB28EC4AAA14}"/>
                </a:ext>
              </a:extLst>
            </p:cNvPr>
            <p:cNvCxnSpPr/>
            <p:nvPr/>
          </p:nvCxnSpPr>
          <p:spPr>
            <a:xfrm flipV="1">
              <a:off x="7757957" y="2493810"/>
              <a:ext cx="0" cy="2231154"/>
            </a:xfrm>
            <a:prstGeom prst="line">
              <a:avLst/>
            </a:prstGeom>
            <a:ln>
              <a:solidFill>
                <a:schemeClr val="accent6">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00C784-A8A1-0749-9ABA-74C46B405D1D}"/>
                </a:ext>
              </a:extLst>
            </p:cNvPr>
            <p:cNvCxnSpPr/>
            <p:nvPr/>
          </p:nvCxnSpPr>
          <p:spPr>
            <a:xfrm>
              <a:off x="4205290" y="2420762"/>
              <a:ext cx="0" cy="1826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A60E495-94CD-8D43-80BB-15D639C79942}"/>
                </a:ext>
              </a:extLst>
            </p:cNvPr>
            <p:cNvCxnSpPr/>
            <p:nvPr/>
          </p:nvCxnSpPr>
          <p:spPr>
            <a:xfrm>
              <a:off x="5468884" y="2420762"/>
              <a:ext cx="0" cy="1826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2E29FAE-7A18-5140-B1D2-60EF31FCB487}"/>
                </a:ext>
              </a:extLst>
            </p:cNvPr>
            <p:cNvCxnSpPr/>
            <p:nvPr/>
          </p:nvCxnSpPr>
          <p:spPr>
            <a:xfrm>
              <a:off x="6730889" y="2420762"/>
              <a:ext cx="0" cy="1826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CC29AE-0680-0046-BF74-3391912DA729}"/>
                </a:ext>
              </a:extLst>
            </p:cNvPr>
            <p:cNvCxnSpPr/>
            <p:nvPr/>
          </p:nvCxnSpPr>
          <p:spPr>
            <a:xfrm>
              <a:off x="7994483" y="2420762"/>
              <a:ext cx="0" cy="1826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5403B93-FDF2-0A46-9105-077385A7EC73}"/>
                </a:ext>
              </a:extLst>
            </p:cNvPr>
            <p:cNvCxnSpPr/>
            <p:nvPr/>
          </p:nvCxnSpPr>
          <p:spPr>
            <a:xfrm flipV="1">
              <a:off x="4800575" y="2476342"/>
              <a:ext cx="0" cy="819413"/>
            </a:xfrm>
            <a:prstGeom prst="line">
              <a:avLst/>
            </a:prstGeom>
            <a:ln>
              <a:solidFill>
                <a:schemeClr val="accent6">
                  <a:lumMod val="50000"/>
                </a:schemeClr>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530" name="TextBox 17">
              <a:extLst>
                <a:ext uri="{FF2B5EF4-FFF2-40B4-BE49-F238E27FC236}">
                  <a16:creationId xmlns:a16="http://schemas.microsoft.com/office/drawing/2014/main" id="{2C68B906-0994-874D-9C10-8E5BB7B335FB}"/>
                </a:ext>
              </a:extLst>
            </p:cNvPr>
            <p:cNvSpPr txBox="1">
              <a:spLocks noChangeArrowheads="1"/>
            </p:cNvSpPr>
            <p:nvPr/>
          </p:nvSpPr>
          <p:spPr bwMode="auto">
            <a:xfrm>
              <a:off x="7055302" y="4724400"/>
              <a:ext cx="1668653" cy="30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r>
                <a:rPr lang="en-US" altLang="en-US" sz="1600" dirty="0">
                  <a:solidFill>
                    <a:srgbClr val="C00000"/>
                  </a:solidFill>
                </a:rPr>
                <a:t>Rebound </a:t>
              </a:r>
              <a:r>
                <a:rPr lang="en-US" altLang="en-US" sz="1600" dirty="0" err="1">
                  <a:solidFill>
                    <a:srgbClr val="C00000"/>
                  </a:solidFill>
                </a:rPr>
                <a:t>Viremia</a:t>
              </a:r>
              <a:endParaRPr lang="en-US" altLang="en-US" sz="1600" dirty="0">
                <a:solidFill>
                  <a:srgbClr val="C00000"/>
                </a:solidFill>
              </a:endParaRPr>
            </a:p>
          </p:txBody>
        </p:sp>
        <p:sp>
          <p:nvSpPr>
            <p:cNvPr id="64531" name="TextBox 18">
              <a:extLst>
                <a:ext uri="{FF2B5EF4-FFF2-40B4-BE49-F238E27FC236}">
                  <a16:creationId xmlns:a16="http://schemas.microsoft.com/office/drawing/2014/main" id="{717E5F84-0890-4746-A2F8-D65A6A34A947}"/>
                </a:ext>
              </a:extLst>
            </p:cNvPr>
            <p:cNvSpPr txBox="1">
              <a:spLocks noChangeArrowheads="1"/>
            </p:cNvSpPr>
            <p:nvPr/>
          </p:nvSpPr>
          <p:spPr bwMode="auto">
            <a:xfrm rot="19440000">
              <a:off x="819607" y="1835715"/>
              <a:ext cx="747223" cy="32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r>
                <a:rPr lang="en-US" altLang="en-US" sz="1687" dirty="0"/>
                <a:t>BIRTH</a:t>
              </a:r>
            </a:p>
          </p:txBody>
        </p:sp>
        <p:sp>
          <p:nvSpPr>
            <p:cNvPr id="64532" name="TextBox 19">
              <a:extLst>
                <a:ext uri="{FF2B5EF4-FFF2-40B4-BE49-F238E27FC236}">
                  <a16:creationId xmlns:a16="http://schemas.microsoft.com/office/drawing/2014/main" id="{39C356D0-4053-8343-993A-FFDE7023819F}"/>
                </a:ext>
              </a:extLst>
            </p:cNvPr>
            <p:cNvSpPr txBox="1">
              <a:spLocks noChangeArrowheads="1"/>
            </p:cNvSpPr>
            <p:nvPr/>
          </p:nvSpPr>
          <p:spPr bwMode="auto">
            <a:xfrm rot="19440000">
              <a:off x="4514577" y="1835711"/>
              <a:ext cx="1181810" cy="32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r>
                <a:rPr lang="en-US" altLang="en-US" sz="1687">
                  <a:solidFill>
                    <a:srgbClr val="FF0000"/>
                  </a:solidFill>
                </a:rPr>
                <a:t>18 months</a:t>
              </a:r>
            </a:p>
          </p:txBody>
        </p:sp>
        <p:sp>
          <p:nvSpPr>
            <p:cNvPr id="64533" name="TextBox 20">
              <a:extLst>
                <a:ext uri="{FF2B5EF4-FFF2-40B4-BE49-F238E27FC236}">
                  <a16:creationId xmlns:a16="http://schemas.microsoft.com/office/drawing/2014/main" id="{2E57C713-1FA0-2A4E-8A29-50E6FA4BEE01}"/>
                </a:ext>
              </a:extLst>
            </p:cNvPr>
            <p:cNvSpPr txBox="1">
              <a:spLocks noChangeArrowheads="1"/>
            </p:cNvSpPr>
            <p:nvPr/>
          </p:nvSpPr>
          <p:spPr bwMode="auto">
            <a:xfrm>
              <a:off x="3847554" y="3295650"/>
              <a:ext cx="1107818" cy="32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r>
                <a:rPr lang="en-US" altLang="en-US" sz="1687" dirty="0">
                  <a:solidFill>
                    <a:srgbClr val="0070C0"/>
                  </a:solidFill>
                </a:rPr>
                <a:t>Stops ART</a:t>
              </a:r>
            </a:p>
          </p:txBody>
        </p:sp>
        <p:sp>
          <p:nvSpPr>
            <p:cNvPr id="64534" name="TextBox 21">
              <a:extLst>
                <a:ext uri="{FF2B5EF4-FFF2-40B4-BE49-F238E27FC236}">
                  <a16:creationId xmlns:a16="http://schemas.microsoft.com/office/drawing/2014/main" id="{E80064DD-D4AD-1642-8B1B-ED1BDAB33F03}"/>
                </a:ext>
              </a:extLst>
            </p:cNvPr>
            <p:cNvSpPr txBox="1">
              <a:spLocks noChangeArrowheads="1"/>
            </p:cNvSpPr>
            <p:nvPr/>
          </p:nvSpPr>
          <p:spPr bwMode="auto">
            <a:xfrm rot="19440000">
              <a:off x="7423619" y="1835712"/>
              <a:ext cx="1183284" cy="32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r>
                <a:rPr lang="en-US" altLang="en-US" sz="1687"/>
                <a:t>46 months</a:t>
              </a:r>
            </a:p>
          </p:txBody>
        </p:sp>
        <p:cxnSp>
          <p:nvCxnSpPr>
            <p:cNvPr id="23" name="Straight Connector 22">
              <a:extLst>
                <a:ext uri="{FF2B5EF4-FFF2-40B4-BE49-F238E27FC236}">
                  <a16:creationId xmlns:a16="http://schemas.microsoft.com/office/drawing/2014/main" id="{96441D40-5A78-AD47-9F1C-16468FAFD3B2}"/>
                </a:ext>
              </a:extLst>
            </p:cNvPr>
            <p:cNvCxnSpPr/>
            <p:nvPr/>
          </p:nvCxnSpPr>
          <p:spPr>
            <a:xfrm flipH="1" flipV="1">
              <a:off x="5341889" y="2484282"/>
              <a:ext cx="0" cy="1754751"/>
            </a:xfrm>
            <a:prstGeom prst="line">
              <a:avLst/>
            </a:prstGeom>
            <a:ln>
              <a:solidFill>
                <a:schemeClr val="accent6">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536" name="TextBox 23">
              <a:extLst>
                <a:ext uri="{FF2B5EF4-FFF2-40B4-BE49-F238E27FC236}">
                  <a16:creationId xmlns:a16="http://schemas.microsoft.com/office/drawing/2014/main" id="{71BBE560-7024-4844-8B62-B3A2791940E3}"/>
                </a:ext>
              </a:extLst>
            </p:cNvPr>
            <p:cNvSpPr txBox="1">
              <a:spLocks noChangeArrowheads="1"/>
            </p:cNvSpPr>
            <p:nvPr/>
          </p:nvSpPr>
          <p:spPr bwMode="auto">
            <a:xfrm>
              <a:off x="4290725" y="4248150"/>
              <a:ext cx="2814428" cy="2807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r>
                <a:rPr lang="en-US" altLang="en-US" sz="1406" dirty="0">
                  <a:solidFill>
                    <a:srgbClr val="C00000"/>
                  </a:solidFill>
                </a:rPr>
                <a:t>No HIV-1 detected in blood plasma</a:t>
              </a:r>
            </a:p>
          </p:txBody>
        </p:sp>
        <p:sp>
          <p:nvSpPr>
            <p:cNvPr id="64537" name="TextBox 24">
              <a:extLst>
                <a:ext uri="{FF2B5EF4-FFF2-40B4-BE49-F238E27FC236}">
                  <a16:creationId xmlns:a16="http://schemas.microsoft.com/office/drawing/2014/main" id="{54CB55B7-C1A8-7F48-A751-9A6D3B095DC2}"/>
                </a:ext>
              </a:extLst>
            </p:cNvPr>
            <p:cNvSpPr txBox="1">
              <a:spLocks noChangeArrowheads="1"/>
            </p:cNvSpPr>
            <p:nvPr/>
          </p:nvSpPr>
          <p:spPr bwMode="auto">
            <a:xfrm rot="19440000">
              <a:off x="5068455" y="1861931"/>
              <a:ext cx="1183284" cy="32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r>
                <a:rPr lang="en-US" altLang="en-US" sz="1687">
                  <a:solidFill>
                    <a:srgbClr val="FF0000"/>
                  </a:solidFill>
                </a:rPr>
                <a:t>23 months</a:t>
              </a:r>
            </a:p>
          </p:txBody>
        </p:sp>
        <p:cxnSp>
          <p:nvCxnSpPr>
            <p:cNvPr id="26" name="Straight Connector 25">
              <a:extLst>
                <a:ext uri="{FF2B5EF4-FFF2-40B4-BE49-F238E27FC236}">
                  <a16:creationId xmlns:a16="http://schemas.microsoft.com/office/drawing/2014/main" id="{C7A66F97-CEAC-3840-9022-A6F6B3FC76BE}"/>
                </a:ext>
              </a:extLst>
            </p:cNvPr>
            <p:cNvCxnSpPr/>
            <p:nvPr/>
          </p:nvCxnSpPr>
          <p:spPr>
            <a:xfrm flipV="1">
              <a:off x="1133613" y="2484282"/>
              <a:ext cx="0" cy="2231154"/>
            </a:xfrm>
            <a:prstGeom prst="line">
              <a:avLst/>
            </a:prstGeom>
            <a:ln>
              <a:solidFill>
                <a:schemeClr val="accent6">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539" name="TextBox 26">
              <a:extLst>
                <a:ext uri="{FF2B5EF4-FFF2-40B4-BE49-F238E27FC236}">
                  <a16:creationId xmlns:a16="http://schemas.microsoft.com/office/drawing/2014/main" id="{23D575A2-A2C9-7840-9461-B21DC566AE75}"/>
                </a:ext>
              </a:extLst>
            </p:cNvPr>
            <p:cNvSpPr txBox="1">
              <a:spLocks noChangeArrowheads="1"/>
            </p:cNvSpPr>
            <p:nvPr/>
          </p:nvSpPr>
          <p:spPr bwMode="auto">
            <a:xfrm>
              <a:off x="423791" y="4736070"/>
              <a:ext cx="2481146" cy="792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algn="ctr"/>
              <a:r>
                <a:rPr lang="en-US" altLang="en-US" sz="1687" dirty="0">
                  <a:solidFill>
                    <a:srgbClr val="C00000"/>
                  </a:solidFill>
                </a:rPr>
                <a:t>HIV-1 detected in blood</a:t>
              </a:r>
            </a:p>
            <a:p>
              <a:pPr algn="ctr"/>
              <a:r>
                <a:rPr lang="en-US" altLang="en-US" sz="1687" dirty="0">
                  <a:solidFill>
                    <a:srgbClr val="C00000"/>
                  </a:solidFill>
                </a:rPr>
                <a:t>at 2 separate time points</a:t>
              </a:r>
            </a:p>
            <a:p>
              <a:pPr algn="ctr"/>
              <a:r>
                <a:rPr lang="en-US" altLang="en-US" sz="1687" dirty="0">
                  <a:solidFill>
                    <a:srgbClr val="C00000"/>
                  </a:solidFill>
                </a:rPr>
                <a:t>(</a:t>
              </a:r>
              <a:r>
                <a:rPr lang="en-US" altLang="en-US" sz="1687" i="1" dirty="0">
                  <a:solidFill>
                    <a:srgbClr val="C00000"/>
                  </a:solidFill>
                </a:rPr>
                <a:t>in-utero</a:t>
              </a:r>
              <a:r>
                <a:rPr lang="en-US" altLang="en-US" sz="1687" dirty="0">
                  <a:solidFill>
                    <a:srgbClr val="C00000"/>
                  </a:solidFill>
                </a:rPr>
                <a:t> infected)</a:t>
              </a:r>
            </a:p>
          </p:txBody>
        </p:sp>
        <p:cxnSp>
          <p:nvCxnSpPr>
            <p:cNvPr id="28" name="Straight Connector 27">
              <a:extLst>
                <a:ext uri="{FF2B5EF4-FFF2-40B4-BE49-F238E27FC236}">
                  <a16:creationId xmlns:a16="http://schemas.microsoft.com/office/drawing/2014/main" id="{B19D0BD1-95F6-7440-9B8D-F103E7D86D61}"/>
                </a:ext>
              </a:extLst>
            </p:cNvPr>
            <p:cNvCxnSpPr/>
            <p:nvPr/>
          </p:nvCxnSpPr>
          <p:spPr>
            <a:xfrm flipV="1">
              <a:off x="1765410" y="2476342"/>
              <a:ext cx="0" cy="2229567"/>
            </a:xfrm>
            <a:prstGeom prst="line">
              <a:avLst/>
            </a:prstGeom>
            <a:ln>
              <a:solidFill>
                <a:schemeClr val="accent6">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4516" name="TextBox 31">
            <a:extLst>
              <a:ext uri="{FF2B5EF4-FFF2-40B4-BE49-F238E27FC236}">
                <a16:creationId xmlns:a16="http://schemas.microsoft.com/office/drawing/2014/main" id="{ECCA12E3-C2C6-6742-A70B-65093BDEE3E4}"/>
              </a:ext>
            </a:extLst>
          </p:cNvPr>
          <p:cNvSpPr txBox="1">
            <a:spLocks noChangeArrowheads="1"/>
          </p:cNvSpPr>
          <p:nvPr/>
        </p:nvSpPr>
        <p:spPr bwMode="auto">
          <a:xfrm>
            <a:off x="2305459" y="3425919"/>
            <a:ext cx="2550570" cy="6115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r>
              <a:rPr lang="en-US" altLang="en-US" sz="1687" dirty="0">
                <a:solidFill>
                  <a:srgbClr val="0070C0"/>
                </a:solidFill>
              </a:rPr>
              <a:t>Begins Triple ART regimen</a:t>
            </a:r>
          </a:p>
          <a:p>
            <a:r>
              <a:rPr lang="en-US" altLang="en-US" sz="1687" dirty="0">
                <a:solidFill>
                  <a:srgbClr val="0070C0"/>
                </a:solidFill>
              </a:rPr>
              <a:t>as enhanced prophylaxis</a:t>
            </a:r>
          </a:p>
        </p:txBody>
      </p:sp>
      <p:pic>
        <p:nvPicPr>
          <p:cNvPr id="64517" name="Picture 2" descr="baby">
            <a:extLst>
              <a:ext uri="{FF2B5EF4-FFF2-40B4-BE49-F238E27FC236}">
                <a16:creationId xmlns:a16="http://schemas.microsoft.com/office/drawing/2014/main" id="{B906E1DD-628E-D24E-AB43-E7B44363A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7158" y="0"/>
            <a:ext cx="1722437" cy="172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5627743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6C3A2-1120-B64B-A447-EA3261EFD924}"/>
              </a:ext>
            </a:extLst>
          </p:cNvPr>
          <p:cNvSpPr>
            <a:spLocks noGrp="1"/>
          </p:cNvSpPr>
          <p:nvPr>
            <p:ph type="title"/>
          </p:nvPr>
        </p:nvSpPr>
        <p:spPr/>
        <p:txBody>
          <a:bodyPr>
            <a:normAutofit fontScale="90000"/>
          </a:bodyPr>
          <a:lstStyle/>
          <a:p>
            <a:r>
              <a:rPr lang="en-US" dirty="0"/>
              <a:t>Viral and Immune Profiles of the Mississippi Baby During Post-Treatment Control</a:t>
            </a:r>
          </a:p>
        </p:txBody>
      </p:sp>
      <p:sp>
        <p:nvSpPr>
          <p:cNvPr id="3" name="Slide Number Placeholder 2">
            <a:extLst>
              <a:ext uri="{FF2B5EF4-FFF2-40B4-BE49-F238E27FC236}">
                <a16:creationId xmlns:a16="http://schemas.microsoft.com/office/drawing/2014/main" id="{80E054C1-9763-F148-B587-9A705AE96495}"/>
              </a:ext>
            </a:extLst>
          </p:cNvPr>
          <p:cNvSpPr txBox="1">
            <a:spLocks/>
          </p:cNvSpPr>
          <p:nvPr/>
        </p:nvSpPr>
        <p:spPr>
          <a:xfrm>
            <a:off x="8737600" y="6356352"/>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35672F5-7387-954D-974B-1620A4A27853}" type="slidenum">
              <a:rPr lang="en-US" smtClean="0"/>
              <a:pPr>
                <a:defRPr/>
              </a:pPr>
              <a:t>14</a:t>
            </a:fld>
            <a:endParaRPr lang="en-US"/>
          </a:p>
        </p:txBody>
      </p:sp>
      <p:grpSp>
        <p:nvGrpSpPr>
          <p:cNvPr id="4" name="Group 3">
            <a:extLst>
              <a:ext uri="{FF2B5EF4-FFF2-40B4-BE49-F238E27FC236}">
                <a16:creationId xmlns:a16="http://schemas.microsoft.com/office/drawing/2014/main" id="{091AB4C7-BFFF-094A-A733-056BB1BF8CAC}"/>
              </a:ext>
            </a:extLst>
          </p:cNvPr>
          <p:cNvGrpSpPr>
            <a:grpSpLocks/>
          </p:cNvGrpSpPr>
          <p:nvPr/>
        </p:nvGrpSpPr>
        <p:grpSpPr bwMode="auto">
          <a:xfrm>
            <a:off x="5384761" y="1569735"/>
            <a:ext cx="3730625" cy="3141663"/>
            <a:chOff x="5222306" y="2012242"/>
            <a:chExt cx="3731193" cy="3141701"/>
          </a:xfrm>
        </p:grpSpPr>
        <p:pic>
          <p:nvPicPr>
            <p:cNvPr id="5" name="Picture 7">
              <a:extLst>
                <a:ext uri="{FF2B5EF4-FFF2-40B4-BE49-F238E27FC236}">
                  <a16:creationId xmlns:a16="http://schemas.microsoft.com/office/drawing/2014/main" id="{DDE3E20D-7073-8442-87BF-EB9034822F76}"/>
                </a:ext>
              </a:extLst>
            </p:cNvPr>
            <p:cNvPicPr>
              <a:picLocks noChangeAspect="1"/>
            </p:cNvPicPr>
            <p:nvPr/>
          </p:nvPicPr>
          <p:blipFill>
            <a:blip r:embed="rId2">
              <a:extLst>
                <a:ext uri="{28A0092B-C50C-407E-A947-70E740481C1C}">
                  <a14:useLocalDpi xmlns:a14="http://schemas.microsoft.com/office/drawing/2010/main" val="0"/>
                </a:ext>
              </a:extLst>
            </a:blip>
            <a:srcRect l="33008" b="14169"/>
            <a:stretch>
              <a:fillRect/>
            </a:stretch>
          </p:blipFill>
          <p:spPr bwMode="auto">
            <a:xfrm>
              <a:off x="5227976" y="2012242"/>
              <a:ext cx="2021746" cy="281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a:extLst>
                <a:ext uri="{FF2B5EF4-FFF2-40B4-BE49-F238E27FC236}">
                  <a16:creationId xmlns:a16="http://schemas.microsoft.com/office/drawing/2014/main" id="{338792D9-A565-4E4C-88B9-7D86FAED5D12}"/>
                </a:ext>
              </a:extLst>
            </p:cNvPr>
            <p:cNvSpPr txBox="1">
              <a:spLocks noChangeArrowheads="1"/>
            </p:cNvSpPr>
            <p:nvPr/>
          </p:nvSpPr>
          <p:spPr bwMode="auto">
            <a:xfrm flipH="1">
              <a:off x="5222306" y="4784611"/>
              <a:ext cx="37311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eaLnBrk="1" hangingPunct="1"/>
              <a:r>
                <a:rPr lang="en-US" altLang="en-US">
                  <a:solidFill>
                    <a:schemeClr val="accent1"/>
                  </a:solidFill>
                </a:rPr>
                <a:t>No HIV-1 specific antibodies</a:t>
              </a:r>
            </a:p>
          </p:txBody>
        </p:sp>
      </p:grpSp>
      <p:sp>
        <p:nvSpPr>
          <p:cNvPr id="7" name="TextBox 11">
            <a:extLst>
              <a:ext uri="{FF2B5EF4-FFF2-40B4-BE49-F238E27FC236}">
                <a16:creationId xmlns:a16="http://schemas.microsoft.com/office/drawing/2014/main" id="{1A17730F-47A0-0344-B147-E35BD570F2D6}"/>
              </a:ext>
            </a:extLst>
          </p:cNvPr>
          <p:cNvSpPr txBox="1">
            <a:spLocks noChangeArrowheads="1"/>
          </p:cNvSpPr>
          <p:nvPr/>
        </p:nvSpPr>
        <p:spPr bwMode="auto">
          <a:xfrm>
            <a:off x="1101496" y="5773505"/>
            <a:ext cx="8235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eaLnBrk="1" hangingPunct="1"/>
            <a:r>
              <a:rPr lang="en-US" altLang="en-US" sz="1400" i="1" dirty="0">
                <a:cs typeface="Arial" panose="020B0604020202020204" pitchFamily="34" charset="0"/>
              </a:rPr>
              <a:t>Persaud, Gay, </a:t>
            </a:r>
            <a:r>
              <a:rPr lang="en-US" altLang="en-US" sz="1400" i="1" dirty="0" err="1">
                <a:cs typeface="Arial" panose="020B0604020202020204" pitchFamily="34" charset="0"/>
              </a:rPr>
              <a:t>Luzuriaga</a:t>
            </a:r>
            <a:r>
              <a:rPr lang="en-US" altLang="en-US" sz="1400" i="1" dirty="0">
                <a:cs typeface="Arial" panose="020B0604020202020204" pitchFamily="34" charset="0"/>
              </a:rPr>
              <a:t> et al 2013 NEJM; </a:t>
            </a:r>
            <a:r>
              <a:rPr lang="en-US" altLang="en-US" sz="1400" i="1" dirty="0" err="1">
                <a:cs typeface="Arial" panose="020B0604020202020204" pitchFamily="34" charset="0"/>
              </a:rPr>
              <a:t>Luzuriaga</a:t>
            </a:r>
            <a:r>
              <a:rPr lang="en-US" altLang="en-US" sz="1400" i="1" dirty="0">
                <a:cs typeface="Arial" panose="020B0604020202020204" pitchFamily="34" charset="0"/>
              </a:rPr>
              <a:t>, Gay, Persaud et al  2015 NEJM</a:t>
            </a:r>
          </a:p>
        </p:txBody>
      </p:sp>
      <p:grpSp>
        <p:nvGrpSpPr>
          <p:cNvPr id="8" name="Group 7">
            <a:extLst>
              <a:ext uri="{FF2B5EF4-FFF2-40B4-BE49-F238E27FC236}">
                <a16:creationId xmlns:a16="http://schemas.microsoft.com/office/drawing/2014/main" id="{0484496B-4C3D-D04C-A4A0-ED7AA9543971}"/>
              </a:ext>
            </a:extLst>
          </p:cNvPr>
          <p:cNvGrpSpPr>
            <a:grpSpLocks/>
          </p:cNvGrpSpPr>
          <p:nvPr/>
        </p:nvGrpSpPr>
        <p:grpSpPr bwMode="auto">
          <a:xfrm>
            <a:off x="8077492" y="1905772"/>
            <a:ext cx="4068763" cy="1611313"/>
            <a:chOff x="568960" y="4387398"/>
            <a:chExt cx="4067961" cy="1610983"/>
          </a:xfrm>
        </p:grpSpPr>
        <p:pic>
          <p:nvPicPr>
            <p:cNvPr id="9" name="Content Placeholder 3">
              <a:extLst>
                <a:ext uri="{FF2B5EF4-FFF2-40B4-BE49-F238E27FC236}">
                  <a16:creationId xmlns:a16="http://schemas.microsoft.com/office/drawing/2014/main" id="{5DCF2415-9911-3B44-A5DB-2BD0798663CF}"/>
                </a:ext>
              </a:extLst>
            </p:cNvPr>
            <p:cNvPicPr>
              <a:picLocks noChangeAspect="1"/>
            </p:cNvPicPr>
            <p:nvPr/>
          </p:nvPicPr>
          <p:blipFill>
            <a:blip r:embed="rId3">
              <a:extLst>
                <a:ext uri="{28A0092B-C50C-407E-A947-70E740481C1C}">
                  <a14:useLocalDpi xmlns:a14="http://schemas.microsoft.com/office/drawing/2010/main" val="0"/>
                </a:ext>
              </a:extLst>
            </a:blip>
            <a:srcRect b="55994"/>
            <a:stretch>
              <a:fillRect/>
            </a:stretch>
          </p:blipFill>
          <p:spPr bwMode="auto">
            <a:xfrm>
              <a:off x="568960" y="4387398"/>
              <a:ext cx="4067961" cy="126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2">
              <a:extLst>
                <a:ext uri="{FF2B5EF4-FFF2-40B4-BE49-F238E27FC236}">
                  <a16:creationId xmlns:a16="http://schemas.microsoft.com/office/drawing/2014/main" id="{6BF5E8BF-DC31-274C-B266-94F719420FCC}"/>
                </a:ext>
              </a:extLst>
            </p:cNvPr>
            <p:cNvSpPr txBox="1">
              <a:spLocks noChangeArrowheads="1"/>
            </p:cNvSpPr>
            <p:nvPr/>
          </p:nvSpPr>
          <p:spPr bwMode="auto">
            <a:xfrm>
              <a:off x="937068" y="5629049"/>
              <a:ext cx="31904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eaLnBrk="1" hangingPunct="1"/>
              <a:r>
                <a:rPr lang="en-US" altLang="en-US" dirty="0">
                  <a:solidFill>
                    <a:schemeClr val="accent1"/>
                  </a:solidFill>
                </a:rPr>
                <a:t>No HIV-1 specific CTLs</a:t>
              </a:r>
            </a:p>
          </p:txBody>
        </p:sp>
      </p:grpSp>
      <p:sp>
        <p:nvSpPr>
          <p:cNvPr id="11" name="Rectangle 10">
            <a:extLst>
              <a:ext uri="{FF2B5EF4-FFF2-40B4-BE49-F238E27FC236}">
                <a16:creationId xmlns:a16="http://schemas.microsoft.com/office/drawing/2014/main" id="{E02209D2-6150-734C-8902-C821279EE7D6}"/>
              </a:ext>
            </a:extLst>
          </p:cNvPr>
          <p:cNvSpPr/>
          <p:nvPr/>
        </p:nvSpPr>
        <p:spPr>
          <a:xfrm>
            <a:off x="1241425" y="4718847"/>
            <a:ext cx="4432300" cy="1016000"/>
          </a:xfrm>
          <a:prstGeom prst="rect">
            <a:avLst/>
          </a:prstGeom>
        </p:spPr>
        <p:txBody>
          <a:bodyPr>
            <a:spAutoFit/>
          </a:bodyPr>
          <a:lstStyle/>
          <a:p>
            <a:pPr>
              <a:defRPr/>
            </a:pPr>
            <a:r>
              <a:rPr lang="en-US" sz="2000" dirty="0">
                <a:solidFill>
                  <a:schemeClr val="accent1">
                    <a:lumMod val="50000"/>
                  </a:schemeClr>
                </a:solidFill>
              </a:rPr>
              <a:t>No protective genetic alleles:</a:t>
            </a:r>
          </a:p>
          <a:p>
            <a:pPr>
              <a:defRPr/>
            </a:pPr>
            <a:r>
              <a:rPr lang="en-US" sz="2000" dirty="0">
                <a:solidFill>
                  <a:schemeClr val="accent1">
                    <a:lumMod val="50000"/>
                  </a:schemeClr>
                </a:solidFill>
              </a:rPr>
              <a:t>HLA typing: A3, A68, B7, B39, and Cw7</a:t>
            </a:r>
          </a:p>
          <a:p>
            <a:pPr>
              <a:defRPr/>
            </a:pPr>
            <a:r>
              <a:rPr lang="en-US" sz="2000" dirty="0">
                <a:solidFill>
                  <a:schemeClr val="accent1">
                    <a:lumMod val="50000"/>
                  </a:schemeClr>
                </a:solidFill>
              </a:rPr>
              <a:t>Wild-type CCR5 </a:t>
            </a:r>
          </a:p>
        </p:txBody>
      </p:sp>
      <p:pic>
        <p:nvPicPr>
          <p:cNvPr id="12" name="Picture 28" descr="Screen Shot 2016-07-20 at 7.01.59 AM.png">
            <a:extLst>
              <a:ext uri="{FF2B5EF4-FFF2-40B4-BE49-F238E27FC236}">
                <a16:creationId xmlns:a16="http://schemas.microsoft.com/office/drawing/2014/main" id="{6399B643-A09B-4840-863F-CEB1B5F37B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0056" y="1654811"/>
            <a:ext cx="3714750"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5">
            <a:extLst>
              <a:ext uri="{FF2B5EF4-FFF2-40B4-BE49-F238E27FC236}">
                <a16:creationId xmlns:a16="http://schemas.microsoft.com/office/drawing/2014/main" id="{72967FE6-0123-E443-B117-AE1A40639060}"/>
              </a:ext>
            </a:extLst>
          </p:cNvPr>
          <p:cNvSpPr txBox="1">
            <a:spLocks noChangeArrowheads="1"/>
          </p:cNvSpPr>
          <p:nvPr/>
        </p:nvSpPr>
        <p:spPr bwMode="auto">
          <a:xfrm>
            <a:off x="8930773" y="4039861"/>
            <a:ext cx="2362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eaLnBrk="1" hangingPunct="1"/>
            <a:r>
              <a:rPr lang="en-US" altLang="en-US" dirty="0">
                <a:solidFill>
                  <a:schemeClr val="accent1"/>
                </a:solidFill>
              </a:rPr>
              <a:t>No plasma viremia</a:t>
            </a:r>
          </a:p>
          <a:p>
            <a:pPr eaLnBrk="1" hangingPunct="1"/>
            <a:r>
              <a:rPr lang="en-US" altLang="en-US" dirty="0">
                <a:solidFill>
                  <a:schemeClr val="accent1"/>
                </a:solidFill>
              </a:rPr>
              <a:t>No latent reservoir (IUMP &lt;0.015)</a:t>
            </a:r>
          </a:p>
          <a:p>
            <a:pPr eaLnBrk="1" hangingPunct="1"/>
            <a:r>
              <a:rPr lang="en-US" altLang="en-US" dirty="0">
                <a:solidFill>
                  <a:schemeClr val="accent1"/>
                </a:solidFill>
              </a:rPr>
              <a:t>Intermittent low-level HIV DNA in PBMCs</a:t>
            </a:r>
          </a:p>
        </p:txBody>
      </p:sp>
    </p:spTree>
    <p:extLst>
      <p:ext uri="{BB962C8B-B14F-4D97-AF65-F5344CB8AC3E}">
        <p14:creationId xmlns:p14="http://schemas.microsoft.com/office/powerpoint/2010/main" val="56625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68476-70DD-0742-9AC6-2545BB8716C4}"/>
              </a:ext>
            </a:extLst>
          </p:cNvPr>
          <p:cNvSpPr>
            <a:spLocks noGrp="1"/>
          </p:cNvSpPr>
          <p:nvPr>
            <p:ph type="title"/>
          </p:nvPr>
        </p:nvSpPr>
        <p:spPr/>
        <p:txBody>
          <a:bodyPr>
            <a:normAutofit/>
          </a:bodyPr>
          <a:lstStyle/>
          <a:p>
            <a:r>
              <a:rPr lang="en-US" sz="3600" dirty="0"/>
              <a:t>Rebound Viremia Profile in the ”Mississippi baby”</a:t>
            </a:r>
          </a:p>
        </p:txBody>
      </p:sp>
      <p:sp>
        <p:nvSpPr>
          <p:cNvPr id="22" name="Content Placeholder 21">
            <a:extLst>
              <a:ext uri="{FF2B5EF4-FFF2-40B4-BE49-F238E27FC236}">
                <a16:creationId xmlns:a16="http://schemas.microsoft.com/office/drawing/2014/main" id="{56C31BB4-0B5A-B247-9F87-39C850DD9FDE}"/>
              </a:ext>
            </a:extLst>
          </p:cNvPr>
          <p:cNvSpPr>
            <a:spLocks noGrp="1"/>
          </p:cNvSpPr>
          <p:nvPr>
            <p:ph sz="half" idx="1"/>
          </p:nvPr>
        </p:nvSpPr>
        <p:spPr/>
        <p:txBody>
          <a:bodyPr/>
          <a:lstStyle/>
          <a:p>
            <a:endParaRPr lang="en-US"/>
          </a:p>
        </p:txBody>
      </p:sp>
      <p:sp>
        <p:nvSpPr>
          <p:cNvPr id="23" name="Content Placeholder 22">
            <a:extLst>
              <a:ext uri="{FF2B5EF4-FFF2-40B4-BE49-F238E27FC236}">
                <a16:creationId xmlns:a16="http://schemas.microsoft.com/office/drawing/2014/main" id="{BC6396B8-4E66-E04C-8DD0-26E803F8CCE9}"/>
              </a:ext>
            </a:extLst>
          </p:cNvPr>
          <p:cNvSpPr>
            <a:spLocks noGrp="1"/>
          </p:cNvSpPr>
          <p:nvPr>
            <p:ph sz="half" idx="2"/>
          </p:nvPr>
        </p:nvSpPr>
        <p:spPr/>
        <p:txBody>
          <a:bodyPr>
            <a:normAutofit/>
          </a:bodyPr>
          <a:lstStyle/>
          <a:p>
            <a:r>
              <a:rPr lang="en-US" sz="2400" dirty="0"/>
              <a:t>Clinically asymptomatic</a:t>
            </a:r>
          </a:p>
          <a:p>
            <a:r>
              <a:rPr lang="en-US" sz="2400" dirty="0"/>
              <a:t>Rebounded to near pre-ART levels</a:t>
            </a:r>
          </a:p>
          <a:p>
            <a:r>
              <a:rPr lang="en-US" sz="2400" dirty="0"/>
              <a:t>Controlled on ART</a:t>
            </a:r>
          </a:p>
          <a:p>
            <a:r>
              <a:rPr lang="en-US" sz="2400" dirty="0"/>
              <a:t>Seroconverted with rebound</a:t>
            </a:r>
          </a:p>
          <a:p>
            <a:r>
              <a:rPr lang="en-US" sz="2400" dirty="0"/>
              <a:t>Subtype B infection </a:t>
            </a:r>
          </a:p>
          <a:p>
            <a:r>
              <a:rPr lang="en-US" sz="2400" dirty="0"/>
              <a:t>Remains in follow-up</a:t>
            </a:r>
          </a:p>
          <a:p>
            <a:endParaRPr lang="en-US" sz="2400" dirty="0"/>
          </a:p>
          <a:p>
            <a:endParaRPr lang="en-US" sz="2400" dirty="0"/>
          </a:p>
        </p:txBody>
      </p:sp>
      <p:grpSp>
        <p:nvGrpSpPr>
          <p:cNvPr id="9" name="Group 8">
            <a:extLst>
              <a:ext uri="{FF2B5EF4-FFF2-40B4-BE49-F238E27FC236}">
                <a16:creationId xmlns:a16="http://schemas.microsoft.com/office/drawing/2014/main" id="{F53842E7-F98A-BE4C-B44F-DED69573A8A5}"/>
              </a:ext>
            </a:extLst>
          </p:cNvPr>
          <p:cNvGrpSpPr/>
          <p:nvPr/>
        </p:nvGrpSpPr>
        <p:grpSpPr>
          <a:xfrm>
            <a:off x="663575" y="1440665"/>
            <a:ext cx="5650538" cy="4441023"/>
            <a:chOff x="546100" y="1857375"/>
            <a:chExt cx="4730148" cy="3967163"/>
          </a:xfrm>
        </p:grpSpPr>
        <p:grpSp>
          <p:nvGrpSpPr>
            <p:cNvPr id="10" name="Group 7">
              <a:extLst>
                <a:ext uri="{FF2B5EF4-FFF2-40B4-BE49-F238E27FC236}">
                  <a16:creationId xmlns:a16="http://schemas.microsoft.com/office/drawing/2014/main" id="{993305F7-96EC-5145-84A7-AC5C577E8DD2}"/>
                </a:ext>
              </a:extLst>
            </p:cNvPr>
            <p:cNvGrpSpPr>
              <a:grpSpLocks/>
            </p:cNvGrpSpPr>
            <p:nvPr/>
          </p:nvGrpSpPr>
          <p:grpSpPr bwMode="auto">
            <a:xfrm>
              <a:off x="546100" y="1944688"/>
              <a:ext cx="4730148" cy="3879850"/>
              <a:chOff x="1488465" y="2137832"/>
              <a:chExt cx="5610538" cy="3958429"/>
            </a:xfrm>
          </p:grpSpPr>
          <p:graphicFrame>
            <p:nvGraphicFramePr>
              <p:cNvPr id="15" name="Object 3">
                <a:extLst>
                  <a:ext uri="{FF2B5EF4-FFF2-40B4-BE49-F238E27FC236}">
                    <a16:creationId xmlns:a16="http://schemas.microsoft.com/office/drawing/2014/main" id="{185F69C5-6942-0547-A9DA-4597F4D0C7EE}"/>
                  </a:ext>
                </a:extLst>
              </p:cNvPr>
              <p:cNvGraphicFramePr>
                <a:graphicFrameLocks noChangeAspect="1"/>
              </p:cNvGraphicFramePr>
              <p:nvPr/>
            </p:nvGraphicFramePr>
            <p:xfrm>
              <a:off x="1488465" y="2137832"/>
              <a:ext cx="5610538" cy="3958429"/>
            </p:xfrm>
            <a:graphic>
              <a:graphicData uri="http://schemas.openxmlformats.org/presentationml/2006/ole">
                <mc:AlternateContent xmlns:mc="http://schemas.openxmlformats.org/markup-compatibility/2006">
                  <mc:Choice xmlns:v="urn:schemas-microsoft-com:vml" Requires="v">
                    <p:oleObj spid="_x0000_s11343" name="Prism 5" r:id="rId3" imgW="3759200" imgH="2654300" progId="Prism5.Document">
                      <p:embed/>
                    </p:oleObj>
                  </mc:Choice>
                  <mc:Fallback>
                    <p:oleObj name="Prism 5" r:id="rId3" imgW="3759200" imgH="2654300" progId="Prism5.Document">
                      <p:embed/>
                      <p:pic>
                        <p:nvPicPr>
                          <p:cNvPr id="2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465" y="2137832"/>
                            <a:ext cx="5610538" cy="3958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6" name="Rectangle 15">
                <a:extLst>
                  <a:ext uri="{FF2B5EF4-FFF2-40B4-BE49-F238E27FC236}">
                    <a16:creationId xmlns:a16="http://schemas.microsoft.com/office/drawing/2014/main" id="{DB25E53B-9CB0-0249-BBA2-0A5F3359CA17}"/>
                  </a:ext>
                </a:extLst>
              </p:cNvPr>
              <p:cNvSpPr/>
              <p:nvPr/>
            </p:nvSpPr>
            <p:spPr>
              <a:xfrm>
                <a:off x="2396056" y="4711458"/>
                <a:ext cx="4074747" cy="519909"/>
              </a:xfrm>
              <a:prstGeom prst="rect">
                <a:avLst/>
              </a:prstGeom>
              <a:solidFill>
                <a:schemeClr val="bg1">
                  <a:lumMod val="8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600">
                  <a:solidFill>
                    <a:srgbClr val="FFFFFF"/>
                  </a:solidFill>
                  <a:latin typeface="Arial" charset="0"/>
                  <a:ea typeface="ＭＳ Ｐゴシック" charset="0"/>
                  <a:cs typeface="Arial" charset="0"/>
                </a:endParaRPr>
              </a:p>
            </p:txBody>
          </p:sp>
          <p:sp>
            <p:nvSpPr>
              <p:cNvPr id="17" name="矩形 34">
                <a:extLst>
                  <a:ext uri="{FF2B5EF4-FFF2-40B4-BE49-F238E27FC236}">
                    <a16:creationId xmlns:a16="http://schemas.microsoft.com/office/drawing/2014/main" id="{28389862-E0D8-F344-997D-932A1891C2DA}"/>
                  </a:ext>
                </a:extLst>
              </p:cNvPr>
              <p:cNvSpPr/>
              <p:nvPr/>
            </p:nvSpPr>
            <p:spPr>
              <a:xfrm>
                <a:off x="3646348" y="2497395"/>
                <a:ext cx="1830247" cy="41948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hangingPunct="1">
                  <a:defRPr/>
                </a:pPr>
                <a:r>
                  <a:rPr lang="en-US" sz="1600" b="1" dirty="0">
                    <a:solidFill>
                      <a:srgbClr val="00698B"/>
                    </a:solidFill>
                  </a:rPr>
                  <a:t>No ART</a:t>
                </a:r>
              </a:p>
            </p:txBody>
          </p:sp>
          <p:sp>
            <p:nvSpPr>
              <p:cNvPr id="18" name="矩形 34">
                <a:extLst>
                  <a:ext uri="{FF2B5EF4-FFF2-40B4-BE49-F238E27FC236}">
                    <a16:creationId xmlns:a16="http://schemas.microsoft.com/office/drawing/2014/main" id="{9FAC97CE-32B2-CA41-98DB-975C6A803F0D}"/>
                  </a:ext>
                </a:extLst>
              </p:cNvPr>
              <p:cNvSpPr/>
              <p:nvPr/>
            </p:nvSpPr>
            <p:spPr>
              <a:xfrm>
                <a:off x="2411120" y="2497395"/>
                <a:ext cx="1235228" cy="41948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hangingPunct="1">
                  <a:defRPr/>
                </a:pPr>
                <a:r>
                  <a:rPr lang="en-US" sz="1600" dirty="0">
                    <a:solidFill>
                      <a:srgbClr val="00698B"/>
                    </a:solidFill>
                    <a:cs typeface="Arial" panose="020B0604020202020204" pitchFamily="34" charset="0"/>
                  </a:rPr>
                  <a:t>ART </a:t>
                </a:r>
              </a:p>
            </p:txBody>
          </p:sp>
          <p:sp>
            <p:nvSpPr>
              <p:cNvPr id="19" name="矩形 34">
                <a:extLst>
                  <a:ext uri="{FF2B5EF4-FFF2-40B4-BE49-F238E27FC236}">
                    <a16:creationId xmlns:a16="http://schemas.microsoft.com/office/drawing/2014/main" id="{FC17B44C-9B3B-2642-BCDE-5B4EF55351AA}"/>
                  </a:ext>
                </a:extLst>
              </p:cNvPr>
              <p:cNvSpPr/>
              <p:nvPr/>
            </p:nvSpPr>
            <p:spPr>
              <a:xfrm>
                <a:off x="5461531" y="2497395"/>
                <a:ext cx="873698" cy="41948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hangingPunct="1">
                  <a:defRPr/>
                </a:pPr>
                <a:r>
                  <a:rPr lang="en-US" sz="1200" dirty="0">
                    <a:solidFill>
                      <a:srgbClr val="00698B"/>
                    </a:solidFill>
                    <a:cs typeface="Arial" panose="020B0604020202020204" pitchFamily="34" charset="0"/>
                  </a:rPr>
                  <a:t> </a:t>
                </a:r>
                <a:r>
                  <a:rPr lang="en-US" sz="1600" dirty="0">
                    <a:solidFill>
                      <a:srgbClr val="00698B"/>
                    </a:solidFill>
                    <a:cs typeface="Arial" panose="020B0604020202020204" pitchFamily="34" charset="0"/>
                  </a:rPr>
                  <a:t>ART</a:t>
                </a:r>
              </a:p>
            </p:txBody>
          </p:sp>
          <p:sp>
            <p:nvSpPr>
              <p:cNvPr id="20" name="TextBox 19">
                <a:extLst>
                  <a:ext uri="{FF2B5EF4-FFF2-40B4-BE49-F238E27FC236}">
                    <a16:creationId xmlns:a16="http://schemas.microsoft.com/office/drawing/2014/main" id="{CA22C379-3722-824D-B0BA-3319B5AED5C0}"/>
                  </a:ext>
                </a:extLst>
              </p:cNvPr>
              <p:cNvSpPr txBox="1"/>
              <p:nvPr/>
            </p:nvSpPr>
            <p:spPr>
              <a:xfrm>
                <a:off x="5559883" y="2855337"/>
                <a:ext cx="1270459" cy="532959"/>
              </a:xfrm>
              <a:prstGeom prst="rect">
                <a:avLst/>
              </a:prstGeom>
              <a:noFill/>
            </p:spPr>
            <p:txBody>
              <a:bodyPr wrap="none">
                <a:spAutoFit/>
              </a:bodyPr>
              <a:lstStyle/>
              <a:p>
                <a:pPr hangingPunct="1">
                  <a:defRPr/>
                </a:pPr>
                <a:r>
                  <a:rPr lang="en-US" sz="1600" dirty="0">
                    <a:solidFill>
                      <a:schemeClr val="accent1">
                        <a:lumMod val="50000"/>
                      </a:schemeClr>
                    </a:solidFill>
                  </a:rPr>
                  <a:t>16,750 c/ml; </a:t>
                </a:r>
              </a:p>
              <a:p>
                <a:pPr hangingPunct="1">
                  <a:defRPr/>
                </a:pPr>
                <a:r>
                  <a:rPr lang="en-US" sz="1600" dirty="0">
                    <a:solidFill>
                      <a:schemeClr val="accent1">
                        <a:lumMod val="50000"/>
                      </a:schemeClr>
                    </a:solidFill>
                  </a:rPr>
                  <a:t>10,564 c/ml</a:t>
                </a:r>
              </a:p>
            </p:txBody>
          </p:sp>
        </p:grpSp>
        <p:sp>
          <p:nvSpPr>
            <p:cNvPr id="11" name="TextBox 10">
              <a:extLst>
                <a:ext uri="{FF2B5EF4-FFF2-40B4-BE49-F238E27FC236}">
                  <a16:creationId xmlns:a16="http://schemas.microsoft.com/office/drawing/2014/main" id="{D2F4BFEA-B1CC-3446-B570-4C9A82CB84F2}"/>
                </a:ext>
              </a:extLst>
            </p:cNvPr>
            <p:cNvSpPr txBox="1"/>
            <p:nvPr/>
          </p:nvSpPr>
          <p:spPr>
            <a:xfrm>
              <a:off x="1290699" y="2647950"/>
              <a:ext cx="986563" cy="302430"/>
            </a:xfrm>
            <a:prstGeom prst="rect">
              <a:avLst/>
            </a:prstGeom>
            <a:noFill/>
          </p:spPr>
          <p:txBody>
            <a:bodyPr wrap="none">
              <a:spAutoFit/>
            </a:bodyPr>
            <a:lstStyle/>
            <a:p>
              <a:pPr hangingPunct="1">
                <a:defRPr/>
              </a:pPr>
              <a:r>
                <a:rPr lang="en-US" sz="1600" dirty="0">
                  <a:solidFill>
                    <a:schemeClr val="accent1">
                      <a:lumMod val="50000"/>
                    </a:schemeClr>
                  </a:solidFill>
                </a:rPr>
                <a:t>19,182 c/ml</a:t>
              </a:r>
            </a:p>
          </p:txBody>
        </p:sp>
        <p:cxnSp>
          <p:nvCxnSpPr>
            <p:cNvPr id="12" name="Straight Connector 11">
              <a:extLst>
                <a:ext uri="{FF2B5EF4-FFF2-40B4-BE49-F238E27FC236}">
                  <a16:creationId xmlns:a16="http://schemas.microsoft.com/office/drawing/2014/main" id="{2F8E7EB3-CF77-7547-9B6A-4B1F594F255E}"/>
                </a:ext>
              </a:extLst>
            </p:cNvPr>
            <p:cNvCxnSpPr/>
            <p:nvPr/>
          </p:nvCxnSpPr>
          <p:spPr>
            <a:xfrm>
              <a:off x="3879850" y="2298700"/>
              <a:ext cx="0" cy="216852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3" name="Right Brace 12">
              <a:extLst>
                <a:ext uri="{FF2B5EF4-FFF2-40B4-BE49-F238E27FC236}">
                  <a16:creationId xmlns:a16="http://schemas.microsoft.com/office/drawing/2014/main" id="{C0630FAF-64D3-B645-9B7B-0C3B9FC4ACD4}"/>
                </a:ext>
              </a:extLst>
            </p:cNvPr>
            <p:cNvSpPr/>
            <p:nvPr/>
          </p:nvSpPr>
          <p:spPr>
            <a:xfrm rot="16200000">
              <a:off x="2888457" y="1323181"/>
              <a:ext cx="457200" cy="152558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3600">
                <a:latin typeface="Franklin Gothic Book" charset="0"/>
                <a:ea typeface="ＭＳ Ｐゴシック" charset="0"/>
              </a:endParaRPr>
            </a:p>
          </p:txBody>
        </p:sp>
        <p:sp>
          <p:nvSpPr>
            <p:cNvPr id="14" name="TextBox 13">
              <a:extLst>
                <a:ext uri="{FF2B5EF4-FFF2-40B4-BE49-F238E27FC236}">
                  <a16:creationId xmlns:a16="http://schemas.microsoft.com/office/drawing/2014/main" id="{24DA3A42-940C-7440-ACD2-9958CD63C437}"/>
                </a:ext>
              </a:extLst>
            </p:cNvPr>
            <p:cNvSpPr txBox="1">
              <a:spLocks noChangeArrowheads="1"/>
            </p:cNvSpPr>
            <p:nvPr/>
          </p:nvSpPr>
          <p:spPr bwMode="auto">
            <a:xfrm>
              <a:off x="2495550" y="1990725"/>
              <a:ext cx="1400175" cy="329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Franklin Gothic Book" charset="0"/>
                  <a:ea typeface="ＭＳ Ｐゴシック" charset="0"/>
                  <a:cs typeface="ＭＳ Ｐゴシック" charset="0"/>
                </a:defRPr>
              </a:lvl1pPr>
              <a:lvl2pPr marL="742950" indent="-285750">
                <a:defRPr sz="2400">
                  <a:solidFill>
                    <a:schemeClr val="tx1"/>
                  </a:solidFill>
                  <a:latin typeface="Franklin Gothic Book" charset="0"/>
                  <a:ea typeface="ＭＳ Ｐゴシック" charset="0"/>
                </a:defRPr>
              </a:lvl2pPr>
              <a:lvl3pPr marL="1143000" indent="-228600">
                <a:defRPr sz="2400">
                  <a:solidFill>
                    <a:schemeClr val="tx1"/>
                  </a:solidFill>
                  <a:latin typeface="Franklin Gothic Book" charset="0"/>
                  <a:ea typeface="ＭＳ Ｐゴシック" charset="0"/>
                </a:defRPr>
              </a:lvl3pPr>
              <a:lvl4pPr marL="1600200" indent="-228600">
                <a:defRPr sz="2400">
                  <a:solidFill>
                    <a:schemeClr val="tx1"/>
                  </a:solidFill>
                  <a:latin typeface="Franklin Gothic Book" charset="0"/>
                  <a:ea typeface="ＭＳ Ｐゴシック" charset="0"/>
                </a:defRPr>
              </a:lvl4pPr>
              <a:lvl5pPr marL="2057400" indent="-228600">
                <a:defRPr sz="2400">
                  <a:solidFill>
                    <a:schemeClr val="tx1"/>
                  </a:solidFill>
                  <a:latin typeface="Franklin Gothic Book" charset="0"/>
                  <a:ea typeface="ＭＳ Ｐゴシック" charset="0"/>
                </a:defRPr>
              </a:lvl5pPr>
              <a:lvl6pPr marL="2514600" indent="-228600" eaLnBrk="0" fontAlgn="base" hangingPunct="0">
                <a:spcBef>
                  <a:spcPct val="0"/>
                </a:spcBef>
                <a:spcAft>
                  <a:spcPct val="0"/>
                </a:spcAft>
                <a:defRPr sz="2400">
                  <a:solidFill>
                    <a:schemeClr val="tx1"/>
                  </a:solidFill>
                  <a:latin typeface="Franklin Gothic Book" charset="0"/>
                  <a:ea typeface="ＭＳ Ｐゴシック" charset="0"/>
                </a:defRPr>
              </a:lvl6pPr>
              <a:lvl7pPr marL="2971800" indent="-228600" eaLnBrk="0" fontAlgn="base" hangingPunct="0">
                <a:spcBef>
                  <a:spcPct val="0"/>
                </a:spcBef>
                <a:spcAft>
                  <a:spcPct val="0"/>
                </a:spcAft>
                <a:defRPr sz="2400">
                  <a:solidFill>
                    <a:schemeClr val="tx1"/>
                  </a:solidFill>
                  <a:latin typeface="Franklin Gothic Book" charset="0"/>
                  <a:ea typeface="ＭＳ Ｐゴシック" charset="0"/>
                </a:defRPr>
              </a:lvl7pPr>
              <a:lvl8pPr marL="3429000" indent="-228600" eaLnBrk="0" fontAlgn="base" hangingPunct="0">
                <a:spcBef>
                  <a:spcPct val="0"/>
                </a:spcBef>
                <a:spcAft>
                  <a:spcPct val="0"/>
                </a:spcAft>
                <a:defRPr sz="2400">
                  <a:solidFill>
                    <a:schemeClr val="tx1"/>
                  </a:solidFill>
                  <a:latin typeface="Franklin Gothic Book" charset="0"/>
                  <a:ea typeface="ＭＳ Ｐゴシック" charset="0"/>
                </a:defRPr>
              </a:lvl8pPr>
              <a:lvl9pPr marL="3886200" indent="-228600" eaLnBrk="0" fontAlgn="base" hangingPunct="0">
                <a:spcBef>
                  <a:spcPct val="0"/>
                </a:spcBef>
                <a:spcAft>
                  <a:spcPct val="0"/>
                </a:spcAft>
                <a:defRPr sz="2400">
                  <a:solidFill>
                    <a:schemeClr val="tx1"/>
                  </a:solidFill>
                  <a:latin typeface="Franklin Gothic Book" charset="0"/>
                  <a:ea typeface="ＭＳ Ｐゴシック" charset="0"/>
                </a:defRPr>
              </a:lvl9pPr>
            </a:lstStyle>
            <a:p>
              <a:pPr eaLnBrk="1" hangingPunct="1"/>
              <a:r>
                <a:rPr lang="en-US" sz="1800" dirty="0"/>
                <a:t>Remission</a:t>
              </a:r>
            </a:p>
          </p:txBody>
        </p:sp>
      </p:grpSp>
      <p:sp>
        <p:nvSpPr>
          <p:cNvPr id="21" name="TextBox 20">
            <a:extLst>
              <a:ext uri="{FF2B5EF4-FFF2-40B4-BE49-F238E27FC236}">
                <a16:creationId xmlns:a16="http://schemas.microsoft.com/office/drawing/2014/main" id="{C09F911B-EF3D-5B47-A4C1-00A994EE1155}"/>
              </a:ext>
            </a:extLst>
          </p:cNvPr>
          <p:cNvSpPr txBox="1">
            <a:spLocks noChangeArrowheads="1"/>
          </p:cNvSpPr>
          <p:nvPr/>
        </p:nvSpPr>
        <p:spPr bwMode="auto">
          <a:xfrm>
            <a:off x="324671" y="5790873"/>
            <a:ext cx="904906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Franklin Gothic Book" charset="0"/>
                <a:ea typeface="ＭＳ Ｐゴシック" charset="0"/>
                <a:cs typeface="ＭＳ Ｐゴシック" charset="0"/>
              </a:defRPr>
            </a:lvl1pPr>
            <a:lvl2pPr marL="742950" indent="-285750">
              <a:defRPr sz="2400">
                <a:solidFill>
                  <a:schemeClr val="tx1"/>
                </a:solidFill>
                <a:latin typeface="Franklin Gothic Book" charset="0"/>
                <a:ea typeface="ＭＳ Ｐゴシック" charset="0"/>
              </a:defRPr>
            </a:lvl2pPr>
            <a:lvl3pPr marL="1143000" indent="-228600">
              <a:defRPr sz="2400">
                <a:solidFill>
                  <a:schemeClr val="tx1"/>
                </a:solidFill>
                <a:latin typeface="Franklin Gothic Book" charset="0"/>
                <a:ea typeface="ＭＳ Ｐゴシック" charset="0"/>
              </a:defRPr>
            </a:lvl3pPr>
            <a:lvl4pPr marL="1600200" indent="-228600">
              <a:defRPr sz="2400">
                <a:solidFill>
                  <a:schemeClr val="tx1"/>
                </a:solidFill>
                <a:latin typeface="Franklin Gothic Book" charset="0"/>
                <a:ea typeface="ＭＳ Ｐゴシック" charset="0"/>
              </a:defRPr>
            </a:lvl4pPr>
            <a:lvl5pPr marL="2057400" indent="-228600">
              <a:defRPr sz="2400">
                <a:solidFill>
                  <a:schemeClr val="tx1"/>
                </a:solidFill>
                <a:latin typeface="Franklin Gothic Book" charset="0"/>
                <a:ea typeface="ＭＳ Ｐゴシック" charset="0"/>
              </a:defRPr>
            </a:lvl5pPr>
            <a:lvl6pPr marL="2514600" indent="-228600" eaLnBrk="0" fontAlgn="base" hangingPunct="0">
              <a:spcBef>
                <a:spcPct val="0"/>
              </a:spcBef>
              <a:spcAft>
                <a:spcPct val="0"/>
              </a:spcAft>
              <a:defRPr sz="2400">
                <a:solidFill>
                  <a:schemeClr val="tx1"/>
                </a:solidFill>
                <a:latin typeface="Franklin Gothic Book" charset="0"/>
                <a:ea typeface="ＭＳ Ｐゴシック" charset="0"/>
              </a:defRPr>
            </a:lvl6pPr>
            <a:lvl7pPr marL="2971800" indent="-228600" eaLnBrk="0" fontAlgn="base" hangingPunct="0">
              <a:spcBef>
                <a:spcPct val="0"/>
              </a:spcBef>
              <a:spcAft>
                <a:spcPct val="0"/>
              </a:spcAft>
              <a:defRPr sz="2400">
                <a:solidFill>
                  <a:schemeClr val="tx1"/>
                </a:solidFill>
                <a:latin typeface="Franklin Gothic Book" charset="0"/>
                <a:ea typeface="ＭＳ Ｐゴシック" charset="0"/>
              </a:defRPr>
            </a:lvl7pPr>
            <a:lvl8pPr marL="3429000" indent="-228600" eaLnBrk="0" fontAlgn="base" hangingPunct="0">
              <a:spcBef>
                <a:spcPct val="0"/>
              </a:spcBef>
              <a:spcAft>
                <a:spcPct val="0"/>
              </a:spcAft>
              <a:defRPr sz="2400">
                <a:solidFill>
                  <a:schemeClr val="tx1"/>
                </a:solidFill>
                <a:latin typeface="Franklin Gothic Book" charset="0"/>
                <a:ea typeface="ＭＳ Ｐゴシック" charset="0"/>
              </a:defRPr>
            </a:lvl8pPr>
            <a:lvl9pPr marL="3886200" indent="-228600" eaLnBrk="0" fontAlgn="base" hangingPunct="0">
              <a:spcBef>
                <a:spcPct val="0"/>
              </a:spcBef>
              <a:spcAft>
                <a:spcPct val="0"/>
              </a:spcAft>
              <a:defRPr sz="2400">
                <a:solidFill>
                  <a:schemeClr val="tx1"/>
                </a:solidFill>
                <a:latin typeface="Franklin Gothic Book" charset="0"/>
                <a:ea typeface="ＭＳ Ｐゴシック" charset="0"/>
              </a:defRPr>
            </a:lvl9pPr>
          </a:lstStyle>
          <a:p>
            <a:pPr algn="l" eaLnBrk="1" hangingPunct="1"/>
            <a:r>
              <a:rPr lang="en-US" sz="1400" dirty="0">
                <a:latin typeface="+mn-lt"/>
                <a:cs typeface="Arial" charset="0"/>
              </a:rPr>
              <a:t>Persaud, Gay, </a:t>
            </a:r>
            <a:r>
              <a:rPr lang="en-US" sz="1400" dirty="0" err="1">
                <a:latin typeface="+mn-lt"/>
                <a:cs typeface="Arial" charset="0"/>
              </a:rPr>
              <a:t>Luzuriaga</a:t>
            </a:r>
            <a:r>
              <a:rPr lang="en-US" sz="1400" dirty="0">
                <a:latin typeface="+mn-lt"/>
                <a:cs typeface="Arial" charset="0"/>
              </a:rPr>
              <a:t> et al 2013 NEJM; </a:t>
            </a:r>
            <a:r>
              <a:rPr lang="en-US" sz="1400" dirty="0" err="1">
                <a:latin typeface="+mn-lt"/>
                <a:cs typeface="Arial" charset="0"/>
              </a:rPr>
              <a:t>Luzuriaga</a:t>
            </a:r>
            <a:r>
              <a:rPr lang="en-US" sz="1400" dirty="0">
                <a:latin typeface="+mn-lt"/>
                <a:cs typeface="Arial" charset="0"/>
              </a:rPr>
              <a:t>, Gay, Persaud et al  2015 NEJM</a:t>
            </a:r>
          </a:p>
        </p:txBody>
      </p:sp>
    </p:spTree>
    <p:extLst>
      <p:ext uri="{BB962C8B-B14F-4D97-AF65-F5344CB8AC3E}">
        <p14:creationId xmlns:p14="http://schemas.microsoft.com/office/powerpoint/2010/main" val="8874242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458" y="165805"/>
            <a:ext cx="10691084" cy="1143000"/>
          </a:xfrm>
        </p:spPr>
        <p:txBody>
          <a:bodyPr>
            <a:noAutofit/>
          </a:bodyPr>
          <a:lstStyle/>
          <a:p>
            <a:r>
              <a:rPr lang="en-US" sz="3600" dirty="0"/>
              <a:t>Post-Treatment Control in a Perinatally HIV-Infected </a:t>
            </a:r>
            <a:r>
              <a:rPr lang="en-US" sz="3600" dirty="0" err="1"/>
              <a:t>Adolescent:“French</a:t>
            </a:r>
            <a:r>
              <a:rPr lang="en-US" sz="3600" dirty="0"/>
              <a:t> Teenager”</a:t>
            </a:r>
          </a:p>
        </p:txBody>
      </p:sp>
      <p:sp>
        <p:nvSpPr>
          <p:cNvPr id="4" name="TextBox 3"/>
          <p:cNvSpPr txBox="1"/>
          <p:nvPr/>
        </p:nvSpPr>
        <p:spPr>
          <a:xfrm>
            <a:off x="159678" y="5671396"/>
            <a:ext cx="3570600" cy="287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400" dirty="0" err="1">
                <a:solidFill>
                  <a:srgbClr val="000000"/>
                </a:solidFill>
                <a:latin typeface="Franklin Gothic Book" panose="020B0503020102020204" pitchFamily="34" charset="0"/>
                <a:sym typeface="Helvetica Light"/>
              </a:rPr>
              <a:t>Frange</a:t>
            </a:r>
            <a:r>
              <a:rPr lang="en-US" sz="1400" dirty="0">
                <a:solidFill>
                  <a:srgbClr val="000000"/>
                </a:solidFill>
                <a:latin typeface="Franklin Gothic Book" panose="020B0503020102020204" pitchFamily="34" charset="0"/>
                <a:sym typeface="Helvetica Light"/>
              </a:rPr>
              <a:t> P et al. Lancet HIV 2016</a:t>
            </a:r>
          </a:p>
        </p:txBody>
      </p:sp>
      <p:pic>
        <p:nvPicPr>
          <p:cNvPr id="3" name="Picture 2"/>
          <p:cNvPicPr>
            <a:picLocks noChangeAspect="1"/>
          </p:cNvPicPr>
          <p:nvPr/>
        </p:nvPicPr>
        <p:blipFill rotWithShape="1">
          <a:blip r:embed="rId3"/>
          <a:srcRect b="1664"/>
          <a:stretch/>
        </p:blipFill>
        <p:spPr>
          <a:xfrm>
            <a:off x="341262" y="1573966"/>
            <a:ext cx="6548740" cy="3510098"/>
          </a:xfrm>
          <a:prstGeom prst="rect">
            <a:avLst/>
          </a:prstGeom>
        </p:spPr>
      </p:pic>
      <p:sp>
        <p:nvSpPr>
          <p:cNvPr id="9" name="TextBox 8"/>
          <p:cNvSpPr txBox="1"/>
          <p:nvPr/>
        </p:nvSpPr>
        <p:spPr>
          <a:xfrm>
            <a:off x="7235217" y="1225212"/>
            <a:ext cx="4798402" cy="49359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285750" indent="-285750" defTabSz="410751" hangingPunct="0">
              <a:buFont typeface="Arial" panose="020B0604020202020204" pitchFamily="34" charset="0"/>
              <a:buChar char="•"/>
            </a:pPr>
            <a:r>
              <a:rPr lang="en-US" dirty="0">
                <a:latin typeface="Franklin Gothic Book" panose="020B0503020102020204" pitchFamily="34" charset="0"/>
              </a:rPr>
              <a:t>Identified as PTC at 18.6 years of age </a:t>
            </a:r>
          </a:p>
          <a:p>
            <a:pPr marL="285750" indent="-285750" defTabSz="410751" hangingPunct="0">
              <a:buFont typeface="Arial" panose="020B0604020202020204" pitchFamily="34" charset="0"/>
              <a:buChar char="•"/>
            </a:pPr>
            <a:r>
              <a:rPr lang="en-US" dirty="0">
                <a:latin typeface="Franklin Gothic Book" panose="020B0503020102020204" pitchFamily="34" charset="0"/>
              </a:rPr>
              <a:t>Intrapartum infection</a:t>
            </a:r>
          </a:p>
          <a:p>
            <a:pPr marL="285750" indent="-285750" defTabSz="410751" hangingPunct="0">
              <a:buFont typeface="Arial" panose="020B0604020202020204" pitchFamily="34" charset="0"/>
              <a:buChar char="•"/>
            </a:pPr>
            <a:r>
              <a:rPr lang="en-US" dirty="0">
                <a:latin typeface="Franklin Gothic Book" panose="020B0503020102020204" pitchFamily="34" charset="0"/>
              </a:rPr>
              <a:t>Pre-ART viral load high: 2.1 x 10</a:t>
            </a:r>
            <a:r>
              <a:rPr lang="en-US" baseline="30000" dirty="0">
                <a:latin typeface="Franklin Gothic Book" panose="020B0503020102020204" pitchFamily="34" charset="0"/>
              </a:rPr>
              <a:t>6</a:t>
            </a:r>
            <a:r>
              <a:rPr lang="en-US" dirty="0">
                <a:latin typeface="Franklin Gothic Book" panose="020B0503020102020204" pitchFamily="34" charset="0"/>
              </a:rPr>
              <a:t> c/mL</a:t>
            </a:r>
          </a:p>
          <a:p>
            <a:pPr marL="285750" indent="-285750" defTabSz="410751" hangingPunct="0">
              <a:buFont typeface="Arial" panose="020B0604020202020204" pitchFamily="34" charset="0"/>
              <a:buChar char="•"/>
            </a:pPr>
            <a:r>
              <a:rPr lang="en-US" dirty="0">
                <a:latin typeface="Franklin Gothic Book" panose="020B0503020102020204" pitchFamily="34" charset="0"/>
              </a:rPr>
              <a:t>ART at 3 months of age; two episodes of rebound viremia in the second year of life (50,000-100,000)</a:t>
            </a:r>
          </a:p>
          <a:p>
            <a:pPr marL="285750" indent="-285750" defTabSz="410751" hangingPunct="0">
              <a:buFont typeface="Arial" panose="020B0604020202020204" pitchFamily="34" charset="0"/>
              <a:buChar char="•"/>
            </a:pPr>
            <a:r>
              <a:rPr lang="en-US" dirty="0">
                <a:latin typeface="Franklin Gothic Book" panose="020B0503020102020204" pitchFamily="34" charset="0"/>
              </a:rPr>
              <a:t>Stopped </a:t>
            </a:r>
            <a:r>
              <a:rPr lang="en-US" dirty="0">
                <a:solidFill>
                  <a:srgbClr val="000000"/>
                </a:solidFill>
                <a:latin typeface="Franklin Gothic Book" panose="020B0503020102020204" pitchFamily="34" charset="0"/>
                <a:sym typeface="Helvetica Light"/>
              </a:rPr>
              <a:t>ART around age 5.8-6.8 </a:t>
            </a:r>
            <a:r>
              <a:rPr lang="en-US" dirty="0" err="1">
                <a:solidFill>
                  <a:srgbClr val="000000"/>
                </a:solidFill>
                <a:latin typeface="Franklin Gothic Book" panose="020B0503020102020204" pitchFamily="34" charset="0"/>
                <a:sym typeface="Helvetica Light"/>
              </a:rPr>
              <a:t>yrs</a:t>
            </a:r>
            <a:endParaRPr lang="en-US" dirty="0">
              <a:solidFill>
                <a:srgbClr val="000000"/>
              </a:solidFill>
              <a:latin typeface="Franklin Gothic Book" panose="020B0503020102020204" pitchFamily="34" charset="0"/>
              <a:sym typeface="Helvetica Light"/>
            </a:endParaRPr>
          </a:p>
          <a:p>
            <a:pPr marL="285750" indent="-285750" defTabSz="410751" hangingPunct="0">
              <a:buFont typeface="Arial" panose="020B0604020202020204" pitchFamily="34" charset="0"/>
              <a:buChar char="•"/>
            </a:pPr>
            <a:endParaRPr lang="en-US" dirty="0">
              <a:solidFill>
                <a:srgbClr val="000000"/>
              </a:solidFill>
              <a:latin typeface="Franklin Gothic Book" panose="020B0503020102020204" pitchFamily="34" charset="0"/>
              <a:sym typeface="Helvetica Light"/>
            </a:endParaRPr>
          </a:p>
          <a:p>
            <a:pPr marL="285750" indent="-285750" defTabSz="410751" hangingPunct="0">
              <a:buFont typeface="Arial" panose="020B0604020202020204" pitchFamily="34" charset="0"/>
              <a:buChar char="•"/>
            </a:pPr>
            <a:r>
              <a:rPr lang="en-US" dirty="0">
                <a:latin typeface="Franklin Gothic Book" panose="020B0503020102020204" pitchFamily="34" charset="0"/>
              </a:rPr>
              <a:t>Circulating HIV infected cells detectable </a:t>
            </a:r>
          </a:p>
          <a:p>
            <a:pPr marL="285750" indent="-285750" defTabSz="410751" hangingPunct="0">
              <a:buFont typeface="Arial" panose="020B0604020202020204" pitchFamily="34" charset="0"/>
              <a:buChar char="•"/>
            </a:pPr>
            <a:r>
              <a:rPr lang="en-US" dirty="0">
                <a:latin typeface="Franklin Gothic Book" panose="020B0503020102020204" pitchFamily="34" charset="0"/>
              </a:rPr>
              <a:t>(2.2 log</a:t>
            </a:r>
            <a:r>
              <a:rPr lang="en-US" baseline="-25000" dirty="0">
                <a:latin typeface="Franklin Gothic Book" panose="020B0503020102020204" pitchFamily="34" charset="0"/>
              </a:rPr>
              <a:t>10 </a:t>
            </a:r>
            <a:r>
              <a:rPr lang="en-US" dirty="0">
                <a:latin typeface="Franklin Gothic Book" panose="020B0503020102020204" pitchFamily="34" charset="0"/>
              </a:rPr>
              <a:t>copies/million PBMCs )</a:t>
            </a:r>
          </a:p>
          <a:p>
            <a:pPr marL="285750" indent="-285750" defTabSz="410751" hangingPunct="0">
              <a:buFont typeface="Arial" panose="020B0604020202020204" pitchFamily="34" charset="0"/>
              <a:buChar char="•"/>
            </a:pPr>
            <a:endParaRPr lang="en-US" dirty="0">
              <a:latin typeface="Franklin Gothic Book" panose="020B0503020102020204" pitchFamily="34" charset="0"/>
            </a:endParaRPr>
          </a:p>
          <a:p>
            <a:pPr marL="285750" indent="-285750" defTabSz="410751" hangingPunct="0">
              <a:buFont typeface="Arial" panose="020B0604020202020204" pitchFamily="34" charset="0"/>
              <a:buChar char="•"/>
            </a:pPr>
            <a:r>
              <a:rPr lang="en-US" dirty="0">
                <a:solidFill>
                  <a:srgbClr val="000000"/>
                </a:solidFill>
                <a:latin typeface="Franklin Gothic Book" panose="020B0503020102020204" pitchFamily="34" charset="0"/>
                <a:sym typeface="Helvetica Light"/>
              </a:rPr>
              <a:t>“Weak” HIV-specific CD8+ T cells</a:t>
            </a:r>
          </a:p>
          <a:p>
            <a:pPr marL="285750" indent="-285750" defTabSz="410751" hangingPunct="0">
              <a:buFont typeface="Arial" panose="020B0604020202020204" pitchFamily="34" charset="0"/>
              <a:buChar char="•"/>
            </a:pPr>
            <a:r>
              <a:rPr lang="en-US" dirty="0">
                <a:solidFill>
                  <a:srgbClr val="000000"/>
                </a:solidFill>
                <a:latin typeface="Franklin Gothic Book" panose="020B0503020102020204" pitchFamily="34" charset="0"/>
                <a:sym typeface="Helvetica Light"/>
              </a:rPr>
              <a:t>No protective HLA genotype identified</a:t>
            </a:r>
          </a:p>
          <a:p>
            <a:pPr marL="285750" indent="-285750" defTabSz="410751" hangingPunct="0">
              <a:buFont typeface="Arial" panose="020B0604020202020204" pitchFamily="34" charset="0"/>
              <a:buChar char="•"/>
            </a:pPr>
            <a:r>
              <a:rPr lang="en-US" dirty="0">
                <a:solidFill>
                  <a:srgbClr val="000000"/>
                </a:solidFill>
                <a:latin typeface="Franklin Gothic Book" panose="020B0503020102020204" pitchFamily="34" charset="0"/>
                <a:sym typeface="Helvetica Light"/>
              </a:rPr>
              <a:t>Subtype H infected</a:t>
            </a:r>
          </a:p>
          <a:p>
            <a:pPr marL="285750" indent="-285750" defTabSz="410751" hangingPunct="0">
              <a:buFont typeface="Arial" panose="020B0604020202020204" pitchFamily="34" charset="0"/>
              <a:buChar char="•"/>
            </a:pPr>
            <a:endParaRPr lang="en-US" dirty="0">
              <a:solidFill>
                <a:srgbClr val="000000"/>
              </a:solidFill>
              <a:latin typeface="Franklin Gothic Book" panose="020B0503020102020204" pitchFamily="34" charset="0"/>
              <a:sym typeface="Helvetica Light"/>
            </a:endParaRPr>
          </a:p>
          <a:p>
            <a:pPr marL="285750" indent="-285750" defTabSz="410751" hangingPunct="0">
              <a:buFont typeface="Arial" panose="020B0604020202020204" pitchFamily="34" charset="0"/>
              <a:buChar char="•"/>
            </a:pPr>
            <a:r>
              <a:rPr lang="en-US" sz="1600" dirty="0">
                <a:latin typeface="Franklin Gothic Book" panose="020B0503020102020204" pitchFamily="34" charset="0"/>
              </a:rPr>
              <a:t>Estimated prevalence of 1/100 early-treated children in the ANRS EPH C010 Pediatric Cohort</a:t>
            </a:r>
          </a:p>
          <a:p>
            <a:pPr defTabSz="410751" hangingPunct="0"/>
            <a:endParaRPr lang="en-US" sz="1406" b="1" dirty="0">
              <a:solidFill>
                <a:srgbClr val="000000"/>
              </a:solidFill>
              <a:sym typeface="Helvetica Light"/>
            </a:endParaRPr>
          </a:p>
        </p:txBody>
      </p:sp>
    </p:spTree>
    <p:extLst>
      <p:ext uri="{BB962C8B-B14F-4D97-AF65-F5344CB8AC3E}">
        <p14:creationId xmlns:p14="http://schemas.microsoft.com/office/powerpoint/2010/main" val="23908901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724" t="5577" r="5871" b="1771"/>
          <a:stretch/>
        </p:blipFill>
        <p:spPr>
          <a:xfrm>
            <a:off x="0" y="1655921"/>
            <a:ext cx="7008019" cy="3221117"/>
          </a:xfrm>
          <a:prstGeom prst="rect">
            <a:avLst/>
          </a:prstGeom>
        </p:spPr>
      </p:pic>
      <p:sp>
        <p:nvSpPr>
          <p:cNvPr id="4" name="Title 3"/>
          <p:cNvSpPr>
            <a:spLocks noGrp="1"/>
          </p:cNvSpPr>
          <p:nvPr>
            <p:ph type="title"/>
          </p:nvPr>
        </p:nvSpPr>
        <p:spPr/>
        <p:txBody>
          <a:bodyPr>
            <a:normAutofit/>
          </a:bodyPr>
          <a:lstStyle/>
          <a:p>
            <a:r>
              <a:rPr lang="en-US" sz="2812" dirty="0"/>
              <a:t>Post-Treatment Control in a Perinatally </a:t>
            </a:r>
            <a:br>
              <a:rPr lang="en-US" sz="2812" dirty="0"/>
            </a:br>
            <a:r>
              <a:rPr lang="en-US" sz="2812" dirty="0"/>
              <a:t>HIV-Infected “South African Boy” (2017)</a:t>
            </a:r>
          </a:p>
        </p:txBody>
      </p:sp>
      <p:sp>
        <p:nvSpPr>
          <p:cNvPr id="9" name="TextBox 8"/>
          <p:cNvSpPr txBox="1"/>
          <p:nvPr/>
        </p:nvSpPr>
        <p:spPr>
          <a:xfrm>
            <a:off x="7008019" y="1417639"/>
            <a:ext cx="4585266" cy="3551806"/>
          </a:xfrm>
          <a:prstGeom prst="rect">
            <a:avLst/>
          </a:prstGeom>
          <a:noFill/>
          <a:ln w="12700" cap="flat">
            <a:solidFill>
              <a:schemeClr val="accent6">
                <a:lumMod val="40000"/>
                <a:lumOff val="6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285750" indent="-285750" defTabSz="410751" hangingPunct="0">
              <a:buFont typeface="Arial" panose="020B0604020202020204" pitchFamily="34" charset="0"/>
              <a:buChar char="•"/>
            </a:pPr>
            <a:r>
              <a:rPr lang="en-US" dirty="0">
                <a:latin typeface="Franklin Gothic Book" panose="020B0503020102020204" pitchFamily="34" charset="0"/>
              </a:rPr>
              <a:t>Identified as PTC at 9.5 years of age </a:t>
            </a:r>
          </a:p>
          <a:p>
            <a:pPr marL="285750" indent="-285750" defTabSz="410751" hangingPunct="0">
              <a:buFont typeface="Arial" panose="020B0604020202020204" pitchFamily="34" charset="0"/>
              <a:buChar char="•"/>
            </a:pPr>
            <a:r>
              <a:rPr lang="en-US" dirty="0">
                <a:latin typeface="Franklin Gothic Book" panose="020B0503020102020204" pitchFamily="34" charset="0"/>
              </a:rPr>
              <a:t>Mode of infection in utero/intrapartum; not breastfed</a:t>
            </a:r>
          </a:p>
          <a:p>
            <a:pPr marL="285750" indent="-285750" defTabSz="410751" hangingPunct="0">
              <a:buFont typeface="Arial" panose="020B0604020202020204" pitchFamily="34" charset="0"/>
              <a:buChar char="•"/>
            </a:pPr>
            <a:r>
              <a:rPr lang="en-US" dirty="0">
                <a:latin typeface="Franklin Gothic Book" panose="020B0503020102020204" pitchFamily="34" charset="0"/>
              </a:rPr>
              <a:t>Peak viral load &gt;750,000 c/mL</a:t>
            </a:r>
          </a:p>
          <a:p>
            <a:pPr marL="285750" indent="-285750" defTabSz="410751" hangingPunct="0">
              <a:buFont typeface="Arial" panose="020B0604020202020204" pitchFamily="34" charset="0"/>
              <a:buChar char="•"/>
            </a:pPr>
            <a:r>
              <a:rPr lang="en-US" dirty="0">
                <a:latin typeface="Franklin Gothic Book" panose="020B0503020102020204" pitchFamily="34" charset="0"/>
              </a:rPr>
              <a:t>pre-ART viral load at 60 days 151,000 c/mL</a:t>
            </a:r>
          </a:p>
          <a:p>
            <a:pPr marL="285750" indent="-285750" defTabSz="410751" hangingPunct="0">
              <a:buFont typeface="Arial" panose="020B0604020202020204" pitchFamily="34" charset="0"/>
              <a:buChar char="•"/>
            </a:pPr>
            <a:r>
              <a:rPr lang="en-US" dirty="0">
                <a:latin typeface="Franklin Gothic Book" panose="020B0503020102020204" pitchFamily="34" charset="0"/>
              </a:rPr>
              <a:t>ART started at 8.7 weeks of age and for 40 weeks as in the CHER Trial</a:t>
            </a:r>
          </a:p>
          <a:p>
            <a:pPr marL="285750" indent="-285750" defTabSz="410751" hangingPunct="0">
              <a:buFont typeface="Arial" panose="020B0604020202020204" pitchFamily="34" charset="0"/>
              <a:buChar char="•"/>
            </a:pPr>
            <a:r>
              <a:rPr lang="en-US" dirty="0">
                <a:latin typeface="Franklin Gothic Book" panose="020B0503020102020204" pitchFamily="34" charset="0"/>
              </a:rPr>
              <a:t>off ART for 8.75 years </a:t>
            </a:r>
          </a:p>
          <a:p>
            <a:pPr marL="285750" indent="-285750" defTabSz="410751" hangingPunct="0">
              <a:buFont typeface="Arial" panose="020B0604020202020204" pitchFamily="34" charset="0"/>
              <a:buChar char="•"/>
            </a:pPr>
            <a:r>
              <a:rPr lang="en-US" dirty="0">
                <a:latin typeface="Franklin Gothic Book" panose="020B0503020102020204" pitchFamily="34" charset="0"/>
              </a:rPr>
              <a:t>No viral rebound</a:t>
            </a:r>
          </a:p>
          <a:p>
            <a:pPr marL="285750" indent="-285750" algn="l">
              <a:buFont typeface="Arial" panose="020B0604020202020204" pitchFamily="34" charset="0"/>
              <a:buChar char="•"/>
            </a:pPr>
            <a:endParaRPr lang="en-US" dirty="0">
              <a:latin typeface="Franklin Gothic Book" panose="020B0503020102020204" pitchFamily="34" charset="0"/>
            </a:endParaRPr>
          </a:p>
          <a:p>
            <a:pPr marL="285750" indent="-285750" algn="l">
              <a:buFont typeface="Arial" panose="020B0604020202020204" pitchFamily="34" charset="0"/>
              <a:buChar char="•"/>
            </a:pPr>
            <a:r>
              <a:rPr lang="en-US" dirty="0">
                <a:latin typeface="Franklin Gothic Book" panose="020B0503020102020204" pitchFamily="34" charset="0"/>
              </a:rPr>
              <a:t>Prevalence-CHER TRIAL (1/ 227; 0.4%)</a:t>
            </a:r>
          </a:p>
          <a:p>
            <a:pPr marL="285750" indent="-285750" defTabSz="410751" hangingPunct="0">
              <a:buFont typeface="Arial" panose="020B0604020202020204" pitchFamily="34" charset="0"/>
              <a:buChar char="•"/>
            </a:pPr>
            <a:endParaRPr lang="en-US" sz="1406" b="1" dirty="0">
              <a:latin typeface="Franklin Gothic Book" panose="020B0503020102020204" pitchFamily="34" charset="0"/>
            </a:endParaRPr>
          </a:p>
          <a:p>
            <a:pPr defTabSz="410751" hangingPunct="0"/>
            <a:endParaRPr lang="en-US" sz="1406" b="1" dirty="0">
              <a:solidFill>
                <a:srgbClr val="000000"/>
              </a:solidFill>
              <a:sym typeface="Helvetica Light"/>
            </a:endParaRPr>
          </a:p>
        </p:txBody>
      </p:sp>
      <p:sp>
        <p:nvSpPr>
          <p:cNvPr id="2" name="TextBox 1">
            <a:extLst>
              <a:ext uri="{FF2B5EF4-FFF2-40B4-BE49-F238E27FC236}">
                <a16:creationId xmlns:a16="http://schemas.microsoft.com/office/drawing/2014/main" id="{24421A09-46B0-F841-A240-17EC1D322F7D}"/>
              </a:ext>
            </a:extLst>
          </p:cNvPr>
          <p:cNvSpPr txBox="1"/>
          <p:nvPr/>
        </p:nvSpPr>
        <p:spPr>
          <a:xfrm>
            <a:off x="853440" y="5498592"/>
            <a:ext cx="3706368" cy="307777"/>
          </a:xfrm>
          <a:prstGeom prst="rect">
            <a:avLst/>
          </a:prstGeom>
          <a:noFill/>
        </p:spPr>
        <p:txBody>
          <a:bodyPr wrap="square" rtlCol="0">
            <a:spAutoFit/>
          </a:bodyPr>
          <a:lstStyle/>
          <a:p>
            <a:r>
              <a:rPr lang="en-US" sz="1400" dirty="0" err="1">
                <a:latin typeface="Franklin Gothic Book" panose="020B0503020102020204" pitchFamily="34" charset="0"/>
              </a:rPr>
              <a:t>Violari</a:t>
            </a:r>
            <a:r>
              <a:rPr lang="en-US" sz="1400" dirty="0">
                <a:latin typeface="Franklin Gothic Book" panose="020B0503020102020204" pitchFamily="34" charset="0"/>
              </a:rPr>
              <a:t> A et al.  Nature Communications 2019</a:t>
            </a:r>
          </a:p>
        </p:txBody>
      </p:sp>
    </p:spTree>
    <p:extLst>
      <p:ext uri="{BB962C8B-B14F-4D97-AF65-F5344CB8AC3E}">
        <p14:creationId xmlns:p14="http://schemas.microsoft.com/office/powerpoint/2010/main" val="10382870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CA047-E961-7045-A19B-BEE4856F44AA}"/>
              </a:ext>
            </a:extLst>
          </p:cNvPr>
          <p:cNvSpPr>
            <a:spLocks noGrp="1"/>
          </p:cNvSpPr>
          <p:nvPr>
            <p:ph type="title"/>
          </p:nvPr>
        </p:nvSpPr>
        <p:spPr/>
        <p:txBody>
          <a:bodyPr>
            <a:normAutofit fontScale="90000"/>
          </a:bodyPr>
          <a:lstStyle/>
          <a:p>
            <a:r>
              <a:rPr lang="en-US" dirty="0"/>
              <a:t>Virologic and Immunologic Profiles during Post-Treatment Control in the “South African Boy”</a:t>
            </a:r>
          </a:p>
        </p:txBody>
      </p:sp>
      <p:pic>
        <p:nvPicPr>
          <p:cNvPr id="3" name="Picture 2">
            <a:extLst>
              <a:ext uri="{FF2B5EF4-FFF2-40B4-BE49-F238E27FC236}">
                <a16:creationId xmlns:a16="http://schemas.microsoft.com/office/drawing/2014/main" id="{2DF2F876-B265-5A4F-B0B5-AA89BECCE012}"/>
              </a:ext>
            </a:extLst>
          </p:cNvPr>
          <p:cNvPicPr>
            <a:picLocks noChangeAspect="1"/>
          </p:cNvPicPr>
          <p:nvPr/>
        </p:nvPicPr>
        <p:blipFill rotWithShape="1">
          <a:blip r:embed="rId3"/>
          <a:srcRect b="45081"/>
          <a:stretch/>
        </p:blipFill>
        <p:spPr>
          <a:xfrm>
            <a:off x="4388746" y="1690703"/>
            <a:ext cx="4475211" cy="2398457"/>
          </a:xfrm>
          <a:prstGeom prst="rect">
            <a:avLst/>
          </a:prstGeom>
        </p:spPr>
      </p:pic>
      <p:sp>
        <p:nvSpPr>
          <p:cNvPr id="4" name="TextBox 3">
            <a:extLst>
              <a:ext uri="{FF2B5EF4-FFF2-40B4-BE49-F238E27FC236}">
                <a16:creationId xmlns:a16="http://schemas.microsoft.com/office/drawing/2014/main" id="{F8DE9919-DC0C-1D4A-A91A-BB2B2D32959C}"/>
              </a:ext>
            </a:extLst>
          </p:cNvPr>
          <p:cNvSpPr txBox="1"/>
          <p:nvPr/>
        </p:nvSpPr>
        <p:spPr>
          <a:xfrm>
            <a:off x="497840" y="5498592"/>
            <a:ext cx="3706368" cy="307777"/>
          </a:xfrm>
          <a:prstGeom prst="rect">
            <a:avLst/>
          </a:prstGeom>
          <a:noFill/>
        </p:spPr>
        <p:txBody>
          <a:bodyPr wrap="square" rtlCol="0">
            <a:spAutoFit/>
          </a:bodyPr>
          <a:lstStyle/>
          <a:p>
            <a:r>
              <a:rPr lang="en-US" sz="1400" dirty="0" err="1">
                <a:latin typeface="Franklin Gothic Book" panose="020B0503020102020204" pitchFamily="34" charset="0"/>
              </a:rPr>
              <a:t>Violari</a:t>
            </a:r>
            <a:r>
              <a:rPr lang="en-US" sz="1400" dirty="0">
                <a:latin typeface="Franklin Gothic Book" panose="020B0503020102020204" pitchFamily="34" charset="0"/>
              </a:rPr>
              <a:t> A et al.  Nature Communications 2019</a:t>
            </a:r>
          </a:p>
        </p:txBody>
      </p:sp>
      <p:pic>
        <p:nvPicPr>
          <p:cNvPr id="5" name="Picture 4">
            <a:extLst>
              <a:ext uri="{FF2B5EF4-FFF2-40B4-BE49-F238E27FC236}">
                <a16:creationId xmlns:a16="http://schemas.microsoft.com/office/drawing/2014/main" id="{CDB5259A-30E7-AB4A-B876-BBCE6D682631}"/>
              </a:ext>
            </a:extLst>
          </p:cNvPr>
          <p:cNvPicPr>
            <a:picLocks noChangeAspect="1"/>
          </p:cNvPicPr>
          <p:nvPr/>
        </p:nvPicPr>
        <p:blipFill rotWithShape="1">
          <a:blip r:embed="rId3"/>
          <a:srcRect t="53084"/>
          <a:stretch/>
        </p:blipFill>
        <p:spPr>
          <a:xfrm>
            <a:off x="8556623" y="1945026"/>
            <a:ext cx="3463160" cy="1585574"/>
          </a:xfrm>
          <a:prstGeom prst="rect">
            <a:avLst/>
          </a:prstGeom>
        </p:spPr>
      </p:pic>
      <p:sp>
        <p:nvSpPr>
          <p:cNvPr id="6" name="TextBox 5">
            <a:extLst>
              <a:ext uri="{FF2B5EF4-FFF2-40B4-BE49-F238E27FC236}">
                <a16:creationId xmlns:a16="http://schemas.microsoft.com/office/drawing/2014/main" id="{598FA54E-3873-EC46-A06B-9E6C7300ECD3}"/>
              </a:ext>
            </a:extLst>
          </p:cNvPr>
          <p:cNvSpPr txBox="1"/>
          <p:nvPr/>
        </p:nvSpPr>
        <p:spPr>
          <a:xfrm>
            <a:off x="4686300" y="4009046"/>
            <a:ext cx="1409700" cy="523220"/>
          </a:xfrm>
          <a:prstGeom prst="rect">
            <a:avLst/>
          </a:prstGeom>
          <a:noFill/>
        </p:spPr>
        <p:txBody>
          <a:bodyPr wrap="square" rtlCol="0">
            <a:spAutoFit/>
          </a:bodyPr>
          <a:lstStyle/>
          <a:p>
            <a:r>
              <a:rPr lang="en-US" sz="1400" dirty="0">
                <a:latin typeface="Franklin Gothic Medium" panose="020B0603020102020204" pitchFamily="34" charset="0"/>
              </a:rPr>
              <a:t>Indeterminate western blot</a:t>
            </a:r>
          </a:p>
        </p:txBody>
      </p:sp>
      <p:sp>
        <p:nvSpPr>
          <p:cNvPr id="7" name="TextBox 6">
            <a:extLst>
              <a:ext uri="{FF2B5EF4-FFF2-40B4-BE49-F238E27FC236}">
                <a16:creationId xmlns:a16="http://schemas.microsoft.com/office/drawing/2014/main" id="{B1F61246-E828-1B49-B732-67776D38A1A2}"/>
              </a:ext>
            </a:extLst>
          </p:cNvPr>
          <p:cNvSpPr txBox="1"/>
          <p:nvPr/>
        </p:nvSpPr>
        <p:spPr>
          <a:xfrm>
            <a:off x="391931" y="1945026"/>
            <a:ext cx="4167877" cy="1889813"/>
          </a:xfrm>
          <a:prstGeom prst="rect">
            <a:avLst/>
          </a:prstGeom>
          <a:noFill/>
          <a:ln w="12700" cap="flat">
            <a:solidFill>
              <a:schemeClr val="accent6">
                <a:lumMod val="40000"/>
                <a:lumOff val="6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en-US" dirty="0">
                <a:latin typeface="Franklin Gothic Book" panose="020B0503020102020204" pitchFamily="34" charset="0"/>
              </a:rPr>
              <a:t>AT 9.5 years of age off ART</a:t>
            </a:r>
          </a:p>
          <a:p>
            <a:pPr marL="285750" indent="-285750" defTabSz="410751" hangingPunct="0">
              <a:buFont typeface="Arial" panose="020B0604020202020204" pitchFamily="34" charset="0"/>
              <a:buChar char="•"/>
            </a:pPr>
            <a:r>
              <a:rPr lang="en-US" dirty="0">
                <a:latin typeface="Franklin Gothic Book" panose="020B0503020102020204" pitchFamily="34" charset="0"/>
              </a:rPr>
              <a:t>Detectable HIV DNA ( 5 </a:t>
            </a:r>
            <a:r>
              <a:rPr lang="en-US" dirty="0" smtClean="0">
                <a:latin typeface="Franklin Gothic Book" panose="020B0503020102020204" pitchFamily="34" charset="0"/>
              </a:rPr>
              <a:t>copies/10</a:t>
            </a:r>
            <a:r>
              <a:rPr lang="en-US" baseline="30000" dirty="0" smtClean="0">
                <a:latin typeface="Franklin Gothic Book" panose="020B0503020102020204" pitchFamily="34" charset="0"/>
              </a:rPr>
              <a:t>6</a:t>
            </a:r>
            <a:r>
              <a:rPr lang="en-US" dirty="0" smtClean="0">
                <a:latin typeface="Franklin Gothic Book" panose="020B0503020102020204" pitchFamily="34" charset="0"/>
              </a:rPr>
              <a:t> </a:t>
            </a:r>
            <a:r>
              <a:rPr lang="en-US" dirty="0">
                <a:latin typeface="Franklin Gothic Book" panose="020B0503020102020204" pitchFamily="34" charset="0"/>
              </a:rPr>
              <a:t>PBMC) and HIV RNA (6.6 copies/ml) </a:t>
            </a:r>
          </a:p>
          <a:p>
            <a:pPr marL="285750" indent="-285750" defTabSz="410751" hangingPunct="0">
              <a:buFont typeface="Arial" panose="020B0604020202020204" pitchFamily="34" charset="0"/>
              <a:buChar char="•"/>
            </a:pPr>
            <a:r>
              <a:rPr lang="en-US" dirty="0">
                <a:latin typeface="Franklin Gothic Book" panose="020B0503020102020204" pitchFamily="34" charset="0"/>
              </a:rPr>
              <a:t>No replication competent CD4 reservoir</a:t>
            </a:r>
          </a:p>
          <a:p>
            <a:pPr marL="285750" indent="-285750" defTabSz="410751" hangingPunct="0">
              <a:buFont typeface="Arial" panose="020B0604020202020204" pitchFamily="34" charset="0"/>
              <a:buChar char="•"/>
            </a:pPr>
            <a:r>
              <a:rPr lang="en-US" dirty="0">
                <a:latin typeface="Franklin Gothic Book" panose="020B0503020102020204" pitchFamily="34" charset="0"/>
              </a:rPr>
              <a:t>Subtype C infection</a:t>
            </a:r>
          </a:p>
          <a:p>
            <a:pPr marL="285750" indent="-285750" defTabSz="410751" hangingPunct="0">
              <a:buFont typeface="Arial" panose="020B0604020202020204" pitchFamily="34" charset="0"/>
              <a:buChar char="•"/>
            </a:pPr>
            <a:endParaRPr lang="en-US" sz="1406" b="1" dirty="0">
              <a:latin typeface="Franklin Gothic Book" panose="020B0503020102020204" pitchFamily="34" charset="0"/>
            </a:endParaRPr>
          </a:p>
          <a:p>
            <a:pPr defTabSz="410751" hangingPunct="0"/>
            <a:endParaRPr lang="en-US" sz="1406" b="1" dirty="0">
              <a:solidFill>
                <a:srgbClr val="000000"/>
              </a:solidFill>
              <a:sym typeface="Helvetica Light"/>
            </a:endParaRPr>
          </a:p>
        </p:txBody>
      </p:sp>
      <p:sp>
        <p:nvSpPr>
          <p:cNvPr id="8" name="TextBox 7">
            <a:extLst>
              <a:ext uri="{FF2B5EF4-FFF2-40B4-BE49-F238E27FC236}">
                <a16:creationId xmlns:a16="http://schemas.microsoft.com/office/drawing/2014/main" id="{59586CC5-6553-514A-9A66-1802D8141B77}"/>
              </a:ext>
            </a:extLst>
          </p:cNvPr>
          <p:cNvSpPr txBox="1"/>
          <p:nvPr/>
        </p:nvSpPr>
        <p:spPr>
          <a:xfrm>
            <a:off x="6393554" y="4009046"/>
            <a:ext cx="2001146" cy="738664"/>
          </a:xfrm>
          <a:prstGeom prst="rect">
            <a:avLst/>
          </a:prstGeom>
          <a:noFill/>
        </p:spPr>
        <p:txBody>
          <a:bodyPr wrap="square" rtlCol="0">
            <a:spAutoFit/>
          </a:bodyPr>
          <a:lstStyle/>
          <a:p>
            <a:r>
              <a:rPr lang="en-US" sz="1400" dirty="0">
                <a:latin typeface="Franklin Gothic Medium" panose="020B0603020102020204" pitchFamily="34" charset="0"/>
              </a:rPr>
              <a:t>High IgA2antibody response to gp41; Tat antibody responses</a:t>
            </a:r>
          </a:p>
        </p:txBody>
      </p:sp>
      <p:sp>
        <p:nvSpPr>
          <p:cNvPr id="9" name="TextBox 8">
            <a:extLst>
              <a:ext uri="{FF2B5EF4-FFF2-40B4-BE49-F238E27FC236}">
                <a16:creationId xmlns:a16="http://schemas.microsoft.com/office/drawing/2014/main" id="{E3792F78-0DCF-EB4D-AF0B-57B56FF3D1B9}"/>
              </a:ext>
            </a:extLst>
          </p:cNvPr>
          <p:cNvSpPr txBox="1"/>
          <p:nvPr/>
        </p:nvSpPr>
        <p:spPr>
          <a:xfrm>
            <a:off x="8375245" y="4009046"/>
            <a:ext cx="2001146" cy="307777"/>
          </a:xfrm>
          <a:prstGeom prst="rect">
            <a:avLst/>
          </a:prstGeom>
          <a:noFill/>
        </p:spPr>
        <p:txBody>
          <a:bodyPr wrap="square" rtlCol="0">
            <a:spAutoFit/>
          </a:bodyPr>
          <a:lstStyle/>
          <a:p>
            <a:r>
              <a:rPr lang="en-US" sz="1400" dirty="0">
                <a:latin typeface="Franklin Gothic Medium" panose="020B0603020102020204" pitchFamily="34" charset="0"/>
              </a:rPr>
              <a:t>Strong NK cell response</a:t>
            </a:r>
          </a:p>
        </p:txBody>
      </p:sp>
      <p:sp>
        <p:nvSpPr>
          <p:cNvPr id="10" name="TextBox 9">
            <a:extLst>
              <a:ext uri="{FF2B5EF4-FFF2-40B4-BE49-F238E27FC236}">
                <a16:creationId xmlns:a16="http://schemas.microsoft.com/office/drawing/2014/main" id="{32567888-FB30-2B44-85F3-DC4F518D9AC4}"/>
              </a:ext>
            </a:extLst>
          </p:cNvPr>
          <p:cNvSpPr txBox="1"/>
          <p:nvPr/>
        </p:nvSpPr>
        <p:spPr>
          <a:xfrm>
            <a:off x="10356936" y="4001762"/>
            <a:ext cx="2001146" cy="738664"/>
          </a:xfrm>
          <a:prstGeom prst="rect">
            <a:avLst/>
          </a:prstGeom>
          <a:noFill/>
        </p:spPr>
        <p:txBody>
          <a:bodyPr wrap="square" rtlCol="0">
            <a:spAutoFit/>
          </a:bodyPr>
          <a:lstStyle/>
          <a:p>
            <a:r>
              <a:rPr lang="en-US" sz="1400" dirty="0">
                <a:latin typeface="Franklin Gothic Medium" panose="020B0603020102020204" pitchFamily="34" charset="0"/>
              </a:rPr>
              <a:t>Weak GAG CD4 response; no CD8 responses</a:t>
            </a:r>
          </a:p>
        </p:txBody>
      </p:sp>
    </p:spTree>
    <p:extLst>
      <p:ext uri="{BB962C8B-B14F-4D97-AF65-F5344CB8AC3E}">
        <p14:creationId xmlns:p14="http://schemas.microsoft.com/office/powerpoint/2010/main" val="40513081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 name="Table 122"/>
          <p:cNvGraphicFramePr/>
          <p:nvPr>
            <p:extLst>
              <p:ext uri="{D42A27DB-BD31-4B8C-83A1-F6EECF244321}">
                <p14:modId xmlns:p14="http://schemas.microsoft.com/office/powerpoint/2010/main" val="424955839"/>
              </p:ext>
            </p:extLst>
          </p:nvPr>
        </p:nvGraphicFramePr>
        <p:xfrm>
          <a:off x="703385" y="1059282"/>
          <a:ext cx="10938887" cy="4777744"/>
        </p:xfrm>
        <a:graphic>
          <a:graphicData uri="http://schemas.openxmlformats.org/drawingml/2006/table">
            <a:tbl>
              <a:tblPr firstRow="1">
                <a:tableStyleId>{08FB837D-C827-4EFA-A057-4D05807E0F7C}</a:tableStyleId>
              </a:tblPr>
              <a:tblGrid>
                <a:gridCol w="2526402">
                  <a:extLst>
                    <a:ext uri="{9D8B030D-6E8A-4147-A177-3AD203B41FA5}">
                      <a16:colId xmlns:a16="http://schemas.microsoft.com/office/drawing/2014/main" val="20000"/>
                    </a:ext>
                  </a:extLst>
                </a:gridCol>
                <a:gridCol w="1920211">
                  <a:extLst>
                    <a:ext uri="{9D8B030D-6E8A-4147-A177-3AD203B41FA5}">
                      <a16:colId xmlns:a16="http://schemas.microsoft.com/office/drawing/2014/main" val="20001"/>
                    </a:ext>
                  </a:extLst>
                </a:gridCol>
                <a:gridCol w="1838094">
                  <a:extLst>
                    <a:ext uri="{9D8B030D-6E8A-4147-A177-3AD203B41FA5}">
                      <a16:colId xmlns:a16="http://schemas.microsoft.com/office/drawing/2014/main" val="20002"/>
                    </a:ext>
                  </a:extLst>
                </a:gridCol>
                <a:gridCol w="2732683">
                  <a:extLst>
                    <a:ext uri="{9D8B030D-6E8A-4147-A177-3AD203B41FA5}">
                      <a16:colId xmlns:a16="http://schemas.microsoft.com/office/drawing/2014/main" val="20003"/>
                    </a:ext>
                  </a:extLst>
                </a:gridCol>
                <a:gridCol w="1921497">
                  <a:extLst>
                    <a:ext uri="{9D8B030D-6E8A-4147-A177-3AD203B41FA5}">
                      <a16:colId xmlns:a16="http://schemas.microsoft.com/office/drawing/2014/main" val="20004"/>
                    </a:ext>
                  </a:extLst>
                </a:gridCol>
              </a:tblGrid>
              <a:tr h="690123">
                <a:tc>
                  <a:txBody>
                    <a:bodyPr/>
                    <a:lstStyle/>
                    <a:p>
                      <a:pPr algn="ctr" defTabSz="914400">
                        <a:defRPr b="0">
                          <a:solidFill>
                            <a:srgbClr val="000000"/>
                          </a:solidFill>
                        </a:defRPr>
                      </a:pPr>
                      <a:r>
                        <a:rPr sz="2000" dirty="0">
                          <a:latin typeface="Franklin Gothic Medium" panose="020B0603020102020204" pitchFamily="34" charset="0"/>
                          <a:sym typeface="Helvetica"/>
                        </a:rPr>
                        <a:t>Patient
Profiles</a:t>
                      </a:r>
                      <a:endParaRPr sz="2000" b="1" dirty="0">
                        <a:solidFill>
                          <a:srgbClr val="FFFFFF"/>
                        </a:solidFill>
                        <a:latin typeface="Franklin Gothic Medium" panose="020B0603020102020204" pitchFamily="34" charset="0"/>
                        <a:sym typeface="Helvetica"/>
                      </a:endParaRPr>
                    </a:p>
                  </a:txBody>
                  <a:tcPr marL="35719" marR="35719" marT="35719" marB="35719" horzOverflow="overflow"/>
                </a:tc>
                <a:tc>
                  <a:txBody>
                    <a:bodyPr/>
                    <a:lstStyle/>
                    <a:p>
                      <a:pPr algn="ctr" defTabSz="914400">
                        <a:defRPr b="0">
                          <a:solidFill>
                            <a:srgbClr val="000000"/>
                          </a:solidFill>
                        </a:defRPr>
                      </a:pPr>
                      <a:r>
                        <a:rPr sz="2000" dirty="0">
                          <a:latin typeface="Franklin Gothic Medium" panose="020B0603020102020204" pitchFamily="34" charset="0"/>
                          <a:sym typeface="Helvetica"/>
                        </a:rPr>
                        <a:t>“Mississippi baby”
(2013)</a:t>
                      </a:r>
                      <a:endParaRPr sz="2000" b="1" dirty="0">
                        <a:solidFill>
                          <a:srgbClr val="FFFFFF"/>
                        </a:solidFill>
                        <a:latin typeface="Franklin Gothic Medium" panose="020B0603020102020204" pitchFamily="34" charset="0"/>
                        <a:sym typeface="Helvetica"/>
                      </a:endParaRPr>
                    </a:p>
                  </a:txBody>
                  <a:tcPr marL="35719" marR="35719" marT="35719" marB="35719" horzOverflow="overflow"/>
                </a:tc>
                <a:tc>
                  <a:txBody>
                    <a:bodyPr/>
                    <a:lstStyle/>
                    <a:p>
                      <a:pPr algn="ctr" defTabSz="914400">
                        <a:defRPr b="0">
                          <a:solidFill>
                            <a:srgbClr val="000000"/>
                          </a:solidFill>
                        </a:defRPr>
                      </a:pPr>
                      <a:r>
                        <a:rPr sz="2000" dirty="0">
                          <a:latin typeface="Franklin Gothic Medium" panose="020B0603020102020204" pitchFamily="34" charset="0"/>
                          <a:sym typeface="Helvetica"/>
                        </a:rPr>
                        <a:t>“French Adolescent”
(2017)</a:t>
                      </a:r>
                      <a:endParaRPr sz="2000" b="1" dirty="0">
                        <a:solidFill>
                          <a:srgbClr val="FFFFFF"/>
                        </a:solidFill>
                        <a:latin typeface="Franklin Gothic Medium" panose="020B0603020102020204" pitchFamily="34" charset="0"/>
                        <a:sym typeface="Helvetica"/>
                      </a:endParaRPr>
                    </a:p>
                  </a:txBody>
                  <a:tcPr marL="35719" marR="35719" marT="35719" marB="35719" horzOverflow="overflow"/>
                </a:tc>
                <a:tc>
                  <a:txBody>
                    <a:bodyPr/>
                    <a:lstStyle/>
                    <a:p>
                      <a:pPr algn="ctr" defTabSz="914400">
                        <a:defRPr b="0">
                          <a:solidFill>
                            <a:srgbClr val="000000"/>
                          </a:solidFill>
                        </a:defRPr>
                      </a:pPr>
                      <a:r>
                        <a:rPr sz="2000" dirty="0">
                          <a:latin typeface="Franklin Gothic Medium" panose="020B0603020102020204" pitchFamily="34" charset="0"/>
                          <a:sym typeface="Helvetica"/>
                        </a:rPr>
                        <a:t>“South African
boy”</a:t>
                      </a:r>
                      <a:endParaRPr lang="en-US" sz="2000" dirty="0">
                        <a:latin typeface="Franklin Gothic Medium" panose="020B0603020102020204" pitchFamily="34" charset="0"/>
                        <a:sym typeface="Helvetica"/>
                      </a:endParaRPr>
                    </a:p>
                    <a:p>
                      <a:pPr algn="ctr" defTabSz="914400">
                        <a:defRPr b="0">
                          <a:solidFill>
                            <a:srgbClr val="000000"/>
                          </a:solidFill>
                        </a:defRPr>
                      </a:pPr>
                      <a:r>
                        <a:rPr sz="2000" dirty="0">
                          <a:latin typeface="Franklin Gothic Medium" panose="020B0603020102020204" pitchFamily="34" charset="0"/>
                          <a:sym typeface="Helvetica"/>
                        </a:rPr>
                        <a:t>(2019)</a:t>
                      </a:r>
                      <a:endParaRPr sz="2000" b="1" dirty="0">
                        <a:solidFill>
                          <a:srgbClr val="FFFFFF"/>
                        </a:solidFill>
                        <a:latin typeface="Franklin Gothic Medium" panose="020B0603020102020204" pitchFamily="34" charset="0"/>
                        <a:sym typeface="Helvetica"/>
                      </a:endParaRPr>
                    </a:p>
                  </a:txBody>
                  <a:tcPr marL="35719" marR="35719" marT="35719" marB="35719" horzOverflow="overflow"/>
                </a:tc>
                <a:tc>
                  <a:txBody>
                    <a:bodyPr/>
                    <a:lstStyle/>
                    <a:p>
                      <a:pPr algn="ctr" defTabSz="914400">
                        <a:defRPr b="0">
                          <a:solidFill>
                            <a:srgbClr val="000000"/>
                          </a:solidFill>
                        </a:defRPr>
                      </a:pPr>
                      <a:r>
                        <a:rPr sz="2000" dirty="0">
                          <a:latin typeface="Franklin Gothic Medium" panose="020B0603020102020204" pitchFamily="34" charset="0"/>
                          <a:sym typeface="Helvetica"/>
                        </a:rPr>
                        <a:t>Australian 
Woman</a:t>
                      </a:r>
                      <a:r>
                        <a:rPr lang="en-US" sz="2000" dirty="0">
                          <a:latin typeface="Franklin Gothic Medium" panose="020B0603020102020204" pitchFamily="34" charset="0"/>
                          <a:sym typeface="Helvetica"/>
                        </a:rPr>
                        <a:t> </a:t>
                      </a:r>
                    </a:p>
                    <a:p>
                      <a:pPr algn="ctr" defTabSz="914400">
                        <a:defRPr b="0">
                          <a:solidFill>
                            <a:srgbClr val="000000"/>
                          </a:solidFill>
                        </a:defRPr>
                      </a:pPr>
                      <a:r>
                        <a:rPr sz="2000" dirty="0">
                          <a:latin typeface="Franklin Gothic Medium" panose="020B0603020102020204" pitchFamily="34" charset="0"/>
                          <a:sym typeface="Helvetica"/>
                        </a:rPr>
                        <a:t>(2017)</a:t>
                      </a:r>
                      <a:endParaRPr sz="2000" b="1" dirty="0">
                        <a:solidFill>
                          <a:srgbClr val="FFFFFF"/>
                        </a:solidFill>
                        <a:latin typeface="Franklin Gothic Medium" panose="020B0603020102020204" pitchFamily="34" charset="0"/>
                        <a:sym typeface="Helvetica"/>
                      </a:endParaRPr>
                    </a:p>
                  </a:txBody>
                  <a:tcPr marL="35719" marR="35719" marT="35719" marB="35719" horzOverflow="overflow"/>
                </a:tc>
                <a:extLst>
                  <a:ext uri="{0D108BD9-81ED-4DB2-BD59-A6C34878D82A}">
                    <a16:rowId xmlns:a16="http://schemas.microsoft.com/office/drawing/2014/main" val="10000"/>
                  </a:ext>
                </a:extLst>
              </a:tr>
              <a:tr h="542211">
                <a:tc>
                  <a:txBody>
                    <a:bodyPr/>
                    <a:lstStyle/>
                    <a:p>
                      <a:pPr defTabSz="914400"/>
                      <a:r>
                        <a:rPr lang="en-US" sz="1800" dirty="0">
                          <a:latin typeface="Franklin Gothic Medium" panose="020B0603020102020204" pitchFamily="34" charset="0"/>
                          <a:sym typeface="Helvetica"/>
                        </a:rPr>
                        <a:t>Treatment </a:t>
                      </a:r>
                    </a:p>
                    <a:p>
                      <a:pPr defTabSz="914400"/>
                      <a:r>
                        <a:rPr sz="1800" dirty="0">
                          <a:latin typeface="Franklin Gothic Medium" panose="020B0603020102020204" pitchFamily="34" charset="0"/>
                          <a:sym typeface="Helvetica"/>
                        </a:rPr>
                        <a:t>Strategy</a:t>
                      </a:r>
                      <a:endParaRPr sz="1800" b="1" dirty="0">
                        <a:latin typeface="Franklin Gothic Medium" panose="020B0603020102020204" pitchFamily="34" charset="0"/>
                        <a:ea typeface="Helvetica"/>
                        <a:cs typeface="Helvetica"/>
                        <a:sym typeface="Helvetica"/>
                      </a:endParaRPr>
                    </a:p>
                  </a:txBody>
                  <a:tcPr marL="35719" marR="35719" marT="35719" marB="35719" anchor="ctr" horzOverflow="overflow"/>
                </a:tc>
                <a:tc>
                  <a:txBody>
                    <a:bodyPr/>
                    <a:lstStyle/>
                    <a:p>
                      <a:pPr algn="ctr" defTabSz="914400"/>
                      <a:r>
                        <a:rPr sz="1800" dirty="0">
                          <a:latin typeface="Franklin Gothic Medium" panose="020B0603020102020204" pitchFamily="34" charset="0"/>
                        </a:rPr>
                        <a:t>Very 
Early ART
(30 hrs of life)</a:t>
                      </a:r>
                    </a:p>
                  </a:txBody>
                  <a:tcPr marL="35719" marR="35719" marT="35719" marB="35719" anchor="ctr" horzOverflow="overflow"/>
                </a:tc>
                <a:tc>
                  <a:txBody>
                    <a:bodyPr/>
                    <a:lstStyle/>
                    <a:p>
                      <a:pPr algn="ctr" defTabSz="914400"/>
                      <a:r>
                        <a:rPr sz="1800" dirty="0">
                          <a:latin typeface="Franklin Gothic Medium" panose="020B0603020102020204" pitchFamily="34" charset="0"/>
                        </a:rPr>
                        <a:t>Early ART
</a:t>
                      </a:r>
                      <a:endParaRPr lang="en-US" sz="1800" dirty="0">
                        <a:latin typeface="Franklin Gothic Medium" panose="020B0603020102020204" pitchFamily="34" charset="0"/>
                      </a:endParaRPr>
                    </a:p>
                    <a:p>
                      <a:pPr algn="ctr" defTabSz="914400"/>
                      <a:r>
                        <a:rPr sz="1800" dirty="0">
                          <a:latin typeface="Franklin Gothic Medium" panose="020B0603020102020204" pitchFamily="34" charset="0"/>
                        </a:rPr>
                        <a:t>( 3 mos of age)</a:t>
                      </a:r>
                    </a:p>
                  </a:txBody>
                  <a:tcPr marL="35719" marR="35719" marT="35719" marB="35719" anchor="ctr" horzOverflow="overflow"/>
                </a:tc>
                <a:tc>
                  <a:txBody>
                    <a:bodyPr/>
                    <a:lstStyle/>
                    <a:p>
                      <a:pPr algn="ctr" defTabSz="914400"/>
                      <a:r>
                        <a:rPr sz="1800" dirty="0">
                          <a:latin typeface="Franklin Gothic Medium" panose="020B0603020102020204" pitchFamily="34" charset="0"/>
                        </a:rPr>
                        <a:t>Early ART
</a:t>
                      </a:r>
                      <a:endParaRPr lang="en-US" sz="1800" dirty="0">
                        <a:latin typeface="Franklin Gothic Medium" panose="020B0603020102020204" pitchFamily="34" charset="0"/>
                      </a:endParaRPr>
                    </a:p>
                    <a:p>
                      <a:pPr algn="ctr" defTabSz="914400"/>
                      <a:r>
                        <a:rPr sz="1800" dirty="0">
                          <a:latin typeface="Franklin Gothic Medium" panose="020B0603020102020204" pitchFamily="34" charset="0"/>
                        </a:rPr>
                        <a:t>(2 mos of age)</a:t>
                      </a:r>
                    </a:p>
                  </a:txBody>
                  <a:tcPr marL="35719" marR="35719" marT="35719" marB="35719" anchor="ctr" horzOverflow="overflow"/>
                </a:tc>
                <a:tc>
                  <a:txBody>
                    <a:bodyPr/>
                    <a:lstStyle/>
                    <a:p>
                      <a:pPr algn="ctr" defTabSz="914400"/>
                      <a:r>
                        <a:rPr lang="en-US" sz="1800" dirty="0">
                          <a:latin typeface="Franklin Gothic Medium" panose="020B0603020102020204" pitchFamily="34" charset="0"/>
                        </a:rPr>
                        <a:t>Delayed ART</a:t>
                      </a:r>
                    </a:p>
                    <a:p>
                      <a:pPr algn="ctr" defTabSz="914400"/>
                      <a:endParaRPr lang="en-US" sz="1800" dirty="0">
                        <a:latin typeface="Franklin Gothic Medium" panose="020B0603020102020204" pitchFamily="34" charset="0"/>
                      </a:endParaRPr>
                    </a:p>
                    <a:p>
                      <a:pPr algn="ctr" defTabSz="914400"/>
                      <a:r>
                        <a:rPr sz="1800" dirty="0">
                          <a:latin typeface="Franklin Gothic Medium" panose="020B0603020102020204" pitchFamily="34" charset="0"/>
                        </a:rPr>
                        <a:t>ART at 4.9 yrs </a:t>
                      </a:r>
                    </a:p>
                  </a:txBody>
                  <a:tcPr marL="35719" marR="35719" marT="35719" marB="35719" anchor="ctr" horzOverflow="overflow"/>
                </a:tc>
                <a:extLst>
                  <a:ext uri="{0D108BD9-81ED-4DB2-BD59-A6C34878D82A}">
                    <a16:rowId xmlns:a16="http://schemas.microsoft.com/office/drawing/2014/main" val="10001"/>
                  </a:ext>
                </a:extLst>
              </a:tr>
              <a:tr h="224819">
                <a:tc>
                  <a:txBody>
                    <a:bodyPr/>
                    <a:lstStyle/>
                    <a:p>
                      <a:pPr algn="l" defTabSz="914400"/>
                      <a:r>
                        <a:rPr sz="1800" dirty="0">
                          <a:latin typeface="Franklin Gothic Medium" panose="020B0603020102020204" pitchFamily="34" charset="0"/>
                          <a:sym typeface="Helvetica"/>
                        </a:rPr>
                        <a:t>ART </a:t>
                      </a:r>
                      <a:r>
                        <a:rPr lang="en-US" sz="1800" dirty="0">
                          <a:latin typeface="Franklin Gothic Medium" panose="020B0603020102020204" pitchFamily="34" charset="0"/>
                          <a:sym typeface="Helvetica"/>
                        </a:rPr>
                        <a:t>D</a:t>
                      </a:r>
                      <a:r>
                        <a:rPr sz="1800" dirty="0">
                          <a:latin typeface="Franklin Gothic Medium" panose="020B0603020102020204" pitchFamily="34" charset="0"/>
                          <a:sym typeface="Helvetica"/>
                        </a:rPr>
                        <a:t>uration</a:t>
                      </a:r>
                      <a:endParaRPr sz="1800" b="1" dirty="0">
                        <a:latin typeface="Franklin Gothic Medium" panose="020B0603020102020204" pitchFamily="34" charset="0"/>
                        <a:ea typeface="Helvetica"/>
                        <a:cs typeface="Helvetica"/>
                        <a:sym typeface="Helvetica"/>
                      </a:endParaRPr>
                    </a:p>
                  </a:txBody>
                  <a:tcPr marL="35719" marR="35719" marT="35719" marB="35719" anchor="ctr" horzOverflow="overflow"/>
                </a:tc>
                <a:tc>
                  <a:txBody>
                    <a:bodyPr/>
                    <a:lstStyle/>
                    <a:p>
                      <a:pPr algn="ctr" defTabSz="914400"/>
                      <a:r>
                        <a:rPr sz="1800" dirty="0">
                          <a:latin typeface="Franklin Gothic Medium" panose="020B0603020102020204" pitchFamily="34" charset="0"/>
                        </a:rPr>
                        <a:t>18 </a:t>
                      </a:r>
                      <a:r>
                        <a:rPr sz="1800" dirty="0" err="1">
                          <a:latin typeface="Franklin Gothic Medium" panose="020B0603020102020204" pitchFamily="34" charset="0"/>
                        </a:rPr>
                        <a:t>mos</a:t>
                      </a:r>
                      <a:endParaRPr sz="1800" dirty="0">
                        <a:latin typeface="Franklin Gothic Medium" panose="020B0603020102020204" pitchFamily="34" charset="0"/>
                      </a:endParaRPr>
                    </a:p>
                  </a:txBody>
                  <a:tcPr marL="35719" marR="35719" marT="35719" marB="35719" anchor="ctr" horzOverflow="overflow"/>
                </a:tc>
                <a:tc>
                  <a:txBody>
                    <a:bodyPr/>
                    <a:lstStyle/>
                    <a:p>
                      <a:pPr algn="ctr" defTabSz="914400"/>
                      <a:r>
                        <a:rPr sz="1800" dirty="0">
                          <a:latin typeface="Franklin Gothic Medium" panose="020B0603020102020204" pitchFamily="34" charset="0"/>
                        </a:rPr>
                        <a:t>5.8-6.8 yrs</a:t>
                      </a:r>
                    </a:p>
                  </a:txBody>
                  <a:tcPr marL="35719" marR="35719" marT="35719" marB="35719" anchor="ctr" horzOverflow="overflow"/>
                </a:tc>
                <a:tc>
                  <a:txBody>
                    <a:bodyPr/>
                    <a:lstStyle/>
                    <a:p>
                      <a:pPr algn="ctr" defTabSz="914400"/>
                      <a:r>
                        <a:rPr sz="1800" dirty="0">
                          <a:latin typeface="Franklin Gothic Medium" panose="020B0603020102020204" pitchFamily="34" charset="0"/>
                        </a:rPr>
                        <a:t>40 wks</a:t>
                      </a:r>
                    </a:p>
                  </a:txBody>
                  <a:tcPr marL="35719" marR="35719" marT="35719" marB="35719" anchor="ctr" horzOverflow="overflow"/>
                </a:tc>
                <a:tc>
                  <a:txBody>
                    <a:bodyPr/>
                    <a:lstStyle/>
                    <a:p>
                      <a:pPr algn="ctr" defTabSz="914400"/>
                      <a:r>
                        <a:rPr sz="1800" dirty="0">
                          <a:latin typeface="Franklin Gothic Medium" panose="020B0603020102020204" pitchFamily="34" charset="0"/>
                        </a:rPr>
                        <a:t>15.5 </a:t>
                      </a:r>
                      <a:r>
                        <a:rPr sz="1800" dirty="0" err="1">
                          <a:latin typeface="Franklin Gothic Medium" panose="020B0603020102020204" pitchFamily="34" charset="0"/>
                        </a:rPr>
                        <a:t>yrs</a:t>
                      </a:r>
                      <a:endParaRPr sz="1800" dirty="0">
                        <a:latin typeface="Franklin Gothic Medium" panose="020B0603020102020204" pitchFamily="34" charset="0"/>
                      </a:endParaRPr>
                    </a:p>
                  </a:txBody>
                  <a:tcPr marL="35719" marR="35719" marT="35719" marB="35719" anchor="ctr" horzOverflow="overflow"/>
                </a:tc>
                <a:extLst>
                  <a:ext uri="{0D108BD9-81ED-4DB2-BD59-A6C34878D82A}">
                    <a16:rowId xmlns:a16="http://schemas.microsoft.com/office/drawing/2014/main" val="10002"/>
                  </a:ext>
                </a:extLst>
              </a:tr>
              <a:tr h="383515">
                <a:tc>
                  <a:txBody>
                    <a:bodyPr/>
                    <a:lstStyle/>
                    <a:p>
                      <a:pPr algn="l" defTabSz="914400"/>
                      <a:r>
                        <a:rPr sz="1800" dirty="0">
                          <a:latin typeface="Franklin Gothic Medium" panose="020B0603020102020204" pitchFamily="34" charset="0"/>
                          <a:sym typeface="Helvetica"/>
                        </a:rPr>
                        <a:t>Age at </a:t>
                      </a:r>
                      <a:r>
                        <a:rPr lang="en-US" sz="1800" dirty="0">
                          <a:latin typeface="Franklin Gothic Medium" panose="020B0603020102020204" pitchFamily="34" charset="0"/>
                          <a:sym typeface="Helvetica"/>
                        </a:rPr>
                        <a:t>R</a:t>
                      </a:r>
                      <a:r>
                        <a:rPr sz="1800" dirty="0">
                          <a:latin typeface="Franklin Gothic Medium" panose="020B0603020102020204" pitchFamily="34" charset="0"/>
                          <a:sym typeface="Helvetica"/>
                        </a:rPr>
                        <a:t>emission Diagnosis</a:t>
                      </a:r>
                      <a:endParaRPr sz="1800" b="1" dirty="0">
                        <a:latin typeface="Franklin Gothic Medium" panose="020B0603020102020204" pitchFamily="34" charset="0"/>
                        <a:ea typeface="Helvetica"/>
                        <a:cs typeface="Helvetica"/>
                        <a:sym typeface="Helvetica"/>
                      </a:endParaRPr>
                    </a:p>
                  </a:txBody>
                  <a:tcPr marL="35719" marR="35719" marT="35719" marB="35719" anchor="ctr" horzOverflow="overflow"/>
                </a:tc>
                <a:tc>
                  <a:txBody>
                    <a:bodyPr/>
                    <a:lstStyle/>
                    <a:p>
                      <a:pPr algn="ctr" defTabSz="914400"/>
                      <a:r>
                        <a:rPr sz="1800" dirty="0">
                          <a:latin typeface="Franklin Gothic Medium" panose="020B0603020102020204" pitchFamily="34" charset="0"/>
                        </a:rPr>
                        <a:t>23 mos</a:t>
                      </a:r>
                    </a:p>
                  </a:txBody>
                  <a:tcPr marL="35719" marR="35719" marT="35719" marB="35719" anchor="ctr" horzOverflow="overflow"/>
                </a:tc>
                <a:tc>
                  <a:txBody>
                    <a:bodyPr/>
                    <a:lstStyle/>
                    <a:p>
                      <a:pPr algn="ctr" defTabSz="914400"/>
                      <a:r>
                        <a:rPr sz="1800" dirty="0">
                          <a:latin typeface="Franklin Gothic Medium" panose="020B0603020102020204" pitchFamily="34" charset="0"/>
                        </a:rPr>
                        <a:t>18.6 yrs</a:t>
                      </a:r>
                    </a:p>
                  </a:txBody>
                  <a:tcPr marL="35719" marR="35719" marT="35719" marB="35719" anchor="ctr" horzOverflow="overflow"/>
                </a:tc>
                <a:tc>
                  <a:txBody>
                    <a:bodyPr/>
                    <a:lstStyle/>
                    <a:p>
                      <a:pPr algn="ctr" defTabSz="914400"/>
                      <a:r>
                        <a:rPr sz="1800" dirty="0">
                          <a:latin typeface="Franklin Gothic Medium" panose="020B0603020102020204" pitchFamily="34" charset="0"/>
                        </a:rPr>
                        <a:t>9.5 yrs</a:t>
                      </a:r>
                    </a:p>
                  </a:txBody>
                  <a:tcPr marL="35719" marR="35719" marT="35719" marB="35719" anchor="ctr" horzOverflow="overflow"/>
                </a:tc>
                <a:tc>
                  <a:txBody>
                    <a:bodyPr/>
                    <a:lstStyle/>
                    <a:p>
                      <a:pPr algn="ctr" defTabSz="914400"/>
                      <a:r>
                        <a:rPr sz="1800" dirty="0">
                          <a:latin typeface="Franklin Gothic Medium" panose="020B0603020102020204" pitchFamily="34" charset="0"/>
                        </a:rPr>
                        <a:t>25 yrs</a:t>
                      </a:r>
                    </a:p>
                  </a:txBody>
                  <a:tcPr marL="35719" marR="35719" marT="35719" marB="35719" anchor="ctr" horzOverflow="overflow"/>
                </a:tc>
                <a:extLst>
                  <a:ext uri="{0D108BD9-81ED-4DB2-BD59-A6C34878D82A}">
                    <a16:rowId xmlns:a16="http://schemas.microsoft.com/office/drawing/2014/main" val="10003"/>
                  </a:ext>
                </a:extLst>
              </a:tr>
              <a:tr h="306757">
                <a:tc>
                  <a:txBody>
                    <a:bodyPr/>
                    <a:lstStyle/>
                    <a:p>
                      <a:pPr algn="l" defTabSz="914400"/>
                      <a:r>
                        <a:rPr sz="1800" dirty="0">
                          <a:latin typeface="Franklin Gothic Medium" panose="020B0603020102020204" pitchFamily="34" charset="0"/>
                          <a:sym typeface="Helvetica"/>
                        </a:rPr>
                        <a:t>Duration of Remission</a:t>
                      </a:r>
                      <a:endParaRPr sz="1800" b="1" dirty="0">
                        <a:latin typeface="Franklin Gothic Medium" panose="020B0603020102020204" pitchFamily="34" charset="0"/>
                        <a:ea typeface="Helvetica"/>
                        <a:cs typeface="Helvetica"/>
                        <a:sym typeface="Helvetica"/>
                      </a:endParaRPr>
                    </a:p>
                  </a:txBody>
                  <a:tcPr marL="35719" marR="35719" marT="35719" marB="35719" anchor="ctr" horzOverflow="overflow"/>
                </a:tc>
                <a:tc>
                  <a:txBody>
                    <a:bodyPr/>
                    <a:lstStyle/>
                    <a:p>
                      <a:pPr algn="ctr" defTabSz="914400"/>
                      <a:r>
                        <a:rPr sz="1800" dirty="0">
                          <a:latin typeface="Franklin Gothic Medium" panose="020B0603020102020204" pitchFamily="34" charset="0"/>
                        </a:rPr>
                        <a:t>27.6 months</a:t>
                      </a:r>
                    </a:p>
                  </a:txBody>
                  <a:tcPr marL="35719" marR="35719" marT="35719" marB="35719" anchor="ctr" horzOverflow="overflow"/>
                </a:tc>
                <a:tc>
                  <a:txBody>
                    <a:bodyPr/>
                    <a:lstStyle/>
                    <a:p>
                      <a:pPr algn="ctr" defTabSz="914400"/>
                      <a:r>
                        <a:rPr sz="1800" dirty="0">
                          <a:latin typeface="Franklin Gothic Medium" panose="020B0603020102020204" pitchFamily="34" charset="0"/>
                        </a:rPr>
                        <a:t>&gt;12 yrs</a:t>
                      </a:r>
                    </a:p>
                  </a:txBody>
                  <a:tcPr marL="35719" marR="35719" marT="35719" marB="35719" anchor="ctr" horzOverflow="overflow"/>
                </a:tc>
                <a:tc>
                  <a:txBody>
                    <a:bodyPr/>
                    <a:lstStyle/>
                    <a:p>
                      <a:pPr algn="ctr" defTabSz="914400"/>
                      <a:r>
                        <a:rPr sz="1800" dirty="0">
                          <a:latin typeface="Franklin Gothic Medium" panose="020B0603020102020204" pitchFamily="34" charset="0"/>
                        </a:rPr>
                        <a:t>8.</a:t>
                      </a:r>
                      <a:r>
                        <a:rPr lang="en-US" sz="1800" dirty="0">
                          <a:latin typeface="Franklin Gothic Medium" panose="020B0603020102020204" pitchFamily="34" charset="0"/>
                        </a:rPr>
                        <a:t>7</a:t>
                      </a:r>
                      <a:r>
                        <a:rPr sz="1800" dirty="0">
                          <a:latin typeface="Franklin Gothic Medium" panose="020B0603020102020204" pitchFamily="34" charset="0"/>
                        </a:rPr>
                        <a:t>5 yrs</a:t>
                      </a:r>
                    </a:p>
                  </a:txBody>
                  <a:tcPr marL="35719" marR="35719" marT="35719" marB="35719" anchor="ctr" horzOverflow="overflow"/>
                </a:tc>
                <a:tc>
                  <a:txBody>
                    <a:bodyPr/>
                    <a:lstStyle/>
                    <a:p>
                      <a:pPr algn="ctr" defTabSz="914400"/>
                      <a:r>
                        <a:rPr sz="1800" dirty="0">
                          <a:latin typeface="Franklin Gothic Medium" panose="020B0603020102020204" pitchFamily="34" charset="0"/>
                        </a:rPr>
                        <a:t>2 y</a:t>
                      </a:r>
                      <a:r>
                        <a:rPr lang="en-US" sz="1800" dirty="0">
                          <a:latin typeface="Franklin Gothic Medium" panose="020B0603020102020204" pitchFamily="34" charset="0"/>
                        </a:rPr>
                        <a:t>r</a:t>
                      </a:r>
                      <a:r>
                        <a:rPr sz="1800" dirty="0">
                          <a:latin typeface="Franklin Gothic Medium" panose="020B0603020102020204" pitchFamily="34" charset="0"/>
                        </a:rPr>
                        <a:t>s</a:t>
                      </a:r>
                    </a:p>
                  </a:txBody>
                  <a:tcPr marL="35719" marR="35719" marT="35719" marB="35719" anchor="ctr" horzOverflow="overflow"/>
                </a:tc>
                <a:extLst>
                  <a:ext uri="{0D108BD9-81ED-4DB2-BD59-A6C34878D82A}">
                    <a16:rowId xmlns:a16="http://schemas.microsoft.com/office/drawing/2014/main" val="10004"/>
                  </a:ext>
                </a:extLst>
              </a:tr>
              <a:tr h="228013">
                <a:tc>
                  <a:txBody>
                    <a:bodyPr/>
                    <a:lstStyle/>
                    <a:p>
                      <a:pPr algn="l" defTabSz="914400"/>
                      <a:r>
                        <a:rPr sz="1800" dirty="0">
                          <a:latin typeface="Franklin Gothic Medium" panose="020B0603020102020204" pitchFamily="34" charset="0"/>
                          <a:sym typeface="Helvetica"/>
                        </a:rPr>
                        <a:t>Prevalence</a:t>
                      </a:r>
                      <a:endParaRPr sz="1800" b="1" dirty="0">
                        <a:latin typeface="Franklin Gothic Medium" panose="020B0603020102020204" pitchFamily="34" charset="0"/>
                        <a:ea typeface="Helvetica"/>
                        <a:cs typeface="Helvetica"/>
                        <a:sym typeface="Helvetica"/>
                      </a:endParaRPr>
                    </a:p>
                  </a:txBody>
                  <a:tcPr marL="35719" marR="35719" marT="35719" marB="35719" anchor="ctr" horzOverflow="overflow"/>
                </a:tc>
                <a:tc>
                  <a:txBody>
                    <a:bodyPr/>
                    <a:lstStyle/>
                    <a:p>
                      <a:pPr algn="ctr" defTabSz="914400"/>
                      <a:r>
                        <a:rPr sz="1800" dirty="0">
                          <a:latin typeface="Franklin Gothic Medium" panose="020B0603020102020204" pitchFamily="34" charset="0"/>
                        </a:rPr>
                        <a:t>na</a:t>
                      </a:r>
                    </a:p>
                  </a:txBody>
                  <a:tcPr marL="35719" marR="35719" marT="35719" marB="35719" anchor="ctr" horzOverflow="overflow"/>
                </a:tc>
                <a:tc>
                  <a:txBody>
                    <a:bodyPr/>
                    <a:lstStyle/>
                    <a:p>
                      <a:pPr algn="ctr" defTabSz="914400"/>
                      <a:r>
                        <a:rPr sz="1800" dirty="0">
                          <a:latin typeface="Franklin Gothic Medium" panose="020B0603020102020204" pitchFamily="34" charset="0"/>
                        </a:rPr>
                        <a:t>1/100 (1%)</a:t>
                      </a:r>
                    </a:p>
                  </a:txBody>
                  <a:tcPr marL="35719" marR="35719" marT="35719" marB="35719" anchor="ctr" horzOverflow="overflow"/>
                </a:tc>
                <a:tc>
                  <a:txBody>
                    <a:bodyPr/>
                    <a:lstStyle/>
                    <a:p>
                      <a:pPr algn="ctr" defTabSz="914400"/>
                      <a:r>
                        <a:rPr sz="1800" dirty="0">
                          <a:latin typeface="Franklin Gothic Medium" panose="020B0603020102020204" pitchFamily="34" charset="0"/>
                        </a:rPr>
                        <a:t>1/227 (0.4%)</a:t>
                      </a:r>
                    </a:p>
                  </a:txBody>
                  <a:tcPr marL="35719" marR="35719" marT="35719" marB="35719" anchor="ctr" horzOverflow="overflow"/>
                </a:tc>
                <a:tc>
                  <a:txBody>
                    <a:bodyPr/>
                    <a:lstStyle/>
                    <a:p>
                      <a:pPr algn="ctr" defTabSz="914400"/>
                      <a:r>
                        <a:rPr sz="1800" dirty="0">
                          <a:latin typeface="Franklin Gothic Medium" panose="020B0603020102020204" pitchFamily="34" charset="0"/>
                        </a:rPr>
                        <a:t>na</a:t>
                      </a:r>
                    </a:p>
                  </a:txBody>
                  <a:tcPr marL="35719" marR="35719" marT="35719" marB="35719" anchor="ctr" horzOverflow="overflow"/>
                </a:tc>
                <a:extLst>
                  <a:ext uri="{0D108BD9-81ED-4DB2-BD59-A6C34878D82A}">
                    <a16:rowId xmlns:a16="http://schemas.microsoft.com/office/drawing/2014/main" val="10005"/>
                  </a:ext>
                </a:extLst>
              </a:tr>
              <a:tr h="383515">
                <a:tc>
                  <a:txBody>
                    <a:bodyPr/>
                    <a:lstStyle/>
                    <a:p>
                      <a:pPr algn="l" defTabSz="914400">
                        <a:defRPr sz="1600" b="1">
                          <a:latin typeface="Helvetica"/>
                          <a:ea typeface="Helvetica"/>
                          <a:cs typeface="Helvetica"/>
                          <a:sym typeface="Helvetica"/>
                        </a:defRPr>
                      </a:pPr>
                      <a:r>
                        <a:rPr sz="1800" b="0" dirty="0">
                          <a:latin typeface="Franklin Gothic Medium" panose="020B0603020102020204" pitchFamily="34" charset="0"/>
                        </a:rPr>
                        <a:t>Pre-ART VL </a:t>
                      </a:r>
                      <a:r>
                        <a:rPr lang="en-US" sz="1800" b="0" dirty="0">
                          <a:latin typeface="Franklin Gothic Medium" panose="020B0603020102020204" pitchFamily="34" charset="0"/>
                        </a:rPr>
                        <a:t>(</a:t>
                      </a:r>
                      <a:r>
                        <a:rPr sz="1800" b="0" dirty="0">
                          <a:latin typeface="Franklin Gothic Medium" panose="020B0603020102020204" pitchFamily="34" charset="0"/>
                        </a:rPr>
                        <a:t>c/mL)</a:t>
                      </a:r>
                    </a:p>
                  </a:txBody>
                  <a:tcPr marL="35719" marR="35719" marT="35719" marB="35719" anchor="ctr" horzOverflow="overflow"/>
                </a:tc>
                <a:tc>
                  <a:txBody>
                    <a:bodyPr/>
                    <a:lstStyle/>
                    <a:p>
                      <a:pPr algn="ctr" defTabSz="914400"/>
                      <a:r>
                        <a:rPr sz="1800">
                          <a:latin typeface="Franklin Gothic Medium" panose="020B0603020102020204" pitchFamily="34" charset="0"/>
                        </a:rPr>
                        <a:t>19,182</a:t>
                      </a:r>
                    </a:p>
                  </a:txBody>
                  <a:tcPr marL="35719" marR="35719" marT="35719" marB="35719" anchor="ctr" horzOverflow="overflow"/>
                </a:tc>
                <a:tc>
                  <a:txBody>
                    <a:bodyPr/>
                    <a:lstStyle/>
                    <a:p>
                      <a:pPr algn="ctr" defTabSz="914400"/>
                      <a:r>
                        <a:rPr sz="1800">
                          <a:latin typeface="Franklin Gothic Medium" panose="020B0603020102020204" pitchFamily="34" charset="0"/>
                        </a:rPr>
                        <a:t>2.17 x 10⁶ </a:t>
                      </a:r>
                    </a:p>
                  </a:txBody>
                  <a:tcPr marL="35719" marR="35719" marT="35719" marB="35719" anchor="ctr" horzOverflow="overflow"/>
                </a:tc>
                <a:tc>
                  <a:txBody>
                    <a:bodyPr/>
                    <a:lstStyle/>
                    <a:p>
                      <a:pPr algn="ctr" defTabSz="914400"/>
                      <a:r>
                        <a:rPr sz="1800" dirty="0">
                          <a:latin typeface="Franklin Gothic Medium" panose="020B0603020102020204" pitchFamily="34" charset="0"/>
                        </a:rPr>
                        <a:t>&gt;750,000 (39 days)</a:t>
                      </a:r>
                      <a:endParaRPr lang="en-US" sz="1800" dirty="0">
                        <a:latin typeface="Franklin Gothic Medium" panose="020B0603020102020204" pitchFamily="34" charset="0"/>
                      </a:endParaRPr>
                    </a:p>
                    <a:p>
                      <a:pPr algn="ctr" defTabSz="914400"/>
                      <a:r>
                        <a:rPr sz="1800" dirty="0">
                          <a:latin typeface="Franklin Gothic Medium" panose="020B0603020102020204" pitchFamily="34" charset="0"/>
                        </a:rPr>
                        <a:t>
151,000 (60 days)</a:t>
                      </a:r>
                    </a:p>
                  </a:txBody>
                  <a:tcPr marL="35719" marR="35719" marT="35719" marB="35719" anchor="ctr" horzOverflow="overflow"/>
                </a:tc>
                <a:tc>
                  <a:txBody>
                    <a:bodyPr/>
                    <a:lstStyle/>
                    <a:p>
                      <a:pPr algn="ctr" defTabSz="914400">
                        <a:defRPr sz="1600"/>
                      </a:pPr>
                      <a:r>
                        <a:rPr lang="en-US" sz="1800" dirty="0">
                          <a:latin typeface="Franklin Gothic Medium" panose="020B0603020102020204" pitchFamily="34" charset="0"/>
                        </a:rPr>
                        <a:t>Not available</a:t>
                      </a:r>
                      <a:endParaRPr sz="1800" dirty="0">
                        <a:latin typeface="Franklin Gothic Medium" panose="020B0603020102020204" pitchFamily="34" charset="0"/>
                      </a:endParaRPr>
                    </a:p>
                  </a:txBody>
                  <a:tcPr marL="35719" marR="35719" marT="35719" marB="35719" anchor="ctr" horzOverflow="overflow"/>
                </a:tc>
                <a:extLst>
                  <a:ext uri="{0D108BD9-81ED-4DB2-BD59-A6C34878D82A}">
                    <a16:rowId xmlns:a16="http://schemas.microsoft.com/office/drawing/2014/main" val="10006"/>
                  </a:ext>
                </a:extLst>
              </a:tr>
              <a:tr h="224819">
                <a:tc>
                  <a:txBody>
                    <a:bodyPr/>
                    <a:lstStyle/>
                    <a:p>
                      <a:pPr algn="l" defTabSz="914400"/>
                      <a:r>
                        <a:rPr sz="1800" dirty="0">
                          <a:latin typeface="Franklin Gothic Medium" panose="020B0603020102020204" pitchFamily="34" charset="0"/>
                          <a:sym typeface="Helvetica"/>
                        </a:rPr>
                        <a:t>Sex</a:t>
                      </a:r>
                      <a:endParaRPr sz="1800" b="1" dirty="0">
                        <a:latin typeface="Franklin Gothic Medium" panose="020B0603020102020204" pitchFamily="34" charset="0"/>
                        <a:ea typeface="Helvetica"/>
                        <a:cs typeface="Helvetica"/>
                        <a:sym typeface="Helvetica"/>
                      </a:endParaRPr>
                    </a:p>
                  </a:txBody>
                  <a:tcPr marL="35719" marR="35719" marT="35719" marB="35719" anchor="ctr" horzOverflow="overflow"/>
                </a:tc>
                <a:tc>
                  <a:txBody>
                    <a:bodyPr/>
                    <a:lstStyle/>
                    <a:p>
                      <a:pPr algn="ctr" defTabSz="914400"/>
                      <a:r>
                        <a:rPr sz="1800" dirty="0">
                          <a:latin typeface="Franklin Gothic Medium" panose="020B0603020102020204" pitchFamily="34" charset="0"/>
                        </a:rPr>
                        <a:t>F</a:t>
                      </a:r>
                    </a:p>
                  </a:txBody>
                  <a:tcPr marL="35719" marR="35719" marT="35719" marB="35719" anchor="ctr" horzOverflow="overflow"/>
                </a:tc>
                <a:tc>
                  <a:txBody>
                    <a:bodyPr/>
                    <a:lstStyle/>
                    <a:p>
                      <a:pPr algn="ctr" defTabSz="914400"/>
                      <a:r>
                        <a:rPr sz="1800" dirty="0">
                          <a:latin typeface="Franklin Gothic Medium" panose="020B0603020102020204" pitchFamily="34" charset="0"/>
                        </a:rPr>
                        <a:t>F</a:t>
                      </a:r>
                    </a:p>
                  </a:txBody>
                  <a:tcPr marL="35719" marR="35719" marT="35719" marB="35719" anchor="ctr" horzOverflow="overflow"/>
                </a:tc>
                <a:tc>
                  <a:txBody>
                    <a:bodyPr/>
                    <a:lstStyle/>
                    <a:p>
                      <a:pPr algn="ctr" defTabSz="914400"/>
                      <a:r>
                        <a:rPr sz="1800" dirty="0">
                          <a:latin typeface="Franklin Gothic Medium" panose="020B0603020102020204" pitchFamily="34" charset="0"/>
                        </a:rPr>
                        <a:t>M</a:t>
                      </a:r>
                    </a:p>
                  </a:txBody>
                  <a:tcPr marL="35719" marR="35719" marT="35719" marB="35719" anchor="ctr" horzOverflow="overflow"/>
                </a:tc>
                <a:tc>
                  <a:txBody>
                    <a:bodyPr/>
                    <a:lstStyle/>
                    <a:p>
                      <a:pPr algn="ctr" defTabSz="914400"/>
                      <a:r>
                        <a:rPr sz="1800" dirty="0">
                          <a:latin typeface="Franklin Gothic Medium" panose="020B0603020102020204" pitchFamily="34" charset="0"/>
                        </a:rPr>
                        <a:t>F</a:t>
                      </a:r>
                    </a:p>
                  </a:txBody>
                  <a:tcPr marL="35719" marR="35719" marT="35719" marB="35719" anchor="ctr" horzOverflow="overflow"/>
                </a:tc>
                <a:extLst>
                  <a:ext uri="{0D108BD9-81ED-4DB2-BD59-A6C34878D82A}">
                    <a16:rowId xmlns:a16="http://schemas.microsoft.com/office/drawing/2014/main" val="10007"/>
                  </a:ext>
                </a:extLst>
              </a:tr>
            </a:tbl>
          </a:graphicData>
        </a:graphic>
      </p:graphicFrame>
      <p:sp>
        <p:nvSpPr>
          <p:cNvPr id="123" name="Shape 123"/>
          <p:cNvSpPr>
            <a:spLocks noGrp="1"/>
          </p:cNvSpPr>
          <p:nvPr>
            <p:ph type="title"/>
          </p:nvPr>
        </p:nvSpPr>
        <p:spPr>
          <a:xfrm>
            <a:off x="750459" y="274639"/>
            <a:ext cx="10691084" cy="907047"/>
          </a:xfrm>
          <a:prstGeom prst="rect">
            <a:avLst/>
          </a:prstGeom>
        </p:spPr>
        <p:txBody>
          <a:bodyPr>
            <a:normAutofit/>
          </a:bodyPr>
          <a:lstStyle>
            <a:lvl1pPr>
              <a:defRPr sz="3800"/>
            </a:lvl1pPr>
          </a:lstStyle>
          <a:p>
            <a:r>
              <a:rPr lang="en-US" sz="2812" dirty="0"/>
              <a:t>Summary of </a:t>
            </a:r>
            <a:r>
              <a:rPr sz="2812" dirty="0"/>
              <a:t>Perinatal </a:t>
            </a:r>
            <a:r>
              <a:rPr lang="en-US" sz="2812" dirty="0"/>
              <a:t>Post-Treatment Control </a:t>
            </a:r>
            <a:r>
              <a:rPr sz="2812" dirty="0"/>
              <a:t>Cases</a:t>
            </a:r>
            <a:r>
              <a:rPr lang="en-US" sz="2812" dirty="0"/>
              <a:t> (2013-2019)</a:t>
            </a:r>
            <a:endParaRPr sz="2812" dirty="0"/>
          </a:p>
        </p:txBody>
      </p:sp>
    </p:spTree>
    <p:extLst>
      <p:ext uri="{BB962C8B-B14F-4D97-AF65-F5344CB8AC3E}">
        <p14:creationId xmlns:p14="http://schemas.microsoft.com/office/powerpoint/2010/main" val="2767627372"/>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Long Term HIV Control in Pediatric Populations</a:t>
            </a:r>
          </a:p>
        </p:txBody>
      </p:sp>
      <p:sp>
        <p:nvSpPr>
          <p:cNvPr id="3" name="Subtitle 2"/>
          <p:cNvSpPr>
            <a:spLocks noGrp="1"/>
          </p:cNvSpPr>
          <p:nvPr>
            <p:ph type="subTitle" idx="1"/>
          </p:nvPr>
        </p:nvSpPr>
        <p:spPr>
          <a:xfrm>
            <a:off x="2403987" y="3561935"/>
            <a:ext cx="8534400" cy="543143"/>
          </a:xfrm>
        </p:spPr>
        <p:txBody>
          <a:bodyPr/>
          <a:lstStyle/>
          <a:p>
            <a:r>
              <a:rPr lang="en-US" dirty="0"/>
              <a:t>Deborah Persaud, MD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2265" y="4663751"/>
            <a:ext cx="266777" cy="266777"/>
          </a:xfrm>
          <a:prstGeom prst="rect">
            <a:avLst/>
          </a:prstGeom>
        </p:spPr>
      </p:pic>
      <p:sp>
        <p:nvSpPr>
          <p:cNvPr id="6" name="Rectangle 5"/>
          <p:cNvSpPr/>
          <p:nvPr/>
        </p:nvSpPr>
        <p:spPr>
          <a:xfrm>
            <a:off x="5372080" y="4629262"/>
            <a:ext cx="1756186" cy="369332"/>
          </a:xfrm>
          <a:prstGeom prst="rect">
            <a:avLst/>
          </a:prstGeom>
        </p:spPr>
        <p:txBody>
          <a:bodyPr wrap="none">
            <a:spAutoFit/>
          </a:bodyPr>
          <a:lstStyle/>
          <a:p>
            <a:r>
              <a:rPr lang="en-US" dirty="0">
                <a:solidFill>
                  <a:schemeClr val="tx1">
                    <a:lumMod val="85000"/>
                    <a:lumOff val="15000"/>
                  </a:schemeClr>
                </a:solidFill>
              </a:rPr>
              <a:t>@</a:t>
            </a:r>
            <a:r>
              <a:rPr lang="en-US" dirty="0" err="1">
                <a:solidFill>
                  <a:schemeClr val="tx1">
                    <a:lumMod val="85000"/>
                    <a:lumOff val="15000"/>
                  </a:schemeClr>
                </a:solidFill>
              </a:rPr>
              <a:t>TwitterHandle</a:t>
            </a:r>
            <a:endParaRPr lang="en-US" dirty="0">
              <a:solidFill>
                <a:schemeClr val="tx1">
                  <a:lumMod val="85000"/>
                  <a:lumOff val="15000"/>
                </a:schemeClr>
              </a:solidFill>
            </a:endParaRPr>
          </a:p>
        </p:txBody>
      </p:sp>
      <p:sp>
        <p:nvSpPr>
          <p:cNvPr id="8" name="Subtitle 2"/>
          <p:cNvSpPr txBox="1">
            <a:spLocks/>
          </p:cNvSpPr>
          <p:nvPr/>
        </p:nvSpPr>
        <p:spPr>
          <a:xfrm>
            <a:off x="1981200" y="5167746"/>
            <a:ext cx="8534400" cy="54314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800" kern="1200">
                <a:solidFill>
                  <a:srgbClr val="383333"/>
                </a:solidFill>
                <a:latin typeface="Franklin Gothic Book" panose="020B0503020102020204" pitchFamily="34" charset="0"/>
                <a:ea typeface="+mn-ea"/>
                <a:cs typeface="Arial"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Franklin Gothic Book" panose="020B0503020102020204" pitchFamily="34" charset="0"/>
                <a:ea typeface="+mn-ea"/>
                <a:cs typeface="Arial" pitchFamily="34" charset="0"/>
              </a:defRPr>
            </a:lvl2pPr>
            <a:lvl3pPr marL="914400" indent="0" algn="ctr" defTabSz="457200" rtl="0" eaLnBrk="1" latinLnBrk="0" hangingPunct="1">
              <a:spcBef>
                <a:spcPct val="20000"/>
              </a:spcBef>
              <a:buFont typeface="Arial"/>
              <a:buNone/>
              <a:defRPr sz="2400" kern="1200">
                <a:solidFill>
                  <a:schemeClr val="tx1">
                    <a:tint val="75000"/>
                  </a:schemeClr>
                </a:solidFill>
                <a:latin typeface="Franklin Gothic Book" panose="020B0503020102020204" pitchFamily="34" charset="0"/>
                <a:ea typeface="+mn-ea"/>
                <a:cs typeface="Arial" pitchFamily="34" charset="0"/>
              </a:defRPr>
            </a:lvl3pPr>
            <a:lvl4pPr marL="1371600" indent="0" algn="ctr" defTabSz="457200" rtl="0" eaLnBrk="1" latinLnBrk="0" hangingPunct="1">
              <a:spcBef>
                <a:spcPct val="20000"/>
              </a:spcBef>
              <a:buFont typeface="Arial"/>
              <a:buNone/>
              <a:defRPr sz="2000" kern="1200">
                <a:solidFill>
                  <a:schemeClr val="tx1">
                    <a:tint val="75000"/>
                  </a:schemeClr>
                </a:solidFill>
                <a:latin typeface="Franklin Gothic Book" panose="020B0503020102020204" pitchFamily="34" charset="0"/>
                <a:ea typeface="+mn-ea"/>
                <a:cs typeface="Arial" pitchFamily="34" charset="0"/>
              </a:defRPr>
            </a:lvl4pPr>
            <a:lvl5pPr marL="1828800" indent="0" algn="ctr" defTabSz="457200" rtl="0" eaLnBrk="1" latinLnBrk="0" hangingPunct="1">
              <a:spcBef>
                <a:spcPct val="20000"/>
              </a:spcBef>
              <a:buFont typeface="Arial"/>
              <a:buNone/>
              <a:defRPr sz="2000" kern="1200">
                <a:solidFill>
                  <a:schemeClr val="tx1">
                    <a:tint val="75000"/>
                  </a:schemeClr>
                </a:solidFill>
                <a:latin typeface="Franklin Gothic Book" panose="020B0503020102020204" pitchFamily="34" charset="0"/>
                <a:ea typeface="+mn-ea"/>
                <a:cs typeface="Arial" pitchFamily="34"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400" b="1" dirty="0">
                <a:solidFill>
                  <a:schemeClr val="tx1">
                    <a:lumMod val="85000"/>
                    <a:lumOff val="15000"/>
                  </a:schemeClr>
                </a:solidFill>
              </a:rPr>
              <a:t>Share your thoughts on this presentation with </a:t>
            </a:r>
            <a:r>
              <a:rPr lang="en-US" sz="2000" b="1" dirty="0">
                <a:solidFill>
                  <a:srgbClr val="FF0000"/>
                </a:solidFill>
              </a:rPr>
              <a:t>#IAS2019</a:t>
            </a:r>
          </a:p>
        </p:txBody>
      </p:sp>
      <p:pic>
        <p:nvPicPr>
          <p:cNvPr id="9" name="Picture 4" descr="https://s2.graphiq.com/sites/default/files/728/media/images/t2/Johns_Hopkins_University_School_of_Medicine_2_403299.jpg">
            <a:extLst>
              <a:ext uri="{FF2B5EF4-FFF2-40B4-BE49-F238E27FC236}">
                <a16:creationId xmlns:a16="http://schemas.microsoft.com/office/drawing/2014/main" id="{D9332549-EA1C-4845-8D75-57B4D3BC71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705" y="4797139"/>
            <a:ext cx="1650900" cy="1262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 descr="https://sphotos-b.xx.fbcdn.net/hphotos-ash3/548379_485608711457506_1208335700_n.png">
            <a:extLst>
              <a:ext uri="{FF2B5EF4-FFF2-40B4-BE49-F238E27FC236}">
                <a16:creationId xmlns:a16="http://schemas.microsoft.com/office/drawing/2014/main" id="{C9F30E73-3CA7-6E4D-92D4-2599D52FD66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982" b="25061"/>
          <a:stretch/>
        </p:blipFill>
        <p:spPr bwMode="auto">
          <a:xfrm>
            <a:off x="2083839" y="5031960"/>
            <a:ext cx="1650900" cy="1049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8" descr="believev2-outlines-2c-blk-186_cropped.jpg">
            <a:extLst>
              <a:ext uri="{FF2B5EF4-FFF2-40B4-BE49-F238E27FC236}">
                <a16:creationId xmlns:a16="http://schemas.microsoft.com/office/drawing/2014/main" id="{92111BE1-D381-0F40-9872-1B837B74B39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515600" y="4852077"/>
            <a:ext cx="1599274" cy="1255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5" descr="C:\Users\kmccarthy\AppData\Local\Microsoft\Windows\Temporary Internet Files\Content.Outlook\3UXDMI3E\smallIMPAACT.png">
            <a:extLst>
              <a:ext uri="{FF2B5EF4-FFF2-40B4-BE49-F238E27FC236}">
                <a16:creationId xmlns:a16="http://schemas.microsoft.com/office/drawing/2014/main" id="{78A9327A-3FB7-934B-9020-D9477EE0471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206243" y="4161506"/>
            <a:ext cx="1908631" cy="587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2254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 name="Table 122"/>
          <p:cNvGraphicFramePr/>
          <p:nvPr>
            <p:extLst>
              <p:ext uri="{D42A27DB-BD31-4B8C-83A1-F6EECF244321}">
                <p14:modId xmlns:p14="http://schemas.microsoft.com/office/powerpoint/2010/main" val="2531715642"/>
              </p:ext>
            </p:extLst>
          </p:nvPr>
        </p:nvGraphicFramePr>
        <p:xfrm>
          <a:off x="518615" y="1073559"/>
          <a:ext cx="11123657" cy="4984323"/>
        </p:xfrm>
        <a:graphic>
          <a:graphicData uri="http://schemas.openxmlformats.org/drawingml/2006/table">
            <a:tbl>
              <a:tblPr firstRow="1">
                <a:tableStyleId>{08FB837D-C827-4EFA-A057-4D05807E0F7C}</a:tableStyleId>
              </a:tblPr>
              <a:tblGrid>
                <a:gridCol w="2711172">
                  <a:extLst>
                    <a:ext uri="{9D8B030D-6E8A-4147-A177-3AD203B41FA5}">
                      <a16:colId xmlns:a16="http://schemas.microsoft.com/office/drawing/2014/main" val="20000"/>
                    </a:ext>
                  </a:extLst>
                </a:gridCol>
                <a:gridCol w="1920211">
                  <a:extLst>
                    <a:ext uri="{9D8B030D-6E8A-4147-A177-3AD203B41FA5}">
                      <a16:colId xmlns:a16="http://schemas.microsoft.com/office/drawing/2014/main" val="20001"/>
                    </a:ext>
                  </a:extLst>
                </a:gridCol>
                <a:gridCol w="1838094">
                  <a:extLst>
                    <a:ext uri="{9D8B030D-6E8A-4147-A177-3AD203B41FA5}">
                      <a16:colId xmlns:a16="http://schemas.microsoft.com/office/drawing/2014/main" val="20002"/>
                    </a:ext>
                  </a:extLst>
                </a:gridCol>
                <a:gridCol w="2559692">
                  <a:extLst>
                    <a:ext uri="{9D8B030D-6E8A-4147-A177-3AD203B41FA5}">
                      <a16:colId xmlns:a16="http://schemas.microsoft.com/office/drawing/2014/main" val="20003"/>
                    </a:ext>
                  </a:extLst>
                </a:gridCol>
                <a:gridCol w="2094488">
                  <a:extLst>
                    <a:ext uri="{9D8B030D-6E8A-4147-A177-3AD203B41FA5}">
                      <a16:colId xmlns:a16="http://schemas.microsoft.com/office/drawing/2014/main" val="20004"/>
                    </a:ext>
                  </a:extLst>
                </a:gridCol>
              </a:tblGrid>
              <a:tr h="690123">
                <a:tc>
                  <a:txBody>
                    <a:bodyPr/>
                    <a:lstStyle/>
                    <a:p>
                      <a:pPr algn="ctr" defTabSz="914400">
                        <a:defRPr b="0">
                          <a:solidFill>
                            <a:srgbClr val="000000"/>
                          </a:solidFill>
                        </a:defRPr>
                      </a:pPr>
                      <a:r>
                        <a:rPr sz="2000" dirty="0">
                          <a:latin typeface="Franklin Gothic Medium" panose="020B0603020102020204" pitchFamily="34" charset="0"/>
                          <a:sym typeface="Helvetica"/>
                        </a:rPr>
                        <a:t>Patient
Profiles</a:t>
                      </a:r>
                      <a:endParaRPr sz="2000" b="1" dirty="0">
                        <a:solidFill>
                          <a:srgbClr val="FFFFFF"/>
                        </a:solidFill>
                        <a:latin typeface="Franklin Gothic Medium" panose="020B0603020102020204" pitchFamily="34" charset="0"/>
                        <a:sym typeface="Helvetica"/>
                      </a:endParaRPr>
                    </a:p>
                  </a:txBody>
                  <a:tcPr marL="35719" marR="35719" marT="35719" marB="35719" horzOverflow="overflow"/>
                </a:tc>
                <a:tc>
                  <a:txBody>
                    <a:bodyPr/>
                    <a:lstStyle/>
                    <a:p>
                      <a:pPr algn="ctr" defTabSz="914400">
                        <a:defRPr b="0">
                          <a:solidFill>
                            <a:srgbClr val="000000"/>
                          </a:solidFill>
                        </a:defRPr>
                      </a:pPr>
                      <a:r>
                        <a:rPr sz="2000" dirty="0">
                          <a:latin typeface="Franklin Gothic Medium" panose="020B0603020102020204" pitchFamily="34" charset="0"/>
                          <a:sym typeface="Helvetica"/>
                        </a:rPr>
                        <a:t>“Mississippi baby”
(2013)</a:t>
                      </a:r>
                      <a:endParaRPr sz="2000" b="1" dirty="0">
                        <a:solidFill>
                          <a:srgbClr val="FFFFFF"/>
                        </a:solidFill>
                        <a:latin typeface="Franklin Gothic Medium" panose="020B0603020102020204" pitchFamily="34" charset="0"/>
                        <a:sym typeface="Helvetica"/>
                      </a:endParaRPr>
                    </a:p>
                  </a:txBody>
                  <a:tcPr marL="35719" marR="35719" marT="35719" marB="35719" horzOverflow="overflow"/>
                </a:tc>
                <a:tc>
                  <a:txBody>
                    <a:bodyPr/>
                    <a:lstStyle/>
                    <a:p>
                      <a:pPr algn="ctr" defTabSz="914400">
                        <a:defRPr b="0">
                          <a:solidFill>
                            <a:srgbClr val="000000"/>
                          </a:solidFill>
                        </a:defRPr>
                      </a:pPr>
                      <a:r>
                        <a:rPr sz="2000" dirty="0">
                          <a:latin typeface="Franklin Gothic Medium" panose="020B0603020102020204" pitchFamily="34" charset="0"/>
                          <a:sym typeface="Helvetica"/>
                        </a:rPr>
                        <a:t>“French Adolescent”
(2017)</a:t>
                      </a:r>
                      <a:endParaRPr sz="2000" b="1" dirty="0">
                        <a:solidFill>
                          <a:srgbClr val="FFFFFF"/>
                        </a:solidFill>
                        <a:latin typeface="Franklin Gothic Medium" panose="020B0603020102020204" pitchFamily="34" charset="0"/>
                        <a:sym typeface="Helvetica"/>
                      </a:endParaRPr>
                    </a:p>
                  </a:txBody>
                  <a:tcPr marL="35719" marR="35719" marT="35719" marB="35719" horzOverflow="overflow"/>
                </a:tc>
                <a:tc>
                  <a:txBody>
                    <a:bodyPr/>
                    <a:lstStyle/>
                    <a:p>
                      <a:pPr algn="ctr" defTabSz="914400">
                        <a:defRPr b="0">
                          <a:solidFill>
                            <a:srgbClr val="000000"/>
                          </a:solidFill>
                        </a:defRPr>
                      </a:pPr>
                      <a:r>
                        <a:rPr sz="2000" dirty="0">
                          <a:latin typeface="Franklin Gothic Medium" panose="020B0603020102020204" pitchFamily="34" charset="0"/>
                          <a:sym typeface="Helvetica"/>
                        </a:rPr>
                        <a:t>“South African
boy”
(2019)</a:t>
                      </a:r>
                      <a:endParaRPr sz="2000" b="1" dirty="0">
                        <a:solidFill>
                          <a:srgbClr val="FFFFFF"/>
                        </a:solidFill>
                        <a:latin typeface="Franklin Gothic Medium" panose="020B0603020102020204" pitchFamily="34" charset="0"/>
                        <a:sym typeface="Helvetica"/>
                      </a:endParaRPr>
                    </a:p>
                  </a:txBody>
                  <a:tcPr marL="35719" marR="35719" marT="35719" marB="35719" horzOverflow="overflow"/>
                </a:tc>
                <a:tc>
                  <a:txBody>
                    <a:bodyPr/>
                    <a:lstStyle/>
                    <a:p>
                      <a:pPr algn="ctr" defTabSz="914400">
                        <a:defRPr b="0">
                          <a:solidFill>
                            <a:srgbClr val="000000"/>
                          </a:solidFill>
                        </a:defRPr>
                      </a:pPr>
                      <a:r>
                        <a:rPr sz="2000" dirty="0">
                          <a:latin typeface="Franklin Gothic Medium" panose="020B0603020102020204" pitchFamily="34" charset="0"/>
                          <a:sym typeface="Helvetica"/>
                        </a:rPr>
                        <a:t>Australian 
Woman
(2017)</a:t>
                      </a:r>
                      <a:endParaRPr sz="2000" b="1" dirty="0">
                        <a:solidFill>
                          <a:srgbClr val="FFFFFF"/>
                        </a:solidFill>
                        <a:latin typeface="Franklin Gothic Medium" panose="020B0603020102020204" pitchFamily="34" charset="0"/>
                        <a:sym typeface="Helvetica"/>
                      </a:endParaRPr>
                    </a:p>
                  </a:txBody>
                  <a:tcPr marL="35719" marR="35719" marT="35719" marB="35719" horzOverflow="overflow"/>
                </a:tc>
                <a:extLst>
                  <a:ext uri="{0D108BD9-81ED-4DB2-BD59-A6C34878D82A}">
                    <a16:rowId xmlns:a16="http://schemas.microsoft.com/office/drawing/2014/main" val="10000"/>
                  </a:ext>
                </a:extLst>
              </a:tr>
              <a:tr h="2890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sz="1800" dirty="0">
                          <a:latin typeface="Franklin Gothic Medium" panose="020B0603020102020204" pitchFamily="34" charset="0"/>
                          <a:sym typeface="Helvetica"/>
                        </a:rPr>
                        <a:t>HIV-DNA
</a:t>
                      </a:r>
                      <a:r>
                        <a:rPr lang="en-US" sz="1800" dirty="0">
                          <a:latin typeface="Franklin Gothic Medium" panose="020B0603020102020204" pitchFamily="34" charset="0"/>
                          <a:sym typeface="Helvetica"/>
                        </a:rPr>
                        <a:t>c</a:t>
                      </a:r>
                      <a:r>
                        <a:rPr sz="1800" dirty="0">
                          <a:latin typeface="Franklin Gothic Medium" panose="020B0603020102020204" pitchFamily="34" charset="0"/>
                          <a:sym typeface="Helvetica"/>
                        </a:rPr>
                        <a:t>oncentrations</a:t>
                      </a:r>
                      <a:r>
                        <a:rPr lang="en-US" sz="1800" baseline="0" dirty="0">
                          <a:latin typeface="Franklin Gothic Medium" panose="020B0603020102020204" pitchFamily="34" charset="0"/>
                          <a:sym typeface="Helvetica"/>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Medium" panose="020B0603020102020204" pitchFamily="34" charset="0"/>
                          <a:sym typeface="Helvetica"/>
                        </a:rPr>
                        <a:t>(</a:t>
                      </a:r>
                      <a:r>
                        <a:rPr lang="en-US" sz="1800" dirty="0">
                          <a:latin typeface="Franklin Gothic Medium" panose="020B0603020102020204" pitchFamily="34" charset="0"/>
                        </a:rPr>
                        <a:t>Log</a:t>
                      </a:r>
                      <a:r>
                        <a:rPr lang="en-US" sz="1800" baseline="-25000" dirty="0">
                          <a:latin typeface="Franklin Gothic Medium" panose="020B0603020102020204" pitchFamily="34" charset="0"/>
                        </a:rPr>
                        <a:t>10</a:t>
                      </a:r>
                      <a:r>
                        <a:rPr lang="en-US" sz="1800" baseline="0" dirty="0">
                          <a:latin typeface="Franklin Gothic Medium" panose="020B0603020102020204" pitchFamily="34" charset="0"/>
                        </a:rPr>
                        <a:t> c</a:t>
                      </a:r>
                      <a:r>
                        <a:rPr sz="1800" dirty="0">
                          <a:latin typeface="Franklin Gothic Medium" panose="020B0603020102020204" pitchFamily="34" charset="0"/>
                          <a:sym typeface="Helvetica"/>
                        </a:rPr>
                        <a:t>opies per 10⁶ PBMC</a:t>
                      </a:r>
                      <a:r>
                        <a:rPr lang="en-US" sz="1800" dirty="0">
                          <a:latin typeface="Franklin Gothic Medium" panose="020B0603020102020204" pitchFamily="34" charset="0"/>
                          <a:sym typeface="Helvetica"/>
                        </a:rPr>
                        <a:t>)</a:t>
                      </a:r>
                      <a:endParaRPr sz="1800" b="1" dirty="0">
                        <a:latin typeface="Franklin Gothic Medium" panose="020B0603020102020204" pitchFamily="34" charset="0"/>
                        <a:ea typeface="Helvetica"/>
                        <a:cs typeface="Helvetica"/>
                        <a:sym typeface="Helvetica"/>
                      </a:endParaRPr>
                    </a:p>
                  </a:txBody>
                  <a:tcPr marL="35719" marR="35719" marT="35719" marB="35719" anchor="ctr" horzOverflow="overflow"/>
                </a:tc>
                <a:tc>
                  <a:txBody>
                    <a:bodyPr/>
                    <a:lstStyle/>
                    <a:p>
                      <a:pPr algn="ctr" defTabSz="914400">
                        <a:lnSpc>
                          <a:spcPct val="100000"/>
                        </a:lnSpc>
                      </a:pPr>
                      <a:r>
                        <a:rPr sz="1800" dirty="0">
                          <a:latin typeface="Franklin Gothic Medium" panose="020B0603020102020204" pitchFamily="34" charset="0"/>
                        </a:rPr>
                        <a:t>
</a:t>
                      </a:r>
                      <a:endParaRPr lang="en-US" sz="1800" dirty="0">
                        <a:latin typeface="Franklin Gothic Medium" panose="020B0603020102020204" pitchFamily="34" charset="0"/>
                      </a:endParaRPr>
                    </a:p>
                    <a:p>
                      <a:pPr algn="ctr" defTabSz="914400">
                        <a:lnSpc>
                          <a:spcPct val="100000"/>
                        </a:lnSpc>
                      </a:pPr>
                      <a:r>
                        <a:rPr lang="en-US" sz="1800" dirty="0">
                          <a:latin typeface="Franklin Gothic Medium" panose="020B0603020102020204" pitchFamily="34" charset="0"/>
                        </a:rPr>
                        <a:t>Nondetectable</a:t>
                      </a:r>
                    </a:p>
                    <a:p>
                      <a:pPr algn="ctr" defTabSz="914400">
                        <a:lnSpc>
                          <a:spcPct val="100000"/>
                        </a:lnSpc>
                      </a:pPr>
                      <a:r>
                        <a:rPr sz="1800" dirty="0">
                          <a:latin typeface="Franklin Gothic Medium" panose="020B0603020102020204" pitchFamily="34" charset="0"/>
                        </a:rPr>
                        <a:t>&lt;</a:t>
                      </a:r>
                      <a:r>
                        <a:rPr lang="en-US" sz="1800" dirty="0">
                          <a:latin typeface="Franklin Gothic Medium" panose="020B0603020102020204" pitchFamily="34" charset="0"/>
                        </a:rPr>
                        <a:t>0.43</a:t>
                      </a:r>
                      <a:r>
                        <a:rPr sz="1800" dirty="0">
                          <a:latin typeface="Franklin Gothic Medium" panose="020B0603020102020204" pitchFamily="34" charset="0"/>
                        </a:rPr>
                        <a:t>
</a:t>
                      </a:r>
                    </a:p>
                  </a:txBody>
                  <a:tcPr marL="35719" marR="35719" marT="35719" marB="35719" anchor="ctr" horzOverflow="overflow"/>
                </a:tc>
                <a:tc>
                  <a:txBody>
                    <a:bodyPr/>
                    <a:lstStyle/>
                    <a:p>
                      <a:pPr algn="ctr" defTabSz="914400">
                        <a:lnSpc>
                          <a:spcPct val="100000"/>
                        </a:lnSpc>
                      </a:pPr>
                      <a:r>
                        <a:rPr lang="en-US" sz="1800" dirty="0">
                          <a:latin typeface="Franklin Gothic Medium" panose="020B0603020102020204" pitchFamily="34" charset="0"/>
                        </a:rPr>
                        <a:t>Detectable</a:t>
                      </a:r>
                    </a:p>
                    <a:p>
                      <a:pPr algn="ctr" defTabSz="914400">
                        <a:lnSpc>
                          <a:spcPct val="100000"/>
                        </a:lnSpc>
                      </a:pPr>
                      <a:r>
                        <a:rPr sz="1800" dirty="0">
                          <a:latin typeface="Franklin Gothic Medium" panose="020B0603020102020204" pitchFamily="34" charset="0"/>
                        </a:rPr>
                        <a:t>2.2</a:t>
                      </a:r>
                      <a:endParaRPr sz="1800" baseline="-25000" dirty="0">
                        <a:latin typeface="Franklin Gothic Medium" panose="020B0603020102020204" pitchFamily="34" charset="0"/>
                      </a:endParaRPr>
                    </a:p>
                  </a:txBody>
                  <a:tcPr marL="35719" marR="35719" marT="35719" marB="35719" anchor="ctr" horzOverflow="overflow"/>
                </a:tc>
                <a:tc>
                  <a:txBody>
                    <a:bodyPr/>
                    <a:lstStyle/>
                    <a:p>
                      <a:pPr algn="ctr" defTabSz="914400">
                        <a:lnSpc>
                          <a:spcPct val="100000"/>
                        </a:lnSpc>
                      </a:pPr>
                      <a:r>
                        <a:rPr lang="en-US" sz="1800" dirty="0">
                          <a:latin typeface="Franklin Gothic Medium" panose="020B0603020102020204" pitchFamily="34" charset="0"/>
                        </a:rPr>
                        <a:t>Detectable</a:t>
                      </a:r>
                    </a:p>
                    <a:p>
                      <a:pPr algn="ctr" defTabSz="914400">
                        <a:lnSpc>
                          <a:spcPct val="100000"/>
                        </a:lnSpc>
                      </a:pPr>
                      <a:r>
                        <a:rPr lang="en-US" sz="1800" dirty="0">
                          <a:latin typeface="Franklin Gothic Medium" panose="020B0603020102020204" pitchFamily="34" charset="0"/>
                        </a:rPr>
                        <a:t>0.69</a:t>
                      </a:r>
                      <a:endParaRPr sz="1800" dirty="0">
                        <a:latin typeface="Franklin Gothic Medium" panose="020B0603020102020204" pitchFamily="34" charset="0"/>
                      </a:endParaRPr>
                    </a:p>
                  </a:txBody>
                  <a:tcPr marL="35719" marR="35719" marT="35719" marB="35719" anchor="ctr" horzOverflow="overflow"/>
                </a:tc>
                <a:tc>
                  <a:txBody>
                    <a:bodyPr/>
                    <a:lstStyle/>
                    <a:p>
                      <a:pPr algn="ctr" defTabSz="914400">
                        <a:lnSpc>
                          <a:spcPct val="100000"/>
                        </a:lnSpc>
                      </a:pPr>
                      <a:r>
                        <a:rPr lang="en-US" sz="1800" dirty="0">
                          <a:latin typeface="Franklin Gothic Medium" panose="020B0603020102020204" pitchFamily="34" charset="0"/>
                        </a:rPr>
                        <a:t>Detectable</a:t>
                      </a:r>
                    </a:p>
                    <a:p>
                      <a:pPr algn="ctr" defTabSz="914400">
                        <a:lnSpc>
                          <a:spcPct val="100000"/>
                        </a:lnSpc>
                      </a:pPr>
                      <a:r>
                        <a:rPr sz="1800" dirty="0">
                          <a:latin typeface="Franklin Gothic Medium" panose="020B0603020102020204" pitchFamily="34" charset="0"/>
                        </a:rPr>
                        <a:t>0.9 </a:t>
                      </a:r>
                      <a:endParaRPr sz="1800" baseline="-25000" dirty="0">
                        <a:latin typeface="Franklin Gothic Medium" panose="020B0603020102020204" pitchFamily="34" charset="0"/>
                      </a:endParaRPr>
                    </a:p>
                  </a:txBody>
                  <a:tcPr marL="35719" marR="35719" marT="35719" marB="35719" anchor="ctr" horzOverflow="overflow"/>
                </a:tc>
                <a:extLst>
                  <a:ext uri="{0D108BD9-81ED-4DB2-BD59-A6C34878D82A}">
                    <a16:rowId xmlns:a16="http://schemas.microsoft.com/office/drawing/2014/main" val="10008"/>
                  </a:ext>
                </a:extLst>
              </a:tr>
              <a:tr h="224819">
                <a:tc>
                  <a:txBody>
                    <a:bodyPr/>
                    <a:lstStyle/>
                    <a:p>
                      <a:pPr algn="l" defTabSz="914400"/>
                      <a:r>
                        <a:rPr sz="1800" dirty="0">
                          <a:latin typeface="Franklin Gothic Medium" panose="020B0603020102020204" pitchFamily="34" charset="0"/>
                          <a:sym typeface="Helvetica"/>
                        </a:rPr>
                        <a:t>Low-level Viremia</a:t>
                      </a:r>
                      <a:endParaRPr sz="1800" b="1" dirty="0">
                        <a:latin typeface="Franklin Gothic Medium" panose="020B0603020102020204" pitchFamily="34" charset="0"/>
                        <a:ea typeface="Helvetica"/>
                        <a:cs typeface="Helvetica"/>
                        <a:sym typeface="Helvetica"/>
                      </a:endParaRPr>
                    </a:p>
                  </a:txBody>
                  <a:tcPr marL="35719" marR="35719" marT="35719" marB="35719" anchor="ctr" horzOverflow="overflow"/>
                </a:tc>
                <a:tc>
                  <a:txBody>
                    <a:bodyPr/>
                    <a:lstStyle/>
                    <a:p>
                      <a:pPr algn="ctr" defTabSz="914400"/>
                      <a:r>
                        <a:rPr sz="1800" dirty="0">
                          <a:latin typeface="Franklin Gothic Medium" panose="020B0603020102020204" pitchFamily="34" charset="0"/>
                        </a:rPr>
                        <a:t>Absent</a:t>
                      </a:r>
                    </a:p>
                  </a:txBody>
                  <a:tcPr marL="35719" marR="35719" marT="35719" marB="35719" anchor="ctr" horzOverflow="overflow"/>
                </a:tc>
                <a:tc>
                  <a:txBody>
                    <a:bodyPr/>
                    <a:lstStyle/>
                    <a:p>
                      <a:pPr algn="ctr" defTabSz="914400"/>
                      <a:r>
                        <a:rPr sz="1800" dirty="0">
                          <a:latin typeface="Franklin Gothic Medium" panose="020B0603020102020204" pitchFamily="34" charset="0"/>
                        </a:rPr>
                        <a:t>Detectable</a:t>
                      </a:r>
                    </a:p>
                  </a:txBody>
                  <a:tcPr marL="35719" marR="35719" marT="35719" marB="35719" anchor="ctr" horzOverflow="overflow"/>
                </a:tc>
                <a:tc>
                  <a:txBody>
                    <a:bodyPr/>
                    <a:lstStyle/>
                    <a:p>
                      <a:pPr algn="ctr" defTabSz="914400"/>
                      <a:r>
                        <a:rPr sz="1800" dirty="0">
                          <a:latin typeface="Franklin Gothic Medium" panose="020B0603020102020204" pitchFamily="34" charset="0"/>
                        </a:rPr>
                        <a:t>Detectable</a:t>
                      </a:r>
                    </a:p>
                  </a:txBody>
                  <a:tcPr marL="35719" marR="35719" marT="35719" marB="35719" anchor="ctr" horzOverflow="overflow"/>
                </a:tc>
                <a:tc>
                  <a:txBody>
                    <a:bodyPr/>
                    <a:lstStyle/>
                    <a:p>
                      <a:pPr algn="ctr" defTabSz="914400"/>
                      <a:r>
                        <a:rPr sz="1800" dirty="0">
                          <a:latin typeface="Franklin Gothic Medium" panose="020B0603020102020204" pitchFamily="34" charset="0"/>
                        </a:rPr>
                        <a:t>Detectable</a:t>
                      </a:r>
                    </a:p>
                  </a:txBody>
                  <a:tcPr marL="35719" marR="35719" marT="35719" marB="35719" anchor="ctr" horzOverflow="overflow"/>
                </a:tc>
                <a:extLst>
                  <a:ext uri="{0D108BD9-81ED-4DB2-BD59-A6C34878D82A}">
                    <a16:rowId xmlns:a16="http://schemas.microsoft.com/office/drawing/2014/main" val="10009"/>
                  </a:ext>
                </a:extLst>
              </a:tr>
              <a:tr h="241845">
                <a:tc>
                  <a:txBody>
                    <a:bodyPr/>
                    <a:lstStyle/>
                    <a:p>
                      <a:pPr algn="l" defTabSz="914400"/>
                      <a:r>
                        <a:rPr sz="1800" dirty="0">
                          <a:latin typeface="Franklin Gothic Medium" panose="020B0603020102020204" pitchFamily="34" charset="0"/>
                          <a:sym typeface="Helvetica"/>
                        </a:rPr>
                        <a:t>HIV Serostatus</a:t>
                      </a:r>
                      <a:endParaRPr sz="1800" b="1" dirty="0">
                        <a:latin typeface="Franklin Gothic Medium" panose="020B0603020102020204" pitchFamily="34" charset="0"/>
                        <a:ea typeface="Helvetica"/>
                        <a:cs typeface="Helvetica"/>
                        <a:sym typeface="Helvetica"/>
                      </a:endParaRPr>
                    </a:p>
                  </a:txBody>
                  <a:tcPr marL="35719" marR="35719" marT="35719" marB="35719" anchor="ctr" horzOverflow="overflow"/>
                </a:tc>
                <a:tc>
                  <a:txBody>
                    <a:bodyPr/>
                    <a:lstStyle/>
                    <a:p>
                      <a:pPr algn="ctr" defTabSz="914400"/>
                      <a:r>
                        <a:rPr sz="1800">
                          <a:latin typeface="Franklin Gothic Medium" panose="020B0603020102020204" pitchFamily="34" charset="0"/>
                        </a:rPr>
                        <a:t>Seronegative</a:t>
                      </a:r>
                    </a:p>
                  </a:txBody>
                  <a:tcPr marL="35719" marR="35719" marT="35719" marB="35719" anchor="ctr" horzOverflow="overflow"/>
                </a:tc>
                <a:tc>
                  <a:txBody>
                    <a:bodyPr/>
                    <a:lstStyle/>
                    <a:p>
                      <a:pPr algn="ctr" defTabSz="914400"/>
                      <a:r>
                        <a:rPr sz="1800">
                          <a:latin typeface="Franklin Gothic Medium" panose="020B0603020102020204" pitchFamily="34" charset="0"/>
                        </a:rPr>
                        <a:t>Seropositive</a:t>
                      </a:r>
                    </a:p>
                  </a:txBody>
                  <a:tcPr marL="35719" marR="35719" marT="35719" marB="35719" anchor="ctr" horzOverflow="overflow"/>
                </a:tc>
                <a:tc>
                  <a:txBody>
                    <a:bodyPr/>
                    <a:lstStyle/>
                    <a:p>
                      <a:pPr algn="ctr" defTabSz="914400"/>
                      <a:r>
                        <a:rPr sz="1800">
                          <a:latin typeface="Franklin Gothic Medium" panose="020B0603020102020204" pitchFamily="34" charset="0"/>
                        </a:rPr>
                        <a:t>Seropositive </a:t>
                      </a:r>
                    </a:p>
                  </a:txBody>
                  <a:tcPr marL="35719" marR="35719" marT="35719" marB="35719" anchor="ctr" horzOverflow="overflow"/>
                </a:tc>
                <a:tc>
                  <a:txBody>
                    <a:bodyPr/>
                    <a:lstStyle/>
                    <a:p>
                      <a:pPr algn="ctr" defTabSz="914400"/>
                      <a:r>
                        <a:rPr lang="en-US" sz="1800" dirty="0">
                          <a:latin typeface="Franklin Gothic Medium" panose="020B0603020102020204" pitchFamily="34" charset="0"/>
                        </a:rPr>
                        <a:t>N</a:t>
                      </a:r>
                      <a:r>
                        <a:rPr sz="1800" dirty="0">
                          <a:latin typeface="Franklin Gothic Medium" panose="020B0603020102020204" pitchFamily="34" charset="0"/>
                        </a:rPr>
                        <a:t>ot reported</a:t>
                      </a:r>
                    </a:p>
                  </a:txBody>
                  <a:tcPr marL="35719" marR="35719" marT="35719" marB="35719" anchor="ctr" horzOverflow="overflow"/>
                </a:tc>
                <a:extLst>
                  <a:ext uri="{0D108BD9-81ED-4DB2-BD59-A6C34878D82A}">
                    <a16:rowId xmlns:a16="http://schemas.microsoft.com/office/drawing/2014/main" val="10010"/>
                  </a:ext>
                </a:extLst>
              </a:tr>
              <a:tr h="349455">
                <a:tc>
                  <a:txBody>
                    <a:bodyPr/>
                    <a:lstStyle/>
                    <a:p>
                      <a:pPr algn="l" defTabSz="914400"/>
                      <a:r>
                        <a:rPr sz="1800" dirty="0">
                          <a:latin typeface="Franklin Gothic Medium" panose="020B0603020102020204" pitchFamily="34" charset="0"/>
                          <a:sym typeface="Helvetica"/>
                        </a:rPr>
                        <a:t>Cellular Response</a:t>
                      </a:r>
                      <a:endParaRPr sz="1800" b="1" dirty="0">
                        <a:latin typeface="Franklin Gothic Medium" panose="020B0603020102020204" pitchFamily="34" charset="0"/>
                        <a:ea typeface="Helvetica"/>
                        <a:cs typeface="Helvetica"/>
                        <a:sym typeface="Helvetica"/>
                      </a:endParaRPr>
                    </a:p>
                  </a:txBody>
                  <a:tcPr marL="35719" marR="35719" marT="35719" marB="35719" anchor="ctr" horzOverflow="overflow"/>
                </a:tc>
                <a:tc>
                  <a:txBody>
                    <a:bodyPr/>
                    <a:lstStyle/>
                    <a:p>
                      <a:pPr algn="ctr" defTabSz="914400"/>
                      <a:r>
                        <a:rPr sz="1800" dirty="0">
                          <a:latin typeface="Franklin Gothic Medium" panose="020B0603020102020204" pitchFamily="34" charset="0"/>
                        </a:rPr>
                        <a:t>Nondetectable</a:t>
                      </a:r>
                    </a:p>
                  </a:txBody>
                  <a:tcPr marL="35719" marR="35719" marT="35719" marB="35719" anchor="ctr" horzOverflow="overflow"/>
                </a:tc>
                <a:tc>
                  <a:txBody>
                    <a:bodyPr/>
                    <a:lstStyle/>
                    <a:p>
                      <a:pPr algn="ctr" defTabSz="914400"/>
                      <a:r>
                        <a:rPr sz="1800" dirty="0">
                          <a:latin typeface="Franklin Gothic Medium" panose="020B0603020102020204" pitchFamily="34" charset="0"/>
                        </a:rPr>
                        <a:t>“Weak”</a:t>
                      </a:r>
                    </a:p>
                  </a:txBody>
                  <a:tcPr marL="35719" marR="35719" marT="35719" marB="35719" anchor="ctr" horzOverflow="overflow"/>
                </a:tc>
                <a:tc>
                  <a:txBody>
                    <a:bodyPr/>
                    <a:lstStyle/>
                    <a:p>
                      <a:pPr algn="ctr" defTabSz="914400"/>
                      <a:r>
                        <a:rPr sz="1800" dirty="0">
                          <a:latin typeface="Franklin Gothic Medium" panose="020B0603020102020204" pitchFamily="34" charset="0"/>
                        </a:rPr>
                        <a:t>Strong NK cell response</a:t>
                      </a:r>
                    </a:p>
                  </a:txBody>
                  <a:tcPr marL="35719" marR="35719" marT="35719" marB="35719" anchor="ctr" horzOverflow="overflow"/>
                </a:tc>
                <a:tc>
                  <a:txBody>
                    <a:bodyPr/>
                    <a:lstStyle/>
                    <a:p>
                      <a:pPr algn="ctr" defTabSz="914400"/>
                      <a:r>
                        <a:rPr lang="en-US" sz="1800" dirty="0">
                          <a:latin typeface="Franklin Gothic Medium" panose="020B0603020102020204" pitchFamily="34" charset="0"/>
                        </a:rPr>
                        <a:t>N</a:t>
                      </a:r>
                      <a:r>
                        <a:rPr sz="1800" dirty="0">
                          <a:latin typeface="Franklin Gothic Medium" panose="020B0603020102020204" pitchFamily="34" charset="0"/>
                        </a:rPr>
                        <a:t>ot reported</a:t>
                      </a:r>
                    </a:p>
                  </a:txBody>
                  <a:tcPr marL="35719" marR="35719" marT="35719" marB="35719" anchor="ctr" horzOverflow="overflow"/>
                </a:tc>
                <a:extLst>
                  <a:ext uri="{0D108BD9-81ED-4DB2-BD59-A6C34878D82A}">
                    <a16:rowId xmlns:a16="http://schemas.microsoft.com/office/drawing/2014/main" val="10011"/>
                  </a:ext>
                </a:extLst>
              </a:tr>
              <a:tr h="383515">
                <a:tc>
                  <a:txBody>
                    <a:bodyPr/>
                    <a:lstStyle/>
                    <a:p>
                      <a:pPr algn="l" defTabSz="914400"/>
                      <a:r>
                        <a:rPr sz="1800" dirty="0">
                          <a:latin typeface="Franklin Gothic Medium" panose="020B0603020102020204" pitchFamily="34" charset="0"/>
                          <a:sym typeface="Helvetica"/>
                        </a:rPr>
                        <a:t>Inducible Reservoir</a:t>
                      </a:r>
                      <a:endParaRPr sz="1800" b="1" dirty="0">
                        <a:latin typeface="Franklin Gothic Medium" panose="020B0603020102020204" pitchFamily="34" charset="0"/>
                        <a:ea typeface="Helvetica"/>
                        <a:cs typeface="Helvetica"/>
                        <a:sym typeface="Helvetica"/>
                      </a:endParaRPr>
                    </a:p>
                  </a:txBody>
                  <a:tcPr marL="35719" marR="35719" marT="35719" marB="35719" anchor="ctr" horzOverflow="overflow"/>
                </a:tc>
                <a:tc>
                  <a:txBody>
                    <a:bodyPr/>
                    <a:lstStyle/>
                    <a:p>
                      <a:pPr algn="ctr" defTabSz="914400"/>
                      <a:r>
                        <a:rPr sz="1800">
                          <a:latin typeface="Franklin Gothic Medium" panose="020B0603020102020204" pitchFamily="34" charset="0"/>
                        </a:rPr>
                        <a:t>Nondetectable</a:t>
                      </a:r>
                    </a:p>
                  </a:txBody>
                  <a:tcPr marL="35719" marR="35719" marT="35719" marB="35719" anchor="ctr" horzOverflow="overflow"/>
                </a:tc>
                <a:tc>
                  <a:txBody>
                    <a:bodyPr/>
                    <a:lstStyle/>
                    <a:p>
                      <a:pPr algn="ctr" defTabSz="914400"/>
                      <a:r>
                        <a:rPr sz="1800">
                          <a:latin typeface="Franklin Gothic Medium" panose="020B0603020102020204" pitchFamily="34" charset="0"/>
                        </a:rPr>
                        <a:t>Detectable</a:t>
                      </a:r>
                    </a:p>
                  </a:txBody>
                  <a:tcPr marL="35719" marR="35719" marT="35719" marB="35719" anchor="ctr" horzOverflow="overflow"/>
                </a:tc>
                <a:tc>
                  <a:txBody>
                    <a:bodyPr/>
                    <a:lstStyle/>
                    <a:p>
                      <a:pPr algn="ctr" defTabSz="914400"/>
                      <a:r>
                        <a:rPr sz="1800">
                          <a:latin typeface="Franklin Gothic Medium" panose="020B0603020102020204" pitchFamily="34" charset="0"/>
                        </a:rPr>
                        <a:t>Nondetectable</a:t>
                      </a:r>
                    </a:p>
                  </a:txBody>
                  <a:tcPr marL="35719" marR="35719" marT="35719" marB="35719" anchor="ctr" horzOverflow="overflow"/>
                </a:tc>
                <a:tc>
                  <a:txBody>
                    <a:bodyPr/>
                    <a:lstStyle/>
                    <a:p>
                      <a:pPr algn="ctr" defTabSz="914400"/>
                      <a:r>
                        <a:rPr lang="en-US" sz="1800" dirty="0">
                          <a:latin typeface="Franklin Gothic Medium" panose="020B0603020102020204" pitchFamily="34" charset="0"/>
                        </a:rPr>
                        <a:t>D</a:t>
                      </a:r>
                      <a:r>
                        <a:rPr sz="1800" dirty="0">
                          <a:latin typeface="Franklin Gothic Medium" panose="020B0603020102020204" pitchFamily="34" charset="0"/>
                        </a:rPr>
                        <a:t>etectable cell-associated transcripts</a:t>
                      </a:r>
                    </a:p>
                  </a:txBody>
                  <a:tcPr marL="35719" marR="35719" marT="35719" marB="35719" anchor="ctr" horzOverflow="overflow"/>
                </a:tc>
                <a:extLst>
                  <a:ext uri="{0D108BD9-81ED-4DB2-BD59-A6C34878D82A}">
                    <a16:rowId xmlns:a16="http://schemas.microsoft.com/office/drawing/2014/main" val="10012"/>
                  </a:ext>
                </a:extLst>
              </a:tr>
              <a:tr h="290064">
                <a:tc>
                  <a:txBody>
                    <a:bodyPr/>
                    <a:lstStyle/>
                    <a:p>
                      <a:pPr algn="l" defTabSz="914400"/>
                      <a:r>
                        <a:rPr sz="1800" dirty="0">
                          <a:latin typeface="Franklin Gothic Medium" panose="020B0603020102020204" pitchFamily="34" charset="0"/>
                          <a:sym typeface="Helvetica"/>
                        </a:rPr>
                        <a:t>HIV Subtype</a:t>
                      </a:r>
                      <a:endParaRPr sz="1800" b="1" dirty="0">
                        <a:latin typeface="Franklin Gothic Medium" panose="020B0603020102020204" pitchFamily="34" charset="0"/>
                        <a:ea typeface="Helvetica"/>
                        <a:cs typeface="Helvetica"/>
                        <a:sym typeface="Helvetica"/>
                      </a:endParaRPr>
                    </a:p>
                  </a:txBody>
                  <a:tcPr marL="35719" marR="35719" marT="35719" marB="35719" anchor="ctr" horzOverflow="overflow"/>
                </a:tc>
                <a:tc>
                  <a:txBody>
                    <a:bodyPr/>
                    <a:lstStyle/>
                    <a:p>
                      <a:pPr algn="ctr" defTabSz="914400"/>
                      <a:r>
                        <a:rPr sz="1800" dirty="0">
                          <a:latin typeface="Franklin Gothic Medium" panose="020B0603020102020204" pitchFamily="34" charset="0"/>
                        </a:rPr>
                        <a:t>B</a:t>
                      </a:r>
                    </a:p>
                  </a:txBody>
                  <a:tcPr marL="35719" marR="35719" marT="35719" marB="35719" anchor="ctr" horzOverflow="overflow"/>
                </a:tc>
                <a:tc>
                  <a:txBody>
                    <a:bodyPr/>
                    <a:lstStyle/>
                    <a:p>
                      <a:pPr algn="ctr" defTabSz="914400"/>
                      <a:r>
                        <a:rPr sz="1800" dirty="0">
                          <a:latin typeface="Franklin Gothic Medium" panose="020B0603020102020204" pitchFamily="34" charset="0"/>
                        </a:rPr>
                        <a:t>H</a:t>
                      </a:r>
                    </a:p>
                  </a:txBody>
                  <a:tcPr marL="35719" marR="35719" marT="35719" marB="35719" anchor="ctr" horzOverflow="overflow"/>
                </a:tc>
                <a:tc>
                  <a:txBody>
                    <a:bodyPr/>
                    <a:lstStyle/>
                    <a:p>
                      <a:pPr algn="ctr" defTabSz="914400"/>
                      <a:r>
                        <a:rPr sz="1800" dirty="0">
                          <a:latin typeface="Franklin Gothic Medium" panose="020B0603020102020204" pitchFamily="34" charset="0"/>
                        </a:rPr>
                        <a:t>C</a:t>
                      </a:r>
                    </a:p>
                  </a:txBody>
                  <a:tcPr marL="35719" marR="35719" marT="35719" marB="35719" anchor="ctr" horzOverflow="overflow"/>
                </a:tc>
                <a:tc>
                  <a:txBody>
                    <a:bodyPr/>
                    <a:lstStyle/>
                    <a:p>
                      <a:pPr algn="ctr" defTabSz="914400"/>
                      <a:r>
                        <a:rPr sz="1800" dirty="0">
                          <a:latin typeface="Franklin Gothic Medium" panose="020B0603020102020204" pitchFamily="34" charset="0"/>
                        </a:rPr>
                        <a:t>B</a:t>
                      </a:r>
                    </a:p>
                  </a:txBody>
                  <a:tcPr marL="35719" marR="35719" marT="35719" marB="35719" anchor="ctr" horzOverflow="overflow"/>
                </a:tc>
                <a:extLst>
                  <a:ext uri="{0D108BD9-81ED-4DB2-BD59-A6C34878D82A}">
                    <a16:rowId xmlns:a16="http://schemas.microsoft.com/office/drawing/2014/main" val="10013"/>
                  </a:ext>
                </a:extLst>
              </a:tr>
            </a:tbl>
          </a:graphicData>
        </a:graphic>
      </p:graphicFrame>
      <p:sp>
        <p:nvSpPr>
          <p:cNvPr id="123" name="Shape 123"/>
          <p:cNvSpPr>
            <a:spLocks noGrp="1"/>
          </p:cNvSpPr>
          <p:nvPr>
            <p:ph type="title"/>
          </p:nvPr>
        </p:nvSpPr>
        <p:spPr>
          <a:prstGeom prst="rect">
            <a:avLst/>
          </a:prstGeom>
        </p:spPr>
        <p:txBody>
          <a:bodyPr>
            <a:normAutofit/>
          </a:bodyPr>
          <a:lstStyle>
            <a:lvl1pPr>
              <a:defRPr sz="3800"/>
            </a:lvl1pPr>
          </a:lstStyle>
          <a:p>
            <a:r>
              <a:rPr lang="en-US" sz="2812" dirty="0"/>
              <a:t>Summary of </a:t>
            </a:r>
            <a:r>
              <a:rPr sz="2812" dirty="0"/>
              <a:t>Perinatal </a:t>
            </a:r>
            <a:r>
              <a:rPr lang="en-US" sz="2812" dirty="0"/>
              <a:t>Post-treatment Control </a:t>
            </a:r>
            <a:r>
              <a:rPr sz="2812" dirty="0"/>
              <a:t>Cases</a:t>
            </a:r>
            <a:r>
              <a:rPr lang="en-US" sz="2812" dirty="0"/>
              <a:t> (2013-2019)</a:t>
            </a:r>
            <a:endParaRPr sz="2812" dirty="0"/>
          </a:p>
        </p:txBody>
      </p:sp>
    </p:spTree>
    <p:extLst>
      <p:ext uri="{BB962C8B-B14F-4D97-AF65-F5344CB8AC3E}">
        <p14:creationId xmlns:p14="http://schemas.microsoft.com/office/powerpoint/2010/main" val="1383665296"/>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p:cNvSpPr>
          <p:nvPr>
            <p:ph type="title"/>
          </p:nvPr>
        </p:nvSpPr>
        <p:spPr>
          <a:prstGeom prst="rect">
            <a:avLst/>
          </a:prstGeom>
        </p:spPr>
        <p:txBody>
          <a:bodyPr>
            <a:noAutofit/>
          </a:bodyPr>
          <a:lstStyle>
            <a:lvl1pPr>
              <a:defRPr sz="4000"/>
            </a:lvl1pPr>
          </a:lstStyle>
          <a:p>
            <a:r>
              <a:rPr lang="en-US" sz="2400" dirty="0"/>
              <a:t>Way Forward: Post-treatment Control (ART-free Remission) </a:t>
            </a:r>
            <a:br>
              <a:rPr lang="en-US" sz="2400" dirty="0"/>
            </a:br>
            <a:r>
              <a:rPr lang="en-US" sz="2400" dirty="0"/>
              <a:t>Strategies </a:t>
            </a:r>
            <a:r>
              <a:rPr sz="2400" dirty="0"/>
              <a:t>for Pediatric Populations (201</a:t>
            </a:r>
            <a:r>
              <a:rPr lang="en-US" sz="2400" dirty="0"/>
              <a:t>9</a:t>
            </a:r>
            <a:r>
              <a:rPr sz="2400" dirty="0"/>
              <a:t>)</a:t>
            </a:r>
          </a:p>
        </p:txBody>
      </p:sp>
      <p:graphicFrame>
        <p:nvGraphicFramePr>
          <p:cNvPr id="187" name="Table 187"/>
          <p:cNvGraphicFramePr/>
          <p:nvPr>
            <p:extLst>
              <p:ext uri="{D42A27DB-BD31-4B8C-83A1-F6EECF244321}">
                <p14:modId xmlns:p14="http://schemas.microsoft.com/office/powerpoint/2010/main" val="1083965245"/>
              </p:ext>
            </p:extLst>
          </p:nvPr>
        </p:nvGraphicFramePr>
        <p:xfrm>
          <a:off x="442453" y="1279310"/>
          <a:ext cx="11292347" cy="5337618"/>
        </p:xfrm>
        <a:graphic>
          <a:graphicData uri="http://schemas.openxmlformats.org/drawingml/2006/table">
            <a:tbl>
              <a:tblPr>
                <a:tableStyleId>{08FB837D-C827-4EFA-A057-4D05807E0F7C}</a:tableStyleId>
              </a:tblPr>
              <a:tblGrid>
                <a:gridCol w="994851">
                  <a:extLst>
                    <a:ext uri="{9D8B030D-6E8A-4147-A177-3AD203B41FA5}">
                      <a16:colId xmlns:a16="http://schemas.microsoft.com/office/drawing/2014/main" val="20000"/>
                    </a:ext>
                  </a:extLst>
                </a:gridCol>
                <a:gridCol w="1999872">
                  <a:extLst>
                    <a:ext uri="{9D8B030D-6E8A-4147-A177-3AD203B41FA5}">
                      <a16:colId xmlns:a16="http://schemas.microsoft.com/office/drawing/2014/main" val="20001"/>
                    </a:ext>
                  </a:extLst>
                </a:gridCol>
                <a:gridCol w="1314555">
                  <a:extLst>
                    <a:ext uri="{9D8B030D-6E8A-4147-A177-3AD203B41FA5}">
                      <a16:colId xmlns:a16="http://schemas.microsoft.com/office/drawing/2014/main" val="20002"/>
                    </a:ext>
                  </a:extLst>
                </a:gridCol>
                <a:gridCol w="2020738">
                  <a:extLst>
                    <a:ext uri="{9D8B030D-6E8A-4147-A177-3AD203B41FA5}">
                      <a16:colId xmlns:a16="http://schemas.microsoft.com/office/drawing/2014/main" val="20003"/>
                    </a:ext>
                  </a:extLst>
                </a:gridCol>
                <a:gridCol w="1315120">
                  <a:extLst>
                    <a:ext uri="{9D8B030D-6E8A-4147-A177-3AD203B41FA5}">
                      <a16:colId xmlns:a16="http://schemas.microsoft.com/office/drawing/2014/main" val="20004"/>
                    </a:ext>
                  </a:extLst>
                </a:gridCol>
                <a:gridCol w="1967716">
                  <a:extLst>
                    <a:ext uri="{9D8B030D-6E8A-4147-A177-3AD203B41FA5}">
                      <a16:colId xmlns:a16="http://schemas.microsoft.com/office/drawing/2014/main" val="20005"/>
                    </a:ext>
                  </a:extLst>
                </a:gridCol>
                <a:gridCol w="1679495">
                  <a:extLst>
                    <a:ext uri="{9D8B030D-6E8A-4147-A177-3AD203B41FA5}">
                      <a16:colId xmlns:a16="http://schemas.microsoft.com/office/drawing/2014/main" val="20006"/>
                    </a:ext>
                  </a:extLst>
                </a:gridCol>
              </a:tblGrid>
              <a:tr h="255601">
                <a:tc>
                  <a:txBody>
                    <a:bodyPr/>
                    <a:lstStyle/>
                    <a:p>
                      <a:pPr defTabSz="914400"/>
                      <a:r>
                        <a:rPr sz="1400" b="1" dirty="0">
                          <a:latin typeface="Franklin Gothic Medium" panose="020B0603020102020204" pitchFamily="34" charset="0"/>
                          <a:sym typeface="Helvetica"/>
                        </a:rPr>
                        <a:t>Number</a:t>
                      </a:r>
                      <a:endParaRPr sz="1400" b="1" dirty="0">
                        <a:solidFill>
                          <a:schemeClr val="bg1"/>
                        </a:solidFill>
                        <a:latin typeface="Franklin Gothic Medium" panose="020B0603020102020204" pitchFamily="34" charset="0"/>
                        <a:ea typeface="Helvetica"/>
                        <a:cs typeface="Helvetica"/>
                        <a:sym typeface="Helvetica"/>
                      </a:endParaRPr>
                    </a:p>
                  </a:txBody>
                  <a:tcPr marL="35719" marR="35719" marT="35719" marB="35719" anchor="ctr" horzOverflow="overflow"/>
                </a:tc>
                <a:tc>
                  <a:txBody>
                    <a:bodyPr/>
                    <a:lstStyle/>
                    <a:p>
                      <a:pPr defTabSz="914400"/>
                      <a:r>
                        <a:rPr sz="1400" b="1" dirty="0">
                          <a:latin typeface="Franklin Gothic Medium" panose="020B0603020102020204" pitchFamily="34" charset="0"/>
                          <a:sym typeface="Helvetica"/>
                        </a:rPr>
                        <a:t>Study</a:t>
                      </a:r>
                      <a:endParaRPr sz="1400" b="1" dirty="0">
                        <a:solidFill>
                          <a:schemeClr val="bg1"/>
                        </a:solidFill>
                        <a:latin typeface="Franklin Gothic Medium" panose="020B0603020102020204" pitchFamily="34" charset="0"/>
                        <a:ea typeface="Helvetica"/>
                        <a:cs typeface="Helvetica"/>
                        <a:sym typeface="Helvetica"/>
                      </a:endParaRPr>
                    </a:p>
                  </a:txBody>
                  <a:tcPr marL="35719" marR="35719" marT="35719" marB="35719" anchor="ctr" horzOverflow="overflow"/>
                </a:tc>
                <a:tc>
                  <a:txBody>
                    <a:bodyPr/>
                    <a:lstStyle/>
                    <a:p>
                      <a:pPr defTabSz="914400"/>
                      <a:r>
                        <a:rPr sz="1400" b="1" dirty="0">
                          <a:latin typeface="Franklin Gothic Medium" panose="020B0603020102020204" pitchFamily="34" charset="0"/>
                          <a:sym typeface="Helvetica"/>
                        </a:rPr>
                        <a:t>Country</a:t>
                      </a:r>
                      <a:endParaRPr sz="1400" b="1" dirty="0">
                        <a:solidFill>
                          <a:schemeClr val="bg1"/>
                        </a:solidFill>
                        <a:latin typeface="Franklin Gothic Medium" panose="020B0603020102020204" pitchFamily="34" charset="0"/>
                        <a:ea typeface="Helvetica"/>
                        <a:cs typeface="Helvetica"/>
                        <a:sym typeface="Helvetica"/>
                      </a:endParaRPr>
                    </a:p>
                  </a:txBody>
                  <a:tcPr marL="35719" marR="35719" marT="35719" marB="35719" anchor="ctr" horzOverflow="overflow"/>
                </a:tc>
                <a:tc>
                  <a:txBody>
                    <a:bodyPr/>
                    <a:lstStyle/>
                    <a:p>
                      <a:pPr algn="l" defTabSz="914400"/>
                      <a:r>
                        <a:rPr sz="1400" b="1" dirty="0">
                          <a:latin typeface="Franklin Gothic Medium" panose="020B0603020102020204" pitchFamily="34" charset="0"/>
                          <a:sym typeface="Helvetica"/>
                        </a:rPr>
                        <a:t>Intervention</a:t>
                      </a:r>
                      <a:endParaRPr sz="1400" b="1" dirty="0">
                        <a:solidFill>
                          <a:schemeClr val="bg1"/>
                        </a:solidFill>
                        <a:latin typeface="Franklin Gothic Medium" panose="020B0603020102020204" pitchFamily="34" charset="0"/>
                        <a:ea typeface="Helvetica"/>
                        <a:cs typeface="Helvetica"/>
                        <a:sym typeface="Helvetica"/>
                      </a:endParaRPr>
                    </a:p>
                  </a:txBody>
                  <a:tcPr marL="35719" marR="35719" marT="35719" marB="35719" anchor="ctr" horzOverflow="overflow"/>
                </a:tc>
                <a:tc>
                  <a:txBody>
                    <a:bodyPr/>
                    <a:lstStyle/>
                    <a:p>
                      <a:pPr defTabSz="914400"/>
                      <a:r>
                        <a:rPr sz="1400" b="1" dirty="0">
                          <a:latin typeface="Franklin Gothic Medium" panose="020B0603020102020204" pitchFamily="34" charset="0"/>
                          <a:sym typeface="Helvetica"/>
                        </a:rPr>
                        <a:t>Age at ART</a:t>
                      </a:r>
                      <a:endParaRPr sz="1400" b="1" dirty="0">
                        <a:solidFill>
                          <a:schemeClr val="bg1"/>
                        </a:solidFill>
                        <a:latin typeface="Franklin Gothic Medium" panose="020B0603020102020204" pitchFamily="34" charset="0"/>
                        <a:ea typeface="Helvetica"/>
                        <a:cs typeface="Helvetica"/>
                        <a:sym typeface="Helvetica"/>
                      </a:endParaRPr>
                    </a:p>
                  </a:txBody>
                  <a:tcPr marL="35719" marR="35719" marT="35719" marB="35719" anchor="ctr" horzOverflow="overflow"/>
                </a:tc>
                <a:tc>
                  <a:txBody>
                    <a:bodyPr/>
                    <a:lstStyle/>
                    <a:p>
                      <a:pPr defTabSz="914400"/>
                      <a:r>
                        <a:rPr sz="1400" b="1" dirty="0">
                          <a:latin typeface="Franklin Gothic Medium" panose="020B0603020102020204" pitchFamily="34" charset="0"/>
                          <a:sym typeface="Helvetica"/>
                        </a:rPr>
                        <a:t>Sample size (N)</a:t>
                      </a:r>
                      <a:endParaRPr sz="1400" b="1" dirty="0">
                        <a:solidFill>
                          <a:schemeClr val="bg1"/>
                        </a:solidFill>
                        <a:latin typeface="Franklin Gothic Medium" panose="020B0603020102020204" pitchFamily="34" charset="0"/>
                        <a:ea typeface="Helvetica"/>
                        <a:cs typeface="Helvetica"/>
                        <a:sym typeface="Helvetica"/>
                      </a:endParaRPr>
                    </a:p>
                  </a:txBody>
                  <a:tcPr marL="35719" marR="35719" marT="35719" marB="35719" anchor="ctr" horzOverflow="overflow"/>
                </a:tc>
                <a:tc>
                  <a:txBody>
                    <a:bodyPr/>
                    <a:lstStyle/>
                    <a:p>
                      <a:pPr defTabSz="914400"/>
                      <a:r>
                        <a:rPr sz="1400" b="1" dirty="0">
                          <a:latin typeface="Franklin Gothic Medium" panose="020B0603020102020204" pitchFamily="34" charset="0"/>
                          <a:sym typeface="Helvetica"/>
                        </a:rPr>
                        <a:t>Status</a:t>
                      </a:r>
                      <a:endParaRPr sz="1400" b="1" dirty="0">
                        <a:solidFill>
                          <a:schemeClr val="bg1"/>
                        </a:solidFill>
                        <a:latin typeface="Franklin Gothic Medium" panose="020B0603020102020204" pitchFamily="34" charset="0"/>
                        <a:ea typeface="Helvetica"/>
                        <a:cs typeface="Helvetica"/>
                        <a:sym typeface="Helvetica"/>
                      </a:endParaRPr>
                    </a:p>
                  </a:txBody>
                  <a:tcPr marL="35719" marR="35719" marT="35719" marB="35719" anchor="ctr" horzOverflow="overflow"/>
                </a:tc>
                <a:extLst>
                  <a:ext uri="{0D108BD9-81ED-4DB2-BD59-A6C34878D82A}">
                    <a16:rowId xmlns:a16="http://schemas.microsoft.com/office/drawing/2014/main" val="10000"/>
                  </a:ext>
                </a:extLst>
              </a:tr>
              <a:tr h="211685">
                <a:tc gridSpan="7">
                  <a:txBody>
                    <a:bodyPr/>
                    <a:lstStyle/>
                    <a:p>
                      <a:pPr algn="ctr" defTabSz="914400"/>
                      <a:r>
                        <a:rPr sz="1400" b="1" dirty="0">
                          <a:latin typeface="Franklin Gothic Medium" panose="020B0603020102020204" pitchFamily="34" charset="0"/>
                          <a:sym typeface="Helvetica"/>
                        </a:rPr>
                        <a:t>Very Early ART</a:t>
                      </a:r>
                      <a:endParaRPr sz="1400" b="1" dirty="0">
                        <a:latin typeface="Franklin Gothic Medium" panose="020B0603020102020204" pitchFamily="34" charset="0"/>
                        <a:ea typeface="Helvetica"/>
                        <a:cs typeface="Helvetica"/>
                        <a:sym typeface="Helvetica"/>
                      </a:endParaRPr>
                    </a:p>
                  </a:txBody>
                  <a:tcPr marL="35719" marR="35719" marT="35719" marB="35719" anchor="ctr" horzOverflow="overflow"/>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64657">
                <a:tc>
                  <a:txBody>
                    <a:bodyPr/>
                    <a:lstStyle/>
                    <a:p>
                      <a:pPr defTabSz="914400"/>
                      <a:r>
                        <a:rPr sz="1200" dirty="0">
                          <a:sym typeface="Helvetica"/>
                        </a:rPr>
                        <a:t>1</a:t>
                      </a:r>
                      <a:endParaRPr sz="1200" b="1"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IMPAACT P1115 
(version 1.0)</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Multi-country</a:t>
                      </a:r>
                      <a:endParaRPr sz="1400" b="0" dirty="0">
                        <a:latin typeface="Helvetica"/>
                        <a:ea typeface="Helvetica"/>
                        <a:cs typeface="Helvetica"/>
                        <a:sym typeface="Helvetica"/>
                      </a:endParaRPr>
                    </a:p>
                  </a:txBody>
                  <a:tcPr marL="35719" marR="35719" marT="35719" marB="35719" anchor="ctr" horzOverflow="overflow"/>
                </a:tc>
                <a:tc>
                  <a:txBody>
                    <a:bodyPr/>
                    <a:lstStyle/>
                    <a:p>
                      <a:pPr algn="l" defTabSz="914400"/>
                      <a:r>
                        <a:rPr lang="en-US" sz="1400" b="0" dirty="0">
                          <a:latin typeface="Helvetica"/>
                          <a:ea typeface="Helvetica"/>
                          <a:cs typeface="Helvetica"/>
                          <a:sym typeface="Helvetica"/>
                        </a:rPr>
                        <a:t>Very early ART</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&lt;48 hours</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a:sym typeface="Helvetica"/>
                        </a:rPr>
                        <a:t>440 mother-infant pairs
(54-infected infants)</a:t>
                      </a:r>
                      <a:endParaRPr sz="1400" b="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Closed to accrual</a:t>
                      </a:r>
                      <a:endParaRPr sz="1400" b="0" dirty="0">
                        <a:latin typeface="Helvetica"/>
                        <a:ea typeface="Helvetica"/>
                        <a:cs typeface="Helvetica"/>
                        <a:sym typeface="Helvetica"/>
                      </a:endParaRPr>
                    </a:p>
                  </a:txBody>
                  <a:tcPr marL="35719" marR="35719" marT="35719" marB="35719" anchor="ctr" horzOverflow="overflow"/>
                </a:tc>
                <a:extLst>
                  <a:ext uri="{0D108BD9-81ED-4DB2-BD59-A6C34878D82A}">
                    <a16:rowId xmlns:a16="http://schemas.microsoft.com/office/drawing/2014/main" val="10002"/>
                  </a:ext>
                </a:extLst>
              </a:tr>
              <a:tr h="221456">
                <a:tc>
                  <a:txBody>
                    <a:bodyPr/>
                    <a:lstStyle/>
                    <a:p>
                      <a:pPr defTabSz="914400"/>
                      <a:r>
                        <a:rPr sz="1200" dirty="0">
                          <a:sym typeface="Helvetica"/>
                        </a:rPr>
                        <a:t>2</a:t>
                      </a:r>
                      <a:endParaRPr sz="1200" b="1"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EIT</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Botswana</a:t>
                      </a:r>
                      <a:endParaRPr sz="1400" b="0" dirty="0">
                        <a:latin typeface="Helvetica"/>
                        <a:ea typeface="Helvetica"/>
                        <a:cs typeface="Helvetica"/>
                        <a:sym typeface="Helvetica"/>
                      </a:endParaRPr>
                    </a:p>
                  </a:txBody>
                  <a:tcPr marL="35719" marR="35719" marT="35719" marB="35719" anchor="ctr" horzOverflow="overflow"/>
                </a:tc>
                <a:tc>
                  <a:txBody>
                    <a:bodyPr/>
                    <a:lstStyle/>
                    <a:p>
                      <a:pPr algn="l" defTabSz="914400"/>
                      <a:r>
                        <a:rPr lang="en-US" sz="1400" b="0" dirty="0">
                          <a:latin typeface="Helvetica"/>
                          <a:ea typeface="Helvetica"/>
                          <a:cs typeface="Helvetica"/>
                          <a:sym typeface="Helvetica"/>
                        </a:rPr>
                        <a:t>Very early ART</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&lt; 7 days</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20</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a:sym typeface="Helvetica"/>
                        </a:rPr>
                        <a:t>Enrolling</a:t>
                      </a:r>
                      <a:endParaRPr sz="1400" b="0">
                        <a:latin typeface="Helvetica"/>
                        <a:ea typeface="Helvetica"/>
                        <a:cs typeface="Helvetica"/>
                        <a:sym typeface="Helvetica"/>
                      </a:endParaRPr>
                    </a:p>
                  </a:txBody>
                  <a:tcPr marL="35719" marR="35719" marT="35719" marB="35719" anchor="ctr" horzOverflow="overflow"/>
                </a:tc>
                <a:extLst>
                  <a:ext uri="{0D108BD9-81ED-4DB2-BD59-A6C34878D82A}">
                    <a16:rowId xmlns:a16="http://schemas.microsoft.com/office/drawing/2014/main" val="10003"/>
                  </a:ext>
                </a:extLst>
              </a:tr>
              <a:tr h="221456">
                <a:tc>
                  <a:txBody>
                    <a:bodyPr/>
                    <a:lstStyle/>
                    <a:p>
                      <a:pPr defTabSz="914400"/>
                      <a:r>
                        <a:rPr sz="1200" dirty="0">
                          <a:sym typeface="Helvetica"/>
                        </a:rPr>
                        <a:t>3</a:t>
                      </a:r>
                      <a:endParaRPr sz="1200" b="1" dirty="0">
                        <a:latin typeface="Helvetica"/>
                        <a:ea typeface="Helvetica"/>
                        <a:cs typeface="Helvetica"/>
                        <a:sym typeface="Helvetica"/>
                      </a:endParaRPr>
                    </a:p>
                  </a:txBody>
                  <a:tcPr marL="35719" marR="35719" marT="35719" marB="35719" anchor="ctr" horzOverflow="overflow"/>
                </a:tc>
                <a:tc>
                  <a:txBody>
                    <a:bodyPr/>
                    <a:lstStyle/>
                    <a:p>
                      <a:pPr defTabSz="914400"/>
                      <a:r>
                        <a:rPr sz="1400">
                          <a:sym typeface="Helvetica"/>
                        </a:rPr>
                        <a:t>LEOPARD</a:t>
                      </a:r>
                      <a:endParaRPr sz="1400" b="0">
                        <a:latin typeface="Helvetica"/>
                        <a:ea typeface="Helvetica"/>
                        <a:cs typeface="Helvetica"/>
                        <a:sym typeface="Helvetica"/>
                      </a:endParaRPr>
                    </a:p>
                  </a:txBody>
                  <a:tcPr marL="35719" marR="35719" marT="35719" marB="35719" anchor="ctr" horzOverflow="overflow"/>
                </a:tc>
                <a:tc>
                  <a:txBody>
                    <a:bodyPr/>
                    <a:lstStyle/>
                    <a:p>
                      <a:pPr defTabSz="914400"/>
                      <a:r>
                        <a:rPr sz="1400">
                          <a:sym typeface="Helvetica"/>
                        </a:rPr>
                        <a:t>South Africa</a:t>
                      </a:r>
                      <a:endParaRPr sz="1400" b="0">
                        <a:latin typeface="Helvetica"/>
                        <a:ea typeface="Helvetica"/>
                        <a:cs typeface="Helvetica"/>
                        <a:sym typeface="Helvetica"/>
                      </a:endParaRPr>
                    </a:p>
                  </a:txBody>
                  <a:tcPr marL="35719" marR="35719" marT="35719" marB="35719" anchor="ctr" horzOverflow="overflow"/>
                </a:tc>
                <a:tc>
                  <a:txBody>
                    <a:bodyPr/>
                    <a:lstStyle/>
                    <a:p>
                      <a:pPr algn="l" defTabSz="914400"/>
                      <a:r>
                        <a:rPr lang="en-US" sz="1400" b="0" dirty="0">
                          <a:latin typeface="Helvetica"/>
                          <a:ea typeface="Helvetica"/>
                          <a:cs typeface="Helvetica"/>
                          <a:sym typeface="Helvetica"/>
                        </a:rPr>
                        <a:t>Very Early ART</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&lt;48 hours</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60</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Enrolling</a:t>
                      </a:r>
                      <a:endParaRPr sz="1400" b="0" dirty="0">
                        <a:latin typeface="Helvetica"/>
                        <a:ea typeface="Helvetica"/>
                        <a:cs typeface="Helvetica"/>
                        <a:sym typeface="Helvetica"/>
                      </a:endParaRPr>
                    </a:p>
                  </a:txBody>
                  <a:tcPr marL="35719" marR="35719" marT="35719" marB="35719" anchor="ctr" horzOverflow="overflow"/>
                </a:tc>
                <a:extLst>
                  <a:ext uri="{0D108BD9-81ED-4DB2-BD59-A6C34878D82A}">
                    <a16:rowId xmlns:a16="http://schemas.microsoft.com/office/drawing/2014/main" val="10004"/>
                  </a:ext>
                </a:extLst>
              </a:tr>
              <a:tr h="371475">
                <a:tc>
                  <a:txBody>
                    <a:bodyPr/>
                    <a:lstStyle/>
                    <a:p>
                      <a:pPr defTabSz="914400"/>
                      <a:r>
                        <a:rPr sz="1200" dirty="0">
                          <a:sym typeface="Helvetica"/>
                        </a:rPr>
                        <a:t>4</a:t>
                      </a:r>
                      <a:endParaRPr sz="1200" b="1" dirty="0">
                        <a:latin typeface="Helvetica"/>
                        <a:ea typeface="Helvetica"/>
                        <a:cs typeface="Helvetica"/>
                        <a:sym typeface="Helvetica"/>
                      </a:endParaRPr>
                    </a:p>
                  </a:txBody>
                  <a:tcPr marL="35719" marR="35719" marT="35719" marB="35719" anchor="ctr" horzOverflow="overflow"/>
                </a:tc>
                <a:tc>
                  <a:txBody>
                    <a:bodyPr/>
                    <a:lstStyle/>
                    <a:p>
                      <a:pPr defTabSz="914400"/>
                      <a:r>
                        <a:rPr sz="1400">
                          <a:sym typeface="Helvetica"/>
                        </a:rPr>
                        <a:t>Early treatment of Thai Infants</a:t>
                      </a:r>
                      <a:endParaRPr sz="1400" b="0">
                        <a:latin typeface="Helvetica"/>
                        <a:ea typeface="Helvetica"/>
                        <a:cs typeface="Helvetica"/>
                        <a:sym typeface="Helvetica"/>
                      </a:endParaRPr>
                    </a:p>
                  </a:txBody>
                  <a:tcPr marL="35719" marR="35719" marT="35719" marB="35719" anchor="ctr" horzOverflow="overflow"/>
                </a:tc>
                <a:tc>
                  <a:txBody>
                    <a:bodyPr/>
                    <a:lstStyle/>
                    <a:p>
                      <a:pPr defTabSz="914400"/>
                      <a:r>
                        <a:rPr sz="1400">
                          <a:sym typeface="Helvetica"/>
                        </a:rPr>
                        <a:t>Thailand</a:t>
                      </a:r>
                      <a:endParaRPr sz="1400" b="0">
                        <a:latin typeface="Helvetica"/>
                        <a:ea typeface="Helvetica"/>
                        <a:cs typeface="Helvetica"/>
                        <a:sym typeface="Helvetica"/>
                      </a:endParaRPr>
                    </a:p>
                  </a:txBody>
                  <a:tcPr marL="35719" marR="35719" marT="35719" marB="35719" anchor="ctr" horzOverflow="overflow"/>
                </a:tc>
                <a:tc>
                  <a:txBody>
                    <a:bodyPr/>
                    <a:lstStyle/>
                    <a:p>
                      <a:pPr algn="l" defTabSz="914400"/>
                      <a:r>
                        <a:rPr lang="en-US" sz="1400" b="0" dirty="0">
                          <a:latin typeface="Helvetica"/>
                          <a:ea typeface="Helvetica"/>
                          <a:cs typeface="Helvetica"/>
                          <a:sym typeface="Helvetica"/>
                        </a:rPr>
                        <a:t>Very early ART</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&lt; 6 weeks</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100</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Enrolling</a:t>
                      </a:r>
                      <a:endParaRPr sz="1400" b="0" dirty="0">
                        <a:latin typeface="Helvetica"/>
                        <a:ea typeface="Helvetica"/>
                        <a:cs typeface="Helvetica"/>
                        <a:sym typeface="Helvetica"/>
                      </a:endParaRPr>
                    </a:p>
                  </a:txBody>
                  <a:tcPr marL="35719" marR="35719" marT="35719" marB="35719" anchor="ctr" horzOverflow="overflow"/>
                </a:tc>
                <a:extLst>
                  <a:ext uri="{0D108BD9-81ED-4DB2-BD59-A6C34878D82A}">
                    <a16:rowId xmlns:a16="http://schemas.microsoft.com/office/drawing/2014/main" val="10005"/>
                  </a:ext>
                </a:extLst>
              </a:tr>
              <a:tr h="211685">
                <a:tc gridSpan="7">
                  <a:txBody>
                    <a:bodyPr/>
                    <a:lstStyle/>
                    <a:p>
                      <a:pPr algn="ctr" defTabSz="914400"/>
                      <a:r>
                        <a:rPr sz="1400" b="1" dirty="0">
                          <a:latin typeface="Franklin Gothic Medium" panose="020B0603020102020204" pitchFamily="34" charset="0"/>
                          <a:sym typeface="Helvetica"/>
                        </a:rPr>
                        <a:t>Combination (Early ART + </a:t>
                      </a:r>
                      <a:r>
                        <a:rPr sz="1400" b="1" dirty="0" err="1">
                          <a:latin typeface="Franklin Gothic Medium" panose="020B0603020102020204" pitchFamily="34" charset="0"/>
                          <a:sym typeface="Helvetica"/>
                        </a:rPr>
                        <a:t>bNab</a:t>
                      </a:r>
                      <a:r>
                        <a:rPr sz="1400" b="1" dirty="0">
                          <a:latin typeface="Franklin Gothic Medium" panose="020B0603020102020204" pitchFamily="34" charset="0"/>
                          <a:sym typeface="Helvetica"/>
                        </a:rPr>
                        <a:t>)</a:t>
                      </a:r>
                      <a:endParaRPr sz="1400" b="1" dirty="0">
                        <a:latin typeface="Franklin Gothic Medium" panose="020B0603020102020204" pitchFamily="34" charset="0"/>
                        <a:ea typeface="Helvetica"/>
                        <a:cs typeface="Helvetica"/>
                        <a:sym typeface="Helvetica"/>
                      </a:endParaRPr>
                    </a:p>
                  </a:txBody>
                  <a:tcPr marL="35719" marR="35719" marT="35719" marB="35719" anchor="ctr" horzOverflow="overflow"/>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64657">
                <a:tc>
                  <a:txBody>
                    <a:bodyPr/>
                    <a:lstStyle/>
                    <a:p>
                      <a:pPr defTabSz="914400"/>
                      <a:r>
                        <a:rPr sz="1200" dirty="0">
                          <a:sym typeface="Helvetica"/>
                        </a:rPr>
                        <a:t>5</a:t>
                      </a:r>
                      <a:endParaRPr sz="1200" b="1"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IMPAACT P1115
(Version 2.0)</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Multi-country</a:t>
                      </a:r>
                      <a:endParaRPr sz="1400" b="0" dirty="0">
                        <a:latin typeface="Helvetica"/>
                        <a:ea typeface="Helvetica"/>
                        <a:cs typeface="Helvetica"/>
                        <a:sym typeface="Helvetica"/>
                      </a:endParaRPr>
                    </a:p>
                  </a:txBody>
                  <a:tcPr marL="35719" marR="35719" marT="35719" marB="35719" anchor="ctr" horzOverflow="overflow"/>
                </a:tc>
                <a:tc>
                  <a:txBody>
                    <a:bodyPr/>
                    <a:lstStyle/>
                    <a:p>
                      <a:pPr algn="l" defTabSz="914400"/>
                      <a:r>
                        <a:rPr lang="en-US" sz="1400" dirty="0">
                          <a:sym typeface="Helvetica"/>
                        </a:rPr>
                        <a:t>Very early ART </a:t>
                      </a:r>
                      <a:r>
                        <a:rPr sz="1400" dirty="0">
                          <a:sym typeface="Helvetica"/>
                        </a:rPr>
                        <a:t>/</a:t>
                      </a:r>
                      <a:r>
                        <a:rPr sz="1400" dirty="0" err="1">
                          <a:sym typeface="Helvetica"/>
                        </a:rPr>
                        <a:t>Raltegravir</a:t>
                      </a:r>
                      <a:r>
                        <a:rPr sz="1400" dirty="0">
                          <a:sym typeface="Helvetica"/>
                        </a:rPr>
                        <a:t> +/- VRCO1</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&lt;48 hours</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445 mother-infant pairs
(45 infected infants)</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lang="en-US" sz="1400" dirty="0">
                          <a:sym typeface="Helvetica"/>
                        </a:rPr>
                        <a:t>At sites</a:t>
                      </a:r>
                      <a:endParaRPr sz="1400" b="0" dirty="0">
                        <a:latin typeface="Helvetica"/>
                        <a:ea typeface="Helvetica"/>
                        <a:cs typeface="Helvetica"/>
                        <a:sym typeface="Helvetica"/>
                      </a:endParaRPr>
                    </a:p>
                  </a:txBody>
                  <a:tcPr marL="35719" marR="35719" marT="35719" marB="35719" anchor="ctr" horzOverflow="overflow"/>
                </a:tc>
                <a:extLst>
                  <a:ext uri="{0D108BD9-81ED-4DB2-BD59-A6C34878D82A}">
                    <a16:rowId xmlns:a16="http://schemas.microsoft.com/office/drawing/2014/main" val="10007"/>
                  </a:ext>
                </a:extLst>
              </a:tr>
              <a:tr h="371475">
                <a:tc>
                  <a:txBody>
                    <a:bodyPr/>
                    <a:lstStyle/>
                    <a:p>
                      <a:pPr defTabSz="914400"/>
                      <a:r>
                        <a:rPr sz="1200" dirty="0">
                          <a:sym typeface="Helvetica"/>
                        </a:rPr>
                        <a:t>6</a:t>
                      </a:r>
                      <a:endParaRPr sz="1200" b="1"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IMPAACT 2008</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Multi-country</a:t>
                      </a:r>
                      <a:endParaRPr sz="1400" b="0" dirty="0">
                        <a:latin typeface="Helvetica"/>
                        <a:ea typeface="Helvetica"/>
                        <a:cs typeface="Helvetica"/>
                        <a:sym typeface="Helvetica"/>
                      </a:endParaRPr>
                    </a:p>
                  </a:txBody>
                  <a:tcPr marL="35719" marR="35719" marT="35719" marB="35719" anchor="ctr" horzOverflow="overflow"/>
                </a:tc>
                <a:tc>
                  <a:txBody>
                    <a:bodyPr/>
                    <a:lstStyle/>
                    <a:p>
                      <a:pPr algn="l" defTabSz="914400"/>
                      <a:r>
                        <a:rPr sz="1400" dirty="0">
                          <a:sym typeface="Helvetica"/>
                        </a:rPr>
                        <a:t>ART +/- VRCO1</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72 hours-12 weeks</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64</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lang="en-US" sz="1400" dirty="0">
                          <a:sym typeface="Helvetica"/>
                        </a:rPr>
                        <a:t>Enrolling</a:t>
                      </a:r>
                      <a:endParaRPr sz="1400" b="0" dirty="0">
                        <a:latin typeface="Helvetica"/>
                        <a:ea typeface="Helvetica"/>
                        <a:cs typeface="Helvetica"/>
                        <a:sym typeface="Helvetica"/>
                      </a:endParaRPr>
                    </a:p>
                  </a:txBody>
                  <a:tcPr marL="35719" marR="35719" marT="35719" marB="35719" anchor="ctr" horzOverflow="overflow"/>
                </a:tc>
                <a:extLst>
                  <a:ext uri="{0D108BD9-81ED-4DB2-BD59-A6C34878D82A}">
                    <a16:rowId xmlns:a16="http://schemas.microsoft.com/office/drawing/2014/main" val="10008"/>
                  </a:ext>
                </a:extLst>
              </a:tr>
              <a:tr h="355084">
                <a:tc>
                  <a:txBody>
                    <a:bodyPr/>
                    <a:lstStyle/>
                    <a:p>
                      <a:pPr defTabSz="914400"/>
                      <a:r>
                        <a:rPr lang="en-US" sz="1200" dirty="0">
                          <a:sym typeface="Helvetica"/>
                        </a:rPr>
                        <a:t>7</a:t>
                      </a:r>
                      <a:endParaRPr sz="1200" b="1" dirty="0">
                        <a:latin typeface="Helvetica"/>
                        <a:ea typeface="Helvetica"/>
                        <a:cs typeface="Helvetica"/>
                        <a:sym typeface="Helvetica"/>
                      </a:endParaRPr>
                    </a:p>
                  </a:txBody>
                  <a:tcPr marL="35719" marR="35719" marT="35719" marB="35719" anchor="ctr" horzOverflow="overflow"/>
                </a:tc>
                <a:tc>
                  <a:txBody>
                    <a:bodyPr/>
                    <a:lstStyle/>
                    <a:p>
                      <a:pPr defTabSz="914400"/>
                      <a:r>
                        <a:rPr lang="en-US" sz="1400" dirty="0">
                          <a:sym typeface="Helvetica"/>
                        </a:rPr>
                        <a:t>UO1-Trial</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Botswana</a:t>
                      </a:r>
                      <a:endParaRPr sz="1400" b="0" dirty="0">
                        <a:latin typeface="Helvetica"/>
                        <a:ea typeface="Helvetica"/>
                        <a:cs typeface="Helvetica"/>
                        <a:sym typeface="Helvetica"/>
                      </a:endParaRPr>
                    </a:p>
                  </a:txBody>
                  <a:tcPr marL="35719" marR="35719" marT="35719" marB="35719" anchor="ctr" horzOverflow="overflow"/>
                </a:tc>
                <a:tc>
                  <a:txBody>
                    <a:bodyPr/>
                    <a:lstStyle/>
                    <a:p>
                      <a:pPr algn="l" defTabSz="914400"/>
                      <a:r>
                        <a:rPr sz="1400" dirty="0">
                          <a:sym typeface="Helvetica"/>
                        </a:rPr>
                        <a:t>ART+ combination </a:t>
                      </a:r>
                      <a:r>
                        <a:rPr sz="1400" dirty="0" err="1">
                          <a:sym typeface="Helvetica"/>
                        </a:rPr>
                        <a:t>bNabs</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early ART</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lang="en-US" sz="1400" dirty="0">
                          <a:sym typeface="Helvetica"/>
                        </a:rPr>
                        <a:t>Enrolling</a:t>
                      </a:r>
                      <a:endParaRPr sz="1400" b="0" dirty="0">
                        <a:latin typeface="Helvetica"/>
                        <a:ea typeface="Helvetica"/>
                        <a:cs typeface="Helvetica"/>
                        <a:sym typeface="Helvetica"/>
                      </a:endParaRPr>
                    </a:p>
                  </a:txBody>
                  <a:tcPr marL="35719" marR="35719" marT="35719" marB="35719" anchor="ctr" horzOverflow="overflow"/>
                </a:tc>
                <a:extLst>
                  <a:ext uri="{0D108BD9-81ED-4DB2-BD59-A6C34878D82A}">
                    <a16:rowId xmlns:a16="http://schemas.microsoft.com/office/drawing/2014/main" val="3753720587"/>
                  </a:ext>
                </a:extLst>
              </a:tr>
              <a:tr h="211685">
                <a:tc gridSpan="7">
                  <a:txBody>
                    <a:bodyPr/>
                    <a:lstStyle/>
                    <a:p>
                      <a:pPr algn="ctr" defTabSz="914400"/>
                      <a:r>
                        <a:rPr sz="1400" b="1" dirty="0">
                          <a:latin typeface="Franklin Gothic Medium" panose="020B0603020102020204" pitchFamily="34" charset="0"/>
                          <a:sym typeface="Helvetica"/>
                        </a:rPr>
                        <a:t>Transplant</a:t>
                      </a:r>
                      <a:r>
                        <a:rPr lang="en-US" sz="1400" b="1" dirty="0">
                          <a:latin typeface="Franklin Gothic Medium" panose="020B0603020102020204" pitchFamily="34" charset="0"/>
                          <a:sym typeface="Helvetica"/>
                        </a:rPr>
                        <a:t> CCR5--delta 32 cells</a:t>
                      </a:r>
                      <a:endParaRPr sz="1400" b="1" dirty="0">
                        <a:latin typeface="Franklin Gothic Medium" panose="020B0603020102020204" pitchFamily="34" charset="0"/>
                        <a:ea typeface="Helvetica"/>
                        <a:cs typeface="Helvetica"/>
                        <a:sym typeface="Helvetica"/>
                      </a:endParaRPr>
                    </a:p>
                  </a:txBody>
                  <a:tcPr marL="35719" marR="35719" marT="35719" marB="35719" anchor="ctr" horzOverflow="overflow"/>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64657">
                <a:tc>
                  <a:txBody>
                    <a:bodyPr/>
                    <a:lstStyle/>
                    <a:p>
                      <a:pPr defTabSz="914400"/>
                      <a:r>
                        <a:rPr lang="en-US" sz="1200" dirty="0">
                          <a:sym typeface="Helvetica"/>
                        </a:rPr>
                        <a:t>8</a:t>
                      </a:r>
                      <a:endParaRPr sz="1200" b="1"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IMPAACT P1107</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USA</a:t>
                      </a:r>
                      <a:endParaRPr sz="1400" b="0" dirty="0">
                        <a:latin typeface="Helvetica"/>
                        <a:ea typeface="Helvetica"/>
                        <a:cs typeface="Helvetica"/>
                        <a:sym typeface="Helvetica"/>
                      </a:endParaRPr>
                    </a:p>
                  </a:txBody>
                  <a:tcPr marL="35719" marR="35719" marT="35719" marB="35719" anchor="ctr" horzOverflow="overflow"/>
                </a:tc>
                <a:tc>
                  <a:txBody>
                    <a:bodyPr/>
                    <a:lstStyle/>
                    <a:p>
                      <a:pPr algn="l" defTabSz="914400"/>
                      <a:r>
                        <a:rPr sz="1400" dirty="0">
                          <a:sym typeface="Helvetica"/>
                        </a:rPr>
                        <a:t>Cord blood transplant with CCR5-delta 32 cells</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NA</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20</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Enrolling</a:t>
                      </a:r>
                      <a:endParaRPr lang="en-US" sz="1400" dirty="0">
                        <a:sym typeface="Helvetica"/>
                      </a:endParaRPr>
                    </a:p>
                    <a:p>
                      <a:pPr defTabSz="914400"/>
                      <a:r>
                        <a:rPr lang="en-US" sz="1400" dirty="0">
                          <a:sym typeface="Helvetica"/>
                        </a:rPr>
                        <a:t>N=2; 1 adult survivor</a:t>
                      </a:r>
                      <a:endParaRPr sz="1400" b="0" dirty="0">
                        <a:latin typeface="Helvetica"/>
                        <a:ea typeface="Helvetica"/>
                        <a:cs typeface="Helvetica"/>
                        <a:sym typeface="Helvetica"/>
                      </a:endParaRPr>
                    </a:p>
                  </a:txBody>
                  <a:tcPr marL="35719" marR="35719" marT="35719" marB="35719" anchor="ctr" horzOverflow="overflow"/>
                </a:tc>
                <a:extLst>
                  <a:ext uri="{0D108BD9-81ED-4DB2-BD59-A6C34878D82A}">
                    <a16:rowId xmlns:a16="http://schemas.microsoft.com/office/drawing/2014/main" val="10010"/>
                  </a:ext>
                </a:extLst>
              </a:tr>
              <a:tr h="211685">
                <a:tc gridSpan="7">
                  <a:txBody>
                    <a:bodyPr/>
                    <a:lstStyle/>
                    <a:p>
                      <a:pPr algn="ctr" defTabSz="914400"/>
                      <a:r>
                        <a:rPr sz="1400" b="1" dirty="0">
                          <a:latin typeface="Franklin Gothic Medium" panose="020B0603020102020204" pitchFamily="34" charset="0"/>
                          <a:sym typeface="Helvetica"/>
                        </a:rPr>
                        <a:t>Therapeutic Vaccines</a:t>
                      </a:r>
                      <a:endParaRPr sz="1400" b="1" dirty="0">
                        <a:latin typeface="Franklin Gothic Medium" panose="020B0603020102020204" pitchFamily="34" charset="0"/>
                        <a:ea typeface="Helvetica"/>
                        <a:cs typeface="Helvetica"/>
                        <a:sym typeface="Helvetica"/>
                      </a:endParaRPr>
                    </a:p>
                  </a:txBody>
                  <a:tcPr marL="35719" marR="35719" marT="35719" marB="35719" anchor="ctr" horzOverflow="overflow"/>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r h="464657">
                <a:tc>
                  <a:txBody>
                    <a:bodyPr/>
                    <a:lstStyle/>
                    <a:p>
                      <a:pPr defTabSz="914400"/>
                      <a:r>
                        <a:rPr lang="en-US" sz="1200" b="1" dirty="0">
                          <a:latin typeface="Helvetica"/>
                          <a:ea typeface="Helvetica"/>
                          <a:cs typeface="Helvetica"/>
                          <a:sym typeface="Helvetica"/>
                        </a:rPr>
                        <a:t>9</a:t>
                      </a:r>
                      <a:endParaRPr sz="1200" b="1" dirty="0">
                        <a:latin typeface="Helvetica"/>
                        <a:ea typeface="Helvetica"/>
                        <a:cs typeface="Helvetica"/>
                        <a:sym typeface="Helvetica"/>
                      </a:endParaRPr>
                    </a:p>
                  </a:txBody>
                  <a:tcPr marL="35719" marR="35719" marT="35719" marB="35719" anchor="ctr" horzOverflow="overflow"/>
                </a:tc>
                <a:tc>
                  <a:txBody>
                    <a:bodyPr/>
                    <a:lstStyle/>
                    <a:p>
                      <a:pPr defTabSz="914400"/>
                      <a:r>
                        <a:rPr lang="en-US" sz="1400" dirty="0">
                          <a:sym typeface="Helvetica"/>
                        </a:rPr>
                        <a:t>HVRRICANE</a:t>
                      </a:r>
                      <a:r>
                        <a:rPr lang="en-US" sz="1400" baseline="0" dirty="0">
                          <a:sym typeface="Helvetica"/>
                        </a:rPr>
                        <a:t> Study</a:t>
                      </a:r>
                    </a:p>
                    <a:p>
                      <a:pPr defTabSz="914400"/>
                      <a:r>
                        <a:rPr lang="en-US" sz="1400" baseline="0" dirty="0">
                          <a:sym typeface="Helvetica"/>
                        </a:rPr>
                        <a:t>(RV534)</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Europe, South Africa, Thailand</a:t>
                      </a:r>
                      <a:endParaRPr sz="1400" b="0" dirty="0">
                        <a:latin typeface="Helvetica"/>
                        <a:ea typeface="Helvetica"/>
                        <a:cs typeface="Helvetica"/>
                        <a:sym typeface="Helvetica"/>
                      </a:endParaRPr>
                    </a:p>
                  </a:txBody>
                  <a:tcPr marL="35719" marR="35719" marT="35719" marB="35719" anchor="ctr" horzOverflow="overflow"/>
                </a:tc>
                <a:tc>
                  <a:txBody>
                    <a:bodyPr/>
                    <a:lstStyle/>
                    <a:p>
                      <a:pPr algn="l" defTabSz="914400"/>
                      <a:r>
                        <a:rPr sz="1400" dirty="0">
                          <a:sym typeface="Helvetica"/>
                        </a:rPr>
                        <a:t>ART+
Therapeutic Vaccine</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infancy and childhood</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45</a:t>
                      </a:r>
                      <a:endParaRPr sz="1400" b="0" dirty="0">
                        <a:latin typeface="Helvetica"/>
                        <a:ea typeface="Helvetica"/>
                        <a:cs typeface="Helvetica"/>
                        <a:sym typeface="Helvetica"/>
                      </a:endParaRPr>
                    </a:p>
                  </a:txBody>
                  <a:tcPr marL="35719" marR="35719" marT="35719" marB="35719" anchor="ctr" horzOverflow="overflow"/>
                </a:tc>
                <a:tc>
                  <a:txBody>
                    <a:bodyPr/>
                    <a:lstStyle/>
                    <a:p>
                      <a:pPr defTabSz="914400"/>
                      <a:r>
                        <a:rPr sz="1400" dirty="0">
                          <a:sym typeface="Helvetica"/>
                        </a:rPr>
                        <a:t>in-development</a:t>
                      </a:r>
                      <a:endParaRPr sz="1400" b="0" dirty="0">
                        <a:latin typeface="Helvetica"/>
                        <a:ea typeface="Helvetica"/>
                        <a:cs typeface="Helvetica"/>
                        <a:sym typeface="Helvetica"/>
                      </a:endParaRPr>
                    </a:p>
                  </a:txBody>
                  <a:tcPr marL="35719" marR="35719" marT="35719" marB="35719" anchor="ctr" horzOverflow="overflow"/>
                </a:tc>
                <a:extLst>
                  <a:ext uri="{0D108BD9-81ED-4DB2-BD59-A6C34878D82A}">
                    <a16:rowId xmlns:a16="http://schemas.microsoft.com/office/drawing/2014/main" val="10012"/>
                  </a:ext>
                </a:extLst>
              </a:tr>
            </a:tbl>
          </a:graphicData>
        </a:graphic>
      </p:graphicFrame>
      <p:pic>
        <p:nvPicPr>
          <p:cNvPr id="5" name="Picture 4">
            <a:extLst>
              <a:ext uri="{FF2B5EF4-FFF2-40B4-BE49-F238E27FC236}">
                <a16:creationId xmlns:a16="http://schemas.microsoft.com/office/drawing/2014/main" id="{63952CB2-0E62-154F-96F4-6616DC53A85F}"/>
              </a:ext>
            </a:extLst>
          </p:cNvPr>
          <p:cNvPicPr>
            <a:picLocks noChangeAspect="1"/>
          </p:cNvPicPr>
          <p:nvPr/>
        </p:nvPicPr>
        <p:blipFill>
          <a:blip r:embed="rId3"/>
          <a:stretch>
            <a:fillRect/>
          </a:stretch>
        </p:blipFill>
        <p:spPr>
          <a:xfrm>
            <a:off x="609600" y="85314"/>
            <a:ext cx="1355838" cy="604313"/>
          </a:xfrm>
          <a:prstGeom prst="rect">
            <a:avLst/>
          </a:prstGeom>
        </p:spPr>
      </p:pic>
      <p:pic>
        <p:nvPicPr>
          <p:cNvPr id="6" name="Picture 5" descr="C:\Users\kmccarthy\AppData\Local\Microsoft\Windows\Temporary Internet Files\Content.Outlook\3UXDMI3E\smallIMPAACT.png">
            <a:extLst>
              <a:ext uri="{FF2B5EF4-FFF2-40B4-BE49-F238E27FC236}">
                <a16:creationId xmlns:a16="http://schemas.microsoft.com/office/drawing/2014/main" id="{DA6C1F79-E375-E546-803B-6318DB65AD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89628"/>
            <a:ext cx="1760186" cy="541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7DA75C0-4A61-F649-99DE-66B34E4951B5}"/>
              </a:ext>
            </a:extLst>
          </p:cNvPr>
          <p:cNvPicPr>
            <a:picLocks noChangeAspect="1"/>
          </p:cNvPicPr>
          <p:nvPr/>
        </p:nvPicPr>
        <p:blipFill>
          <a:blip r:embed="rId5"/>
          <a:stretch>
            <a:fillRect/>
          </a:stretch>
        </p:blipFill>
        <p:spPr>
          <a:xfrm>
            <a:off x="9712753" y="37872"/>
            <a:ext cx="2038350" cy="406400"/>
          </a:xfrm>
          <a:prstGeom prst="rect">
            <a:avLst/>
          </a:prstGeom>
        </p:spPr>
      </p:pic>
      <p:pic>
        <p:nvPicPr>
          <p:cNvPr id="3" name="Picture 2">
            <a:extLst>
              <a:ext uri="{FF2B5EF4-FFF2-40B4-BE49-F238E27FC236}">
                <a16:creationId xmlns:a16="http://schemas.microsoft.com/office/drawing/2014/main" id="{337C6B32-CFD8-0C48-8C93-08366B96AE39}"/>
              </a:ext>
            </a:extLst>
          </p:cNvPr>
          <p:cNvPicPr>
            <a:picLocks noChangeAspect="1"/>
          </p:cNvPicPr>
          <p:nvPr/>
        </p:nvPicPr>
        <p:blipFill>
          <a:blip r:embed="rId6"/>
          <a:stretch>
            <a:fillRect/>
          </a:stretch>
        </p:blipFill>
        <p:spPr>
          <a:xfrm>
            <a:off x="9790139" y="348533"/>
            <a:ext cx="2401861" cy="541596"/>
          </a:xfrm>
          <a:prstGeom prst="rect">
            <a:avLst/>
          </a:prstGeom>
        </p:spPr>
      </p:pic>
      <p:pic>
        <p:nvPicPr>
          <p:cNvPr id="7" name="Picture 6">
            <a:extLst>
              <a:ext uri="{FF2B5EF4-FFF2-40B4-BE49-F238E27FC236}">
                <a16:creationId xmlns:a16="http://schemas.microsoft.com/office/drawing/2014/main" id="{4DA0E486-88D5-3B48-9D0C-A06B3C649B42}"/>
              </a:ext>
            </a:extLst>
          </p:cNvPr>
          <p:cNvPicPr>
            <a:picLocks noChangeAspect="1"/>
          </p:cNvPicPr>
          <p:nvPr/>
        </p:nvPicPr>
        <p:blipFill>
          <a:blip r:embed="rId7"/>
          <a:stretch>
            <a:fillRect/>
          </a:stretch>
        </p:blipFill>
        <p:spPr>
          <a:xfrm>
            <a:off x="9945563" y="762100"/>
            <a:ext cx="1789237" cy="484184"/>
          </a:xfrm>
          <a:prstGeom prst="rect">
            <a:avLst/>
          </a:prstGeom>
        </p:spPr>
      </p:pic>
    </p:spTree>
    <p:extLst>
      <p:ext uri="{BB962C8B-B14F-4D97-AF65-F5344CB8AC3E}">
        <p14:creationId xmlns:p14="http://schemas.microsoft.com/office/powerpoint/2010/main" val="1429789746"/>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1D6EE-6BBF-DE44-BF82-AC800C7570E4}"/>
              </a:ext>
            </a:extLst>
          </p:cNvPr>
          <p:cNvSpPr>
            <a:spLocks noGrp="1"/>
          </p:cNvSpPr>
          <p:nvPr>
            <p:ph type="title"/>
          </p:nvPr>
        </p:nvSpPr>
        <p:spPr/>
        <p:txBody>
          <a:bodyPr/>
          <a:lstStyle/>
          <a:p>
            <a:r>
              <a:rPr lang="en-US" dirty="0"/>
              <a:t>Thank you</a:t>
            </a:r>
          </a:p>
        </p:txBody>
      </p:sp>
      <p:sp>
        <p:nvSpPr>
          <p:cNvPr id="7" name="Text Placeholder 6">
            <a:extLst>
              <a:ext uri="{FF2B5EF4-FFF2-40B4-BE49-F238E27FC236}">
                <a16:creationId xmlns:a16="http://schemas.microsoft.com/office/drawing/2014/main" id="{DEF9E0CD-BFBD-1744-8FB4-488F44534C14}"/>
              </a:ext>
            </a:extLst>
          </p:cNvPr>
          <p:cNvSpPr>
            <a:spLocks noGrp="1"/>
          </p:cNvSpPr>
          <p:nvPr>
            <p:ph type="body" idx="1"/>
          </p:nvPr>
        </p:nvSpPr>
        <p:spPr/>
        <p:txBody>
          <a:bodyPr/>
          <a:lstStyle/>
          <a:p>
            <a:endParaRPr lang="en-US" dirty="0"/>
          </a:p>
        </p:txBody>
      </p:sp>
      <p:pic>
        <p:nvPicPr>
          <p:cNvPr id="4" name="Content Placeholder 8" descr="Screen Shot 2016-12-11 at 11.28.55 AM.png">
            <a:extLst>
              <a:ext uri="{FF2B5EF4-FFF2-40B4-BE49-F238E27FC236}">
                <a16:creationId xmlns:a16="http://schemas.microsoft.com/office/drawing/2014/main" id="{3A44E780-F3CA-A744-80F7-39A663E4C7D2}"/>
              </a:ext>
            </a:extLst>
          </p:cNvPr>
          <p:cNvPicPr>
            <a:picLocks noChangeAspect="1"/>
          </p:cNvPicPr>
          <p:nvPr/>
        </p:nvPicPr>
        <p:blipFill>
          <a:blip r:embed="rId2">
            <a:extLst>
              <a:ext uri="{28A0092B-C50C-407E-A947-70E740481C1C}">
                <a14:useLocalDpi xmlns:a14="http://schemas.microsoft.com/office/drawing/2010/main" val="0"/>
              </a:ext>
            </a:extLst>
          </a:blip>
          <a:srcRect l="2795" r="-3432"/>
          <a:stretch>
            <a:fillRect/>
          </a:stretch>
        </p:blipFill>
        <p:spPr bwMode="auto">
          <a:xfrm>
            <a:off x="7355541" y="237938"/>
            <a:ext cx="4292600" cy="581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40102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91409" y="100705"/>
            <a:ext cx="7977095" cy="6188104"/>
          </a:xfrm>
          <a:prstGeom prst="rect">
            <a:avLst/>
          </a:prstGeom>
        </p:spPr>
        <p:txBody>
          <a:bodyPr wrap="square">
            <a:spAutoFit/>
          </a:bodyPr>
          <a:lstStyle/>
          <a:p>
            <a:pPr algn="l" eaLnBrk="1" hangingPunct="1"/>
            <a:r>
              <a:rPr lang="en-US" altLang="en-US" sz="1600" b="1" dirty="0">
                <a:latin typeface="+mj-lt"/>
                <a:ea typeface="Arial" charset="0"/>
                <a:cs typeface="Arial" charset="0"/>
              </a:rPr>
              <a:t>IMPAACT Leadership: </a:t>
            </a:r>
            <a:r>
              <a:rPr lang="en-US" altLang="en-US" sz="1600" dirty="0">
                <a:latin typeface="+mj-lt"/>
                <a:ea typeface="Arial" charset="0"/>
                <a:cs typeface="Arial" charset="0"/>
              </a:rPr>
              <a:t>Sharon Nachman and James McIntyre</a:t>
            </a:r>
            <a:endParaRPr lang="en-US" altLang="en-US" sz="1600" b="1" dirty="0">
              <a:latin typeface="+mj-lt"/>
              <a:ea typeface="Arial" charset="0"/>
              <a:cs typeface="Arial" charset="0"/>
            </a:endParaRPr>
          </a:p>
          <a:p>
            <a:pPr algn="l" eaLnBrk="1" hangingPunct="1"/>
            <a:r>
              <a:rPr lang="en-US" altLang="en-US" sz="1600" b="1" dirty="0">
                <a:latin typeface="+mj-lt"/>
                <a:ea typeface="Arial" charset="0"/>
                <a:cs typeface="Arial" charset="0"/>
              </a:rPr>
              <a:t>IMPAACT HIV Cure Scientific Committee Members</a:t>
            </a:r>
          </a:p>
          <a:p>
            <a:pPr algn="l" eaLnBrk="1" hangingPunct="1"/>
            <a:r>
              <a:rPr lang="en-US" altLang="en-US" sz="1600" dirty="0">
                <a:latin typeface="+mj-lt"/>
                <a:ea typeface="Arial" charset="0"/>
                <a:cs typeface="Arial" charset="0"/>
              </a:rPr>
              <a:t>Deborah Persaud (Chair) and Ellen Chadwick (Vice-Chair)</a:t>
            </a:r>
          </a:p>
          <a:p>
            <a:pPr algn="l" eaLnBrk="1" hangingPunct="1"/>
            <a:r>
              <a:rPr lang="en-US" altLang="en-US" sz="1600" b="1" dirty="0">
                <a:latin typeface="+mj-lt"/>
                <a:ea typeface="Arial" charset="0"/>
                <a:cs typeface="Arial" charset="0"/>
              </a:rPr>
              <a:t>Committee Members</a:t>
            </a:r>
          </a:p>
          <a:p>
            <a:pPr algn="l" eaLnBrk="1" hangingPunct="1"/>
            <a:r>
              <a:rPr lang="en-US" altLang="en-US" sz="1600" dirty="0" err="1">
                <a:latin typeface="+mj-lt"/>
                <a:ea typeface="Arial" charset="0"/>
                <a:cs typeface="Arial" charset="0"/>
              </a:rPr>
              <a:t>Jintanat</a:t>
            </a:r>
            <a:r>
              <a:rPr lang="en-US" altLang="en-US" sz="1600" dirty="0">
                <a:latin typeface="+mj-lt"/>
                <a:ea typeface="Arial" charset="0"/>
                <a:cs typeface="Arial" charset="0"/>
              </a:rPr>
              <a:t> </a:t>
            </a:r>
            <a:r>
              <a:rPr lang="en-US" altLang="en-US" sz="1600" dirty="0" err="1">
                <a:latin typeface="+mj-lt"/>
                <a:ea typeface="Arial" charset="0"/>
                <a:cs typeface="Arial" charset="0"/>
              </a:rPr>
              <a:t>Ananworanich</a:t>
            </a:r>
            <a:endParaRPr lang="en-US" altLang="en-US" sz="1600" dirty="0">
              <a:latin typeface="+mj-lt"/>
              <a:ea typeface="Arial" charset="0"/>
              <a:cs typeface="Arial" charset="0"/>
            </a:endParaRPr>
          </a:p>
          <a:p>
            <a:pPr algn="l" eaLnBrk="1" hangingPunct="1"/>
            <a:r>
              <a:rPr lang="en-US" altLang="en-US" sz="1600" dirty="0">
                <a:latin typeface="+mj-lt"/>
                <a:ea typeface="Arial" charset="0"/>
                <a:cs typeface="Arial" charset="0"/>
              </a:rPr>
              <a:t>William </a:t>
            </a:r>
            <a:r>
              <a:rPr lang="en-US" altLang="en-US" sz="1600" dirty="0" err="1">
                <a:latin typeface="+mj-lt"/>
                <a:ea typeface="Arial" charset="0"/>
                <a:cs typeface="Arial" charset="0"/>
              </a:rPr>
              <a:t>Borkowsky</a:t>
            </a:r>
            <a:endParaRPr lang="en-US" altLang="en-US" sz="1600" dirty="0">
              <a:latin typeface="+mj-lt"/>
              <a:ea typeface="Arial" charset="0"/>
              <a:cs typeface="Arial" charset="0"/>
            </a:endParaRPr>
          </a:p>
          <a:p>
            <a:pPr algn="l" eaLnBrk="1" hangingPunct="1"/>
            <a:r>
              <a:rPr lang="en-US" altLang="en-US" sz="1600" dirty="0">
                <a:latin typeface="+mj-lt"/>
                <a:ea typeface="Arial" charset="0"/>
                <a:cs typeface="Arial" charset="0"/>
              </a:rPr>
              <a:t>Yvonne Bryson</a:t>
            </a:r>
          </a:p>
          <a:p>
            <a:pPr algn="l" eaLnBrk="1" hangingPunct="1"/>
            <a:r>
              <a:rPr lang="en-US" altLang="en-US" sz="1600" dirty="0">
                <a:latin typeface="+mj-lt"/>
                <a:ea typeface="Arial" charset="0"/>
                <a:cs typeface="Arial" charset="0"/>
              </a:rPr>
              <a:t>Mark Cotton</a:t>
            </a:r>
            <a:r>
              <a:rPr lang="en-US" altLang="en-US" sz="1600" dirty="0">
                <a:solidFill>
                  <a:srgbClr val="5078CF"/>
                </a:solidFill>
                <a:latin typeface="+mj-lt"/>
                <a:ea typeface="Arial" charset="0"/>
                <a:cs typeface="Arial" charset="0"/>
              </a:rPr>
              <a:t> </a:t>
            </a:r>
          </a:p>
          <a:p>
            <a:pPr algn="l" eaLnBrk="1" hangingPunct="1"/>
            <a:r>
              <a:rPr lang="en-US" altLang="en-US" sz="1600" dirty="0">
                <a:latin typeface="+mj-lt"/>
                <a:ea typeface="Arial" charset="0"/>
                <a:cs typeface="Arial" charset="0"/>
              </a:rPr>
              <a:t>Katherine </a:t>
            </a:r>
            <a:r>
              <a:rPr lang="en-US" altLang="en-US" sz="1600" dirty="0" err="1">
                <a:latin typeface="+mj-lt"/>
                <a:ea typeface="Arial" charset="0"/>
                <a:cs typeface="Arial" charset="0"/>
              </a:rPr>
              <a:t>Luzuriaga</a:t>
            </a:r>
            <a:endParaRPr lang="en-US" altLang="en-US" sz="1600" dirty="0">
              <a:latin typeface="+mj-lt"/>
              <a:ea typeface="Arial" charset="0"/>
              <a:cs typeface="Arial" charset="0"/>
            </a:endParaRPr>
          </a:p>
          <a:p>
            <a:pPr algn="l" eaLnBrk="1" hangingPunct="1"/>
            <a:r>
              <a:rPr lang="en-US" altLang="en-US" sz="1600" dirty="0">
                <a:latin typeface="+mj-lt"/>
                <a:ea typeface="Arial" charset="0"/>
                <a:cs typeface="Arial" charset="0"/>
              </a:rPr>
              <a:t>Betsy McFarland</a:t>
            </a:r>
          </a:p>
          <a:p>
            <a:pPr algn="l" eaLnBrk="1" hangingPunct="1"/>
            <a:r>
              <a:rPr lang="en-US" altLang="en-US" sz="1600" dirty="0">
                <a:latin typeface="+mj-lt"/>
                <a:ea typeface="Arial" charset="0"/>
                <a:cs typeface="Arial" charset="0"/>
              </a:rPr>
              <a:t>Steve Spector</a:t>
            </a:r>
          </a:p>
          <a:p>
            <a:pPr algn="l" eaLnBrk="1" hangingPunct="1"/>
            <a:r>
              <a:rPr lang="en-US" altLang="en-US" sz="1600" dirty="0">
                <a:latin typeface="+mj-lt"/>
                <a:ea typeface="Arial" charset="0"/>
                <a:cs typeface="Arial" charset="0"/>
              </a:rPr>
              <a:t>Thor Wagner</a:t>
            </a:r>
          </a:p>
          <a:p>
            <a:pPr algn="l" eaLnBrk="1" hangingPunct="1"/>
            <a:r>
              <a:rPr lang="en-US" altLang="en-US" sz="1600" dirty="0">
                <a:latin typeface="+mj-lt"/>
                <a:ea typeface="Arial" charset="0"/>
                <a:cs typeface="Arial" charset="0"/>
              </a:rPr>
              <a:t>Dan </a:t>
            </a:r>
            <a:r>
              <a:rPr lang="en-US" altLang="en-US" sz="1600" dirty="0" err="1">
                <a:latin typeface="+mj-lt"/>
                <a:ea typeface="Arial" charset="0"/>
                <a:cs typeface="Arial" charset="0"/>
              </a:rPr>
              <a:t>Barouch</a:t>
            </a:r>
            <a:endParaRPr lang="en-US" altLang="en-US" sz="1600" dirty="0">
              <a:latin typeface="+mj-lt"/>
              <a:ea typeface="Arial" charset="0"/>
              <a:cs typeface="Arial" charset="0"/>
            </a:endParaRPr>
          </a:p>
          <a:p>
            <a:pPr algn="l" eaLnBrk="1" hangingPunct="1"/>
            <a:r>
              <a:rPr lang="en-US" altLang="en-US" sz="1600" dirty="0">
                <a:latin typeface="+mj-lt"/>
                <a:ea typeface="Arial" charset="0"/>
                <a:cs typeface="Arial" charset="0"/>
              </a:rPr>
              <a:t>Ann </a:t>
            </a:r>
            <a:r>
              <a:rPr lang="en-US" altLang="en-US" sz="1600" dirty="0" err="1">
                <a:latin typeface="+mj-lt"/>
                <a:ea typeface="Arial" charset="0"/>
                <a:cs typeface="Arial" charset="0"/>
              </a:rPr>
              <a:t>Chahroudi</a:t>
            </a:r>
            <a:endParaRPr lang="en-US" altLang="en-US" sz="1600" dirty="0">
              <a:latin typeface="+mj-lt"/>
              <a:ea typeface="Arial" charset="0"/>
              <a:cs typeface="Arial" charset="0"/>
            </a:endParaRPr>
          </a:p>
          <a:p>
            <a:pPr algn="l" eaLnBrk="1" hangingPunct="1"/>
            <a:r>
              <a:rPr lang="en-US" altLang="en-US" sz="1600" dirty="0">
                <a:latin typeface="+mj-lt"/>
                <a:ea typeface="Arial" charset="0"/>
                <a:cs typeface="Arial" charset="0"/>
              </a:rPr>
              <a:t>Jeff </a:t>
            </a:r>
            <a:r>
              <a:rPr lang="en-US" altLang="en-US" sz="1600" dirty="0" err="1">
                <a:latin typeface="+mj-lt"/>
                <a:ea typeface="Arial" charset="0"/>
                <a:cs typeface="Arial" charset="0"/>
              </a:rPr>
              <a:t>Saffrit</a:t>
            </a:r>
            <a:r>
              <a:rPr lang="en-US" altLang="en-US" sz="1600" dirty="0">
                <a:latin typeface="+mj-lt"/>
                <a:ea typeface="Arial" charset="0"/>
                <a:cs typeface="Arial" charset="0"/>
              </a:rPr>
              <a:t>				</a:t>
            </a:r>
            <a:endParaRPr lang="en-US" altLang="en-US" sz="1600" b="1" dirty="0">
              <a:latin typeface="+mj-lt"/>
              <a:ea typeface="Arial" charset="0"/>
              <a:cs typeface="Arial" charset="0"/>
            </a:endParaRPr>
          </a:p>
          <a:p>
            <a:pPr algn="l" eaLnBrk="1" hangingPunct="1"/>
            <a:r>
              <a:rPr lang="en-US" altLang="en-US" sz="1600" b="1" dirty="0">
                <a:latin typeface="+mj-lt"/>
                <a:ea typeface="Arial" charset="0"/>
                <a:cs typeface="Arial" charset="0"/>
              </a:rPr>
              <a:t>Community Advisory Board Representatives</a:t>
            </a:r>
            <a:endParaRPr lang="en-US" altLang="en-US" sz="1600" dirty="0">
              <a:latin typeface="+mj-lt"/>
              <a:ea typeface="Arial" charset="0"/>
              <a:cs typeface="Arial" charset="0"/>
            </a:endParaRPr>
          </a:p>
          <a:p>
            <a:r>
              <a:rPr lang="en-US" sz="1600" dirty="0"/>
              <a:t>Sandra Boyd, </a:t>
            </a:r>
            <a:r>
              <a:rPr lang="en-US" sz="1600" dirty="0" err="1"/>
              <a:t>Mphonda</a:t>
            </a:r>
            <a:endParaRPr lang="en-US" altLang="en-US" sz="1600" b="1" dirty="0">
              <a:latin typeface="+mj-lt"/>
              <a:ea typeface="Arial" charset="0"/>
              <a:cs typeface="Arial" charset="0"/>
            </a:endParaRPr>
          </a:p>
          <a:p>
            <a:pPr algn="l" eaLnBrk="1" hangingPunct="1"/>
            <a:r>
              <a:rPr lang="en-US" altLang="en-US" sz="1600" b="1" dirty="0">
                <a:latin typeface="+mj-lt"/>
                <a:ea typeface="Arial" charset="0"/>
                <a:cs typeface="Arial" charset="0"/>
              </a:rPr>
              <a:t>Committee Specialists</a:t>
            </a:r>
            <a:endParaRPr lang="en-US" altLang="en-US" sz="1600" dirty="0">
              <a:latin typeface="+mj-lt"/>
              <a:ea typeface="Arial" charset="0"/>
              <a:cs typeface="Arial" charset="0"/>
            </a:endParaRPr>
          </a:p>
          <a:p>
            <a:pPr algn="l" eaLnBrk="1" hangingPunct="1"/>
            <a:r>
              <a:rPr lang="en-US" altLang="en-US" sz="1600" dirty="0">
                <a:latin typeface="+mj-lt"/>
                <a:ea typeface="Arial" charset="0"/>
                <a:cs typeface="Arial" charset="0"/>
              </a:rPr>
              <a:t>Anne </a:t>
            </a:r>
            <a:r>
              <a:rPr lang="en-US" altLang="en-US" sz="1600" dirty="0" err="1">
                <a:latin typeface="+mj-lt"/>
                <a:ea typeface="Arial" charset="0"/>
                <a:cs typeface="Arial" charset="0"/>
              </a:rPr>
              <a:t>Coletti</a:t>
            </a:r>
            <a:r>
              <a:rPr lang="en-US" altLang="en-US" sz="1600" dirty="0">
                <a:latin typeface="+mj-lt"/>
                <a:ea typeface="Arial" charset="0"/>
                <a:cs typeface="Arial" charset="0"/>
              </a:rPr>
              <a:t> and Charlotte </a:t>
            </a:r>
            <a:r>
              <a:rPr lang="en-US" altLang="en-US" sz="1600" dirty="0" err="1">
                <a:latin typeface="+mj-lt"/>
                <a:ea typeface="Arial" charset="0"/>
                <a:cs typeface="Arial" charset="0"/>
              </a:rPr>
              <a:t>Perlowski</a:t>
            </a:r>
            <a:endParaRPr lang="en-US" altLang="en-US" sz="1600" b="1" dirty="0">
              <a:latin typeface="+mj-lt"/>
              <a:ea typeface="Arial" charset="0"/>
              <a:cs typeface="Arial" charset="0"/>
            </a:endParaRPr>
          </a:p>
          <a:p>
            <a:pPr algn="l" eaLnBrk="1" hangingPunct="1"/>
            <a:r>
              <a:rPr lang="en-US" altLang="en-US" sz="1600" b="1" dirty="0" err="1">
                <a:latin typeface="+mj-lt"/>
                <a:ea typeface="Arial" charset="0"/>
                <a:cs typeface="Arial" charset="0"/>
              </a:rPr>
              <a:t>NICHD</a:t>
            </a:r>
            <a:r>
              <a:rPr lang="en-US" altLang="en-US" sz="1600" dirty="0" err="1">
                <a:latin typeface="+mj-lt"/>
                <a:ea typeface="Arial" charset="0"/>
                <a:cs typeface="Arial" charset="0"/>
              </a:rPr>
              <a:t>:Rohan</a:t>
            </a:r>
            <a:r>
              <a:rPr lang="en-US" altLang="en-US" sz="1600" dirty="0">
                <a:latin typeface="+mj-lt"/>
                <a:ea typeface="Arial" charset="0"/>
                <a:cs typeface="Arial" charset="0"/>
              </a:rPr>
              <a:t> </a:t>
            </a:r>
            <a:r>
              <a:rPr lang="en-US" altLang="en-US" sz="1600" dirty="0" err="1">
                <a:latin typeface="+mj-lt"/>
                <a:ea typeface="Arial" charset="0"/>
                <a:cs typeface="Arial" charset="0"/>
              </a:rPr>
              <a:t>Hazra</a:t>
            </a:r>
            <a:r>
              <a:rPr lang="en-US" altLang="en-US" sz="1600" dirty="0">
                <a:latin typeface="+mj-lt"/>
                <a:ea typeface="Arial" charset="0"/>
                <a:cs typeface="Arial" charset="0"/>
              </a:rPr>
              <a:t>, Eric Lorenzo</a:t>
            </a:r>
            <a:endParaRPr lang="en-US" altLang="en-US" sz="1600" dirty="0">
              <a:latin typeface="+mj-lt"/>
            </a:endParaRPr>
          </a:p>
          <a:p>
            <a:pPr algn="l" eaLnBrk="1" hangingPunct="1"/>
            <a:r>
              <a:rPr lang="en-US" altLang="en-US" sz="1600" b="1" dirty="0" err="1">
                <a:latin typeface="+mj-lt"/>
                <a:ea typeface="Arial" charset="0"/>
                <a:cs typeface="Arial" charset="0"/>
              </a:rPr>
              <a:t>NIAID</a:t>
            </a:r>
            <a:r>
              <a:rPr lang="en-US" altLang="en-US" sz="1600" b="1" dirty="0" err="1">
                <a:solidFill>
                  <a:srgbClr val="5078CF"/>
                </a:solidFill>
                <a:latin typeface="+mj-lt"/>
                <a:ea typeface="Arial" charset="0"/>
                <a:cs typeface="Arial" charset="0"/>
              </a:rPr>
              <a:t>:</a:t>
            </a:r>
            <a:r>
              <a:rPr lang="en-US" altLang="en-US" sz="1600" dirty="0" err="1">
                <a:latin typeface="+mj-lt"/>
                <a:ea typeface="Arial" charset="0"/>
                <a:cs typeface="Arial" charset="0"/>
              </a:rPr>
              <a:t>Patrick-Jean</a:t>
            </a:r>
            <a:r>
              <a:rPr lang="en-US" altLang="en-US" sz="1600" dirty="0">
                <a:latin typeface="+mj-lt"/>
                <a:ea typeface="Arial" charset="0"/>
                <a:cs typeface="Arial" charset="0"/>
              </a:rPr>
              <a:t> </a:t>
            </a:r>
            <a:r>
              <a:rPr lang="en-US" altLang="en-US" sz="1600" dirty="0" err="1">
                <a:latin typeface="+mj-lt"/>
                <a:ea typeface="Arial" charset="0"/>
                <a:cs typeface="Arial" charset="0"/>
              </a:rPr>
              <a:t>Phillipe</a:t>
            </a:r>
            <a:r>
              <a:rPr lang="en-US" altLang="en-US" sz="1600" dirty="0">
                <a:latin typeface="+mj-lt"/>
                <a:ea typeface="Arial" charset="0"/>
                <a:cs typeface="Arial" charset="0"/>
              </a:rPr>
              <a:t>, Sarah Read, Judi Miller and Ellen </a:t>
            </a:r>
            <a:r>
              <a:rPr lang="en-US" altLang="en-US" sz="1600" dirty="0" err="1">
                <a:latin typeface="+mj-lt"/>
                <a:ea typeface="Arial" charset="0"/>
                <a:cs typeface="Arial" charset="0"/>
              </a:rPr>
              <a:t>DeCarlo</a:t>
            </a:r>
            <a:endParaRPr lang="en-US" altLang="en-US" sz="1600" dirty="0">
              <a:latin typeface="+mj-lt"/>
              <a:ea typeface="Arial" charset="0"/>
              <a:cs typeface="Arial" charset="0"/>
            </a:endParaRPr>
          </a:p>
          <a:p>
            <a:pPr algn="l" eaLnBrk="1" hangingPunct="1"/>
            <a:r>
              <a:rPr lang="en-US" altLang="en-US" sz="1600" b="1" dirty="0" err="1">
                <a:latin typeface="+mj-lt"/>
                <a:ea typeface="Arial" charset="0"/>
                <a:cs typeface="Arial" charset="0"/>
              </a:rPr>
              <a:t>NIMH:</a:t>
            </a:r>
            <a:r>
              <a:rPr lang="en-US" altLang="en-US" sz="1600" dirty="0" err="1">
                <a:latin typeface="+mj-lt"/>
                <a:ea typeface="Arial" charset="0"/>
                <a:cs typeface="Arial" charset="0"/>
              </a:rPr>
              <a:t>Pim</a:t>
            </a:r>
            <a:r>
              <a:rPr lang="en-US" altLang="en-US" sz="1600" dirty="0">
                <a:latin typeface="+mj-lt"/>
                <a:ea typeface="Arial" charset="0"/>
                <a:cs typeface="Arial" charset="0"/>
              </a:rPr>
              <a:t> Brouwers</a:t>
            </a:r>
          </a:p>
          <a:p>
            <a:pPr algn="l" eaLnBrk="1" hangingPunct="1"/>
            <a:r>
              <a:rPr lang="en-US" altLang="en-US" sz="1600" b="1" dirty="0" err="1">
                <a:latin typeface="+mj-lt"/>
                <a:ea typeface="Arial" charset="0"/>
                <a:cs typeface="Arial" charset="0"/>
              </a:rPr>
              <a:t>Biostatisticians:</a:t>
            </a:r>
            <a:r>
              <a:rPr lang="en-US" altLang="en-US" sz="1600" dirty="0" err="1">
                <a:latin typeface="+mj-lt"/>
                <a:ea typeface="Arial" charset="0"/>
                <a:cs typeface="Arial" charset="0"/>
              </a:rPr>
              <a:t>Camlin</a:t>
            </a:r>
            <a:r>
              <a:rPr lang="en-US" altLang="en-US" sz="1600" dirty="0">
                <a:latin typeface="+mj-lt"/>
                <a:ea typeface="Arial" charset="0"/>
                <a:cs typeface="Arial" charset="0"/>
              </a:rPr>
              <a:t> Tierney, Bryan Nels</a:t>
            </a:r>
            <a:r>
              <a:rPr lang="en-US" altLang="en-US" sz="1406" dirty="0">
                <a:latin typeface="+mj-lt"/>
                <a:ea typeface="Arial" charset="0"/>
                <a:cs typeface="Arial" charset="0"/>
              </a:rPr>
              <a:t>on, Jane Lindsey, Meredith </a:t>
            </a:r>
            <a:r>
              <a:rPr lang="en-US" altLang="en-US" sz="1406" dirty="0" err="1">
                <a:latin typeface="+mj-lt"/>
                <a:ea typeface="Arial" charset="0"/>
                <a:cs typeface="Arial" charset="0"/>
              </a:rPr>
              <a:t>Warshaw</a:t>
            </a:r>
            <a:endParaRPr lang="en-US" altLang="en-US" sz="1406" b="1" dirty="0">
              <a:latin typeface="+mj-lt"/>
              <a:ea typeface="Arial" charset="0"/>
              <a:cs typeface="Arial" charset="0"/>
            </a:endParaRPr>
          </a:p>
          <a:p>
            <a:pPr algn="l" eaLnBrk="1" hangingPunct="1"/>
            <a:r>
              <a:rPr lang="en-US" altLang="en-US" sz="1406" b="1" dirty="0">
                <a:latin typeface="+mj-lt"/>
                <a:ea typeface="Arial" charset="0"/>
                <a:cs typeface="Arial" charset="0"/>
              </a:rPr>
              <a:t>IMPAACT SLG </a:t>
            </a:r>
            <a:r>
              <a:rPr lang="en-US" altLang="en-US" sz="1406" b="1" dirty="0" err="1">
                <a:latin typeface="+mj-lt"/>
                <a:ea typeface="Arial" charset="0"/>
                <a:cs typeface="Arial" charset="0"/>
              </a:rPr>
              <a:t>Liason</a:t>
            </a:r>
            <a:r>
              <a:rPr lang="en-US" altLang="en-US" sz="1406" dirty="0" err="1">
                <a:latin typeface="+mj-lt"/>
                <a:ea typeface="Arial" charset="0"/>
                <a:cs typeface="Arial" charset="0"/>
              </a:rPr>
              <a:t>:John</a:t>
            </a:r>
            <a:r>
              <a:rPr lang="en-US" altLang="en-US" sz="1406" dirty="0">
                <a:latin typeface="+mj-lt"/>
                <a:ea typeface="Arial" charset="0"/>
                <a:cs typeface="Arial" charset="0"/>
              </a:rPr>
              <a:t> </a:t>
            </a:r>
            <a:r>
              <a:rPr lang="en-US" altLang="en-US" sz="1406" dirty="0" err="1">
                <a:latin typeface="+mj-lt"/>
                <a:ea typeface="Arial" charset="0"/>
                <a:cs typeface="Arial" charset="0"/>
              </a:rPr>
              <a:t>Sleasman</a:t>
            </a:r>
            <a:endParaRPr lang="en-US" altLang="en-US" sz="1406" dirty="0">
              <a:latin typeface="+mj-lt"/>
            </a:endParaRPr>
          </a:p>
        </p:txBody>
      </p:sp>
      <p:sp>
        <p:nvSpPr>
          <p:cNvPr id="15" name="Text Box 7"/>
          <p:cNvSpPr txBox="1">
            <a:spLocks noChangeArrowheads="1"/>
          </p:cNvSpPr>
          <p:nvPr/>
        </p:nvSpPr>
        <p:spPr bwMode="auto">
          <a:xfrm>
            <a:off x="7991061" y="2315240"/>
            <a:ext cx="2358887" cy="1542245"/>
          </a:xfrm>
          <a:prstGeom prst="rect">
            <a:avLst/>
          </a:prstGeom>
          <a:noFill/>
          <a:ln w="9525">
            <a:noFill/>
            <a:miter lim="800000"/>
            <a:headEnd/>
            <a:tailEnd/>
          </a:ln>
        </p:spPr>
        <p:txBody>
          <a:bodyPr wrap="square" lIns="64290" tIns="32145" rIns="64290" bIns="32145">
            <a:spAutoFit/>
          </a:bodyPr>
          <a:lstStyle/>
          <a:p>
            <a:pPr>
              <a:spcBef>
                <a:spcPct val="50000"/>
              </a:spcBef>
              <a:defRPr/>
            </a:pPr>
            <a:r>
              <a:rPr lang="en-US" sz="1600" b="1" dirty="0">
                <a:solidFill>
                  <a:schemeClr val="accent1">
                    <a:lumMod val="50000"/>
                  </a:schemeClr>
                </a:solidFill>
              </a:rPr>
              <a:t>Clinical Site Investigators</a:t>
            </a:r>
          </a:p>
          <a:p>
            <a:pPr>
              <a:spcBef>
                <a:spcPct val="50000"/>
              </a:spcBef>
              <a:defRPr/>
            </a:pPr>
            <a:r>
              <a:rPr lang="en-US" sz="1600" b="1" dirty="0">
                <a:solidFill>
                  <a:schemeClr val="accent1">
                    <a:lumMod val="50000"/>
                  </a:schemeClr>
                </a:solidFill>
              </a:rPr>
              <a:t>Parents, Children and Youth</a:t>
            </a:r>
          </a:p>
          <a:p>
            <a:pPr>
              <a:spcBef>
                <a:spcPct val="50000"/>
              </a:spcBef>
              <a:defRPr/>
            </a:pPr>
            <a:r>
              <a:rPr lang="en-US" sz="1600" b="1" dirty="0">
                <a:solidFill>
                  <a:schemeClr val="accent1">
                    <a:lumMod val="50000"/>
                  </a:schemeClr>
                </a:solidFill>
              </a:rPr>
              <a:t>Community Representatives</a:t>
            </a:r>
          </a:p>
        </p:txBody>
      </p:sp>
      <p:pic>
        <p:nvPicPr>
          <p:cNvPr id="2" name="Picture 1">
            <a:extLst>
              <a:ext uri="{FF2B5EF4-FFF2-40B4-BE49-F238E27FC236}">
                <a16:creationId xmlns:a16="http://schemas.microsoft.com/office/drawing/2014/main" id="{D9EAFFEA-CB41-EF47-8B26-4B119488D8EA}"/>
              </a:ext>
            </a:extLst>
          </p:cNvPr>
          <p:cNvPicPr>
            <a:picLocks noChangeAspect="1"/>
          </p:cNvPicPr>
          <p:nvPr/>
        </p:nvPicPr>
        <p:blipFill>
          <a:blip r:embed="rId2"/>
          <a:stretch>
            <a:fillRect/>
          </a:stretch>
        </p:blipFill>
        <p:spPr>
          <a:xfrm>
            <a:off x="10581259" y="4787827"/>
            <a:ext cx="1446446" cy="1380052"/>
          </a:xfrm>
          <a:prstGeom prst="rect">
            <a:avLst/>
          </a:prstGeom>
        </p:spPr>
      </p:pic>
      <p:pic>
        <p:nvPicPr>
          <p:cNvPr id="3" name="Picture 2">
            <a:extLst>
              <a:ext uri="{FF2B5EF4-FFF2-40B4-BE49-F238E27FC236}">
                <a16:creationId xmlns:a16="http://schemas.microsoft.com/office/drawing/2014/main" id="{BFC2DD66-BA35-9A4E-82BE-74A2619EED4A}"/>
              </a:ext>
            </a:extLst>
          </p:cNvPr>
          <p:cNvPicPr>
            <a:picLocks noChangeAspect="1"/>
          </p:cNvPicPr>
          <p:nvPr/>
        </p:nvPicPr>
        <p:blipFill>
          <a:blip r:embed="rId3"/>
          <a:stretch>
            <a:fillRect/>
          </a:stretch>
        </p:blipFill>
        <p:spPr>
          <a:xfrm>
            <a:off x="10581259" y="2212652"/>
            <a:ext cx="1446446" cy="1188371"/>
          </a:xfrm>
          <a:prstGeom prst="rect">
            <a:avLst/>
          </a:prstGeom>
        </p:spPr>
      </p:pic>
      <p:pic>
        <p:nvPicPr>
          <p:cNvPr id="6" name="Picture 5">
            <a:extLst>
              <a:ext uri="{FF2B5EF4-FFF2-40B4-BE49-F238E27FC236}">
                <a16:creationId xmlns:a16="http://schemas.microsoft.com/office/drawing/2014/main" id="{2E65B577-88EB-9E4F-9856-93783606C1F4}"/>
              </a:ext>
            </a:extLst>
          </p:cNvPr>
          <p:cNvPicPr>
            <a:picLocks noChangeAspect="1"/>
          </p:cNvPicPr>
          <p:nvPr/>
        </p:nvPicPr>
        <p:blipFill>
          <a:blip r:embed="rId4"/>
          <a:stretch>
            <a:fillRect/>
          </a:stretch>
        </p:blipFill>
        <p:spPr>
          <a:xfrm>
            <a:off x="10581259" y="3405752"/>
            <a:ext cx="1446446" cy="1382075"/>
          </a:xfrm>
          <a:prstGeom prst="rect">
            <a:avLst/>
          </a:prstGeom>
        </p:spPr>
      </p:pic>
      <p:sp>
        <p:nvSpPr>
          <p:cNvPr id="9" name="Text Box 7">
            <a:extLst>
              <a:ext uri="{FF2B5EF4-FFF2-40B4-BE49-F238E27FC236}">
                <a16:creationId xmlns:a16="http://schemas.microsoft.com/office/drawing/2014/main" id="{C4C56F6D-6683-9A48-9D76-7261F6E75F2D}"/>
              </a:ext>
            </a:extLst>
          </p:cNvPr>
          <p:cNvSpPr txBox="1">
            <a:spLocks noChangeArrowheads="1"/>
          </p:cNvSpPr>
          <p:nvPr/>
        </p:nvSpPr>
        <p:spPr bwMode="auto">
          <a:xfrm>
            <a:off x="7991061" y="244569"/>
            <a:ext cx="4035833" cy="1788467"/>
          </a:xfrm>
          <a:prstGeom prst="rect">
            <a:avLst/>
          </a:prstGeom>
          <a:noFill/>
          <a:ln w="9525">
            <a:noFill/>
            <a:miter lim="800000"/>
            <a:headEnd/>
            <a:tailEnd/>
          </a:ln>
        </p:spPr>
        <p:txBody>
          <a:bodyPr wrap="square" lIns="64290" tIns="32145" rIns="64290" bIns="32145">
            <a:spAutoFit/>
          </a:bodyPr>
          <a:lstStyle/>
          <a:p>
            <a:pPr>
              <a:spcBef>
                <a:spcPct val="50000"/>
              </a:spcBef>
              <a:defRPr/>
            </a:pPr>
            <a:r>
              <a:rPr lang="en-US" sz="1600" b="1" dirty="0">
                <a:solidFill>
                  <a:schemeClr val="accent1">
                    <a:lumMod val="50000"/>
                  </a:schemeClr>
                </a:solidFill>
              </a:rPr>
              <a:t>New Investigators</a:t>
            </a:r>
          </a:p>
          <a:p>
            <a:pPr>
              <a:spcBef>
                <a:spcPct val="50000"/>
              </a:spcBef>
              <a:defRPr/>
            </a:pPr>
            <a:r>
              <a:rPr lang="en-US" sz="1600" dirty="0">
                <a:solidFill>
                  <a:schemeClr val="accent1">
                    <a:lumMod val="50000"/>
                  </a:schemeClr>
                </a:solidFill>
                <a:latin typeface="+mj-lt"/>
              </a:rPr>
              <a:t>Julie Rosebush, DO</a:t>
            </a:r>
          </a:p>
          <a:p>
            <a:pPr>
              <a:spcBef>
                <a:spcPct val="50000"/>
              </a:spcBef>
              <a:defRPr/>
            </a:pPr>
            <a:r>
              <a:rPr lang="en-US" sz="1600" dirty="0">
                <a:solidFill>
                  <a:schemeClr val="accent1">
                    <a:lumMod val="50000"/>
                  </a:schemeClr>
                </a:solidFill>
                <a:latin typeface="+mj-lt"/>
              </a:rPr>
              <a:t>Shaun Barnabas, MD, PhD</a:t>
            </a:r>
          </a:p>
          <a:p>
            <a:pPr>
              <a:spcBef>
                <a:spcPct val="50000"/>
              </a:spcBef>
              <a:defRPr/>
            </a:pPr>
            <a:r>
              <a:rPr lang="en-US" sz="1600" dirty="0">
                <a:solidFill>
                  <a:schemeClr val="accent1">
                    <a:lumMod val="50000"/>
                  </a:schemeClr>
                </a:solidFill>
                <a:latin typeface="+mj-lt"/>
              </a:rPr>
              <a:t>Samantha Fry, MD</a:t>
            </a:r>
          </a:p>
          <a:p>
            <a:pPr>
              <a:spcBef>
                <a:spcPct val="50000"/>
              </a:spcBef>
              <a:defRPr/>
            </a:pPr>
            <a:r>
              <a:rPr lang="en-US" sz="1600" dirty="0">
                <a:solidFill>
                  <a:schemeClr val="accent1">
                    <a:lumMod val="50000"/>
                  </a:schemeClr>
                </a:solidFill>
                <a:latin typeface="+mj-lt"/>
              </a:rPr>
              <a:t>Alka </a:t>
            </a:r>
            <a:r>
              <a:rPr lang="en-US" sz="1600" dirty="0" err="1">
                <a:solidFill>
                  <a:schemeClr val="accent1">
                    <a:lumMod val="50000"/>
                  </a:schemeClr>
                </a:solidFill>
                <a:latin typeface="+mj-lt"/>
              </a:rPr>
              <a:t>Khaitan</a:t>
            </a:r>
            <a:r>
              <a:rPr lang="en-US" sz="1600" dirty="0">
                <a:solidFill>
                  <a:schemeClr val="accent1">
                    <a:lumMod val="50000"/>
                  </a:schemeClr>
                </a:solidFill>
                <a:latin typeface="+mj-lt"/>
              </a:rPr>
              <a:t>, MD </a:t>
            </a:r>
          </a:p>
        </p:txBody>
      </p:sp>
      <p:sp>
        <p:nvSpPr>
          <p:cNvPr id="7" name="Title 6">
            <a:extLst>
              <a:ext uri="{FF2B5EF4-FFF2-40B4-BE49-F238E27FC236}">
                <a16:creationId xmlns:a16="http://schemas.microsoft.com/office/drawing/2014/main" id="{0E15660F-7CCB-3B46-8384-2915606EFD95}"/>
              </a:ext>
            </a:extLst>
          </p:cNvPr>
          <p:cNvSpPr>
            <a:spLocks noGrp="1"/>
          </p:cNvSpPr>
          <p:nvPr>
            <p:ph type="title"/>
          </p:nvPr>
        </p:nvSpPr>
        <p:spPr>
          <a:xfrm>
            <a:off x="51534" y="100705"/>
            <a:ext cx="2326302" cy="890878"/>
          </a:xfrm>
        </p:spPr>
        <p:txBody>
          <a:bodyPr>
            <a:noAutofit/>
          </a:bodyPr>
          <a:lstStyle/>
          <a:p>
            <a:r>
              <a:rPr lang="en-US" sz="2000" dirty="0"/>
              <a:t>Acknowledgements</a:t>
            </a:r>
          </a:p>
        </p:txBody>
      </p:sp>
      <p:pic>
        <p:nvPicPr>
          <p:cNvPr id="12" name="Picture 11">
            <a:extLst>
              <a:ext uri="{FF2B5EF4-FFF2-40B4-BE49-F238E27FC236}">
                <a16:creationId xmlns:a16="http://schemas.microsoft.com/office/drawing/2014/main" id="{0C1C40BB-CEA5-2441-B078-72021E849C8B}"/>
              </a:ext>
            </a:extLst>
          </p:cNvPr>
          <p:cNvPicPr>
            <a:picLocks noChangeAspect="1"/>
          </p:cNvPicPr>
          <p:nvPr/>
        </p:nvPicPr>
        <p:blipFill>
          <a:blip r:embed="rId5"/>
          <a:stretch>
            <a:fillRect/>
          </a:stretch>
        </p:blipFill>
        <p:spPr>
          <a:xfrm>
            <a:off x="10062247" y="1669517"/>
            <a:ext cx="2009535" cy="400655"/>
          </a:xfrm>
          <a:prstGeom prst="rect">
            <a:avLst/>
          </a:prstGeom>
        </p:spPr>
      </p:pic>
      <p:pic>
        <p:nvPicPr>
          <p:cNvPr id="14" name="Picture 5" descr="C:\Users\kmccarthy\AppData\Local\Microsoft\Windows\Temporary Internet Files\Content.Outlook\3UXDMI3E\smallIMPAACT.png">
            <a:extLst>
              <a:ext uri="{FF2B5EF4-FFF2-40B4-BE49-F238E27FC236}">
                <a16:creationId xmlns:a16="http://schemas.microsoft.com/office/drawing/2014/main" id="{716A443A-C90F-3343-94A8-4FE4BB0E084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0400" y="916872"/>
            <a:ext cx="1979971" cy="752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8" descr="believev2-outlines-2c-blk-186_cropped.jpg">
            <a:extLst>
              <a:ext uri="{FF2B5EF4-FFF2-40B4-BE49-F238E27FC236}">
                <a16:creationId xmlns:a16="http://schemas.microsoft.com/office/drawing/2014/main" id="{8319447A-F693-3C4E-80F5-2FA888AA825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3382" y="4685381"/>
            <a:ext cx="1599274" cy="1255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 descr="https://sphotos-b.xx.fbcdn.net/hphotos-ash3/548379_485608711457506_1208335700_n.png">
            <a:extLst>
              <a:ext uri="{FF2B5EF4-FFF2-40B4-BE49-F238E27FC236}">
                <a16:creationId xmlns:a16="http://schemas.microsoft.com/office/drawing/2014/main" id="{6C1E2545-BFED-1243-8C80-FA3BA0D8718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3982" b="25061"/>
          <a:stretch/>
        </p:blipFill>
        <p:spPr bwMode="auto">
          <a:xfrm>
            <a:off x="389235" y="3636108"/>
            <a:ext cx="1650900" cy="1049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579755"/>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4DF6-F04B-C14E-8348-D43D11DB8B08}"/>
              </a:ext>
            </a:extLst>
          </p:cNvPr>
          <p:cNvSpPr>
            <a:spLocks noGrp="1"/>
          </p:cNvSpPr>
          <p:nvPr>
            <p:ph type="title"/>
          </p:nvPr>
        </p:nvSpPr>
        <p:spPr/>
        <p:txBody>
          <a:bodyPr>
            <a:normAutofit/>
          </a:bodyPr>
          <a:lstStyle/>
          <a:p>
            <a:r>
              <a:rPr lang="en-US" sz="2400" dirty="0"/>
              <a:t>Global summary of the AIDS epidemic 2018 </a:t>
            </a:r>
            <a:br>
              <a:rPr lang="en-US" sz="2400" dirty="0"/>
            </a:br>
            <a:r>
              <a:rPr lang="en-US" sz="2400" dirty="0"/>
              <a:t>	</a:t>
            </a:r>
          </a:p>
        </p:txBody>
      </p:sp>
      <p:pic>
        <p:nvPicPr>
          <p:cNvPr id="5" name="Content Placeholder 4">
            <a:extLst>
              <a:ext uri="{FF2B5EF4-FFF2-40B4-BE49-F238E27FC236}">
                <a16:creationId xmlns:a16="http://schemas.microsoft.com/office/drawing/2014/main" id="{7273A513-EFE0-0B4E-B18B-5FC9710B6AAA}"/>
              </a:ext>
            </a:extLst>
          </p:cNvPr>
          <p:cNvPicPr>
            <a:picLocks noGrp="1" noChangeAspect="1"/>
          </p:cNvPicPr>
          <p:nvPr>
            <p:ph idx="4294967295"/>
          </p:nvPr>
        </p:nvPicPr>
        <p:blipFill>
          <a:blip r:embed="rId3"/>
          <a:stretch>
            <a:fillRect/>
          </a:stretch>
        </p:blipFill>
        <p:spPr>
          <a:xfrm>
            <a:off x="386599" y="1652400"/>
            <a:ext cx="7136709" cy="2857011"/>
          </a:xfrm>
          <a:prstGeom prst="rect">
            <a:avLst/>
          </a:prstGeom>
        </p:spPr>
      </p:pic>
      <p:sp>
        <p:nvSpPr>
          <p:cNvPr id="6" name="Text Placeholder 5">
            <a:extLst>
              <a:ext uri="{FF2B5EF4-FFF2-40B4-BE49-F238E27FC236}">
                <a16:creationId xmlns:a16="http://schemas.microsoft.com/office/drawing/2014/main" id="{ECF777E9-7980-C448-B7D1-B3109C41E1AE}"/>
              </a:ext>
            </a:extLst>
          </p:cNvPr>
          <p:cNvSpPr txBox="1">
            <a:spLocks noGrp="1"/>
          </p:cNvSpPr>
          <p:nvPr>
            <p:ph type="body" sz="half" idx="4294967295"/>
          </p:nvPr>
        </p:nvSpPr>
        <p:spPr>
          <a:xfrm>
            <a:off x="7523308" y="1770218"/>
            <a:ext cx="4668692" cy="1200329"/>
          </a:xfrm>
          <a:prstGeom prst="rect">
            <a:avLst/>
          </a:prstGeom>
          <a:noFill/>
          <a:ln w="25400">
            <a:solidFill>
              <a:schemeClr val="accent2">
                <a:lumMod val="40000"/>
                <a:lumOff val="60000"/>
              </a:schemeClr>
            </a:solidFill>
          </a:ln>
        </p:spPr>
        <p:txBody>
          <a:bodyPr wrap="square" rtlCol="0">
            <a:spAutoFit/>
          </a:bodyPr>
          <a:lstStyle/>
          <a:p>
            <a:pPr>
              <a:spcBef>
                <a:spcPts val="0"/>
              </a:spcBef>
            </a:pPr>
            <a:r>
              <a:rPr lang="en-US" sz="1800" dirty="0">
                <a:cs typeface="Arial"/>
              </a:rPr>
              <a:t>Estimated 1.8 million children living with HIV in 2017</a:t>
            </a:r>
          </a:p>
          <a:p>
            <a:pPr>
              <a:spcBef>
                <a:spcPts val="0"/>
              </a:spcBef>
            </a:pPr>
            <a:r>
              <a:rPr lang="en-US" sz="1800" dirty="0">
                <a:cs typeface="Arial"/>
              </a:rPr>
              <a:t>Perinatal Infections  continue </a:t>
            </a:r>
          </a:p>
          <a:p>
            <a:pPr lvl="1">
              <a:spcBef>
                <a:spcPts val="0"/>
              </a:spcBef>
            </a:pPr>
            <a:r>
              <a:rPr lang="en-US" sz="1800" dirty="0">
                <a:cs typeface="Arial"/>
              </a:rPr>
              <a:t>180,000 new infections	</a:t>
            </a:r>
          </a:p>
        </p:txBody>
      </p:sp>
      <p:pic>
        <p:nvPicPr>
          <p:cNvPr id="7" name="Picture 6">
            <a:extLst>
              <a:ext uri="{FF2B5EF4-FFF2-40B4-BE49-F238E27FC236}">
                <a16:creationId xmlns:a16="http://schemas.microsoft.com/office/drawing/2014/main" id="{5EFF129F-D6B4-8047-8FBB-79B32F159AC4}"/>
              </a:ext>
            </a:extLst>
          </p:cNvPr>
          <p:cNvPicPr>
            <a:picLocks noChangeAspect="1"/>
          </p:cNvPicPr>
          <p:nvPr/>
        </p:nvPicPr>
        <p:blipFill rotWithShape="1">
          <a:blip r:embed="rId4"/>
          <a:srcRect l="1529" t="31838" r="-1470" b="34764"/>
          <a:stretch/>
        </p:blipFill>
        <p:spPr>
          <a:xfrm>
            <a:off x="9043274" y="39878"/>
            <a:ext cx="3148726" cy="677574"/>
          </a:xfrm>
          <a:prstGeom prst="rect">
            <a:avLst/>
          </a:prstGeom>
        </p:spPr>
      </p:pic>
    </p:spTree>
    <p:extLst>
      <p:ext uri="{BB962C8B-B14F-4D97-AF65-F5344CB8AC3E}">
        <p14:creationId xmlns:p14="http://schemas.microsoft.com/office/powerpoint/2010/main" val="4067549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AA619A-EA8B-F346-87AF-F4D67024FDDB}"/>
              </a:ext>
            </a:extLst>
          </p:cNvPr>
          <p:cNvSpPr>
            <a:spLocks noGrp="1"/>
          </p:cNvSpPr>
          <p:nvPr>
            <p:ph type="title"/>
          </p:nvPr>
        </p:nvSpPr>
        <p:spPr/>
        <p:txBody>
          <a:bodyPr>
            <a:normAutofit fontScale="90000"/>
          </a:bodyPr>
          <a:lstStyle/>
          <a:p>
            <a:r>
              <a:rPr lang="en-US" dirty="0"/>
              <a:t>HIV IMMUNOPATHOGENESIS DIFFERS SIGNIFICANTLY IN perinatal and adult infection</a:t>
            </a:r>
          </a:p>
        </p:txBody>
      </p:sp>
      <p:sp>
        <p:nvSpPr>
          <p:cNvPr id="6" name="Text Placeholder 5">
            <a:extLst>
              <a:ext uri="{FF2B5EF4-FFF2-40B4-BE49-F238E27FC236}">
                <a16:creationId xmlns:a16="http://schemas.microsoft.com/office/drawing/2014/main" id="{1CF20624-3B17-9141-A218-945A5B296E39}"/>
              </a:ext>
            </a:extLst>
          </p:cNvPr>
          <p:cNvSpPr>
            <a:spLocks noGrp="1"/>
          </p:cNvSpPr>
          <p:nvPr>
            <p:ph type="body" idx="1"/>
          </p:nvPr>
        </p:nvSpPr>
        <p:spPr/>
        <p:txBody>
          <a:bodyPr/>
          <a:lstStyle/>
          <a:p>
            <a:endParaRPr lang="en-US" dirty="0"/>
          </a:p>
        </p:txBody>
      </p:sp>
      <p:sp>
        <p:nvSpPr>
          <p:cNvPr id="15" name="TextBox 14">
            <a:extLst>
              <a:ext uri="{FF2B5EF4-FFF2-40B4-BE49-F238E27FC236}">
                <a16:creationId xmlns:a16="http://schemas.microsoft.com/office/drawing/2014/main" id="{196159F5-50A8-654D-A9AC-FBA11F4AFD1D}"/>
              </a:ext>
            </a:extLst>
          </p:cNvPr>
          <p:cNvSpPr txBox="1"/>
          <p:nvPr/>
        </p:nvSpPr>
        <p:spPr>
          <a:xfrm>
            <a:off x="288806" y="6275414"/>
            <a:ext cx="3566112" cy="307777"/>
          </a:xfrm>
          <a:prstGeom prst="rect">
            <a:avLst/>
          </a:prstGeom>
          <a:noFill/>
        </p:spPr>
        <p:txBody>
          <a:bodyPr wrap="square" rtlCol="0">
            <a:spAutoFit/>
          </a:bodyPr>
          <a:lstStyle/>
          <a:p>
            <a:r>
              <a:rPr lang="en-US" sz="1400" dirty="0" err="1"/>
              <a:t>Images:googleimages.com</a:t>
            </a:r>
            <a:endParaRPr lang="en-US" sz="1400" dirty="0"/>
          </a:p>
        </p:txBody>
      </p:sp>
      <p:grpSp>
        <p:nvGrpSpPr>
          <p:cNvPr id="7" name="Group 6">
            <a:extLst>
              <a:ext uri="{FF2B5EF4-FFF2-40B4-BE49-F238E27FC236}">
                <a16:creationId xmlns:a16="http://schemas.microsoft.com/office/drawing/2014/main" id="{7FF6FE00-9FA9-1D44-BC30-17C50A3D8F14}"/>
              </a:ext>
            </a:extLst>
          </p:cNvPr>
          <p:cNvGrpSpPr/>
          <p:nvPr/>
        </p:nvGrpSpPr>
        <p:grpSpPr>
          <a:xfrm>
            <a:off x="3042297" y="1088899"/>
            <a:ext cx="5611585" cy="1767115"/>
            <a:chOff x="772886" y="683983"/>
            <a:chExt cx="5900964" cy="1819501"/>
          </a:xfrm>
        </p:grpSpPr>
        <p:pic>
          <p:nvPicPr>
            <p:cNvPr id="8" name="Picture 7">
              <a:extLst>
                <a:ext uri="{FF2B5EF4-FFF2-40B4-BE49-F238E27FC236}">
                  <a16:creationId xmlns:a16="http://schemas.microsoft.com/office/drawing/2014/main" id="{1BCC7E11-802E-AC4A-BD8C-BDE80A6627FA}"/>
                </a:ext>
              </a:extLst>
            </p:cNvPr>
            <p:cNvPicPr>
              <a:picLocks noChangeAspect="1"/>
            </p:cNvPicPr>
            <p:nvPr/>
          </p:nvPicPr>
          <p:blipFill>
            <a:blip r:embed="rId3"/>
            <a:stretch>
              <a:fillRect/>
            </a:stretch>
          </p:blipFill>
          <p:spPr>
            <a:xfrm>
              <a:off x="4071254" y="683983"/>
              <a:ext cx="1130300" cy="1790700"/>
            </a:xfrm>
            <a:prstGeom prst="rect">
              <a:avLst/>
            </a:prstGeom>
          </p:spPr>
        </p:pic>
        <p:pic>
          <p:nvPicPr>
            <p:cNvPr id="9" name="Picture 8">
              <a:extLst>
                <a:ext uri="{FF2B5EF4-FFF2-40B4-BE49-F238E27FC236}">
                  <a16:creationId xmlns:a16="http://schemas.microsoft.com/office/drawing/2014/main" id="{E8406233-821C-0F42-B38D-A6C3E7768701}"/>
                </a:ext>
              </a:extLst>
            </p:cNvPr>
            <p:cNvPicPr>
              <a:picLocks noChangeAspect="1"/>
            </p:cNvPicPr>
            <p:nvPr/>
          </p:nvPicPr>
          <p:blipFill>
            <a:blip r:embed="rId4"/>
            <a:stretch>
              <a:fillRect/>
            </a:stretch>
          </p:blipFill>
          <p:spPr>
            <a:xfrm>
              <a:off x="2510970" y="933219"/>
              <a:ext cx="1422400" cy="1422400"/>
            </a:xfrm>
            <a:prstGeom prst="rect">
              <a:avLst/>
            </a:prstGeom>
          </p:spPr>
        </p:pic>
        <p:pic>
          <p:nvPicPr>
            <p:cNvPr id="10" name="Picture 9">
              <a:extLst>
                <a:ext uri="{FF2B5EF4-FFF2-40B4-BE49-F238E27FC236}">
                  <a16:creationId xmlns:a16="http://schemas.microsoft.com/office/drawing/2014/main" id="{64F0AACB-2600-5544-98B7-EA29A99B283A}"/>
                </a:ext>
              </a:extLst>
            </p:cNvPr>
            <p:cNvPicPr>
              <a:picLocks noChangeAspect="1"/>
            </p:cNvPicPr>
            <p:nvPr/>
          </p:nvPicPr>
          <p:blipFill>
            <a:blip r:embed="rId5"/>
            <a:stretch>
              <a:fillRect/>
            </a:stretch>
          </p:blipFill>
          <p:spPr>
            <a:xfrm>
              <a:off x="772886" y="1004884"/>
              <a:ext cx="1600200" cy="1257300"/>
            </a:xfrm>
            <a:prstGeom prst="rect">
              <a:avLst/>
            </a:prstGeom>
          </p:spPr>
        </p:pic>
        <p:pic>
          <p:nvPicPr>
            <p:cNvPr id="11" name="Picture 10">
              <a:extLst>
                <a:ext uri="{FF2B5EF4-FFF2-40B4-BE49-F238E27FC236}">
                  <a16:creationId xmlns:a16="http://schemas.microsoft.com/office/drawing/2014/main" id="{E9EE96A2-AC35-324C-B0E2-B0AD48AB36E8}"/>
                </a:ext>
              </a:extLst>
            </p:cNvPr>
            <p:cNvPicPr>
              <a:picLocks noChangeAspect="1"/>
            </p:cNvPicPr>
            <p:nvPr/>
          </p:nvPicPr>
          <p:blipFill>
            <a:blip r:embed="rId6"/>
            <a:stretch>
              <a:fillRect/>
            </a:stretch>
          </p:blipFill>
          <p:spPr>
            <a:xfrm>
              <a:off x="5518150" y="763584"/>
              <a:ext cx="1155700" cy="1739900"/>
            </a:xfrm>
            <a:prstGeom prst="rect">
              <a:avLst/>
            </a:prstGeom>
          </p:spPr>
        </p:pic>
      </p:grpSp>
    </p:spTree>
    <p:extLst>
      <p:ext uri="{BB962C8B-B14F-4D97-AF65-F5344CB8AC3E}">
        <p14:creationId xmlns:p14="http://schemas.microsoft.com/office/powerpoint/2010/main" val="18004835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43AE5-5BD0-6F46-9AA7-C8021B5A0B4A}"/>
              </a:ext>
            </a:extLst>
          </p:cNvPr>
          <p:cNvSpPr>
            <a:spLocks noGrp="1"/>
          </p:cNvSpPr>
          <p:nvPr>
            <p:ph type="title"/>
          </p:nvPr>
        </p:nvSpPr>
        <p:spPr/>
        <p:txBody>
          <a:bodyPr>
            <a:normAutofit fontScale="90000"/>
          </a:bodyPr>
          <a:lstStyle/>
          <a:p>
            <a:r>
              <a:rPr lang="en-US" dirty="0"/>
              <a:t>High Risk of Death in First Two Years of Life</a:t>
            </a:r>
            <a:br>
              <a:rPr lang="en-US" dirty="0"/>
            </a:br>
            <a:r>
              <a:rPr lang="en-US" dirty="0"/>
              <a:t>with Untreated Perinatal HIV Infection</a:t>
            </a:r>
          </a:p>
        </p:txBody>
      </p:sp>
      <p:pic>
        <p:nvPicPr>
          <p:cNvPr id="5" name="Content Placeholder 4">
            <a:extLst>
              <a:ext uri="{FF2B5EF4-FFF2-40B4-BE49-F238E27FC236}">
                <a16:creationId xmlns:a16="http://schemas.microsoft.com/office/drawing/2014/main" id="{C95DE23A-E488-9C49-BD9E-E7EB96ED5A97}"/>
              </a:ext>
            </a:extLst>
          </p:cNvPr>
          <p:cNvPicPr>
            <a:picLocks noGrp="1" noChangeAspect="1"/>
          </p:cNvPicPr>
          <p:nvPr>
            <p:ph idx="1"/>
          </p:nvPr>
        </p:nvPicPr>
        <p:blipFill rotWithShape="1">
          <a:blip r:embed="rId3"/>
          <a:srcRect l="3693" t="4143" r="2507" b="4321"/>
          <a:stretch/>
        </p:blipFill>
        <p:spPr>
          <a:xfrm>
            <a:off x="609600" y="1417639"/>
            <a:ext cx="6309358" cy="4074135"/>
          </a:xfrm>
          <a:prstGeom prst="rect">
            <a:avLst/>
          </a:prstGeom>
        </p:spPr>
      </p:pic>
      <p:sp>
        <p:nvSpPr>
          <p:cNvPr id="4" name="TextBox 3">
            <a:extLst>
              <a:ext uri="{FF2B5EF4-FFF2-40B4-BE49-F238E27FC236}">
                <a16:creationId xmlns:a16="http://schemas.microsoft.com/office/drawing/2014/main" id="{C4E57534-E9AB-5D47-85A7-ACAA0D83D90F}"/>
              </a:ext>
            </a:extLst>
          </p:cNvPr>
          <p:cNvSpPr txBox="1"/>
          <p:nvPr/>
        </p:nvSpPr>
        <p:spPr>
          <a:xfrm>
            <a:off x="1320800" y="5721032"/>
            <a:ext cx="4235940" cy="307777"/>
          </a:xfrm>
          <a:prstGeom prst="rect">
            <a:avLst/>
          </a:prstGeom>
          <a:noFill/>
        </p:spPr>
        <p:txBody>
          <a:bodyPr wrap="square" rtlCol="0">
            <a:spAutoFit/>
          </a:bodyPr>
          <a:lstStyle/>
          <a:p>
            <a:r>
              <a:rPr lang="en-US" sz="1400" dirty="0"/>
              <a:t>Newell, M. L. </a:t>
            </a:r>
            <a:r>
              <a:rPr lang="en-US" sz="1400" i="1" dirty="0"/>
              <a:t>et al. Lancet </a:t>
            </a:r>
            <a:r>
              <a:rPr lang="en-US" sz="1400" b="1" dirty="0"/>
              <a:t>364</a:t>
            </a:r>
            <a:r>
              <a:rPr lang="en-US" sz="1400" dirty="0"/>
              <a:t>, 1236–1243 (2004) </a:t>
            </a:r>
          </a:p>
        </p:txBody>
      </p:sp>
      <p:sp>
        <p:nvSpPr>
          <p:cNvPr id="6" name="Text Placeholder 5">
            <a:extLst>
              <a:ext uri="{FF2B5EF4-FFF2-40B4-BE49-F238E27FC236}">
                <a16:creationId xmlns:a16="http://schemas.microsoft.com/office/drawing/2014/main" id="{74FE4FEF-259B-F845-AAAD-E94D58BA8D36}"/>
              </a:ext>
            </a:extLst>
          </p:cNvPr>
          <p:cNvSpPr txBox="1">
            <a:spLocks/>
          </p:cNvSpPr>
          <p:nvPr/>
        </p:nvSpPr>
        <p:spPr>
          <a:xfrm>
            <a:off x="7004051" y="1473716"/>
            <a:ext cx="4301258" cy="3751796"/>
          </a:xfrm>
          <a:prstGeom prst="rect">
            <a:avLst/>
          </a:prstGeom>
          <a:noFill/>
          <a:ln w="25400">
            <a:solidFill>
              <a:schemeClr val="accent2">
                <a:lumMod val="40000"/>
                <a:lumOff val="60000"/>
              </a:schemeClr>
            </a:solidFill>
          </a:ln>
        </p:spPr>
        <p:txBody>
          <a:bodyPr wrap="square" rtlCol="0">
            <a:spAutoFit/>
          </a:bodyPr>
          <a:lst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1800" dirty="0"/>
              <a:t>Risk of Death</a:t>
            </a:r>
          </a:p>
          <a:p>
            <a:pPr lvl="1">
              <a:spcAft>
                <a:spcPts val="600"/>
              </a:spcAft>
            </a:pPr>
            <a:r>
              <a:rPr lang="en-US" sz="1600" dirty="0"/>
              <a:t>35·2% die within one year</a:t>
            </a:r>
          </a:p>
          <a:p>
            <a:pPr lvl="1">
              <a:spcAft>
                <a:spcPts val="600"/>
              </a:spcAft>
            </a:pPr>
            <a:r>
              <a:rPr lang="en-US" sz="1600" dirty="0"/>
              <a:t>52·5% within two years</a:t>
            </a:r>
          </a:p>
          <a:p>
            <a:pPr lvl="1">
              <a:spcAft>
                <a:spcPts val="600"/>
              </a:spcAft>
            </a:pPr>
            <a:r>
              <a:rPr lang="en-US" sz="1600" dirty="0">
                <a:cs typeface="Arial"/>
              </a:rPr>
              <a:t>Compared with 40% </a:t>
            </a:r>
            <a:r>
              <a:rPr lang="en-US" sz="1600" u="sng" dirty="0">
                <a:cs typeface="Arial"/>
              </a:rPr>
              <a:t>within 10 years for adult infection</a:t>
            </a:r>
            <a:endParaRPr lang="en-US" sz="1800" dirty="0"/>
          </a:p>
          <a:p>
            <a:pPr>
              <a:spcAft>
                <a:spcPts val="600"/>
              </a:spcAft>
            </a:pPr>
            <a:r>
              <a:rPr lang="en-US" sz="1800" dirty="0"/>
              <a:t>Differs by timing of infection</a:t>
            </a:r>
          </a:p>
          <a:p>
            <a:pPr lvl="1">
              <a:spcAft>
                <a:spcPts val="600"/>
              </a:spcAft>
            </a:pPr>
            <a:r>
              <a:rPr lang="en-US" sz="1600" dirty="0">
                <a:cs typeface="Arial"/>
              </a:rPr>
              <a:t>Higher with in utero and intrapartum infection  </a:t>
            </a:r>
          </a:p>
          <a:p>
            <a:pPr lvl="1">
              <a:spcAft>
                <a:spcPts val="600"/>
              </a:spcAft>
            </a:pPr>
            <a:r>
              <a:rPr lang="en-US" sz="1600" dirty="0">
                <a:cs typeface="Arial"/>
              </a:rPr>
              <a:t>compared with breastmilk transmission</a:t>
            </a:r>
          </a:p>
          <a:p>
            <a:pPr marL="457200" lvl="1" indent="0">
              <a:spcAft>
                <a:spcPts val="600"/>
              </a:spcAft>
              <a:buNone/>
            </a:pPr>
            <a:r>
              <a:rPr lang="en-US" sz="1600" dirty="0">
                <a:cs typeface="Arial"/>
              </a:rPr>
              <a:t>Highlighting the role of immune control and disease progression in HIV infection</a:t>
            </a:r>
          </a:p>
        </p:txBody>
      </p:sp>
      <p:cxnSp>
        <p:nvCxnSpPr>
          <p:cNvPr id="8" name="Straight Connector 7">
            <a:extLst>
              <a:ext uri="{FF2B5EF4-FFF2-40B4-BE49-F238E27FC236}">
                <a16:creationId xmlns:a16="http://schemas.microsoft.com/office/drawing/2014/main" id="{31AB5A53-FC67-FA47-8575-30E04DEC5629}"/>
              </a:ext>
            </a:extLst>
          </p:cNvPr>
          <p:cNvCxnSpPr>
            <a:cxnSpLocks/>
          </p:cNvCxnSpPr>
          <p:nvPr/>
        </p:nvCxnSpPr>
        <p:spPr>
          <a:xfrm flipV="1">
            <a:off x="3200400" y="3454706"/>
            <a:ext cx="0" cy="1282394"/>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0E7CABB-B929-CB44-9B3D-23CA45929217}"/>
              </a:ext>
            </a:extLst>
          </p:cNvPr>
          <p:cNvCxnSpPr>
            <a:cxnSpLocks/>
          </p:cNvCxnSpPr>
          <p:nvPr/>
        </p:nvCxnSpPr>
        <p:spPr>
          <a:xfrm flipV="1">
            <a:off x="5194300" y="2971800"/>
            <a:ext cx="0" cy="176530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E051E75-BC2C-2A49-B05D-23594AAE892B}"/>
              </a:ext>
            </a:extLst>
          </p:cNvPr>
          <p:cNvCxnSpPr/>
          <p:nvPr/>
        </p:nvCxnSpPr>
        <p:spPr>
          <a:xfrm>
            <a:off x="1320800" y="3569006"/>
            <a:ext cx="1917700"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D4ABDA5-F5B0-FE42-BC32-91F332C48B2E}"/>
              </a:ext>
            </a:extLst>
          </p:cNvPr>
          <p:cNvCxnSpPr>
            <a:cxnSpLocks/>
          </p:cNvCxnSpPr>
          <p:nvPr/>
        </p:nvCxnSpPr>
        <p:spPr>
          <a:xfrm>
            <a:off x="1320800" y="2972106"/>
            <a:ext cx="3962400"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75328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98F9D-DA56-7944-A0DA-3E542CCC09F1}"/>
              </a:ext>
            </a:extLst>
          </p:cNvPr>
          <p:cNvSpPr>
            <a:spLocks noGrp="1"/>
          </p:cNvSpPr>
          <p:nvPr>
            <p:ph type="title"/>
          </p:nvPr>
        </p:nvSpPr>
        <p:spPr/>
        <p:txBody>
          <a:bodyPr>
            <a:normAutofit fontScale="90000"/>
          </a:bodyPr>
          <a:lstStyle/>
          <a:p>
            <a:r>
              <a:rPr lang="en-US" dirty="0"/>
              <a:t>Higher Plasma Viral Loads and Longer Time to Viral Load Set point in Perinatal vs. Adult HIV Infection</a:t>
            </a:r>
          </a:p>
        </p:txBody>
      </p:sp>
      <p:pic>
        <p:nvPicPr>
          <p:cNvPr id="4" name="Content Placeholder 3">
            <a:extLst>
              <a:ext uri="{FF2B5EF4-FFF2-40B4-BE49-F238E27FC236}">
                <a16:creationId xmlns:a16="http://schemas.microsoft.com/office/drawing/2014/main" id="{55806744-3022-9342-AB6A-1F7D9BAAEDCE}"/>
              </a:ext>
            </a:extLst>
          </p:cNvPr>
          <p:cNvPicPr>
            <a:picLocks noGrp="1" noChangeAspect="1"/>
          </p:cNvPicPr>
          <p:nvPr>
            <p:ph idx="1"/>
          </p:nvPr>
        </p:nvPicPr>
        <p:blipFill rotWithShape="1">
          <a:blip r:embed="rId3"/>
          <a:srcRect l="2527" t="15425" r="66429"/>
          <a:stretch/>
        </p:blipFill>
        <p:spPr>
          <a:xfrm>
            <a:off x="1221013" y="1428770"/>
            <a:ext cx="3898900" cy="4000460"/>
          </a:xfrm>
          <a:prstGeom prst="rect">
            <a:avLst/>
          </a:prstGeom>
        </p:spPr>
      </p:pic>
      <p:sp>
        <p:nvSpPr>
          <p:cNvPr id="5" name="TextBox 4">
            <a:extLst>
              <a:ext uri="{FF2B5EF4-FFF2-40B4-BE49-F238E27FC236}">
                <a16:creationId xmlns:a16="http://schemas.microsoft.com/office/drawing/2014/main" id="{9C51C98A-7463-C54E-925A-5A08FA2354B2}"/>
              </a:ext>
            </a:extLst>
          </p:cNvPr>
          <p:cNvSpPr txBox="1"/>
          <p:nvPr/>
        </p:nvSpPr>
        <p:spPr>
          <a:xfrm>
            <a:off x="243840" y="5724979"/>
            <a:ext cx="6794500" cy="307777"/>
          </a:xfrm>
          <a:prstGeom prst="rect">
            <a:avLst/>
          </a:prstGeom>
          <a:noFill/>
        </p:spPr>
        <p:txBody>
          <a:bodyPr wrap="square" rtlCol="0">
            <a:spAutoFit/>
          </a:bodyPr>
          <a:lstStyle/>
          <a:p>
            <a:r>
              <a:rPr lang="en-US" sz="1400" dirty="0"/>
              <a:t>Reviewed in Prendergast A et al. Nature Reviews Immunology 2012 </a:t>
            </a:r>
          </a:p>
        </p:txBody>
      </p:sp>
      <p:sp>
        <p:nvSpPr>
          <p:cNvPr id="6" name="Text Placeholder 5">
            <a:extLst>
              <a:ext uri="{FF2B5EF4-FFF2-40B4-BE49-F238E27FC236}">
                <a16:creationId xmlns:a16="http://schemas.microsoft.com/office/drawing/2014/main" id="{6CF847F3-7F87-9F49-8538-69C4C1273391}"/>
              </a:ext>
            </a:extLst>
          </p:cNvPr>
          <p:cNvSpPr txBox="1">
            <a:spLocks/>
          </p:cNvSpPr>
          <p:nvPr/>
        </p:nvSpPr>
        <p:spPr>
          <a:xfrm>
            <a:off x="6221185" y="1713388"/>
            <a:ext cx="5110843" cy="2662267"/>
          </a:xfrm>
          <a:prstGeom prst="rect">
            <a:avLst/>
          </a:prstGeom>
          <a:noFill/>
          <a:ln w="25400">
            <a:solidFill>
              <a:schemeClr val="accent2">
                <a:lumMod val="40000"/>
                <a:lumOff val="60000"/>
              </a:schemeClr>
            </a:solidFill>
          </a:ln>
        </p:spPr>
        <p:txBody>
          <a:bodyPr wrap="square" rtlCol="0">
            <a:spAutoFit/>
          </a:bodyPr>
          <a:lst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2000" dirty="0">
                <a:cs typeface="Arial"/>
              </a:rPr>
              <a:t>Plasma viral loads are typically high</a:t>
            </a:r>
          </a:p>
          <a:p>
            <a:pPr lvl="1">
              <a:spcAft>
                <a:spcPts val="600"/>
              </a:spcAft>
            </a:pPr>
            <a:r>
              <a:rPr lang="en-US" sz="2000" dirty="0">
                <a:cs typeface="Arial"/>
              </a:rPr>
              <a:t>10</a:t>
            </a:r>
            <a:r>
              <a:rPr lang="en-US" sz="2000" baseline="30000" dirty="0">
                <a:cs typeface="Arial"/>
              </a:rPr>
              <a:t>6</a:t>
            </a:r>
            <a:r>
              <a:rPr lang="en-US" sz="2000" dirty="0">
                <a:cs typeface="Arial"/>
              </a:rPr>
              <a:t>-10</a:t>
            </a:r>
            <a:r>
              <a:rPr lang="en-US" sz="2000" baseline="30000" dirty="0">
                <a:cs typeface="Arial"/>
              </a:rPr>
              <a:t>7 </a:t>
            </a:r>
            <a:r>
              <a:rPr lang="en-US" sz="2000" dirty="0">
                <a:cs typeface="Arial"/>
              </a:rPr>
              <a:t>copies/mL</a:t>
            </a:r>
          </a:p>
          <a:p>
            <a:pPr>
              <a:spcAft>
                <a:spcPts val="600"/>
              </a:spcAft>
            </a:pPr>
            <a:r>
              <a:rPr lang="en-US" sz="2000" dirty="0">
                <a:cs typeface="Arial"/>
              </a:rPr>
              <a:t> Takes 3 to 5 years to reach viral load set point compared with within weeks  for adults</a:t>
            </a:r>
          </a:p>
          <a:p>
            <a:pPr>
              <a:spcAft>
                <a:spcPts val="600"/>
              </a:spcAft>
            </a:pPr>
            <a:r>
              <a:rPr lang="en-US" sz="2000" dirty="0">
                <a:cs typeface="Arial"/>
              </a:rPr>
              <a:t>CD4 counts decrease rapidly from birth without ART</a:t>
            </a:r>
          </a:p>
        </p:txBody>
      </p:sp>
    </p:spTree>
    <p:extLst>
      <p:ext uri="{BB962C8B-B14F-4D97-AF65-F5344CB8AC3E}">
        <p14:creationId xmlns:p14="http://schemas.microsoft.com/office/powerpoint/2010/main" val="36667121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A141-C1D1-E243-8871-4392CEB3DB5B}"/>
              </a:ext>
            </a:extLst>
          </p:cNvPr>
          <p:cNvSpPr>
            <a:spLocks noGrp="1"/>
          </p:cNvSpPr>
          <p:nvPr>
            <p:ph type="title"/>
          </p:nvPr>
        </p:nvSpPr>
        <p:spPr/>
        <p:txBody>
          <a:bodyPr>
            <a:normAutofit/>
          </a:bodyPr>
          <a:lstStyle/>
          <a:p>
            <a:r>
              <a:rPr lang="en-US" dirty="0"/>
              <a:t>Immune Aspects of Perinatal Infection </a:t>
            </a:r>
          </a:p>
        </p:txBody>
      </p:sp>
      <p:sp>
        <p:nvSpPr>
          <p:cNvPr id="3" name="Content Placeholder 2">
            <a:extLst>
              <a:ext uri="{FF2B5EF4-FFF2-40B4-BE49-F238E27FC236}">
                <a16:creationId xmlns:a16="http://schemas.microsoft.com/office/drawing/2014/main" id="{FCD4D8A2-B11F-0349-A78E-85602B05BFDA}"/>
              </a:ext>
            </a:extLst>
          </p:cNvPr>
          <p:cNvSpPr>
            <a:spLocks noGrp="1"/>
          </p:cNvSpPr>
          <p:nvPr>
            <p:ph idx="1"/>
          </p:nvPr>
        </p:nvSpPr>
        <p:spPr/>
        <p:txBody>
          <a:bodyPr/>
          <a:lstStyle/>
          <a:p>
            <a:r>
              <a:rPr lang="en-US" dirty="0"/>
              <a:t>Tolerogenic immune environment with </a:t>
            </a:r>
            <a:r>
              <a:rPr lang="en-US" i="1" dirty="0"/>
              <a:t>in utero </a:t>
            </a:r>
            <a:r>
              <a:rPr lang="en-US" dirty="0"/>
              <a:t>and peripartum infection</a:t>
            </a:r>
          </a:p>
          <a:p>
            <a:r>
              <a:rPr lang="en-US" dirty="0"/>
              <a:t>Delayed development of HIV-specific immunity to curtail virus replication</a:t>
            </a:r>
          </a:p>
          <a:p>
            <a:r>
              <a:rPr lang="en-US" dirty="0"/>
              <a:t>Delayed development of immunologic memory</a:t>
            </a:r>
          </a:p>
          <a:p>
            <a:pPr marL="0" indent="0">
              <a:buNone/>
            </a:pPr>
            <a:endParaRPr lang="en-US" dirty="0"/>
          </a:p>
        </p:txBody>
      </p:sp>
      <p:sp>
        <p:nvSpPr>
          <p:cNvPr id="4" name="TextBox 3">
            <a:extLst>
              <a:ext uri="{FF2B5EF4-FFF2-40B4-BE49-F238E27FC236}">
                <a16:creationId xmlns:a16="http://schemas.microsoft.com/office/drawing/2014/main" id="{607B2E13-FEB2-534E-A607-ED9E379074B7}"/>
              </a:ext>
            </a:extLst>
          </p:cNvPr>
          <p:cNvSpPr txBox="1"/>
          <p:nvPr/>
        </p:nvSpPr>
        <p:spPr>
          <a:xfrm>
            <a:off x="548641" y="5559886"/>
            <a:ext cx="2996419" cy="523220"/>
          </a:xfrm>
          <a:prstGeom prst="rect">
            <a:avLst/>
          </a:prstGeom>
          <a:noFill/>
        </p:spPr>
        <p:txBody>
          <a:bodyPr wrap="square" rtlCol="0">
            <a:spAutoFit/>
          </a:bodyPr>
          <a:lstStyle/>
          <a:p>
            <a:r>
              <a:rPr lang="en-US" sz="1400" dirty="0"/>
              <a:t>Reviewed in </a:t>
            </a:r>
            <a:r>
              <a:rPr lang="en-US" sz="1400" dirty="0" err="1"/>
              <a:t>Goulder</a:t>
            </a:r>
            <a:r>
              <a:rPr lang="en-US" sz="1400" dirty="0"/>
              <a:t> PJ et al. Nature Rev. Immunology 2016 </a:t>
            </a:r>
          </a:p>
        </p:txBody>
      </p:sp>
    </p:spTree>
    <p:extLst>
      <p:ext uri="{BB962C8B-B14F-4D97-AF65-F5344CB8AC3E}">
        <p14:creationId xmlns:p14="http://schemas.microsoft.com/office/powerpoint/2010/main" val="1899311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D4A49-3DDA-3845-B730-556470530716}"/>
              </a:ext>
            </a:extLst>
          </p:cNvPr>
          <p:cNvSpPr>
            <a:spLocks noGrp="1"/>
          </p:cNvSpPr>
          <p:nvPr>
            <p:ph type="title"/>
          </p:nvPr>
        </p:nvSpPr>
        <p:spPr/>
        <p:txBody>
          <a:bodyPr>
            <a:normAutofit fontScale="90000"/>
          </a:bodyPr>
          <a:lstStyle/>
          <a:p>
            <a:r>
              <a:rPr lang="en-US" dirty="0"/>
              <a:t>Non-Progressors and Elite Control </a:t>
            </a:r>
            <a:br>
              <a:rPr lang="en-US" dirty="0"/>
            </a:br>
            <a:r>
              <a:rPr lang="en-US" dirty="0"/>
              <a:t>in Perinatal and Adult HIV Infection</a:t>
            </a:r>
          </a:p>
        </p:txBody>
      </p:sp>
      <p:sp>
        <p:nvSpPr>
          <p:cNvPr id="4" name="Text Placeholder 3">
            <a:extLst>
              <a:ext uri="{FF2B5EF4-FFF2-40B4-BE49-F238E27FC236}">
                <a16:creationId xmlns:a16="http://schemas.microsoft.com/office/drawing/2014/main" id="{62AF8DCE-9028-A242-B28E-2420A050432F}"/>
              </a:ext>
            </a:extLst>
          </p:cNvPr>
          <p:cNvSpPr>
            <a:spLocks noGrp="1"/>
          </p:cNvSpPr>
          <p:nvPr>
            <p:ph type="body" idx="1"/>
          </p:nvPr>
        </p:nvSpPr>
        <p:spPr>
          <a:xfrm>
            <a:off x="757655" y="1535114"/>
            <a:ext cx="5117728" cy="434363"/>
          </a:xfrm>
        </p:spPr>
        <p:txBody>
          <a:bodyPr>
            <a:normAutofit lnSpcReduction="10000"/>
          </a:bodyPr>
          <a:lstStyle/>
          <a:p>
            <a:r>
              <a:rPr lang="en-US" dirty="0"/>
              <a:t>Adult</a:t>
            </a:r>
          </a:p>
        </p:txBody>
      </p:sp>
      <p:sp>
        <p:nvSpPr>
          <p:cNvPr id="5" name="Content Placeholder 4">
            <a:extLst>
              <a:ext uri="{FF2B5EF4-FFF2-40B4-BE49-F238E27FC236}">
                <a16:creationId xmlns:a16="http://schemas.microsoft.com/office/drawing/2014/main" id="{C226AAA0-F76F-E749-9B18-665D7D0D28FD}"/>
              </a:ext>
            </a:extLst>
          </p:cNvPr>
          <p:cNvSpPr>
            <a:spLocks noGrp="1"/>
          </p:cNvSpPr>
          <p:nvPr>
            <p:ph sz="half" idx="2"/>
          </p:nvPr>
        </p:nvSpPr>
        <p:spPr>
          <a:xfrm>
            <a:off x="5875382" y="1969477"/>
            <a:ext cx="5389033" cy="4290646"/>
          </a:xfrm>
        </p:spPr>
        <p:txBody>
          <a:bodyPr>
            <a:normAutofit fontScale="55000" lnSpcReduction="20000"/>
          </a:bodyPr>
          <a:lstStyle/>
          <a:p>
            <a:r>
              <a:rPr lang="en-US" sz="3300" dirty="0"/>
              <a:t>A small minority (&lt;5%) become long-term non-progressors </a:t>
            </a:r>
          </a:p>
          <a:p>
            <a:pPr marL="457200" lvl="1" indent="0">
              <a:buNone/>
            </a:pPr>
            <a:r>
              <a:rPr lang="en-US" sz="3300" dirty="0"/>
              <a:t>stable CD4+ T cell counts</a:t>
            </a:r>
          </a:p>
          <a:p>
            <a:pPr marL="457200" lvl="1" indent="0">
              <a:buNone/>
            </a:pPr>
            <a:r>
              <a:rPr lang="en-US" sz="3300" dirty="0"/>
              <a:t>low viral loads </a:t>
            </a:r>
          </a:p>
          <a:p>
            <a:pPr marL="457200" lvl="1" indent="0">
              <a:buNone/>
            </a:pPr>
            <a:r>
              <a:rPr lang="en-US" sz="3300" dirty="0"/>
              <a:t>minimal clinical disease</a:t>
            </a:r>
          </a:p>
          <a:p>
            <a:pPr marL="457200" lvl="1" indent="0">
              <a:buNone/>
            </a:pPr>
            <a:r>
              <a:rPr lang="en-US" sz="3300" dirty="0"/>
              <a:t>often identified in adolescence</a:t>
            </a:r>
          </a:p>
          <a:p>
            <a:pPr marL="457200" lvl="1" indent="0">
              <a:buNone/>
            </a:pPr>
            <a:r>
              <a:rPr lang="en-US" sz="3300" dirty="0"/>
              <a:t>not HLA-associated </a:t>
            </a:r>
          </a:p>
          <a:p>
            <a:pPr marL="457200" lvl="1" indent="0">
              <a:buNone/>
            </a:pPr>
            <a:endParaRPr lang="en-US" sz="3300" dirty="0"/>
          </a:p>
          <a:p>
            <a:r>
              <a:rPr lang="en-US" sz="3300" dirty="0"/>
              <a:t>5-10% have a </a:t>
            </a:r>
            <a:r>
              <a:rPr lang="en-US" sz="3300" dirty="0" err="1"/>
              <a:t>nonprogressor</a:t>
            </a:r>
            <a:r>
              <a:rPr lang="en-US" sz="3300" dirty="0"/>
              <a:t> phenotype </a:t>
            </a:r>
          </a:p>
          <a:p>
            <a:pPr marL="457200" lvl="1" indent="0">
              <a:buNone/>
            </a:pPr>
            <a:r>
              <a:rPr lang="en-US" sz="3300" dirty="0"/>
              <a:t>high viremia but normal CD4 T cell counts</a:t>
            </a:r>
          </a:p>
          <a:p>
            <a:pPr marL="457200" lvl="1" indent="0">
              <a:buNone/>
            </a:pPr>
            <a:r>
              <a:rPr lang="en-US" sz="3300" dirty="0"/>
              <a:t>low immune activation, low CCR5 expression on central memory CD4+ T cells</a:t>
            </a:r>
          </a:p>
          <a:p>
            <a:pPr marL="457200" lvl="1" indent="0">
              <a:buNone/>
            </a:pPr>
            <a:r>
              <a:rPr lang="en-US" sz="3300" dirty="0"/>
              <a:t>not HLA-associated</a:t>
            </a:r>
          </a:p>
          <a:p>
            <a:r>
              <a:rPr lang="en-US" sz="3300" dirty="0">
                <a:solidFill>
                  <a:srgbClr val="FF0000"/>
                </a:solidFill>
              </a:rPr>
              <a:t>Elite controller state rare (estimated 5-10x lower  than in adults)</a:t>
            </a:r>
          </a:p>
          <a:p>
            <a:pPr marL="0" indent="0">
              <a:buNone/>
            </a:pPr>
            <a:endParaRPr lang="en-US" dirty="0"/>
          </a:p>
        </p:txBody>
      </p:sp>
      <p:sp>
        <p:nvSpPr>
          <p:cNvPr id="6" name="Text Placeholder 5">
            <a:extLst>
              <a:ext uri="{FF2B5EF4-FFF2-40B4-BE49-F238E27FC236}">
                <a16:creationId xmlns:a16="http://schemas.microsoft.com/office/drawing/2014/main" id="{A7FBEEDF-6AC4-824A-84A1-6E79E3EFDE9C}"/>
              </a:ext>
            </a:extLst>
          </p:cNvPr>
          <p:cNvSpPr>
            <a:spLocks noGrp="1"/>
          </p:cNvSpPr>
          <p:nvPr>
            <p:ph type="body" sz="quarter" idx="3"/>
          </p:nvPr>
        </p:nvSpPr>
        <p:spPr>
          <a:xfrm>
            <a:off x="6052510" y="1535114"/>
            <a:ext cx="5389033" cy="434363"/>
          </a:xfrm>
        </p:spPr>
        <p:txBody>
          <a:bodyPr>
            <a:normAutofit lnSpcReduction="10000"/>
          </a:bodyPr>
          <a:lstStyle/>
          <a:p>
            <a:r>
              <a:rPr lang="en-US" dirty="0"/>
              <a:t>Perinatal </a:t>
            </a:r>
          </a:p>
        </p:txBody>
      </p:sp>
      <p:sp>
        <p:nvSpPr>
          <p:cNvPr id="7" name="Content Placeholder 6">
            <a:extLst>
              <a:ext uri="{FF2B5EF4-FFF2-40B4-BE49-F238E27FC236}">
                <a16:creationId xmlns:a16="http://schemas.microsoft.com/office/drawing/2014/main" id="{FB268CD0-3415-B945-972A-F3A4BDA895AC}"/>
              </a:ext>
            </a:extLst>
          </p:cNvPr>
          <p:cNvSpPr>
            <a:spLocks noGrp="1"/>
          </p:cNvSpPr>
          <p:nvPr>
            <p:ph sz="quarter" idx="4"/>
          </p:nvPr>
        </p:nvSpPr>
        <p:spPr>
          <a:xfrm>
            <a:off x="316421" y="1969477"/>
            <a:ext cx="5389033" cy="4155588"/>
          </a:xfrm>
        </p:spPr>
        <p:txBody>
          <a:bodyPr>
            <a:normAutofit fontScale="62500" lnSpcReduction="20000"/>
          </a:bodyPr>
          <a:lstStyle/>
          <a:p>
            <a:r>
              <a:rPr lang="en-US" sz="3300" dirty="0"/>
              <a:t>5–15% become long-term non-progressors</a:t>
            </a:r>
          </a:p>
          <a:p>
            <a:pPr marL="457200" lvl="1" indent="0">
              <a:buNone/>
            </a:pPr>
            <a:r>
              <a:rPr lang="en-US" sz="3300" dirty="0"/>
              <a:t>stable CD4 counts</a:t>
            </a:r>
          </a:p>
          <a:p>
            <a:pPr marL="457200" lvl="1" indent="0">
              <a:buNone/>
            </a:pPr>
            <a:r>
              <a:rPr lang="en-US" sz="3300" dirty="0"/>
              <a:t>low viral loads</a:t>
            </a:r>
          </a:p>
          <a:p>
            <a:pPr marL="457200" lvl="1" indent="0">
              <a:buNone/>
            </a:pPr>
            <a:r>
              <a:rPr lang="en-US" sz="3300" dirty="0"/>
              <a:t>associated with protective HLA-alleles </a:t>
            </a:r>
          </a:p>
          <a:p>
            <a:pPr marL="457200" lvl="1" indent="0">
              <a:buNone/>
            </a:pPr>
            <a:r>
              <a:rPr lang="en-US" sz="3300" dirty="0"/>
              <a:t>(HLA-B27, HLA-B57, HLA- B58:01 and HLA-B81:01) </a:t>
            </a:r>
            <a:endParaRPr lang="en-US" sz="3300" dirty="0">
              <a:solidFill>
                <a:srgbClr val="FF0000"/>
              </a:solidFill>
            </a:endParaRPr>
          </a:p>
          <a:p>
            <a:endParaRPr lang="en-US" sz="3300" dirty="0">
              <a:solidFill>
                <a:srgbClr val="FF0000"/>
              </a:solidFill>
            </a:endParaRPr>
          </a:p>
          <a:p>
            <a:r>
              <a:rPr lang="en-US" sz="3300" dirty="0">
                <a:solidFill>
                  <a:schemeClr val="tx1"/>
                </a:solidFill>
              </a:rPr>
              <a:t>~0.5% become ‘elite controllers’</a:t>
            </a:r>
          </a:p>
          <a:p>
            <a:pPr marL="457200" lvl="1" indent="0">
              <a:buNone/>
            </a:pPr>
            <a:r>
              <a:rPr lang="en-US" sz="3300" dirty="0"/>
              <a:t>Plasma viremia controlled to undetectable levels </a:t>
            </a:r>
          </a:p>
          <a:p>
            <a:pPr marL="457200" lvl="1" indent="0">
              <a:buNone/>
            </a:pPr>
            <a:r>
              <a:rPr lang="en-US" sz="3300" dirty="0"/>
              <a:t>in the absence of ART </a:t>
            </a:r>
          </a:p>
          <a:p>
            <a:pPr marL="457200" lvl="1" indent="0">
              <a:buNone/>
            </a:pPr>
            <a:r>
              <a:rPr lang="en-US" sz="3300" dirty="0"/>
              <a:t>associated with protective HLA-alleles</a:t>
            </a:r>
          </a:p>
          <a:p>
            <a:pPr marL="457200" lvl="1" indent="0">
              <a:buNone/>
            </a:pPr>
            <a:endParaRPr lang="en-US" sz="2900" dirty="0"/>
          </a:p>
          <a:p>
            <a:pPr marL="0" indent="0">
              <a:buNone/>
            </a:pPr>
            <a:endParaRPr lang="en-US" dirty="0"/>
          </a:p>
        </p:txBody>
      </p:sp>
      <p:sp>
        <p:nvSpPr>
          <p:cNvPr id="3" name="TextBox 2">
            <a:extLst>
              <a:ext uri="{FF2B5EF4-FFF2-40B4-BE49-F238E27FC236}">
                <a16:creationId xmlns:a16="http://schemas.microsoft.com/office/drawing/2014/main" id="{14F2303A-AD19-AD49-91BE-FAC311AE233A}"/>
              </a:ext>
            </a:extLst>
          </p:cNvPr>
          <p:cNvSpPr txBox="1"/>
          <p:nvPr/>
        </p:nvSpPr>
        <p:spPr>
          <a:xfrm>
            <a:off x="8638702" y="5817288"/>
            <a:ext cx="4497119" cy="307777"/>
          </a:xfrm>
          <a:prstGeom prst="rect">
            <a:avLst/>
          </a:prstGeom>
          <a:noFill/>
        </p:spPr>
        <p:txBody>
          <a:bodyPr wrap="square" rtlCol="0">
            <a:spAutoFit/>
          </a:bodyPr>
          <a:lstStyle/>
          <a:p>
            <a:r>
              <a:rPr lang="en-US" sz="1400" dirty="0">
                <a:latin typeface="Franklin Gothic Medium" panose="020B0603020102020204" pitchFamily="34" charset="0"/>
              </a:rPr>
              <a:t>Vieira VA et al. AIDS 2019</a:t>
            </a:r>
          </a:p>
        </p:txBody>
      </p:sp>
      <p:sp>
        <p:nvSpPr>
          <p:cNvPr id="8" name="TextBox 7">
            <a:extLst>
              <a:ext uri="{FF2B5EF4-FFF2-40B4-BE49-F238E27FC236}">
                <a16:creationId xmlns:a16="http://schemas.microsoft.com/office/drawing/2014/main" id="{EC9AE533-860B-D248-A9CD-1ED0DCFBF2BD}"/>
              </a:ext>
            </a:extLst>
          </p:cNvPr>
          <p:cNvSpPr txBox="1"/>
          <p:nvPr/>
        </p:nvSpPr>
        <p:spPr>
          <a:xfrm>
            <a:off x="316421" y="5493903"/>
            <a:ext cx="3687555" cy="1446550"/>
          </a:xfrm>
          <a:prstGeom prst="rect">
            <a:avLst/>
          </a:prstGeom>
          <a:noFill/>
        </p:spPr>
        <p:txBody>
          <a:bodyPr wrap="square" rtlCol="0">
            <a:spAutoFit/>
          </a:bodyPr>
          <a:lstStyle/>
          <a:p>
            <a:endParaRPr lang="en-US" sz="1400" dirty="0">
              <a:latin typeface="Franklin Gothic Medium" panose="020B0603020102020204" pitchFamily="34" charset="0"/>
            </a:endParaRPr>
          </a:p>
          <a:p>
            <a:r>
              <a:rPr lang="en-US" sz="1400" dirty="0" err="1">
                <a:latin typeface="Franklin Gothic Medium" panose="020B0603020102020204" pitchFamily="34" charset="0"/>
              </a:rPr>
              <a:t>Lambotte</a:t>
            </a:r>
            <a:r>
              <a:rPr lang="en-US" sz="1400" dirty="0">
                <a:latin typeface="Franklin Gothic Medium" panose="020B0603020102020204" pitchFamily="34" charset="0"/>
              </a:rPr>
              <a:t> O et al. CID 2005;</a:t>
            </a:r>
          </a:p>
          <a:p>
            <a:r>
              <a:rPr lang="en-US" sz="1400" dirty="0">
                <a:latin typeface="Franklin Gothic Medium" panose="020B0603020102020204" pitchFamily="34" charset="0"/>
              </a:rPr>
              <a:t>Pereyra F. et al. JID 2008;</a:t>
            </a:r>
            <a:r>
              <a:rPr lang="en-US" dirty="0"/>
              <a:t> </a:t>
            </a:r>
            <a:r>
              <a:rPr lang="en-US" sz="1400" dirty="0">
                <a:latin typeface="Franklin Gothic Medium" panose="020B0603020102020204" pitchFamily="34" charset="0"/>
              </a:rPr>
              <a:t>Grabar S et al. AIDS 2009; </a:t>
            </a:r>
            <a:r>
              <a:rPr lang="en-US" sz="1400" dirty="0"/>
              <a:t> </a:t>
            </a:r>
            <a:r>
              <a:rPr lang="en-US" sz="1400" dirty="0" err="1" smtClean="0">
                <a:latin typeface="Franklin Gothic Medium" panose="020B0603020102020204" pitchFamily="34" charset="0"/>
              </a:rPr>
              <a:t>Pereyra</a:t>
            </a:r>
            <a:r>
              <a:rPr lang="en-US" sz="1400" dirty="0" smtClean="0">
                <a:latin typeface="Franklin Gothic Medium" panose="020B0603020102020204" pitchFamily="34" charset="0"/>
              </a:rPr>
              <a:t> </a:t>
            </a:r>
            <a:r>
              <a:rPr lang="en-US" sz="1400" dirty="0">
                <a:latin typeface="Franklin Gothic Medium" panose="020B0603020102020204" pitchFamily="34" charset="0"/>
              </a:rPr>
              <a:t>F. et al. Science 2010; Yang OO  et al. AIDS 2017</a:t>
            </a:r>
          </a:p>
          <a:p>
            <a:endParaRPr lang="en-US" sz="1400" dirty="0">
              <a:latin typeface="Franklin Gothic Medium" panose="020B0603020102020204" pitchFamily="34" charset="0"/>
            </a:endParaRPr>
          </a:p>
        </p:txBody>
      </p:sp>
    </p:spTree>
    <p:extLst>
      <p:ext uri="{BB962C8B-B14F-4D97-AF65-F5344CB8AC3E}">
        <p14:creationId xmlns:p14="http://schemas.microsoft.com/office/powerpoint/2010/main" val="20483080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C12D7B0-76D7-9548-B221-4C54DBEE00CC}"/>
              </a:ext>
            </a:extLst>
          </p:cNvPr>
          <p:cNvSpPr>
            <a:spLocks noGrp="1"/>
          </p:cNvSpPr>
          <p:nvPr>
            <p:ph type="title"/>
          </p:nvPr>
        </p:nvSpPr>
        <p:spPr/>
        <p:txBody>
          <a:bodyPr>
            <a:normAutofit fontScale="90000"/>
          </a:bodyPr>
          <a:lstStyle/>
          <a:p>
            <a:r>
              <a:rPr lang="en-US" dirty="0"/>
              <a:t>Elite Controller State in Perinatal HIV Infection (2019)</a:t>
            </a:r>
          </a:p>
        </p:txBody>
      </p:sp>
      <p:sp>
        <p:nvSpPr>
          <p:cNvPr id="8" name="Content Placeholder 7">
            <a:extLst>
              <a:ext uri="{FF2B5EF4-FFF2-40B4-BE49-F238E27FC236}">
                <a16:creationId xmlns:a16="http://schemas.microsoft.com/office/drawing/2014/main" id="{B5E3DE18-22B7-7741-8931-64B1650E42A1}"/>
              </a:ext>
            </a:extLst>
          </p:cNvPr>
          <p:cNvSpPr>
            <a:spLocks noGrp="1"/>
          </p:cNvSpPr>
          <p:nvPr>
            <p:ph idx="1"/>
          </p:nvPr>
        </p:nvSpPr>
        <p:spPr>
          <a:xfrm>
            <a:off x="750480" y="1444928"/>
            <a:ext cx="6357686" cy="4731587"/>
          </a:xfrm>
        </p:spPr>
        <p:txBody>
          <a:bodyPr>
            <a:normAutofit fontScale="77500" lnSpcReduction="20000"/>
          </a:bodyPr>
          <a:lstStyle/>
          <a:p>
            <a:r>
              <a:rPr lang="en-US" sz="3100" dirty="0">
                <a:solidFill>
                  <a:schemeClr val="tx1"/>
                </a:solidFill>
              </a:rPr>
              <a:t>Estimated prevalence of </a:t>
            </a:r>
            <a:r>
              <a:rPr lang="en-US" sz="3100" dirty="0"/>
              <a:t>0.08% (95% CI 0.04 – 0.14%) </a:t>
            </a:r>
            <a:endParaRPr lang="en-US" sz="3100" dirty="0">
              <a:solidFill>
                <a:schemeClr val="tx1"/>
              </a:solidFill>
            </a:endParaRPr>
          </a:p>
          <a:p>
            <a:pPr lvl="1"/>
            <a:r>
              <a:rPr lang="en-US" dirty="0">
                <a:solidFill>
                  <a:schemeClr val="tx1"/>
                </a:solidFill>
              </a:rPr>
              <a:t>11 cases in 23,359 children from 10 cohorts</a:t>
            </a:r>
            <a:r>
              <a:rPr lang="en-US" dirty="0"/>
              <a:t> in South Africa, Brazil, Thailand and Europe</a:t>
            </a:r>
            <a:endParaRPr lang="en-US" dirty="0">
              <a:solidFill>
                <a:schemeClr val="tx1"/>
              </a:solidFill>
            </a:endParaRPr>
          </a:p>
          <a:p>
            <a:r>
              <a:rPr lang="en-US" dirty="0">
                <a:solidFill>
                  <a:schemeClr val="tx1"/>
                </a:solidFill>
              </a:rPr>
              <a:t>Takes years to achieve </a:t>
            </a:r>
          </a:p>
          <a:p>
            <a:pPr lvl="1"/>
            <a:r>
              <a:rPr lang="en-US" dirty="0">
                <a:solidFill>
                  <a:schemeClr val="tx1"/>
                </a:solidFill>
              </a:rPr>
              <a:t>median </a:t>
            </a:r>
            <a:r>
              <a:rPr lang="en-US" dirty="0"/>
              <a:t>age of viremia control of 6.5 years </a:t>
            </a:r>
          </a:p>
          <a:p>
            <a:r>
              <a:rPr lang="en-US" dirty="0">
                <a:solidFill>
                  <a:schemeClr val="tx1"/>
                </a:solidFill>
              </a:rPr>
              <a:t>Associated with early loss of immune control </a:t>
            </a:r>
          </a:p>
          <a:p>
            <a:pPr lvl="1"/>
            <a:r>
              <a:rPr lang="en-US" dirty="0"/>
              <a:t>46% (5/11) lost control of viremia at a median age of 12.6 years</a:t>
            </a:r>
          </a:p>
          <a:p>
            <a:r>
              <a:rPr lang="en-US" dirty="0">
                <a:solidFill>
                  <a:schemeClr val="tx1"/>
                </a:solidFill>
              </a:rPr>
              <a:t>Associated with being female </a:t>
            </a:r>
          </a:p>
          <a:p>
            <a:pPr lvl="1"/>
            <a:r>
              <a:rPr lang="en-US" dirty="0">
                <a:solidFill>
                  <a:schemeClr val="tx1"/>
                </a:solidFill>
              </a:rPr>
              <a:t>91% of 11 were girls</a:t>
            </a:r>
          </a:p>
          <a:p>
            <a:r>
              <a:rPr lang="en-US" dirty="0">
                <a:solidFill>
                  <a:schemeClr val="tx1"/>
                </a:solidFill>
              </a:rPr>
              <a:t>HLA-association unknown-not tested </a:t>
            </a:r>
          </a:p>
          <a:p>
            <a:endParaRPr lang="en-US" dirty="0">
              <a:solidFill>
                <a:schemeClr val="tx1"/>
              </a:solidFill>
            </a:endParaRPr>
          </a:p>
          <a:p>
            <a:endParaRPr lang="en-US" dirty="0"/>
          </a:p>
          <a:p>
            <a:endParaRPr lang="en-US" dirty="0">
              <a:solidFill>
                <a:schemeClr val="tx1"/>
              </a:solidFill>
            </a:endParaRPr>
          </a:p>
          <a:p>
            <a:pPr marL="457200" lvl="1" indent="0">
              <a:buNone/>
            </a:pPr>
            <a:endParaRPr lang="en-US" dirty="0"/>
          </a:p>
        </p:txBody>
      </p:sp>
      <p:sp>
        <p:nvSpPr>
          <p:cNvPr id="9" name="TextBox 8">
            <a:extLst>
              <a:ext uri="{FF2B5EF4-FFF2-40B4-BE49-F238E27FC236}">
                <a16:creationId xmlns:a16="http://schemas.microsoft.com/office/drawing/2014/main" id="{262F66E8-F087-BA44-AE9B-74368089B6F8}"/>
              </a:ext>
            </a:extLst>
          </p:cNvPr>
          <p:cNvSpPr txBox="1"/>
          <p:nvPr/>
        </p:nvSpPr>
        <p:spPr>
          <a:xfrm>
            <a:off x="8596720" y="5551096"/>
            <a:ext cx="2844800" cy="369332"/>
          </a:xfrm>
          <a:prstGeom prst="rect">
            <a:avLst/>
          </a:prstGeom>
          <a:noFill/>
        </p:spPr>
        <p:txBody>
          <a:bodyPr wrap="square" rtlCol="0">
            <a:spAutoFit/>
          </a:bodyPr>
          <a:lstStyle/>
          <a:p>
            <a:r>
              <a:rPr lang="en-US" dirty="0"/>
              <a:t>Vieira VA et al. AIDS 2019</a:t>
            </a:r>
          </a:p>
        </p:txBody>
      </p:sp>
      <p:pic>
        <p:nvPicPr>
          <p:cNvPr id="5" name="Picture 4">
            <a:extLst>
              <a:ext uri="{FF2B5EF4-FFF2-40B4-BE49-F238E27FC236}">
                <a16:creationId xmlns:a16="http://schemas.microsoft.com/office/drawing/2014/main" id="{22CAAA7F-52AF-0E44-BF08-C40E3607D7E5}"/>
              </a:ext>
            </a:extLst>
          </p:cNvPr>
          <p:cNvPicPr>
            <a:picLocks noChangeAspect="1"/>
          </p:cNvPicPr>
          <p:nvPr/>
        </p:nvPicPr>
        <p:blipFill rotWithShape="1">
          <a:blip r:embed="rId3"/>
          <a:srcRect t="7342"/>
          <a:stretch/>
        </p:blipFill>
        <p:spPr>
          <a:xfrm>
            <a:off x="7490819" y="1634707"/>
            <a:ext cx="4007270" cy="2312670"/>
          </a:xfrm>
          <a:prstGeom prst="rect">
            <a:avLst/>
          </a:prstGeom>
        </p:spPr>
      </p:pic>
      <p:sp>
        <p:nvSpPr>
          <p:cNvPr id="2" name="TextBox 1">
            <a:extLst>
              <a:ext uri="{FF2B5EF4-FFF2-40B4-BE49-F238E27FC236}">
                <a16:creationId xmlns:a16="http://schemas.microsoft.com/office/drawing/2014/main" id="{B7CD5332-D6A1-B34D-9DCF-44E43F758048}"/>
              </a:ext>
            </a:extLst>
          </p:cNvPr>
          <p:cNvSpPr txBox="1"/>
          <p:nvPr/>
        </p:nvSpPr>
        <p:spPr>
          <a:xfrm>
            <a:off x="7911839" y="3947377"/>
            <a:ext cx="3165230" cy="584775"/>
          </a:xfrm>
          <a:prstGeom prst="rect">
            <a:avLst/>
          </a:prstGeom>
          <a:noFill/>
        </p:spPr>
        <p:txBody>
          <a:bodyPr wrap="square" rtlCol="0">
            <a:spAutoFit/>
          </a:bodyPr>
          <a:lstStyle/>
          <a:p>
            <a:r>
              <a:rPr lang="en-US" sz="1600" i="1" dirty="0"/>
              <a:t>Representative case showing loss of viremic control in adolescence</a:t>
            </a:r>
          </a:p>
        </p:txBody>
      </p:sp>
    </p:spTree>
    <p:extLst>
      <p:ext uri="{BB962C8B-B14F-4D97-AF65-F5344CB8AC3E}">
        <p14:creationId xmlns:p14="http://schemas.microsoft.com/office/powerpoint/2010/main" val="1175362697"/>
      </p:ext>
    </p:extLst>
  </p:cSld>
  <p:clrMapOvr>
    <a:masterClrMapping/>
  </p:clrMapOvr>
  <p:timing>
    <p:tnLst>
      <p:par>
        <p:cTn id="1" dur="indefinite" restart="never" nodeType="tmRoot"/>
      </p:par>
    </p:tnLst>
  </p:timing>
</p:sld>
</file>

<file path=ppt/theme/theme1.xml><?xml version="1.0" encoding="utf-8"?>
<a:theme xmlns:a="http://schemas.openxmlformats.org/drawingml/2006/main" name="AIDS 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DBD3347-1A0F-45F0-B4B5-B886B317FA11}" vid="{2289ECF3-0365-4EFC-8344-95011E66FD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AIDS2016_template</Template>
  <TotalTime>16118</TotalTime>
  <Words>1603</Words>
  <Application>Microsoft Office PowerPoint</Application>
  <PresentationFormat>Widescreen</PresentationFormat>
  <Paragraphs>381</Paragraphs>
  <Slides>23</Slides>
  <Notes>12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3" baseType="lpstr">
      <vt:lpstr>ＭＳ Ｐゴシック</vt:lpstr>
      <vt:lpstr>Arial</vt:lpstr>
      <vt:lpstr>Calibri</vt:lpstr>
      <vt:lpstr>Franklin Gothic Book</vt:lpstr>
      <vt:lpstr>Franklin Gothic Medium</vt:lpstr>
      <vt:lpstr>Helvetica</vt:lpstr>
      <vt:lpstr>Helvetica Light</vt:lpstr>
      <vt:lpstr>Raleway</vt:lpstr>
      <vt:lpstr>AIDS 2016_Template</vt:lpstr>
      <vt:lpstr>Prism 5</vt:lpstr>
      <vt:lpstr>PowerPoint Presentation</vt:lpstr>
      <vt:lpstr>Long Term HIV Control in Pediatric Populations</vt:lpstr>
      <vt:lpstr>Global summary of the AIDS epidemic 2018   </vt:lpstr>
      <vt:lpstr>HIV IMMUNOPATHOGENESIS DIFFERS SIGNIFICANTLY IN perinatal and adult infection</vt:lpstr>
      <vt:lpstr>High Risk of Death in First Two Years of Life with Untreated Perinatal HIV Infection</vt:lpstr>
      <vt:lpstr>Higher Plasma Viral Loads and Longer Time to Viral Load Set point in Perinatal vs. Adult HIV Infection</vt:lpstr>
      <vt:lpstr>Immune Aspects of Perinatal Infection </vt:lpstr>
      <vt:lpstr>Non-Progressors and Elite Control  in Perinatal and Adult HIV Infection</vt:lpstr>
      <vt:lpstr>Elite Controller State in Perinatal HIV Infection (2019)</vt:lpstr>
      <vt:lpstr>Perinatal vs. Adult HIV infection</vt:lpstr>
      <vt:lpstr>Transformation of Perinatal HIV Infection  with Early ART</vt:lpstr>
      <vt:lpstr>cases of post-treatment control in perinatal HIV infection WITH VERY EARLY AND EARLY art (2013-2019)</vt:lpstr>
      <vt:lpstr>The Case of HIV Remission  in the “Mississippi Baby”</vt:lpstr>
      <vt:lpstr>Viral and Immune Profiles of the Mississippi Baby During Post-Treatment Control</vt:lpstr>
      <vt:lpstr>Rebound Viremia Profile in the ”Mississippi baby”</vt:lpstr>
      <vt:lpstr>Post-Treatment Control in a Perinatally HIV-Infected Adolescent:“French Teenager”</vt:lpstr>
      <vt:lpstr>Post-Treatment Control in a Perinatally  HIV-Infected “South African Boy” (2017)</vt:lpstr>
      <vt:lpstr>Virologic and Immunologic Profiles during Post-Treatment Control in the “South African Boy”</vt:lpstr>
      <vt:lpstr>Summary of Perinatal Post-Treatment Control Cases (2013-2019)</vt:lpstr>
      <vt:lpstr>Summary of Perinatal Post-treatment Control Cases (2013-2019)</vt:lpstr>
      <vt:lpstr>Way Forward: Post-treatment Control (ART-free Remission)  Strategies for Pediatric Populations (2019)</vt:lpstr>
      <vt:lpstr>Thank you</vt:lpstr>
      <vt:lpstr>Acknowledgements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Entwistle</dc:creator>
  <cp:lastModifiedBy>Media</cp:lastModifiedBy>
  <cp:revision>375</cp:revision>
  <cp:lastPrinted>2017-01-16T15:31:13Z</cp:lastPrinted>
  <dcterms:created xsi:type="dcterms:W3CDTF">2017-01-13T09:09:35Z</dcterms:created>
  <dcterms:modified xsi:type="dcterms:W3CDTF">2019-07-23T15:32:25Z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