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605" r:id="rId3"/>
    <p:sldId id="723" r:id="rId4"/>
    <p:sldId id="727" r:id="rId5"/>
    <p:sldId id="728" r:id="rId6"/>
    <p:sldId id="566" r:id="rId7"/>
    <p:sldId id="708" r:id="rId8"/>
    <p:sldId id="707" r:id="rId9"/>
    <p:sldId id="568" r:id="rId10"/>
    <p:sldId id="608" r:id="rId11"/>
    <p:sldId id="718" r:id="rId12"/>
    <p:sldId id="603" r:id="rId13"/>
    <p:sldId id="729" r:id="rId14"/>
    <p:sldId id="609" r:id="rId15"/>
    <p:sldId id="704" r:id="rId16"/>
    <p:sldId id="697" r:id="rId17"/>
    <p:sldId id="710" r:id="rId18"/>
    <p:sldId id="711" r:id="rId19"/>
    <p:sldId id="712" r:id="rId20"/>
    <p:sldId id="706" r:id="rId21"/>
    <p:sldId id="720" r:id="rId22"/>
    <p:sldId id="721" r:id="rId23"/>
    <p:sldId id="685" r:id="rId24"/>
    <p:sldId id="730" r:id="rId25"/>
    <p:sldId id="725" r:id="rId26"/>
    <p:sldId id="726" r:id="rId27"/>
    <p:sldId id="717" r:id="rId28"/>
    <p:sldId id="719" r:id="rId29"/>
    <p:sldId id="722" r:id="rId30"/>
    <p:sldId id="582" r:id="rId31"/>
    <p:sldId id="258" r:id="rId32"/>
    <p:sldId id="260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ED1C24"/>
    <a:srgbClr val="A88000"/>
    <a:srgbClr val="F8E08E"/>
    <a:srgbClr val="FEF3D4"/>
    <a:srgbClr val="5DA9DD"/>
    <a:srgbClr val="E8303B"/>
    <a:srgbClr val="383333"/>
    <a:srgbClr val="C26E68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74435" autoAdjust="0"/>
  </p:normalViewPr>
  <p:slideViewPr>
    <p:cSldViewPr snapToGrid="0" snapToObjects="1">
      <p:cViewPr varScale="1">
        <p:scale>
          <a:sx n="50" d="100"/>
          <a:sy n="50" d="100"/>
        </p:scale>
        <p:origin x="492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Vaccine (</a:t>
          </a:r>
          <a:r>
            <a:rPr lang="en-US" sz="2000" b="1" dirty="0" err="1"/>
            <a:t>mAb</a:t>
          </a:r>
          <a:r>
            <a:rPr lang="en-US" sz="2000" b="1" dirty="0"/>
            <a:t>)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23908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Placebo 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50787" custLinFactNeighborX="1152" custLinFactNeighborY="34646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Vaccine (</a:t>
          </a:r>
          <a:r>
            <a:rPr lang="en-US" sz="2000" b="1" dirty="0" err="1"/>
            <a:t>mAb</a:t>
          </a:r>
          <a:r>
            <a:rPr lang="en-US" sz="2000" b="1" dirty="0"/>
            <a:t>)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23908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Placebo 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50787" custLinFactNeighborX="1152" custLinFactNeighborY="34646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Vaccine (</a:t>
          </a:r>
          <a:r>
            <a:rPr lang="en-US" sz="2000" b="1" dirty="0" err="1"/>
            <a:t>mAb</a:t>
          </a:r>
          <a:r>
            <a:rPr lang="en-US" sz="2000" b="1" dirty="0"/>
            <a:t>)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23908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12492B-687C-49F7-A656-6734CF0CC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2D59B-BC9C-4420-A34C-000A8607E9E0}">
      <dgm:prSet phldrT="[Text]" custT="1"/>
      <dgm:spPr/>
      <dgm:t>
        <a:bodyPr/>
        <a:lstStyle/>
        <a:p>
          <a:r>
            <a:rPr lang="en-US" sz="2000" b="1" dirty="0"/>
            <a:t>Placebo  </a:t>
          </a:r>
        </a:p>
      </dgm:t>
    </dgm:pt>
    <dgm:pt modelId="{9E90E097-28FF-4451-B7F2-CCB682360804}" type="parTrans" cxnId="{CCD84FD1-2CCE-4F4E-A008-4D6D743521FC}">
      <dgm:prSet/>
      <dgm:spPr/>
      <dgm:t>
        <a:bodyPr/>
        <a:lstStyle/>
        <a:p>
          <a:endParaRPr lang="en-US"/>
        </a:p>
      </dgm:t>
    </dgm:pt>
    <dgm:pt modelId="{DB0FABEC-79BF-4AF3-9C11-04AF820D0241}" type="sibTrans" cxnId="{CCD84FD1-2CCE-4F4E-A008-4D6D743521FC}">
      <dgm:prSet/>
      <dgm:spPr/>
      <dgm:t>
        <a:bodyPr/>
        <a:lstStyle/>
        <a:p>
          <a:endParaRPr lang="en-US"/>
        </a:p>
      </dgm:t>
    </dgm:pt>
    <dgm:pt modelId="{D9283E6E-CE36-47D1-A98D-1504BAAD04D0}" type="pres">
      <dgm:prSet presAssocID="{A412492B-687C-49F7-A656-6734CF0CCA49}" presName="linearFlow" presStyleCnt="0">
        <dgm:presLayoutVars>
          <dgm:resizeHandles val="exact"/>
        </dgm:presLayoutVars>
      </dgm:prSet>
      <dgm:spPr/>
    </dgm:pt>
    <dgm:pt modelId="{4A9C08F9-03B0-4396-9C79-9C8F17006C9D}" type="pres">
      <dgm:prSet presAssocID="{9B02D59B-BC9C-4420-A34C-000A8607E9E0}" presName="node" presStyleLbl="node1" presStyleIdx="0" presStyleCnt="1" custScaleX="150787" custLinFactNeighborX="1152" custLinFactNeighborY="34646">
        <dgm:presLayoutVars>
          <dgm:bulletEnabled val="1"/>
        </dgm:presLayoutVars>
      </dgm:prSet>
      <dgm:spPr/>
    </dgm:pt>
  </dgm:ptLst>
  <dgm:cxnLst>
    <dgm:cxn modelId="{E894F4AC-E69A-4B53-BE18-F45CF791601E}" type="presOf" srcId="{9B02D59B-BC9C-4420-A34C-000A8607E9E0}" destId="{4A9C08F9-03B0-4396-9C79-9C8F17006C9D}" srcOrd="0" destOrd="0" presId="urn:microsoft.com/office/officeart/2005/8/layout/process2"/>
    <dgm:cxn modelId="{CCD84FD1-2CCE-4F4E-A008-4D6D743521FC}" srcId="{A412492B-687C-49F7-A656-6734CF0CCA49}" destId="{9B02D59B-BC9C-4420-A34C-000A8607E9E0}" srcOrd="0" destOrd="0" parTransId="{9E90E097-28FF-4451-B7F2-CCB682360804}" sibTransId="{DB0FABEC-79BF-4AF3-9C11-04AF820D0241}"/>
    <dgm:cxn modelId="{F271CBF1-66B1-448A-A5CC-D669660D30FD}" type="presOf" srcId="{A412492B-687C-49F7-A656-6734CF0CCA49}" destId="{D9283E6E-CE36-47D1-A98D-1504BAAD04D0}" srcOrd="0" destOrd="0" presId="urn:microsoft.com/office/officeart/2005/8/layout/process2"/>
    <dgm:cxn modelId="{95C41470-2301-487D-AAC0-87DE130739A1}" type="presParOf" srcId="{D9283E6E-CE36-47D1-A98D-1504BAAD04D0}" destId="{4A9C08F9-03B0-4396-9C79-9C8F17006C9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0" y="343"/>
          <a:ext cx="1985681" cy="70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Vaccine (</a:t>
          </a:r>
          <a:r>
            <a:rPr lang="en-US" sz="2000" b="1" kern="1200" dirty="0" err="1"/>
            <a:t>mAb</a:t>
          </a:r>
          <a:r>
            <a:rPr lang="en-US" sz="2000" b="1" kern="1200" dirty="0"/>
            <a:t>) </a:t>
          </a:r>
        </a:p>
      </dsp:txBody>
      <dsp:txXfrm>
        <a:off x="20555" y="20898"/>
        <a:ext cx="1944571" cy="66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4" y="0"/>
          <a:ext cx="1906660" cy="70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Placebo  </a:t>
          </a:r>
        </a:p>
      </dsp:txBody>
      <dsp:txXfrm>
        <a:off x="20579" y="20575"/>
        <a:ext cx="1865510" cy="661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0" y="343"/>
          <a:ext cx="1985681" cy="70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Vaccine (</a:t>
          </a:r>
          <a:r>
            <a:rPr lang="en-US" sz="2000" b="1" kern="1200" dirty="0" err="1"/>
            <a:t>mAb</a:t>
          </a:r>
          <a:r>
            <a:rPr lang="en-US" sz="2000" b="1" kern="1200" dirty="0"/>
            <a:t>) </a:t>
          </a:r>
        </a:p>
      </dsp:txBody>
      <dsp:txXfrm>
        <a:off x="20555" y="20898"/>
        <a:ext cx="1944571" cy="660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4" y="0"/>
          <a:ext cx="1906660" cy="70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Placebo  </a:t>
          </a:r>
        </a:p>
      </dsp:txBody>
      <dsp:txXfrm>
        <a:off x="20579" y="20575"/>
        <a:ext cx="1865510" cy="661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0" y="343"/>
          <a:ext cx="1985681" cy="70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Vaccine (</a:t>
          </a:r>
          <a:r>
            <a:rPr lang="en-US" sz="2000" b="1" kern="1200" dirty="0" err="1"/>
            <a:t>mAb</a:t>
          </a:r>
          <a:r>
            <a:rPr lang="en-US" sz="2000" b="1" kern="1200" dirty="0"/>
            <a:t>) </a:t>
          </a:r>
        </a:p>
      </dsp:txBody>
      <dsp:txXfrm>
        <a:off x="20555" y="20898"/>
        <a:ext cx="1944571" cy="660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08F9-03B0-4396-9C79-9C8F17006C9D}">
      <dsp:nvSpPr>
        <dsp:cNvPr id="0" name=""/>
        <dsp:cNvSpPr/>
      </dsp:nvSpPr>
      <dsp:spPr>
        <a:xfrm>
          <a:off x="4" y="0"/>
          <a:ext cx="1906660" cy="70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Placebo  </a:t>
          </a:r>
        </a:p>
      </dsp:txBody>
      <dsp:txXfrm>
        <a:off x="20579" y="20575"/>
        <a:ext cx="1865510" cy="66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CAB6-1BE9-4005-87E3-049CDE9F7C7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37A83-AF6A-4429-893A-2D456D55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04D9F-B3FF-419A-A421-70D84D98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15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04D9F-B3FF-419A-A421-70D84D98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7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04D9F-B3FF-419A-A421-70D84D98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04D9F-B3FF-419A-A421-70D84D98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4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04D9F-B3FF-419A-A421-70D84D98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8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4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3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6653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7689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5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78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4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1431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select list of references that provide more background and details of the points if you are interested.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7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7A83-AF6A-4429-893A-2D456D5583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20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187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2191-87D4-4AC0-A1CE-DE3B5ADA0783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4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81F10E-3413-43FD-9236-541E3F1D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FFC2AA-910F-4EF9-B6C4-6EA8F3953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2DA31-07B9-4D67-B5A3-9CBD84E0D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813472" y="764704"/>
            <a:ext cx="8544949" cy="1295400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>
              <a:defRPr lang="bg-BG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182EF3-F312-49B9-8E00-DCF4C0846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B287A4-C842-422B-8DEF-09337DD9C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1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546616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7BFA8-B64E-42A3-8EC8-8D91C4C8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D0F5E-9D77-4136-AC98-63A74154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85EDD1-BF86-49CE-89E8-9BE8973A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89364C-EB16-45CD-8425-A496C0CA1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A21D7-AFB5-408D-B5CF-413A060FB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EB9BBE-143C-4797-80FD-282998A98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9B6E41-0567-4A3F-AAA5-02D8D163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Designing Future </a:t>
            </a:r>
            <a:r>
              <a:rPr lang="en-US" u="sng" dirty="0"/>
              <a:t>Vaccine or Monoclonal Antibody</a:t>
            </a:r>
            <a:r>
              <a:rPr lang="en-US" dirty="0"/>
              <a:t> HIV Prevention Efficacy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3759200"/>
            <a:ext cx="10515600" cy="1680048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Yunda Huang</a:t>
            </a:r>
          </a:p>
          <a:p>
            <a:endParaRPr lang="en-US" b="1" dirty="0"/>
          </a:p>
          <a:p>
            <a:r>
              <a:rPr lang="en-US" b="1" dirty="0"/>
              <a:t>Joint work with Holly Janes, Peter Gilbert </a:t>
            </a:r>
          </a:p>
          <a:p>
            <a:pPr>
              <a:spcBef>
                <a:spcPts val="1200"/>
              </a:spcBef>
            </a:pPr>
            <a:r>
              <a:rPr lang="en-US" dirty="0"/>
              <a:t>Fred Hutchinson Cancer Research Center, Seattle, USA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204CD-00DD-47B7-B0DF-B56D3B91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48" y="5502748"/>
            <a:ext cx="2081349" cy="48727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460D7F-66F1-4777-AE10-24D1721F1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D158-97E7-4485-BEC0-52863D5F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C774-DECA-4812-B375-6C71994D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Designs of current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Vaccine or Monoclonal Antibody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HIV Prevention Efficacy Trials</a:t>
            </a:r>
          </a:p>
          <a:p>
            <a:r>
              <a:rPr lang="en-US" dirty="0"/>
              <a:t>Designs of future vaccine/</a:t>
            </a:r>
            <a:r>
              <a:rPr lang="en-US" dirty="0" err="1"/>
              <a:t>mAb</a:t>
            </a:r>
            <a:r>
              <a:rPr lang="en-US" dirty="0"/>
              <a:t> efficacy trials </a:t>
            </a:r>
          </a:p>
          <a:p>
            <a:pPr lvl="1"/>
            <a:r>
              <a:rPr lang="en-US" dirty="0"/>
              <a:t>Placebo-control vs. active-control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Role of correlates of protection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Remarks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AADDF-1864-4C22-A999-96F04563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2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182953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/>
              <a:t>Ongoing HIV Prevention Efficacy Trials Evaluating </a:t>
            </a:r>
            <a:br>
              <a:rPr lang="en-US" sz="3200" dirty="0"/>
            </a:br>
            <a:r>
              <a:rPr lang="en-US" sz="3200" dirty="0"/>
              <a:t>Vaccines, Monoclonal Antibodies (</a:t>
            </a:r>
            <a:r>
              <a:rPr lang="en-US" sz="3200" dirty="0" err="1"/>
              <a:t>mAbs</a:t>
            </a:r>
            <a:r>
              <a:rPr lang="en-US" sz="3200" dirty="0"/>
              <a:t>), or </a:t>
            </a:r>
            <a:r>
              <a:rPr lang="en-US" sz="3200" dirty="0" err="1"/>
              <a:t>PrEP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" y="999510"/>
          <a:ext cx="12192000" cy="5322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(Region), Sample Size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End of  Study*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HVTN703/HPTN081 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effectLst/>
                        </a:rPr>
                        <a:t>mAb</a:t>
                      </a:r>
                      <a:r>
                        <a:rPr lang="en-US" sz="1800" kern="1200" dirty="0">
                          <a:effectLst/>
                        </a:rPr>
                        <a:t>: Intravenous</a:t>
                      </a:r>
                      <a:r>
                        <a:rPr lang="en-US" sz="1800" kern="1200" baseline="0" dirty="0">
                          <a:effectLst/>
                        </a:rPr>
                        <a:t> infusion of </a:t>
                      </a:r>
                      <a:r>
                        <a:rPr lang="en-US" sz="1800" kern="1200" dirty="0">
                          <a:effectLst/>
                        </a:rPr>
                        <a:t>VRC01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kern="1200" dirty="0">
                          <a:effectLst/>
                        </a:rPr>
                        <a:t>), n=1924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(Americas/Europe), n=2701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72">
                <a:tc>
                  <a:txBody>
                    <a:bodyPr/>
                    <a:lstStyle/>
                    <a:p>
                      <a:r>
                        <a:rPr lang="en-US" sz="1800" dirty="0"/>
                        <a:t>HVTN 702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effectLst/>
                        </a:rPr>
                        <a:t>: </a:t>
                      </a:r>
                      <a:r>
                        <a:rPr lang="en-US" sz="1800" kern="1200" dirty="0" err="1">
                          <a:effectLst/>
                        </a:rPr>
                        <a:t>ALVAC+subtype</a:t>
                      </a:r>
                      <a:r>
                        <a:rPr lang="en-US" sz="1800" kern="1200" dirty="0">
                          <a:effectLst/>
                        </a:rPr>
                        <a:t> C gp120/MF59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Men+Women</a:t>
                      </a:r>
                      <a:r>
                        <a:rPr lang="en-US" sz="1800" dirty="0"/>
                        <a:t> (South</a:t>
                      </a:r>
                      <a:r>
                        <a:rPr lang="en-US" sz="1800" baseline="0" dirty="0"/>
                        <a:t> Africa), n=5406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52348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HVTN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effectLst/>
                        </a:rPr>
                        <a:t>: Ad26.Mos4.HIV + subtype C    gp140/alum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kern="1200" dirty="0">
                          <a:effectLst/>
                        </a:rPr>
                        <a:t>), n=2600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78738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HVTN 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: Ad26.Mos4.HIV + subtype C &amp; Mosaic gp140/alum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MSM+TG 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Americas/Europe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), n=3800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687041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PrEPVacc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PrEP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/Vaccine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 oral </a:t>
                      </a:r>
                      <a:r>
                        <a:rPr lang="en-US" dirty="0"/>
                        <a:t>TAF/FTC vs. TDF/FTC &amp;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DNA-HIV-PT123 + AIDSVAX B/E vs. DNA-HIV-PT123 plus CN54gp140/MPLA + MVA-CMDR/CN54gp140/MPLA vs.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placebo  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Men+Women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), n=1688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26399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HPTN 083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HPTN 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: Injectable (cabotegravir) vs. oral (TDF-FTC)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MSM+TGW (Americas/Asia/South Africa), n=4500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), n=3200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9377" y="6366495"/>
            <a:ext cx="304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2000" dirty="0"/>
              <a:t>End of primary follow-up </a:t>
            </a:r>
            <a:endParaRPr lang="en-US" sz="16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E7ADE-9BDB-4BAE-A06A-AC0B59B9AADF}"/>
              </a:ext>
            </a:extLst>
          </p:cNvPr>
          <p:cNvSpPr/>
          <p:nvPr/>
        </p:nvSpPr>
        <p:spPr>
          <a:xfrm>
            <a:off x="45720" y="5404038"/>
            <a:ext cx="12100560" cy="918249"/>
          </a:xfrm>
          <a:prstGeom prst="rect">
            <a:avLst/>
          </a:prstGeom>
          <a:noFill/>
          <a:ln w="1270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0427-68D0-4EC5-81B8-16C191E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024"/>
            <a:ext cx="112503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Design Options of Future Vaccine (</a:t>
            </a:r>
            <a:r>
              <a:rPr lang="en-US" dirty="0" err="1"/>
              <a:t>mAb</a:t>
            </a:r>
            <a:r>
              <a:rPr lang="en-US" dirty="0"/>
              <a:t>) Efficacy Trials Accounting for Injectable </a:t>
            </a:r>
            <a:r>
              <a:rPr lang="en-US" dirty="0" err="1"/>
              <a:t>PrEP</a:t>
            </a:r>
            <a:r>
              <a:rPr lang="en-US" dirty="0"/>
              <a:t> Trial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A-F011-4D5B-95CE-773A74BD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292106"/>
            <a:ext cx="11353801" cy="5238348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Two trial design options: </a:t>
            </a:r>
          </a:p>
          <a:p>
            <a:pPr lvl="1"/>
            <a:r>
              <a:rPr lang="en-US" sz="2600" b="1" u="sng" dirty="0">
                <a:solidFill>
                  <a:schemeClr val="tx1"/>
                </a:solidFill>
              </a:rPr>
              <a:t>Placebo-control</a:t>
            </a:r>
            <a:r>
              <a:rPr lang="en-US" sz="2600" b="1" dirty="0">
                <a:solidFill>
                  <a:srgbClr val="0070C0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Randomize to vaccine (</a:t>
            </a:r>
            <a:r>
              <a:rPr lang="en-US" sz="2600" b="1" dirty="0" err="1">
                <a:solidFill>
                  <a:schemeClr val="tx1"/>
                </a:solidFill>
              </a:rPr>
              <a:t>mAb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b="1" dirty="0">
                <a:solidFill>
                  <a:srgbClr val="0070C0"/>
                </a:solidFill>
              </a:rPr>
              <a:t> vs. placebo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Question addressed: </a:t>
            </a:r>
            <a:r>
              <a:rPr lang="en-US" sz="2600" dirty="0">
                <a:solidFill>
                  <a:schemeClr val="tx1"/>
                </a:solidFill>
              </a:rPr>
              <a:t>Absolute vaccine (</a:t>
            </a:r>
            <a:r>
              <a:rPr lang="en-US" sz="2600" dirty="0" err="1">
                <a:solidFill>
                  <a:schemeClr val="tx1"/>
                </a:solidFill>
              </a:rPr>
              <a:t>mAb</a:t>
            </a:r>
            <a:r>
              <a:rPr lang="en-US" sz="2600" dirty="0">
                <a:solidFill>
                  <a:schemeClr val="tx1"/>
                </a:solidFill>
              </a:rPr>
              <a:t>) prevention efficacy</a:t>
            </a:r>
          </a:p>
          <a:p>
            <a:pPr marL="457200" lvl="1" indent="0">
              <a:buNone/>
            </a:pPr>
            <a:r>
              <a:rPr lang="en-US" sz="2600" dirty="0"/>
              <a:t>OR</a:t>
            </a:r>
          </a:p>
          <a:p>
            <a:pPr lvl="1"/>
            <a:r>
              <a:rPr lang="en-US" sz="2600" b="1" u="sng" dirty="0">
                <a:solidFill>
                  <a:schemeClr val="tx1"/>
                </a:solidFill>
              </a:rPr>
              <a:t>Active control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Randomize to vaccine (</a:t>
            </a:r>
            <a:r>
              <a:rPr lang="en-US" sz="2600" b="1" dirty="0" err="1">
                <a:solidFill>
                  <a:schemeClr val="tx1"/>
                </a:solidFill>
              </a:rPr>
              <a:t>mAb</a:t>
            </a:r>
            <a:r>
              <a:rPr lang="en-US" sz="2600" b="1" dirty="0">
                <a:solidFill>
                  <a:schemeClr val="tx1"/>
                </a:solidFill>
              </a:rPr>
              <a:t>) </a:t>
            </a:r>
            <a:r>
              <a:rPr lang="en-US" sz="2600" b="1" dirty="0">
                <a:solidFill>
                  <a:schemeClr val="accent1"/>
                </a:solidFill>
              </a:rPr>
              <a:t>vs. injectable </a:t>
            </a:r>
            <a:r>
              <a:rPr lang="en-US" sz="2600" b="1" dirty="0" err="1">
                <a:solidFill>
                  <a:schemeClr val="accent1"/>
                </a:solidFill>
              </a:rPr>
              <a:t>PrEP</a:t>
            </a:r>
            <a:endParaRPr lang="en-US" sz="2600" b="1" dirty="0">
              <a:solidFill>
                <a:schemeClr val="accent1"/>
              </a:solidFill>
            </a:endParaRP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Question addressed: </a:t>
            </a:r>
            <a:r>
              <a:rPr lang="en-US" sz="2600" dirty="0">
                <a:solidFill>
                  <a:schemeClr val="tx1"/>
                </a:solidFill>
              </a:rPr>
              <a:t>Relative/comparative prevention efficacy 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</a:rPr>
              <a:t>In both designs, all participants have facilitated access to oral </a:t>
            </a:r>
            <a:r>
              <a:rPr lang="en-US" sz="2600" b="1" dirty="0" err="1">
                <a:solidFill>
                  <a:schemeClr val="tx1"/>
                </a:solidFill>
              </a:rPr>
              <a:t>PrEP</a:t>
            </a:r>
            <a:r>
              <a:rPr lang="en-US" sz="2600" b="1" dirty="0">
                <a:solidFill>
                  <a:schemeClr val="tx1"/>
                </a:solidFill>
              </a:rPr>
              <a:t> as part of the s</a:t>
            </a:r>
            <a:r>
              <a:rPr lang="en-US" sz="2600" b="1" dirty="0"/>
              <a:t>tandard-of-prevention package; 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/>
              <a:t>In placebo-control design, all participants have facilitated access to injectable </a:t>
            </a:r>
            <a:r>
              <a:rPr lang="en-US" sz="2600" b="1" dirty="0" err="1"/>
              <a:t>PrEP</a:t>
            </a:r>
            <a:endParaRPr lang="en-US" sz="2600" b="1" dirty="0"/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/>
              <a:t>In active-control design, only participants assigned to the active-control arm receive injectable </a:t>
            </a:r>
            <a:r>
              <a:rPr lang="en-US" sz="2600" b="1" dirty="0" err="1"/>
              <a:t>PrEP</a:t>
            </a:r>
            <a:endParaRPr lang="en-US" sz="2600" b="1" dirty="0"/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B940-CB96-48EE-A594-466C1B7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10E5-DEF9-4A41-99F8-FDE080D7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0427-68D0-4EC5-81B8-16C191E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024"/>
            <a:ext cx="112503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Design Options of Future Vaccine (</a:t>
            </a:r>
            <a:r>
              <a:rPr lang="en-US" dirty="0" err="1"/>
              <a:t>mAb</a:t>
            </a:r>
            <a:r>
              <a:rPr lang="en-US" dirty="0"/>
              <a:t>) Efficacy Trials Accounting for Injectable </a:t>
            </a:r>
            <a:r>
              <a:rPr lang="en-US" dirty="0" err="1"/>
              <a:t>PrEP</a:t>
            </a:r>
            <a:r>
              <a:rPr lang="en-US" dirty="0"/>
              <a:t> Trial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A-F011-4D5B-95CE-773A74BD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292106"/>
            <a:ext cx="11353801" cy="5238348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Two trial design options: </a:t>
            </a:r>
          </a:p>
          <a:p>
            <a:pPr lvl="1"/>
            <a:r>
              <a:rPr lang="en-US" sz="2600" b="1" u="sng" dirty="0">
                <a:solidFill>
                  <a:schemeClr val="tx1"/>
                </a:solidFill>
              </a:rPr>
              <a:t>Placebo-control</a:t>
            </a:r>
            <a:r>
              <a:rPr lang="en-US" sz="2600" b="1" dirty="0">
                <a:solidFill>
                  <a:srgbClr val="0070C0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Randomize to vaccine (</a:t>
            </a:r>
            <a:r>
              <a:rPr lang="en-US" sz="2600" b="1" dirty="0" err="1">
                <a:solidFill>
                  <a:schemeClr val="tx1"/>
                </a:solidFill>
              </a:rPr>
              <a:t>mAb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b="1" dirty="0">
                <a:solidFill>
                  <a:srgbClr val="0070C0"/>
                </a:solidFill>
              </a:rPr>
              <a:t> vs. placebo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Question addressed: </a:t>
            </a:r>
            <a:r>
              <a:rPr lang="en-US" sz="2600" dirty="0">
                <a:solidFill>
                  <a:schemeClr val="tx1"/>
                </a:solidFill>
              </a:rPr>
              <a:t>Absolute vaccine (</a:t>
            </a:r>
            <a:r>
              <a:rPr lang="en-US" sz="2600" dirty="0" err="1">
                <a:solidFill>
                  <a:schemeClr val="tx1"/>
                </a:solidFill>
              </a:rPr>
              <a:t>mAb</a:t>
            </a:r>
            <a:r>
              <a:rPr lang="en-US" sz="2600" dirty="0">
                <a:solidFill>
                  <a:schemeClr val="tx1"/>
                </a:solidFill>
              </a:rPr>
              <a:t>) prevention efficacy</a:t>
            </a:r>
          </a:p>
          <a:p>
            <a:pPr marL="457200" lvl="1" indent="0">
              <a:buNone/>
            </a:pPr>
            <a:r>
              <a:rPr lang="en-US" sz="2600" dirty="0"/>
              <a:t>OR</a:t>
            </a:r>
          </a:p>
          <a:p>
            <a:pPr lvl="1"/>
            <a:r>
              <a:rPr lang="en-US" sz="2600" b="1" u="sng" dirty="0">
                <a:solidFill>
                  <a:schemeClr val="tx1"/>
                </a:solidFill>
              </a:rPr>
              <a:t>Active control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Randomize to vaccine (</a:t>
            </a:r>
            <a:r>
              <a:rPr lang="en-US" sz="2600" b="1" dirty="0" err="1">
                <a:solidFill>
                  <a:schemeClr val="tx1"/>
                </a:solidFill>
              </a:rPr>
              <a:t>mAb</a:t>
            </a:r>
            <a:r>
              <a:rPr lang="en-US" sz="2600" b="1" dirty="0">
                <a:solidFill>
                  <a:schemeClr val="tx1"/>
                </a:solidFill>
              </a:rPr>
              <a:t>) </a:t>
            </a:r>
            <a:r>
              <a:rPr lang="en-US" sz="2600" b="1" dirty="0">
                <a:solidFill>
                  <a:schemeClr val="accent1"/>
                </a:solidFill>
              </a:rPr>
              <a:t>vs. injectable </a:t>
            </a:r>
            <a:r>
              <a:rPr lang="en-US" sz="2600" b="1" dirty="0" err="1">
                <a:solidFill>
                  <a:schemeClr val="accent1"/>
                </a:solidFill>
              </a:rPr>
              <a:t>PrEP</a:t>
            </a:r>
            <a:endParaRPr lang="en-US" sz="2600" b="1" dirty="0">
              <a:solidFill>
                <a:schemeClr val="accent1"/>
              </a:solidFill>
            </a:endParaRP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Question addressed: </a:t>
            </a:r>
            <a:r>
              <a:rPr lang="en-US" sz="2600" dirty="0">
                <a:solidFill>
                  <a:schemeClr val="tx1"/>
                </a:solidFill>
              </a:rPr>
              <a:t>Relative/comparative prevention efficacy 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</a:rPr>
              <a:t>In both designs, all participants have facilitated access to oral </a:t>
            </a:r>
            <a:r>
              <a:rPr lang="en-US" sz="2600" b="1" dirty="0" err="1">
                <a:solidFill>
                  <a:schemeClr val="tx1"/>
                </a:solidFill>
              </a:rPr>
              <a:t>PrEP</a:t>
            </a:r>
            <a:r>
              <a:rPr lang="en-US" sz="2600" b="1" dirty="0">
                <a:solidFill>
                  <a:schemeClr val="tx1"/>
                </a:solidFill>
              </a:rPr>
              <a:t> as part of the s</a:t>
            </a:r>
            <a:r>
              <a:rPr lang="en-US" sz="2600" b="1" dirty="0"/>
              <a:t>tandard-of-prevention package; 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/>
              <a:t>In placebo-control design, all participants have facilitated access to injectable </a:t>
            </a:r>
            <a:r>
              <a:rPr lang="en-US" sz="2600" b="1" dirty="0" err="1"/>
              <a:t>PrEP</a:t>
            </a:r>
            <a:endParaRPr lang="en-US" sz="2600" b="1" dirty="0"/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600" b="1" dirty="0"/>
              <a:t>In active-control design, only participants assigned to the active-control arm receive injectable </a:t>
            </a:r>
            <a:r>
              <a:rPr lang="en-US" sz="2600" b="1" dirty="0" err="1"/>
              <a:t>PrEP</a:t>
            </a:r>
            <a:endParaRPr lang="en-US" sz="2600" b="1" dirty="0"/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B940-CB96-48EE-A594-466C1B7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10E5-DEF9-4A41-99F8-FDE080D7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6F306-3177-4B3B-B552-157C356CB3F4}"/>
              </a:ext>
            </a:extLst>
          </p:cNvPr>
          <p:cNvSpPr/>
          <p:nvPr/>
        </p:nvSpPr>
        <p:spPr>
          <a:xfrm>
            <a:off x="0" y="1790700"/>
            <a:ext cx="12100560" cy="871342"/>
          </a:xfrm>
          <a:prstGeom prst="rect">
            <a:avLst/>
          </a:prstGeom>
          <a:noFill/>
          <a:ln w="1270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C987D-0444-48B2-BD96-4187598E32CD}"/>
              </a:ext>
            </a:extLst>
          </p:cNvPr>
          <p:cNvSpPr/>
          <p:nvPr/>
        </p:nvSpPr>
        <p:spPr>
          <a:xfrm>
            <a:off x="50496" y="3975099"/>
            <a:ext cx="12100560" cy="1402119"/>
          </a:xfrm>
          <a:prstGeom prst="rect">
            <a:avLst/>
          </a:prstGeom>
          <a:noFill/>
          <a:ln w="1270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D158-97E7-4485-BEC0-52863D5F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C774-DECA-4812-B375-6C71994D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Designs of current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Vaccine or Monoclonal Antibody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HIV Prevention Efficacy Trials</a:t>
            </a:r>
          </a:p>
          <a:p>
            <a:r>
              <a:rPr lang="en-US" dirty="0"/>
              <a:t>Designing future vaccine/</a:t>
            </a:r>
            <a:r>
              <a:rPr lang="en-US" dirty="0" err="1"/>
              <a:t>mAb</a:t>
            </a:r>
            <a:r>
              <a:rPr lang="en-US" dirty="0"/>
              <a:t> efficacy trials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Placebo-control vs. active-control </a:t>
            </a:r>
          </a:p>
          <a:p>
            <a:pPr lvl="1"/>
            <a:r>
              <a:rPr lang="en-US" dirty="0"/>
              <a:t>Role of correlates of protection 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Remarks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2BBE0-620F-46F7-AE7E-5893228E0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1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22714"/>
            <a:ext cx="11165840" cy="835496"/>
          </a:xfrm>
        </p:spPr>
        <p:txBody>
          <a:bodyPr/>
          <a:lstStyle/>
          <a:p>
            <a:r>
              <a:rPr lang="en-US" sz="3200" dirty="0"/>
              <a:t>Background: Correlates of Protection </a:t>
            </a:r>
            <a:br>
              <a:rPr lang="en-US" sz="3200" dirty="0"/>
            </a:br>
            <a:r>
              <a:rPr lang="en-US" sz="3200" dirty="0"/>
              <a:t>– Iterating Towards A Highly Efficacious Preventive Vaccine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4160" y="1343147"/>
            <a:ext cx="11663680" cy="484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8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Key </a:t>
            </a: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secondary objectives of 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vaccine (</a:t>
            </a:r>
            <a:r>
              <a:rPr lang="en-US" b="1" kern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mAb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) efficacy trials: </a:t>
            </a:r>
          </a:p>
          <a:p>
            <a:pPr marL="857250" lvl="1" indent="-457200" defTabSz="914400">
              <a:spcBef>
                <a:spcPts val="6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Assess whether and how efficacy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depends on</a:t>
            </a: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host marker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levels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1C3B61"/>
              </a:solidFill>
              <a:effectLst/>
              <a:uLnTx/>
              <a:uFillTx/>
              <a:latin typeface="Arial"/>
              <a:ea typeface="ヒラギノ角ゴ Pro W3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A6A9B7-5DF5-4F6E-BB71-384E1EBCE430}"/>
              </a:ext>
            </a:extLst>
          </p:cNvPr>
          <p:cNvGrpSpPr/>
          <p:nvPr/>
        </p:nvGrpSpPr>
        <p:grpSpPr>
          <a:xfrm>
            <a:off x="264160" y="3013747"/>
            <a:ext cx="4488871" cy="3379848"/>
            <a:chOff x="0" y="135245"/>
            <a:chExt cx="4488871" cy="337984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956DDE9-FED0-4071-B775-CFA226A0A1AB}"/>
                </a:ext>
              </a:extLst>
            </p:cNvPr>
            <p:cNvSpPr/>
            <p:nvPr/>
          </p:nvSpPr>
          <p:spPr>
            <a:xfrm>
              <a:off x="0" y="227746"/>
              <a:ext cx="4488871" cy="3249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60EAB4-894E-44A9-8708-FA9D19426905}"/>
                </a:ext>
              </a:extLst>
            </p:cNvPr>
            <p:cNvGrpSpPr/>
            <p:nvPr/>
          </p:nvGrpSpPr>
          <p:grpSpPr>
            <a:xfrm>
              <a:off x="37596" y="135245"/>
              <a:ext cx="4302390" cy="3379848"/>
              <a:chOff x="354207" y="597967"/>
              <a:chExt cx="6442583" cy="4986428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0E4DDA8-33B0-40B3-80C6-7572BA3431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5594" y="814978"/>
                <a:ext cx="0" cy="41863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B713C9D-58A2-47C4-8C6A-E8BB3A548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594" y="5003440"/>
                <a:ext cx="5240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504880-95E0-463E-9AB0-5722AB3AC75A}"/>
                  </a:ext>
                </a:extLst>
              </p:cNvPr>
              <p:cNvSpPr txBox="1"/>
              <p:nvPr/>
            </p:nvSpPr>
            <p:spPr>
              <a:xfrm>
                <a:off x="2436475" y="4943223"/>
                <a:ext cx="4360315" cy="64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Marker Level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12282-AB45-4B64-B0F0-B8D92CBC4A44}"/>
                  </a:ext>
                </a:extLst>
              </p:cNvPr>
              <p:cNvSpPr txBox="1"/>
              <p:nvPr/>
            </p:nvSpPr>
            <p:spPr>
              <a:xfrm rot="16200000">
                <a:off x="-1480295" y="2432469"/>
                <a:ext cx="4360322" cy="69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Prevention Efficacy </a:t>
                </a:r>
              </a:p>
            </p:txBody>
          </p: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DF07D9-76E6-4D2C-80DB-C940144CD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2627A1-3F09-45C7-B100-04331DF10078}"/>
              </a:ext>
            </a:extLst>
          </p:cNvPr>
          <p:cNvSpPr/>
          <p:nvPr/>
        </p:nvSpPr>
        <p:spPr>
          <a:xfrm>
            <a:off x="1023582" y="3411940"/>
            <a:ext cx="3043451" cy="2402006"/>
          </a:xfrm>
          <a:custGeom>
            <a:avLst/>
            <a:gdLst>
              <a:gd name="connsiteX0" fmla="*/ 0 w 3043451"/>
              <a:gd name="connsiteY0" fmla="*/ 2402006 h 2402006"/>
              <a:gd name="connsiteX1" fmla="*/ 545911 w 3043451"/>
              <a:gd name="connsiteY1" fmla="*/ 2129051 h 2402006"/>
              <a:gd name="connsiteX2" fmla="*/ 1078173 w 3043451"/>
              <a:gd name="connsiteY2" fmla="*/ 764275 h 2402006"/>
              <a:gd name="connsiteX3" fmla="*/ 1665027 w 3043451"/>
              <a:gd name="connsiteY3" fmla="*/ 191069 h 2402006"/>
              <a:gd name="connsiteX4" fmla="*/ 3043451 w 3043451"/>
              <a:gd name="connsiteY4" fmla="*/ 0 h 2402006"/>
              <a:gd name="connsiteX5" fmla="*/ 3043451 w 3043451"/>
              <a:gd name="connsiteY5" fmla="*/ 0 h 240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451" h="2402006">
                <a:moveTo>
                  <a:pt x="0" y="2402006"/>
                </a:moveTo>
                <a:cubicBezTo>
                  <a:pt x="183108" y="2402006"/>
                  <a:pt x="366216" y="2402006"/>
                  <a:pt x="545911" y="2129051"/>
                </a:cubicBezTo>
                <a:cubicBezTo>
                  <a:pt x="725606" y="1856096"/>
                  <a:pt x="891654" y="1087272"/>
                  <a:pt x="1078173" y="764275"/>
                </a:cubicBezTo>
                <a:cubicBezTo>
                  <a:pt x="1264692" y="441278"/>
                  <a:pt x="1337481" y="318448"/>
                  <a:pt x="1665027" y="191069"/>
                </a:cubicBezTo>
                <a:cubicBezTo>
                  <a:pt x="1992573" y="63690"/>
                  <a:pt x="3043451" y="0"/>
                  <a:pt x="3043451" y="0"/>
                </a:cubicBezTo>
                <a:lnTo>
                  <a:pt x="3043451" y="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A600F-6F56-4F15-8E4A-596C6969D8D7}"/>
              </a:ext>
            </a:extLst>
          </p:cNvPr>
          <p:cNvSpPr txBox="1"/>
          <p:nvPr/>
        </p:nvSpPr>
        <p:spPr>
          <a:xfrm>
            <a:off x="5239121" y="3308295"/>
            <a:ext cx="65798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atin typeface="Franklin Gothic Book" panose="020B0503020102020204" pitchFamily="34" charset="0"/>
              </a:rPr>
              <a:t>Host markers in vaccine or </a:t>
            </a:r>
            <a:r>
              <a:rPr lang="en-US" sz="2400" b="1" kern="0" dirty="0" err="1">
                <a:latin typeface="Franklin Gothic Book" panose="020B0503020102020204" pitchFamily="34" charset="0"/>
              </a:rPr>
              <a:t>mAb</a:t>
            </a:r>
            <a:r>
              <a:rPr lang="en-US" sz="2400" b="1" kern="0" dirty="0">
                <a:latin typeface="Franklin Gothic Book" panose="020B0503020102020204" pitchFamily="34" charset="0"/>
              </a:rPr>
              <a:t> trials, e.g.,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Vaccine</a:t>
            </a:r>
            <a:r>
              <a:rPr lang="en-US" sz="2400" dirty="0"/>
              <a:t>: vaccine-induced neutralization or other functional responses in vaccine recipients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mAb</a:t>
            </a:r>
            <a:r>
              <a:rPr lang="en-US" sz="2400" dirty="0"/>
              <a:t>: serum </a:t>
            </a:r>
            <a:r>
              <a:rPr lang="en-US" sz="2400" dirty="0" err="1"/>
              <a:t>mAb</a:t>
            </a:r>
            <a:r>
              <a:rPr lang="en-US" sz="2400" dirty="0"/>
              <a:t> concentration or neutralization titer in </a:t>
            </a:r>
            <a:r>
              <a:rPr lang="en-US" sz="2400" dirty="0" err="1"/>
              <a:t>mAb</a:t>
            </a:r>
            <a:r>
              <a:rPr lang="en-US" sz="2400" dirty="0"/>
              <a:t> recipients </a:t>
            </a:r>
          </a:p>
          <a:p>
            <a:pPr lvl="1"/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2869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64160" y="1343147"/>
            <a:ext cx="11663680" cy="484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8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Key </a:t>
            </a: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secondary objectives of </a:t>
            </a: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vaccine (</a:t>
            </a:r>
            <a:r>
              <a:rPr lang="en-US" b="1" kern="0" dirty="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mAb</a:t>
            </a: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) efficacy trials:</a:t>
            </a:r>
          </a:p>
          <a:p>
            <a:pPr marL="857250" lvl="1" indent="-457200" defTabSz="914400">
              <a:spcBef>
                <a:spcPts val="6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Assess whether and how efficacy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depends on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host marker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levels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BC07EC8-1748-4109-87E0-E54514C5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1" y="2925390"/>
            <a:ext cx="5574260" cy="34442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A82F419-15A8-409D-83B3-29CA6D06575D}"/>
              </a:ext>
            </a:extLst>
          </p:cNvPr>
          <p:cNvSpPr txBox="1"/>
          <p:nvPr/>
        </p:nvSpPr>
        <p:spPr>
          <a:xfrm>
            <a:off x="5860882" y="6415149"/>
            <a:ext cx="315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 et al., Lancet ID 2014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F81FA-6665-412E-B3DD-DACDE6E8D92E}"/>
              </a:ext>
            </a:extLst>
          </p:cNvPr>
          <p:cNvSpPr txBox="1"/>
          <p:nvPr/>
        </p:nvSpPr>
        <p:spPr>
          <a:xfrm>
            <a:off x="6736080" y="3830320"/>
            <a:ext cx="4591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is analogous to assessing how HIV incidence varies with </a:t>
            </a:r>
            <a:r>
              <a:rPr lang="en-US" sz="2800" b="1" dirty="0" err="1"/>
              <a:t>PrEP</a:t>
            </a:r>
            <a:r>
              <a:rPr lang="en-US" sz="2800" b="1" dirty="0"/>
              <a:t> drug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B68A352-6623-483A-A48B-B09B16A75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128AF-5F46-4519-9468-93251EE39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B9FBA6F-1F20-4988-B6B4-1A2D55D7F30C}"/>
              </a:ext>
            </a:extLst>
          </p:cNvPr>
          <p:cNvSpPr txBox="1">
            <a:spLocks/>
          </p:cNvSpPr>
          <p:nvPr/>
        </p:nvSpPr>
        <p:spPr>
          <a:xfrm>
            <a:off x="762000" y="122714"/>
            <a:ext cx="11165840" cy="835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bg-BG" sz="4400" b="1" kern="1200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/>
              <a:t>Background: Correlates of Protection </a:t>
            </a:r>
            <a:br>
              <a:rPr lang="en-US" sz="3200"/>
            </a:br>
            <a:r>
              <a:rPr lang="en-US" sz="3200"/>
              <a:t>– Iterating Towards A Highly Efficacious Preventive Vaccine</a:t>
            </a:r>
          </a:p>
        </p:txBody>
      </p:sp>
    </p:spTree>
    <p:extLst>
      <p:ext uri="{BB962C8B-B14F-4D97-AF65-F5344CB8AC3E}">
        <p14:creationId xmlns:p14="http://schemas.microsoft.com/office/powerpoint/2010/main" val="14296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64160" y="1343147"/>
            <a:ext cx="11663680" cy="484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8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Key </a:t>
            </a: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secondary objectives of 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vaccine (</a:t>
            </a:r>
            <a:r>
              <a:rPr lang="en-US" b="1" kern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mAb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) efficacy trials: </a:t>
            </a:r>
          </a:p>
          <a:p>
            <a:pPr marL="857250" lvl="1" indent="-457200" defTabSz="914400">
              <a:spcBef>
                <a:spcPts val="6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Assess whether and how efficacy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depends on</a:t>
            </a: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host marker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levels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1C3B61"/>
              </a:solidFill>
              <a:effectLst/>
              <a:uLnTx/>
              <a:uFillTx/>
              <a:latin typeface="Arial"/>
              <a:ea typeface="ヒラギノ角ゴ Pro W3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A6A9B7-5DF5-4F6E-BB71-384E1EBCE430}"/>
              </a:ext>
            </a:extLst>
          </p:cNvPr>
          <p:cNvGrpSpPr/>
          <p:nvPr/>
        </p:nvGrpSpPr>
        <p:grpSpPr>
          <a:xfrm>
            <a:off x="264160" y="3013747"/>
            <a:ext cx="4488871" cy="3379848"/>
            <a:chOff x="0" y="135245"/>
            <a:chExt cx="4488871" cy="337984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956DDE9-FED0-4071-B775-CFA226A0A1AB}"/>
                </a:ext>
              </a:extLst>
            </p:cNvPr>
            <p:cNvSpPr/>
            <p:nvPr/>
          </p:nvSpPr>
          <p:spPr>
            <a:xfrm>
              <a:off x="0" y="227746"/>
              <a:ext cx="4488871" cy="3249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60EAB4-894E-44A9-8708-FA9D19426905}"/>
                </a:ext>
              </a:extLst>
            </p:cNvPr>
            <p:cNvGrpSpPr/>
            <p:nvPr/>
          </p:nvGrpSpPr>
          <p:grpSpPr>
            <a:xfrm>
              <a:off x="37596" y="135245"/>
              <a:ext cx="4302390" cy="3379848"/>
              <a:chOff x="354207" y="597967"/>
              <a:chExt cx="6442583" cy="4986428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0E4DDA8-33B0-40B3-80C6-7572BA3431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5594" y="814978"/>
                <a:ext cx="0" cy="41863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B713C9D-58A2-47C4-8C6A-E8BB3A548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594" y="5003440"/>
                <a:ext cx="5240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504880-95E0-463E-9AB0-5722AB3AC75A}"/>
                  </a:ext>
                </a:extLst>
              </p:cNvPr>
              <p:cNvSpPr txBox="1"/>
              <p:nvPr/>
            </p:nvSpPr>
            <p:spPr>
              <a:xfrm>
                <a:off x="2436475" y="4943223"/>
                <a:ext cx="4360315" cy="64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Marker Level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12282-AB45-4B64-B0F0-B8D92CBC4A44}"/>
                  </a:ext>
                </a:extLst>
              </p:cNvPr>
              <p:cNvSpPr txBox="1"/>
              <p:nvPr/>
            </p:nvSpPr>
            <p:spPr>
              <a:xfrm rot="16200000">
                <a:off x="-1480295" y="2432469"/>
                <a:ext cx="4360322" cy="69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Prevention Efficacy </a:t>
                </a:r>
              </a:p>
            </p:txBody>
          </p: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DF07D9-76E6-4D2C-80DB-C940144CD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2627A1-3F09-45C7-B100-04331DF10078}"/>
              </a:ext>
            </a:extLst>
          </p:cNvPr>
          <p:cNvSpPr/>
          <p:nvPr/>
        </p:nvSpPr>
        <p:spPr>
          <a:xfrm>
            <a:off x="1023582" y="3411940"/>
            <a:ext cx="3043451" cy="2402006"/>
          </a:xfrm>
          <a:custGeom>
            <a:avLst/>
            <a:gdLst>
              <a:gd name="connsiteX0" fmla="*/ 0 w 3043451"/>
              <a:gd name="connsiteY0" fmla="*/ 2402006 h 2402006"/>
              <a:gd name="connsiteX1" fmla="*/ 545911 w 3043451"/>
              <a:gd name="connsiteY1" fmla="*/ 2129051 h 2402006"/>
              <a:gd name="connsiteX2" fmla="*/ 1078173 w 3043451"/>
              <a:gd name="connsiteY2" fmla="*/ 764275 h 2402006"/>
              <a:gd name="connsiteX3" fmla="*/ 1665027 w 3043451"/>
              <a:gd name="connsiteY3" fmla="*/ 191069 h 2402006"/>
              <a:gd name="connsiteX4" fmla="*/ 3043451 w 3043451"/>
              <a:gd name="connsiteY4" fmla="*/ 0 h 2402006"/>
              <a:gd name="connsiteX5" fmla="*/ 3043451 w 3043451"/>
              <a:gd name="connsiteY5" fmla="*/ 0 h 240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451" h="2402006">
                <a:moveTo>
                  <a:pt x="0" y="2402006"/>
                </a:moveTo>
                <a:cubicBezTo>
                  <a:pt x="183108" y="2402006"/>
                  <a:pt x="366216" y="2402006"/>
                  <a:pt x="545911" y="2129051"/>
                </a:cubicBezTo>
                <a:cubicBezTo>
                  <a:pt x="725606" y="1856096"/>
                  <a:pt x="891654" y="1087272"/>
                  <a:pt x="1078173" y="764275"/>
                </a:cubicBezTo>
                <a:cubicBezTo>
                  <a:pt x="1264692" y="441278"/>
                  <a:pt x="1337481" y="318448"/>
                  <a:pt x="1665027" y="191069"/>
                </a:cubicBezTo>
                <a:cubicBezTo>
                  <a:pt x="1992573" y="63690"/>
                  <a:pt x="3043451" y="0"/>
                  <a:pt x="3043451" y="0"/>
                </a:cubicBezTo>
                <a:lnTo>
                  <a:pt x="3043451" y="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02274-1018-4F44-B2D3-BA690DDA3A03}"/>
              </a:ext>
            </a:extLst>
          </p:cNvPr>
          <p:cNvSpPr txBox="1"/>
          <p:nvPr/>
        </p:nvSpPr>
        <p:spPr>
          <a:xfrm>
            <a:off x="5192096" y="3307273"/>
            <a:ext cx="67357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atin typeface="Franklin Gothic Book" panose="020B0503020102020204" pitchFamily="34" charset="0"/>
              </a:rPr>
              <a:t>Host markers predictive of prevention efficacy </a:t>
            </a:r>
            <a:endParaRPr lang="en-US" sz="2400" b="1" kern="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endParaRPr lang="en-US" sz="2400" b="1" kern="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r>
              <a:rPr lang="en-US" sz="2400" b="1" kern="0" dirty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endParaRPr lang="en-US" sz="1600" b="1" kern="0" dirty="0">
              <a:latin typeface="Franklin Gothic Book" panose="020B0503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kern="0" dirty="0">
                <a:latin typeface="Franklin Gothic Book" panose="020B0503020102020204" pitchFamily="34" charset="0"/>
              </a:rPr>
              <a:t>-- Build vaccines that induce the response in more people </a:t>
            </a:r>
          </a:p>
          <a:p>
            <a:pPr>
              <a:spcBef>
                <a:spcPts val="1200"/>
              </a:spcBef>
            </a:pPr>
            <a:r>
              <a:rPr lang="en-US" sz="2400" b="1" kern="0" dirty="0">
                <a:latin typeface="Franklin Gothic Book" panose="020B0503020102020204" pitchFamily="34" charset="0"/>
              </a:rPr>
              <a:t>-- B</a:t>
            </a:r>
            <a:r>
              <a:rPr lang="en-US" sz="2400" b="1" dirty="0">
                <a:latin typeface="Franklin Gothic Book" panose="020B0503020102020204" pitchFamily="34" charset="0"/>
              </a:rPr>
              <a:t>uild vaccines that induce higher levels of these responses</a:t>
            </a:r>
            <a:endParaRPr lang="en-US" sz="2400" b="1" kern="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9F35449-0806-4D12-90AE-42345EFFC463}"/>
              </a:ext>
            </a:extLst>
          </p:cNvPr>
          <p:cNvSpPr/>
          <p:nvPr/>
        </p:nvSpPr>
        <p:spPr>
          <a:xfrm>
            <a:off x="7807021" y="3914331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F5B4E59B-1C7A-47EE-9DE5-34F76BBEA583}"/>
              </a:ext>
            </a:extLst>
          </p:cNvPr>
          <p:cNvSpPr txBox="1">
            <a:spLocks/>
          </p:cNvSpPr>
          <p:nvPr/>
        </p:nvSpPr>
        <p:spPr>
          <a:xfrm>
            <a:off x="762000" y="122714"/>
            <a:ext cx="11165840" cy="835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bg-BG" sz="4400" b="1" kern="1200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/>
              <a:t>Background: Correlates of Protection </a:t>
            </a:r>
            <a:br>
              <a:rPr lang="en-US" sz="3200"/>
            </a:br>
            <a:r>
              <a:rPr lang="en-US" sz="3200"/>
              <a:t>– Iterating Towards A Highly Efficacious Preventive Vaccine</a:t>
            </a:r>
          </a:p>
        </p:txBody>
      </p:sp>
    </p:spTree>
    <p:extLst>
      <p:ext uri="{BB962C8B-B14F-4D97-AF65-F5344CB8AC3E}">
        <p14:creationId xmlns:p14="http://schemas.microsoft.com/office/powerpoint/2010/main" val="16386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64160" y="1070009"/>
            <a:ext cx="11663680" cy="484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8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0" indent="-457200" defTabSz="914400">
              <a:lnSpc>
                <a:spcPct val="100000"/>
              </a:lnSpc>
              <a:spcBef>
                <a:spcPts val="600"/>
              </a:spcBef>
              <a:buClr>
                <a:srgbClr val="89C348"/>
              </a:buClr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Key secondary objectives of vaccine (</a:t>
            </a:r>
            <a:r>
              <a:rPr lang="en-US" b="1" kern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mAb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) efficacy trials:</a:t>
            </a:r>
          </a:p>
          <a:p>
            <a:pPr marL="857250" lvl="1" indent="-457200" defTabSz="914400">
              <a:spcBef>
                <a:spcPts val="6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Assess whether and how efficacy depends on </a:t>
            </a:r>
            <a:r>
              <a:rPr lang="en-US" sz="3200" b="1" u="sng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host marker</a:t>
            </a:r>
            <a:r>
              <a:rPr lang="en-US" sz="3200" b="1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levels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/>
            </a:endParaRPr>
          </a:p>
          <a:p>
            <a:pPr marL="857250" lvl="1" indent="-457200" defTabSz="914400">
              <a:spcBef>
                <a:spcPts val="12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Assess whether and how efficacy depends on the genotypic and phenotypic features of the breakthrough founder HIV-1 </a:t>
            </a:r>
            <a:r>
              <a:rPr lang="en-US" sz="3600" u="sng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viruses </a:t>
            </a:r>
            <a:endParaRPr lang="en-US" u="sng" kern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857250" lvl="1" indent="-457200" defTabSz="914400">
              <a:lnSpc>
                <a:spcPts val="3600"/>
              </a:lnSpc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9C348"/>
              </a:buClr>
              <a:buSzPct val="9000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C3B61"/>
              </a:solidFill>
              <a:effectLst/>
              <a:uLnTx/>
              <a:uFillTx/>
              <a:latin typeface="Arial"/>
              <a:ea typeface="ヒラギノ角ゴ Pro W3" charset="0"/>
            </a:endParaRP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E9CCE4FF-4C19-43F1-B9F3-118DB7848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0B2979-ED20-4E3E-A503-A8F8D8195AE6}"/>
              </a:ext>
            </a:extLst>
          </p:cNvPr>
          <p:cNvGrpSpPr/>
          <p:nvPr/>
        </p:nvGrpSpPr>
        <p:grpSpPr>
          <a:xfrm>
            <a:off x="350290" y="3160839"/>
            <a:ext cx="5136106" cy="3406921"/>
            <a:chOff x="-138117" y="135245"/>
            <a:chExt cx="5136106" cy="3406921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67BEC4E-165F-4E2C-8ECA-E9502A57C4B1}"/>
                </a:ext>
              </a:extLst>
            </p:cNvPr>
            <p:cNvSpPr/>
            <p:nvPr/>
          </p:nvSpPr>
          <p:spPr>
            <a:xfrm>
              <a:off x="0" y="227746"/>
              <a:ext cx="4488871" cy="3249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C78BE7-DCD4-4953-A6CE-DB286C6F84EA}"/>
                </a:ext>
              </a:extLst>
            </p:cNvPr>
            <p:cNvGrpSpPr/>
            <p:nvPr/>
          </p:nvGrpSpPr>
          <p:grpSpPr>
            <a:xfrm>
              <a:off x="-138117" y="135245"/>
              <a:ext cx="5136106" cy="3406921"/>
              <a:chOff x="91087" y="597967"/>
              <a:chExt cx="7691027" cy="5026370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18A3161-66A8-4E37-952C-6DB6D482CC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5594" y="814978"/>
                <a:ext cx="0" cy="41863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052522B0-BC58-49C3-B67C-A12D6DDE4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594" y="5003440"/>
                <a:ext cx="5240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D8E367-459C-4438-828E-1082C6FCB2A4}"/>
                  </a:ext>
                </a:extLst>
              </p:cNvPr>
              <p:cNvSpPr txBox="1"/>
              <p:nvPr/>
            </p:nvSpPr>
            <p:spPr>
              <a:xfrm>
                <a:off x="91087" y="4943224"/>
                <a:ext cx="7691027" cy="68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Feature of the HIV-1 Virus 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4443BD3-830A-444D-B8EA-397D8185C5F2}"/>
                  </a:ext>
                </a:extLst>
              </p:cNvPr>
              <p:cNvSpPr txBox="1"/>
              <p:nvPr/>
            </p:nvSpPr>
            <p:spPr>
              <a:xfrm rot="16200000">
                <a:off x="-1480295" y="2432469"/>
                <a:ext cx="4360322" cy="69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Prevention Efficacy </a:t>
                </a: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A0CE26-59C2-4240-A2B2-F1E34E2D466D}"/>
              </a:ext>
            </a:extLst>
          </p:cNvPr>
          <p:cNvSpPr/>
          <p:nvPr/>
        </p:nvSpPr>
        <p:spPr>
          <a:xfrm>
            <a:off x="1296537" y="3676595"/>
            <a:ext cx="3357350" cy="1741566"/>
          </a:xfrm>
          <a:custGeom>
            <a:avLst/>
            <a:gdLst>
              <a:gd name="connsiteX0" fmla="*/ 0 w 3357350"/>
              <a:gd name="connsiteY0" fmla="*/ 49244 h 1741566"/>
              <a:gd name="connsiteX1" fmla="*/ 1596788 w 3357350"/>
              <a:gd name="connsiteY1" fmla="*/ 213017 h 1741566"/>
              <a:gd name="connsiteX2" fmla="*/ 3357350 w 3357350"/>
              <a:gd name="connsiteY2" fmla="*/ 1741566 h 1741566"/>
              <a:gd name="connsiteX3" fmla="*/ 3357350 w 3357350"/>
              <a:gd name="connsiteY3" fmla="*/ 1741566 h 17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350" h="1741566">
                <a:moveTo>
                  <a:pt x="0" y="49244"/>
                </a:moveTo>
                <a:cubicBezTo>
                  <a:pt x="518615" y="-9897"/>
                  <a:pt x="1037230" y="-69037"/>
                  <a:pt x="1596788" y="213017"/>
                </a:cubicBezTo>
                <a:cubicBezTo>
                  <a:pt x="2156346" y="495071"/>
                  <a:pt x="3357350" y="1741566"/>
                  <a:pt x="3357350" y="1741566"/>
                </a:cubicBezTo>
                <a:lnTo>
                  <a:pt x="3357350" y="1741566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38643-1A97-4E9F-BE55-415F4779236E}"/>
              </a:ext>
            </a:extLst>
          </p:cNvPr>
          <p:cNvSpPr txBox="1"/>
          <p:nvPr/>
        </p:nvSpPr>
        <p:spPr>
          <a:xfrm>
            <a:off x="5239121" y="3676595"/>
            <a:ext cx="65798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atin typeface="Franklin Gothic Book" panose="020B0503020102020204" pitchFamily="34" charset="0"/>
              </a:rPr>
              <a:t>Features of the breakthrough founder HIV-1, e.g.,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Vaccine</a:t>
            </a:r>
            <a:r>
              <a:rPr lang="en-US" sz="2400" dirty="0"/>
              <a:t>: dissimilarity between the HIV-1 sequences in the vaccine vs. the virus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mAb</a:t>
            </a:r>
            <a:r>
              <a:rPr lang="en-US" sz="2400" dirty="0"/>
              <a:t>: neutralization potency of the </a:t>
            </a:r>
            <a:r>
              <a:rPr lang="en-US" sz="2400" dirty="0" err="1"/>
              <a:t>mAb</a:t>
            </a:r>
            <a:r>
              <a:rPr lang="en-US" sz="2400" dirty="0"/>
              <a:t> against the virus (e.g., IC</a:t>
            </a:r>
            <a:r>
              <a:rPr lang="en-US" sz="2400" baseline="-25000" dirty="0"/>
              <a:t>50</a:t>
            </a:r>
            <a:r>
              <a:rPr lang="en-US" sz="2400" dirty="0"/>
              <a:t>)</a:t>
            </a:r>
          </a:p>
          <a:p>
            <a:pPr lvl="1"/>
            <a:endParaRPr lang="en-US" sz="2400" baseline="-25000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F55D4B-5181-4565-98C7-B1D5A3959D46}"/>
              </a:ext>
            </a:extLst>
          </p:cNvPr>
          <p:cNvSpPr txBox="1">
            <a:spLocks/>
          </p:cNvSpPr>
          <p:nvPr/>
        </p:nvSpPr>
        <p:spPr>
          <a:xfrm>
            <a:off x="762000" y="122714"/>
            <a:ext cx="11165840" cy="835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bg-BG" sz="4400" b="1" kern="1200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/>
              <a:t>Background: Correlates of Protection </a:t>
            </a:r>
            <a:br>
              <a:rPr lang="en-US" sz="3200" dirty="0"/>
            </a:br>
            <a:r>
              <a:rPr lang="en-US" sz="3200" dirty="0"/>
              <a:t>– Iterating Towards A Highly Efficacious Preventive Vaccine</a:t>
            </a:r>
          </a:p>
        </p:txBody>
      </p:sp>
    </p:spTree>
    <p:extLst>
      <p:ext uri="{BB962C8B-B14F-4D97-AF65-F5344CB8AC3E}">
        <p14:creationId xmlns:p14="http://schemas.microsoft.com/office/powerpoint/2010/main" val="24131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64160" y="1070009"/>
            <a:ext cx="11663680" cy="484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8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0" indent="-457200" defTabSz="914400">
              <a:lnSpc>
                <a:spcPct val="100000"/>
              </a:lnSpc>
              <a:spcBef>
                <a:spcPts val="600"/>
              </a:spcBef>
              <a:buClr>
                <a:srgbClr val="89C348"/>
              </a:buClr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Key secondary objectives of vaccine (</a:t>
            </a:r>
            <a:r>
              <a:rPr lang="en-US" b="1" kern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mAb</a:t>
            </a:r>
            <a:r>
              <a:rPr lang="en-US" b="1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) efficacy trials:</a:t>
            </a:r>
          </a:p>
          <a:p>
            <a:pPr marL="857250" lvl="1" indent="-457200" defTabSz="914400">
              <a:spcBef>
                <a:spcPts val="6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Assess whether and how efficacy depends on </a:t>
            </a:r>
            <a:r>
              <a:rPr lang="en-US" sz="3200" b="1" u="sng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host marker</a:t>
            </a:r>
            <a:r>
              <a:rPr lang="en-US" sz="3200" b="1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kern="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levels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/>
            </a:endParaRPr>
          </a:p>
          <a:p>
            <a:pPr marL="857250" lvl="1" indent="-457200" defTabSz="914400">
              <a:spcBef>
                <a:spcPts val="1200"/>
              </a:spcBef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Assess whether and how efficacy depends on the genotypic and phenotypic features of the breakthrough founder HIV-1 </a:t>
            </a:r>
            <a:r>
              <a:rPr lang="en-US" sz="3600" u="sng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viruses </a:t>
            </a:r>
            <a:endParaRPr lang="en-US" u="sng" kern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857250" lvl="1" indent="-457200" defTabSz="914400">
              <a:lnSpc>
                <a:spcPts val="3600"/>
              </a:lnSpc>
              <a:buClr>
                <a:srgbClr val="89C348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9C348"/>
              </a:buClr>
              <a:buSzPct val="9000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C3B61"/>
              </a:solidFill>
              <a:effectLst/>
              <a:uLnTx/>
              <a:uFillTx/>
              <a:latin typeface="Arial"/>
              <a:ea typeface="ヒラギノ角ゴ Pro W3" charset="0"/>
            </a:endParaRP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E9CCE4FF-4C19-43F1-B9F3-118DB7848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0B2979-ED20-4E3E-A503-A8F8D8195AE6}"/>
              </a:ext>
            </a:extLst>
          </p:cNvPr>
          <p:cNvGrpSpPr/>
          <p:nvPr/>
        </p:nvGrpSpPr>
        <p:grpSpPr>
          <a:xfrm>
            <a:off x="350290" y="3160839"/>
            <a:ext cx="5136106" cy="3406921"/>
            <a:chOff x="-138117" y="135245"/>
            <a:chExt cx="5136106" cy="3406921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67BEC4E-165F-4E2C-8ECA-E9502A57C4B1}"/>
                </a:ext>
              </a:extLst>
            </p:cNvPr>
            <p:cNvSpPr/>
            <p:nvPr/>
          </p:nvSpPr>
          <p:spPr>
            <a:xfrm>
              <a:off x="0" y="227746"/>
              <a:ext cx="4488871" cy="3249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C78BE7-DCD4-4953-A6CE-DB286C6F84EA}"/>
                </a:ext>
              </a:extLst>
            </p:cNvPr>
            <p:cNvGrpSpPr/>
            <p:nvPr/>
          </p:nvGrpSpPr>
          <p:grpSpPr>
            <a:xfrm>
              <a:off x="-138117" y="135245"/>
              <a:ext cx="5136106" cy="3406921"/>
              <a:chOff x="91087" y="597967"/>
              <a:chExt cx="7691027" cy="5026370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18A3161-66A8-4E37-952C-6DB6D482CC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5594" y="814978"/>
                <a:ext cx="0" cy="41863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052522B0-BC58-49C3-B67C-A12D6DDE4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594" y="5003440"/>
                <a:ext cx="5240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D8E367-459C-4438-828E-1082C6FCB2A4}"/>
                  </a:ext>
                </a:extLst>
              </p:cNvPr>
              <p:cNvSpPr txBox="1"/>
              <p:nvPr/>
            </p:nvSpPr>
            <p:spPr>
              <a:xfrm>
                <a:off x="91087" y="4943224"/>
                <a:ext cx="7691027" cy="68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Feature of the HIV-1 Virus 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4443BD3-830A-444D-B8EA-397D8185C5F2}"/>
                  </a:ext>
                </a:extLst>
              </p:cNvPr>
              <p:cNvSpPr txBox="1"/>
              <p:nvPr/>
            </p:nvSpPr>
            <p:spPr>
              <a:xfrm rot="16200000">
                <a:off x="-1480295" y="2432469"/>
                <a:ext cx="4360322" cy="69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Prevention Efficacy </a:t>
                </a: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A0CE26-59C2-4240-A2B2-F1E34E2D466D}"/>
              </a:ext>
            </a:extLst>
          </p:cNvPr>
          <p:cNvSpPr/>
          <p:nvPr/>
        </p:nvSpPr>
        <p:spPr>
          <a:xfrm>
            <a:off x="1296537" y="3676595"/>
            <a:ext cx="3357350" cy="1741566"/>
          </a:xfrm>
          <a:custGeom>
            <a:avLst/>
            <a:gdLst>
              <a:gd name="connsiteX0" fmla="*/ 0 w 3357350"/>
              <a:gd name="connsiteY0" fmla="*/ 49244 h 1741566"/>
              <a:gd name="connsiteX1" fmla="*/ 1596788 w 3357350"/>
              <a:gd name="connsiteY1" fmla="*/ 213017 h 1741566"/>
              <a:gd name="connsiteX2" fmla="*/ 3357350 w 3357350"/>
              <a:gd name="connsiteY2" fmla="*/ 1741566 h 1741566"/>
              <a:gd name="connsiteX3" fmla="*/ 3357350 w 3357350"/>
              <a:gd name="connsiteY3" fmla="*/ 1741566 h 17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350" h="1741566">
                <a:moveTo>
                  <a:pt x="0" y="49244"/>
                </a:moveTo>
                <a:cubicBezTo>
                  <a:pt x="518615" y="-9897"/>
                  <a:pt x="1037230" y="-69037"/>
                  <a:pt x="1596788" y="213017"/>
                </a:cubicBezTo>
                <a:cubicBezTo>
                  <a:pt x="2156346" y="495071"/>
                  <a:pt x="3357350" y="1741566"/>
                  <a:pt x="3357350" y="1741566"/>
                </a:cubicBezTo>
                <a:lnTo>
                  <a:pt x="3357350" y="1741566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6BCA0-47CF-4A8A-B5D9-88B2B5BB60CB}"/>
              </a:ext>
            </a:extLst>
          </p:cNvPr>
          <p:cNvSpPr txBox="1"/>
          <p:nvPr/>
        </p:nvSpPr>
        <p:spPr>
          <a:xfrm>
            <a:off x="5486396" y="3429000"/>
            <a:ext cx="635531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r>
              <a:rPr lang="en-US" sz="2400" b="1" kern="0" dirty="0">
                <a:latin typeface="Franklin Gothic Book" panose="020B0503020102020204" pitchFamily="34" charset="0"/>
              </a:rPr>
              <a:t>Vaccine (</a:t>
            </a:r>
            <a:r>
              <a:rPr lang="en-US" sz="2400" b="1" kern="0" dirty="0" err="1">
                <a:latin typeface="Franklin Gothic Book" panose="020B0503020102020204" pitchFamily="34" charset="0"/>
              </a:rPr>
              <a:t>mAb</a:t>
            </a:r>
            <a:r>
              <a:rPr lang="en-US" sz="2400" b="1" kern="0" dirty="0">
                <a:latin typeface="Franklin Gothic Book" panose="020B0503020102020204" pitchFamily="34" charset="0"/>
              </a:rPr>
              <a:t>) works against some genotypes of viruses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endParaRPr lang="en-US" sz="2400" b="1" kern="0" dirty="0">
              <a:latin typeface="Franklin Gothic Book" panose="020B0503020102020204" pitchFamily="34" charset="0"/>
            </a:endParaRP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endParaRPr lang="en-US" sz="2400" b="1" kern="0" dirty="0">
              <a:latin typeface="Franklin Gothic Book" panose="020B0503020102020204" pitchFamily="34" charset="0"/>
            </a:endParaRP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r>
              <a:rPr lang="en-US" sz="2400" b="1" kern="0" dirty="0">
                <a:latin typeface="Franklin Gothic Book" panose="020B0503020102020204" pitchFamily="34" charset="0"/>
              </a:rPr>
              <a:t>Build vaccines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r>
              <a:rPr lang="en-US" sz="2400" b="1" kern="0" dirty="0">
                <a:latin typeface="Franklin Gothic Book" panose="020B0503020102020204" pitchFamily="34" charset="0"/>
              </a:rPr>
              <a:t>-- that generate responses against more viruses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C348"/>
              </a:buClr>
              <a:defRPr/>
            </a:pPr>
            <a:r>
              <a:rPr lang="en-US" sz="2400" b="1" kern="0" dirty="0">
                <a:latin typeface="Franklin Gothic Book" panose="020B0503020102020204" pitchFamily="34" charset="0"/>
              </a:rPr>
              <a:t>-- with additional HIV strains added </a:t>
            </a:r>
          </a:p>
          <a:p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3727F6C-A4B4-4ED1-BC68-1153C6DD9C95}"/>
              </a:ext>
            </a:extLst>
          </p:cNvPr>
          <p:cNvSpPr/>
          <p:nvPr/>
        </p:nvSpPr>
        <p:spPr>
          <a:xfrm>
            <a:off x="7632555" y="4312000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F4C6009B-C276-4DC9-84FA-C7BC81A58F99}"/>
              </a:ext>
            </a:extLst>
          </p:cNvPr>
          <p:cNvSpPr txBox="1">
            <a:spLocks/>
          </p:cNvSpPr>
          <p:nvPr/>
        </p:nvSpPr>
        <p:spPr>
          <a:xfrm>
            <a:off x="762000" y="122714"/>
            <a:ext cx="11165840" cy="835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bg-BG" sz="4400" b="1" kern="1200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/>
              <a:t>Background: Correlates of Protection </a:t>
            </a:r>
            <a:br>
              <a:rPr lang="en-US" sz="3200" dirty="0"/>
            </a:br>
            <a:r>
              <a:rPr lang="en-US" sz="3200" dirty="0"/>
              <a:t>– Iterating Towards A Highly Efficacious Preventive Vaccine</a:t>
            </a:r>
          </a:p>
        </p:txBody>
      </p:sp>
    </p:spTree>
    <p:extLst>
      <p:ext uri="{BB962C8B-B14F-4D97-AF65-F5344CB8AC3E}">
        <p14:creationId xmlns:p14="http://schemas.microsoft.com/office/powerpoint/2010/main" val="31882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D158-97E7-4485-BEC0-52863D5F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C774-DECA-4812-B375-6C71994D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Designs of current </a:t>
            </a:r>
            <a:r>
              <a:rPr lang="en-US" b="1" u="sng" dirty="0"/>
              <a:t>vaccine or monoclonal antibody (</a:t>
            </a:r>
            <a:r>
              <a:rPr lang="en-US" b="1" u="sng" dirty="0" err="1"/>
              <a:t>mAb</a:t>
            </a:r>
            <a:r>
              <a:rPr lang="en-US" b="1" u="sng" dirty="0"/>
              <a:t>)</a:t>
            </a:r>
            <a:r>
              <a:rPr lang="en-US" b="1" dirty="0"/>
              <a:t> efficacy trials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Designs of future vaccine or </a:t>
            </a:r>
            <a:r>
              <a:rPr lang="en-US" b="1" dirty="0" err="1"/>
              <a:t>mAb</a:t>
            </a:r>
            <a:r>
              <a:rPr lang="en-US" b="1" dirty="0"/>
              <a:t> efficacy trials 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Placebo-control vs. active-control 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Role of correlates of protection 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Remarks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6C492-F02A-4764-B481-FF03EAFE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65D0-6D03-458E-9EF9-0A599C78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51" y="161905"/>
            <a:ext cx="11209508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DC3B0F"/>
                </a:solidFill>
              </a:rPr>
              <a:t>Background: Combinations of 2 or 3 </a:t>
            </a:r>
            <a:r>
              <a:rPr lang="en-US" sz="3600" dirty="0" err="1">
                <a:solidFill>
                  <a:srgbClr val="DC3B0F"/>
                </a:solidFill>
              </a:rPr>
              <a:t>mAbs</a:t>
            </a:r>
            <a:r>
              <a:rPr lang="en-US" sz="3600" dirty="0">
                <a:solidFill>
                  <a:srgbClr val="DC3B0F"/>
                </a:solidFill>
              </a:rPr>
              <a:t> Neutralize More Viruses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135DE-27B1-4242-85EE-CD9F2391A8AF}"/>
              </a:ext>
            </a:extLst>
          </p:cNvPr>
          <p:cNvSpPr txBox="1"/>
          <p:nvPr/>
        </p:nvSpPr>
        <p:spPr>
          <a:xfrm>
            <a:off x="130850" y="5302849"/>
            <a:ext cx="343853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M. Seaman,  BIDMC</a:t>
            </a:r>
          </a:p>
          <a:p>
            <a:r>
              <a:rPr lang="en-US" sz="1050" dirty="0"/>
              <a:t>Optimal Combinations of Broadly Neutralizing Antibodies for Prevention and Treatment of HIV-1 Clade C Infection, PLOS Pathogens, 2016 </a:t>
            </a:r>
          </a:p>
          <a:p>
            <a:endParaRPr lang="en-US" sz="10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234CB8-D46D-4935-A1E0-A4451B98A3E3}"/>
              </a:ext>
            </a:extLst>
          </p:cNvPr>
          <p:cNvSpPr txBox="1">
            <a:spLocks/>
          </p:cNvSpPr>
          <p:nvPr/>
        </p:nvSpPr>
        <p:spPr>
          <a:xfrm>
            <a:off x="5472804" y="3229227"/>
            <a:ext cx="6635949" cy="2973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43">
              <a:spcBef>
                <a:spcPts val="1200"/>
              </a:spcBef>
            </a:pPr>
            <a:r>
              <a:rPr lang="en-US" sz="2400" b="1" dirty="0">
                <a:solidFill>
                  <a:prstClr val="black"/>
                </a:solidFill>
                <a:cs typeface="Calibri"/>
              </a:rPr>
              <a:t>If an HIV virus is targeted by multiple </a:t>
            </a:r>
            <a:r>
              <a:rPr lang="en-US" sz="2400" b="1" dirty="0" err="1">
                <a:solidFill>
                  <a:prstClr val="black"/>
                </a:solidFill>
                <a:cs typeface="Calibri"/>
              </a:rPr>
              <a:t>mAbs</a:t>
            </a:r>
            <a:r>
              <a:rPr lang="en-US" sz="2400" b="1" dirty="0">
                <a:solidFill>
                  <a:prstClr val="black"/>
                </a:solidFill>
                <a:cs typeface="Calibri"/>
              </a:rPr>
              <a:t>, then transmission may be more difficult</a:t>
            </a:r>
          </a:p>
          <a:p>
            <a:pPr marL="0" indent="0" defTabSz="914243">
              <a:spcBef>
                <a:spcPts val="1200"/>
              </a:spcBef>
              <a:buNone/>
            </a:pPr>
            <a:endParaRPr lang="en-US" sz="2400" b="1" dirty="0">
              <a:solidFill>
                <a:prstClr val="black"/>
              </a:solidFill>
              <a:cs typeface="Calibri"/>
            </a:endParaRPr>
          </a:p>
          <a:p>
            <a:pPr marL="0" indent="0" defTabSz="914243">
              <a:spcBef>
                <a:spcPts val="1200"/>
              </a:spcBef>
              <a:buNone/>
            </a:pPr>
            <a:endParaRPr lang="en-US" sz="2400" b="1" dirty="0">
              <a:solidFill>
                <a:prstClr val="black"/>
              </a:solidFill>
              <a:cs typeface="Calibri"/>
            </a:endParaRPr>
          </a:p>
          <a:p>
            <a:pPr defTabSz="914243">
              <a:spcBef>
                <a:spcPts val="1200"/>
              </a:spcBef>
            </a:pPr>
            <a:r>
              <a:rPr lang="en-US" sz="2400" b="1" dirty="0">
                <a:solidFill>
                  <a:prstClr val="black"/>
                </a:solidFill>
                <a:cs typeface="Calibri"/>
              </a:rPr>
              <a:t>Greater prevention efficacy may be achieved by combinations of </a:t>
            </a:r>
            <a:r>
              <a:rPr lang="en-US" sz="2400" b="1" dirty="0" err="1">
                <a:solidFill>
                  <a:prstClr val="black"/>
                </a:solidFill>
                <a:cs typeface="Calibri"/>
              </a:rPr>
              <a:t>mAbs</a:t>
            </a:r>
            <a:r>
              <a:rPr lang="en-US" sz="2400" b="1" dirty="0">
                <a:solidFill>
                  <a:prstClr val="black"/>
                </a:solidFill>
                <a:cs typeface="Calibri"/>
              </a:rPr>
              <a:t> than single-</a:t>
            </a:r>
            <a:r>
              <a:rPr lang="en-US" sz="2400" b="1" dirty="0" err="1">
                <a:solidFill>
                  <a:prstClr val="black"/>
                </a:solidFill>
                <a:cs typeface="Calibri"/>
              </a:rPr>
              <a:t>mAbs</a:t>
            </a:r>
            <a:r>
              <a:rPr lang="en-US" sz="2400" b="1" dirty="0">
                <a:solidFill>
                  <a:prstClr val="black"/>
                </a:solidFill>
                <a:cs typeface="Calibri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cs typeface="Calibri"/>
              </a:rPr>
              <a:t>Wagh</a:t>
            </a:r>
            <a:r>
              <a:rPr lang="en-US" sz="2400" b="1" dirty="0">
                <a:solidFill>
                  <a:prstClr val="black"/>
                </a:solidFill>
                <a:cs typeface="Calibri"/>
              </a:rPr>
              <a:t> et al., PLOS Pathogens, 2018)</a:t>
            </a:r>
          </a:p>
          <a:p>
            <a:pPr defTabSz="914243">
              <a:spcBef>
                <a:spcPts val="1200"/>
              </a:spcBef>
            </a:pPr>
            <a:endParaRPr lang="en-US" sz="2400" b="1" dirty="0">
              <a:solidFill>
                <a:prstClr val="black"/>
              </a:solidFill>
              <a:cs typeface="Calibri"/>
            </a:endParaRPr>
          </a:p>
          <a:p>
            <a:pPr defTabSz="914243">
              <a:spcBef>
                <a:spcPts val="1200"/>
              </a:spcBef>
            </a:pPr>
            <a:endParaRPr lang="en-US" sz="2400" b="1" dirty="0">
              <a:solidFill>
                <a:prstClr val="black"/>
              </a:solidFill>
              <a:cs typeface="Calibri"/>
            </a:endParaRPr>
          </a:p>
          <a:p>
            <a:pPr defTabSz="914243">
              <a:spcBef>
                <a:spcPts val="1200"/>
              </a:spcBef>
            </a:pPr>
            <a:endParaRPr lang="en-US" sz="2400" b="1" dirty="0">
              <a:solidFill>
                <a:prstClr val="black"/>
              </a:solidFill>
              <a:cs typeface="Calibri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FC51C-6F8C-4410-A242-232FBB05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7" y="1156415"/>
            <a:ext cx="9542307" cy="43268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3F7031-C146-43DB-B993-5948A03D61F6}"/>
              </a:ext>
            </a:extLst>
          </p:cNvPr>
          <p:cNvSpPr/>
          <p:nvPr/>
        </p:nvSpPr>
        <p:spPr>
          <a:xfrm>
            <a:off x="5541044" y="3174635"/>
            <a:ext cx="6493727" cy="28849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D5CC45D-45B1-4375-BB21-8D163B2CC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F0BF2EC-BE77-4B45-88D4-CE3298913852}"/>
              </a:ext>
            </a:extLst>
          </p:cNvPr>
          <p:cNvSpPr/>
          <p:nvPr/>
        </p:nvSpPr>
        <p:spPr>
          <a:xfrm>
            <a:off x="7632555" y="4203515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507329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Role of AMP Correlates of Protection in the Design of a Sequel </a:t>
            </a:r>
            <a:r>
              <a:rPr lang="en-US" sz="3200" dirty="0" err="1">
                <a:solidFill>
                  <a:srgbClr val="C00000"/>
                </a:solidFill>
              </a:rPr>
              <a:t>mAb</a:t>
            </a:r>
            <a:r>
              <a:rPr lang="en-US" sz="3200" dirty="0">
                <a:solidFill>
                  <a:srgbClr val="C00000"/>
                </a:solidFill>
              </a:rPr>
              <a:t> Efficacy Trial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79687"/>
              </p:ext>
            </p:extLst>
          </p:nvPr>
        </p:nvGraphicFramePr>
        <p:xfrm>
          <a:off x="1" y="1913911"/>
          <a:ext cx="121920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(Region)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End of  Primary Follow-up*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effectLst/>
                        </a:rPr>
                        <a:t>HVTN703/HPTN081 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(AMP)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effectLst/>
                        </a:rPr>
                        <a:t>mAb</a:t>
                      </a:r>
                      <a:r>
                        <a:rPr lang="en-US" sz="2000" kern="1200" dirty="0">
                          <a:effectLst/>
                        </a:rPr>
                        <a:t>: Intravenous</a:t>
                      </a:r>
                      <a:r>
                        <a:rPr lang="en-US" sz="2000" kern="1200" baseline="0" dirty="0">
                          <a:effectLst/>
                        </a:rPr>
                        <a:t> infusion of </a:t>
                      </a:r>
                      <a:r>
                        <a:rPr lang="en-US" sz="2000" kern="1200" dirty="0">
                          <a:effectLst/>
                        </a:rPr>
                        <a:t>VRC01 vs. </a:t>
                      </a:r>
                      <a:r>
                        <a:rPr lang="en-US" sz="20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Women (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000" kern="1200" dirty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5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07329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Role of AMP Correlates of Protection in the Design of a Sequel </a:t>
            </a:r>
            <a:r>
              <a:rPr lang="en-US" sz="3200" dirty="0" err="1">
                <a:solidFill>
                  <a:srgbClr val="C00000"/>
                </a:solidFill>
              </a:rPr>
              <a:t>mAb</a:t>
            </a:r>
            <a:r>
              <a:rPr lang="en-US" sz="3200" dirty="0">
                <a:solidFill>
                  <a:srgbClr val="C00000"/>
                </a:solidFill>
              </a:rPr>
              <a:t> Efficacy Trial</a:t>
            </a:r>
            <a:endParaRPr lang="en-US" sz="32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F39C39-ED13-4334-8771-B0DE99CD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88" y="1546225"/>
            <a:ext cx="10690225" cy="4525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Correlates discovery provides study design rationale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If a host marker is found predictive of efficacy (e.g., neutralization potency to circulating strains),             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then a sequel efficacy trial is scientifically supported for a new combination-     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mAb</a:t>
            </a:r>
            <a:r>
              <a:rPr lang="en-US" sz="2400" dirty="0">
                <a:solidFill>
                  <a:schemeClr val="tx1"/>
                </a:solidFill>
              </a:rPr>
              <a:t> regimen that generates higher levels of that marker</a:t>
            </a:r>
          </a:p>
          <a:p>
            <a:pPr marL="457200" lvl="1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CBFFBED-A660-4C85-B536-8DF01296FA13}"/>
              </a:ext>
            </a:extLst>
          </p:cNvPr>
          <p:cNvSpPr/>
          <p:nvPr/>
        </p:nvSpPr>
        <p:spPr>
          <a:xfrm>
            <a:off x="4479922" y="2661318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1450073"/>
            <a:ext cx="10861040" cy="4525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DC3B0F"/>
                </a:solidFill>
              </a:rPr>
              <a:t>Hypothetical Scenario: AMP Prevention Efficacy Depends on VRC01 Concentration </a:t>
            </a:r>
            <a:r>
              <a:rPr lang="en-US" sz="3200" dirty="0">
                <a:solidFill>
                  <a:schemeClr val="bg1"/>
                </a:solidFill>
              </a:rPr>
              <a:t>and VRC01 Neutralization Sensitivity of Exposing 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C2A7B-9453-44DC-81CE-A81B373297D9}"/>
              </a:ext>
            </a:extLst>
          </p:cNvPr>
          <p:cNvSpPr txBox="1"/>
          <p:nvPr/>
        </p:nvSpPr>
        <p:spPr>
          <a:xfrm>
            <a:off x="1947045" y="3615530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PE = 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8A35D-12F8-463B-9B7D-DFC35158B208}"/>
              </a:ext>
            </a:extLst>
          </p:cNvPr>
          <p:cNvSpPr txBox="1"/>
          <p:nvPr/>
        </p:nvSpPr>
        <p:spPr>
          <a:xfrm>
            <a:off x="5780692" y="4736717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 = 0 %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AE1FE-DFEB-4CDD-84B3-610C205DC8A8}"/>
              </a:ext>
            </a:extLst>
          </p:cNvPr>
          <p:cNvSpPr txBox="1"/>
          <p:nvPr/>
        </p:nvSpPr>
        <p:spPr>
          <a:xfrm>
            <a:off x="9434878" y="2248274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 = 80%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17F7A-70EF-4EDB-AECC-46862BCCF489}"/>
              </a:ext>
            </a:extLst>
          </p:cNvPr>
          <p:cNvSpPr txBox="1"/>
          <p:nvPr/>
        </p:nvSpPr>
        <p:spPr>
          <a:xfrm rot="16200000">
            <a:off x="-897322" y="3201656"/>
            <a:ext cx="34402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     Prevention Efficacy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C9520-D7F9-493C-86F0-E17AA605A492}"/>
              </a:ext>
            </a:extLst>
          </p:cNvPr>
          <p:cNvCxnSpPr>
            <a:cxnSpLocks/>
          </p:cNvCxnSpPr>
          <p:nvPr/>
        </p:nvCxnSpPr>
        <p:spPr>
          <a:xfrm>
            <a:off x="5094514" y="5337273"/>
            <a:ext cx="2743200" cy="0"/>
          </a:xfrm>
          <a:prstGeom prst="line">
            <a:avLst/>
          </a:prstGeom>
          <a:ln w="63500"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2A3ECC-F995-43A0-B85C-952EAF67D90F}"/>
              </a:ext>
            </a:extLst>
          </p:cNvPr>
          <p:cNvSpPr txBox="1"/>
          <p:nvPr/>
        </p:nvSpPr>
        <p:spPr>
          <a:xfrm>
            <a:off x="8075222" y="5807035"/>
            <a:ext cx="926274" cy="318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94108-C805-4341-94F9-79733E0F9FD1}"/>
              </a:ext>
            </a:extLst>
          </p:cNvPr>
          <p:cNvSpPr txBox="1"/>
          <p:nvPr/>
        </p:nvSpPr>
        <p:spPr>
          <a:xfrm>
            <a:off x="3954994" y="5664146"/>
            <a:ext cx="50465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VRC01 Concentration at Exposure 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490C25-E722-4556-BA30-45FE0E4D905A}"/>
              </a:ext>
            </a:extLst>
          </p:cNvPr>
          <p:cNvSpPr/>
          <p:nvPr/>
        </p:nvSpPr>
        <p:spPr>
          <a:xfrm>
            <a:off x="1787857" y="3193575"/>
            <a:ext cx="2800023" cy="1992573"/>
          </a:xfrm>
          <a:custGeom>
            <a:avLst/>
            <a:gdLst>
              <a:gd name="connsiteX0" fmla="*/ 0 w 2811439"/>
              <a:gd name="connsiteY0" fmla="*/ 2361062 h 2361062"/>
              <a:gd name="connsiteX1" fmla="*/ 218364 w 2811439"/>
              <a:gd name="connsiteY1" fmla="*/ 1214650 h 2361062"/>
              <a:gd name="connsiteX2" fmla="*/ 887104 w 2811439"/>
              <a:gd name="connsiteY2" fmla="*/ 423080 h 2361062"/>
              <a:gd name="connsiteX3" fmla="*/ 2811439 w 2811439"/>
              <a:gd name="connsiteY3" fmla="*/ 0 h 2361062"/>
              <a:gd name="connsiteX4" fmla="*/ 2811439 w 2811439"/>
              <a:gd name="connsiteY4" fmla="*/ 0 h 23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39" h="2361062">
                <a:moveTo>
                  <a:pt x="0" y="2361062"/>
                </a:moveTo>
                <a:cubicBezTo>
                  <a:pt x="35256" y="1949354"/>
                  <a:pt x="70513" y="1537647"/>
                  <a:pt x="218364" y="1214650"/>
                </a:cubicBezTo>
                <a:cubicBezTo>
                  <a:pt x="366215" y="891653"/>
                  <a:pt x="454925" y="625522"/>
                  <a:pt x="887104" y="423080"/>
                </a:cubicBezTo>
                <a:cubicBezTo>
                  <a:pt x="1319283" y="220638"/>
                  <a:pt x="2811439" y="0"/>
                  <a:pt x="2811439" y="0"/>
                </a:cubicBezTo>
                <a:lnTo>
                  <a:pt x="2811439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08DED-ED8B-4967-AD77-32BA85A8CADF}"/>
              </a:ext>
            </a:extLst>
          </p:cNvPr>
          <p:cNvSpPr/>
          <p:nvPr/>
        </p:nvSpPr>
        <p:spPr>
          <a:xfrm>
            <a:off x="8393373" y="1897037"/>
            <a:ext cx="2811439" cy="3357353"/>
          </a:xfrm>
          <a:custGeom>
            <a:avLst/>
            <a:gdLst>
              <a:gd name="connsiteX0" fmla="*/ 0 w 2879678"/>
              <a:gd name="connsiteY0" fmla="*/ 2947916 h 2947916"/>
              <a:gd name="connsiteX1" fmla="*/ 382137 w 2879678"/>
              <a:gd name="connsiteY1" fmla="*/ 1064525 h 2947916"/>
              <a:gd name="connsiteX2" fmla="*/ 873457 w 2879678"/>
              <a:gd name="connsiteY2" fmla="*/ 191069 h 2947916"/>
              <a:gd name="connsiteX3" fmla="*/ 2879678 w 2879678"/>
              <a:gd name="connsiteY3" fmla="*/ 0 h 2947916"/>
              <a:gd name="connsiteX4" fmla="*/ 2879678 w 2879678"/>
              <a:gd name="connsiteY4" fmla="*/ 0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678" h="2947916">
                <a:moveTo>
                  <a:pt x="0" y="2947916"/>
                </a:moveTo>
                <a:cubicBezTo>
                  <a:pt x="118280" y="2235957"/>
                  <a:pt x="236561" y="1523999"/>
                  <a:pt x="382137" y="1064525"/>
                </a:cubicBezTo>
                <a:cubicBezTo>
                  <a:pt x="527713" y="605051"/>
                  <a:pt x="457200" y="368490"/>
                  <a:pt x="873457" y="191069"/>
                </a:cubicBezTo>
                <a:cubicBezTo>
                  <a:pt x="1289714" y="13648"/>
                  <a:pt x="2879678" y="0"/>
                  <a:pt x="2879678" y="0"/>
                </a:cubicBezTo>
                <a:lnTo>
                  <a:pt x="2879678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475BE-5BBB-460D-A2C6-C24C5725F350}"/>
              </a:ext>
            </a:extLst>
          </p:cNvPr>
          <p:cNvSpPr txBox="1"/>
          <p:nvPr/>
        </p:nvSpPr>
        <p:spPr>
          <a:xfrm>
            <a:off x="4865853" y="1450073"/>
            <a:ext cx="6678447" cy="4214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8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1450073"/>
            <a:ext cx="10861040" cy="4525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DC3B0F"/>
                </a:solidFill>
              </a:rPr>
              <a:t>Hypothetical Scenario: AMP Prevention Efficacy Depends on VRC01 Concentration and VRC01 Neutralization Sensitivity of Exposing Viruses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C2A7B-9453-44DC-81CE-A81B373297D9}"/>
              </a:ext>
            </a:extLst>
          </p:cNvPr>
          <p:cNvSpPr txBox="1"/>
          <p:nvPr/>
        </p:nvSpPr>
        <p:spPr>
          <a:xfrm>
            <a:off x="1947045" y="3615530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PE = 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8A35D-12F8-463B-9B7D-DFC35158B208}"/>
              </a:ext>
            </a:extLst>
          </p:cNvPr>
          <p:cNvSpPr txBox="1"/>
          <p:nvPr/>
        </p:nvSpPr>
        <p:spPr>
          <a:xfrm>
            <a:off x="5780692" y="4736717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 = 0 %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AE1FE-DFEB-4CDD-84B3-610C205DC8A8}"/>
              </a:ext>
            </a:extLst>
          </p:cNvPr>
          <p:cNvSpPr txBox="1"/>
          <p:nvPr/>
        </p:nvSpPr>
        <p:spPr>
          <a:xfrm>
            <a:off x="9434878" y="2248274"/>
            <a:ext cx="29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 = 80%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17F7A-70EF-4EDB-AECC-46862BCCF489}"/>
              </a:ext>
            </a:extLst>
          </p:cNvPr>
          <p:cNvSpPr txBox="1"/>
          <p:nvPr/>
        </p:nvSpPr>
        <p:spPr>
          <a:xfrm rot="16200000">
            <a:off x="-897322" y="3201656"/>
            <a:ext cx="34402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     Prevention Efficacy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C9520-D7F9-493C-86F0-E17AA605A492}"/>
              </a:ext>
            </a:extLst>
          </p:cNvPr>
          <p:cNvCxnSpPr>
            <a:cxnSpLocks/>
          </p:cNvCxnSpPr>
          <p:nvPr/>
        </p:nvCxnSpPr>
        <p:spPr>
          <a:xfrm>
            <a:off x="5094514" y="5337273"/>
            <a:ext cx="2743200" cy="0"/>
          </a:xfrm>
          <a:prstGeom prst="line">
            <a:avLst/>
          </a:prstGeom>
          <a:ln w="63500"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2A3ECC-F995-43A0-B85C-952EAF67D90F}"/>
              </a:ext>
            </a:extLst>
          </p:cNvPr>
          <p:cNvSpPr txBox="1"/>
          <p:nvPr/>
        </p:nvSpPr>
        <p:spPr>
          <a:xfrm>
            <a:off x="8075222" y="5807035"/>
            <a:ext cx="926274" cy="318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94108-C805-4341-94F9-79733E0F9FD1}"/>
              </a:ext>
            </a:extLst>
          </p:cNvPr>
          <p:cNvSpPr txBox="1"/>
          <p:nvPr/>
        </p:nvSpPr>
        <p:spPr>
          <a:xfrm>
            <a:off x="3954994" y="5664146"/>
            <a:ext cx="50465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VRC01 Concentration at Exposure 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490C25-E722-4556-BA30-45FE0E4D905A}"/>
              </a:ext>
            </a:extLst>
          </p:cNvPr>
          <p:cNvSpPr/>
          <p:nvPr/>
        </p:nvSpPr>
        <p:spPr>
          <a:xfrm>
            <a:off x="1787857" y="3193575"/>
            <a:ext cx="2800023" cy="1992573"/>
          </a:xfrm>
          <a:custGeom>
            <a:avLst/>
            <a:gdLst>
              <a:gd name="connsiteX0" fmla="*/ 0 w 2811439"/>
              <a:gd name="connsiteY0" fmla="*/ 2361062 h 2361062"/>
              <a:gd name="connsiteX1" fmla="*/ 218364 w 2811439"/>
              <a:gd name="connsiteY1" fmla="*/ 1214650 h 2361062"/>
              <a:gd name="connsiteX2" fmla="*/ 887104 w 2811439"/>
              <a:gd name="connsiteY2" fmla="*/ 423080 h 2361062"/>
              <a:gd name="connsiteX3" fmla="*/ 2811439 w 2811439"/>
              <a:gd name="connsiteY3" fmla="*/ 0 h 2361062"/>
              <a:gd name="connsiteX4" fmla="*/ 2811439 w 2811439"/>
              <a:gd name="connsiteY4" fmla="*/ 0 h 23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39" h="2361062">
                <a:moveTo>
                  <a:pt x="0" y="2361062"/>
                </a:moveTo>
                <a:cubicBezTo>
                  <a:pt x="35256" y="1949354"/>
                  <a:pt x="70513" y="1537647"/>
                  <a:pt x="218364" y="1214650"/>
                </a:cubicBezTo>
                <a:cubicBezTo>
                  <a:pt x="366215" y="891653"/>
                  <a:pt x="454925" y="625522"/>
                  <a:pt x="887104" y="423080"/>
                </a:cubicBezTo>
                <a:cubicBezTo>
                  <a:pt x="1319283" y="220638"/>
                  <a:pt x="2811439" y="0"/>
                  <a:pt x="2811439" y="0"/>
                </a:cubicBezTo>
                <a:lnTo>
                  <a:pt x="2811439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08DED-ED8B-4967-AD77-32BA85A8CADF}"/>
              </a:ext>
            </a:extLst>
          </p:cNvPr>
          <p:cNvSpPr/>
          <p:nvPr/>
        </p:nvSpPr>
        <p:spPr>
          <a:xfrm>
            <a:off x="8393373" y="1897037"/>
            <a:ext cx="2811439" cy="3357353"/>
          </a:xfrm>
          <a:custGeom>
            <a:avLst/>
            <a:gdLst>
              <a:gd name="connsiteX0" fmla="*/ 0 w 2879678"/>
              <a:gd name="connsiteY0" fmla="*/ 2947916 h 2947916"/>
              <a:gd name="connsiteX1" fmla="*/ 382137 w 2879678"/>
              <a:gd name="connsiteY1" fmla="*/ 1064525 h 2947916"/>
              <a:gd name="connsiteX2" fmla="*/ 873457 w 2879678"/>
              <a:gd name="connsiteY2" fmla="*/ 191069 h 2947916"/>
              <a:gd name="connsiteX3" fmla="*/ 2879678 w 2879678"/>
              <a:gd name="connsiteY3" fmla="*/ 0 h 2947916"/>
              <a:gd name="connsiteX4" fmla="*/ 2879678 w 2879678"/>
              <a:gd name="connsiteY4" fmla="*/ 0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678" h="2947916">
                <a:moveTo>
                  <a:pt x="0" y="2947916"/>
                </a:moveTo>
                <a:cubicBezTo>
                  <a:pt x="118280" y="2235957"/>
                  <a:pt x="236561" y="1523999"/>
                  <a:pt x="382137" y="1064525"/>
                </a:cubicBezTo>
                <a:cubicBezTo>
                  <a:pt x="527713" y="605051"/>
                  <a:pt x="457200" y="368490"/>
                  <a:pt x="873457" y="191069"/>
                </a:cubicBezTo>
                <a:cubicBezTo>
                  <a:pt x="1289714" y="13648"/>
                  <a:pt x="2879678" y="0"/>
                  <a:pt x="2879678" y="0"/>
                </a:cubicBezTo>
                <a:lnTo>
                  <a:pt x="2879678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5901-7639-4D88-8C89-3AA87818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DC3B0F"/>
                </a:solidFill>
              </a:rPr>
              <a:t>Hypothetical Scenario: AMP Prevention Efficacy Depends on VRC01 Concentration and VRC01 Neutralization Sensitivity of Exposing Viruses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9DCD-FFDC-474A-BDF4-0DB78BEE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29" y="1904177"/>
            <a:ext cx="11041717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Clear path to a sequel combination or multi-specific </a:t>
            </a:r>
            <a:r>
              <a:rPr lang="en-US" sz="2400" b="1" dirty="0" err="1"/>
              <a:t>mAb</a:t>
            </a:r>
            <a:r>
              <a:rPr lang="en-US" sz="2400" b="1" dirty="0"/>
              <a:t> prevention efficacy trial</a:t>
            </a:r>
          </a:p>
          <a:p>
            <a:pPr lvl="1"/>
            <a:r>
              <a:rPr lang="en-US" sz="2400" dirty="0"/>
              <a:t>Regimens with greater neutralization potency &amp; breadth are predicted to have greater prevention efficacy 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Placebo-control design is a favored option given,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Moderate overall PE of VRC01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VRC01 is not being developed as a product on its own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400" b="1" dirty="0"/>
              <a:t>with facilitated access to injectable </a:t>
            </a:r>
            <a:r>
              <a:rPr lang="en-US" sz="2400" b="1" dirty="0" err="1"/>
              <a:t>PrEP</a:t>
            </a:r>
            <a:r>
              <a:rPr lang="en-US" sz="2400" b="1" dirty="0"/>
              <a:t> as part of the standard-of-prevention package for both </a:t>
            </a:r>
            <a:r>
              <a:rPr lang="en-US" sz="2400" b="1" dirty="0" err="1"/>
              <a:t>mAb</a:t>
            </a:r>
            <a:r>
              <a:rPr lang="en-US" sz="2400" b="1" dirty="0"/>
              <a:t> and placebo recipients</a:t>
            </a:r>
            <a:endParaRPr lang="en-US" sz="2400" dirty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4086-AC9B-4684-9D56-6AE4A6DF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5901-7639-4D88-8C89-3AA87818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DC3B0F"/>
                </a:solidFill>
              </a:rPr>
              <a:t>Hypothetical Scenario: AMP Prevention Efficacy Depends on VRC01 Concentration and VRC01 Neutralization Sensitivity of Exposing Viruses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9DCD-FFDC-474A-BDF4-0DB78BEE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29" y="1802577"/>
            <a:ext cx="11041717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Clear path to a sequel cocktail or multi-specific </a:t>
            </a:r>
            <a:r>
              <a:rPr lang="en-US" sz="2400" b="1" dirty="0" err="1"/>
              <a:t>mAb</a:t>
            </a:r>
            <a:r>
              <a:rPr lang="en-US" sz="2400" b="1" dirty="0"/>
              <a:t> prevention efficacy trial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Two potential placebo-control designs with facilitated access to injectable </a:t>
            </a:r>
            <a:r>
              <a:rPr lang="en-US" sz="2400" b="1" dirty="0" err="1"/>
              <a:t>PrEP</a:t>
            </a:r>
            <a:r>
              <a:rPr lang="en-US" sz="2400" b="1" dirty="0"/>
              <a:t> as part of the standard-of-prevention package for all participants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2-mAb vs. 3-mAb vs. placebo </a:t>
            </a:r>
          </a:p>
          <a:p>
            <a:pPr marL="1200150" lvl="2" indent="-342900">
              <a:spcBef>
                <a:spcPts val="0"/>
              </a:spcBef>
            </a:pPr>
            <a:r>
              <a:rPr lang="en-US" dirty="0"/>
              <a:t>Co-primary objectives to assess PE of each active regimen vs. placebo and to compare PE </a:t>
            </a:r>
          </a:p>
          <a:p>
            <a:pPr marL="1200150" lvl="2" indent="-342900">
              <a:spcBef>
                <a:spcPts val="0"/>
              </a:spcBef>
            </a:pPr>
            <a:r>
              <a:rPr lang="en-US" dirty="0"/>
              <a:t>Supplies more data for validating a neutralization marker surrogate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3-mAb vs. placebo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4086-AC9B-4684-9D56-6AE4A6DF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0427-68D0-4EC5-81B8-16C191E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Role of AMP Correlates of Protection in the Design of a Sequel </a:t>
            </a:r>
            <a:r>
              <a:rPr lang="en-US" sz="3200" dirty="0" err="1">
                <a:solidFill>
                  <a:srgbClr val="C00000"/>
                </a:solidFill>
              </a:rPr>
              <a:t>mAb</a:t>
            </a:r>
            <a:r>
              <a:rPr lang="en-US" sz="3200" dirty="0">
                <a:solidFill>
                  <a:srgbClr val="C00000"/>
                </a:solidFill>
              </a:rPr>
              <a:t> Efficacy Trial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A-F011-4D5B-95CE-773A74BD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351133"/>
            <a:ext cx="11477767" cy="507498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Correlates discovery provides study design rationale </a:t>
            </a:r>
          </a:p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</a:rPr>
              <a:t>Correlates results support study design specifics: study population and sample size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If a host marker is found predictive of efficacy (e.g., neutralization potency to circulating strains)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endParaRPr lang="en-US" sz="2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Predict prevention efficacy based on the observed marker values for future combination-</a:t>
            </a:r>
            <a:r>
              <a:rPr lang="en-US" sz="2600" dirty="0" err="1">
                <a:solidFill>
                  <a:schemeClr val="tx1"/>
                </a:solidFill>
              </a:rPr>
              <a:t>mAb</a:t>
            </a:r>
            <a:r>
              <a:rPr lang="en-US" sz="2600" dirty="0">
                <a:solidFill>
                  <a:schemeClr val="tx1"/>
                </a:solidFill>
              </a:rPr>
              <a:t> regimens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Sample size/power of the combination-</a:t>
            </a:r>
            <a:r>
              <a:rPr lang="en-US" sz="2600" dirty="0" err="1">
                <a:solidFill>
                  <a:schemeClr val="tx1"/>
                </a:solidFill>
              </a:rPr>
              <a:t>mAb</a:t>
            </a:r>
            <a:r>
              <a:rPr lang="en-US" sz="2600" dirty="0">
                <a:solidFill>
                  <a:schemeClr val="tx1"/>
                </a:solidFill>
              </a:rPr>
              <a:t> trial can be planned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B940-CB96-48EE-A594-466C1B7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10E5-DEF9-4A41-99F8-FDE080D7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6D508A4-8BA6-44C8-8BC5-2D79570DCA49}"/>
              </a:ext>
            </a:extLst>
          </p:cNvPr>
          <p:cNvSpPr/>
          <p:nvPr/>
        </p:nvSpPr>
        <p:spPr>
          <a:xfrm>
            <a:off x="5120738" y="3429000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4529C9C-AB39-4E9F-81B0-574F56C7D1F7}"/>
              </a:ext>
            </a:extLst>
          </p:cNvPr>
          <p:cNvSpPr/>
          <p:nvPr/>
        </p:nvSpPr>
        <p:spPr>
          <a:xfrm>
            <a:off x="5120739" y="4853724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0427-68D0-4EC5-81B8-16C191E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Role of AMP Correlates of Protection in the Design of a Sequel </a:t>
            </a:r>
            <a:r>
              <a:rPr lang="en-US" dirty="0" err="1">
                <a:solidFill>
                  <a:srgbClr val="C00000"/>
                </a:solidFill>
              </a:rPr>
              <a:t>mAb</a:t>
            </a:r>
            <a:r>
              <a:rPr lang="en-US" dirty="0">
                <a:solidFill>
                  <a:srgbClr val="C00000"/>
                </a:solidFill>
              </a:rPr>
              <a:t> Efficacy Trial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A-F011-4D5B-95CE-773A74BD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351133"/>
            <a:ext cx="11477767" cy="50749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Correlates discovery provides study design rationale </a:t>
            </a:r>
          </a:p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Correlates results support study design specifics: study population and sample size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Provides estimates of the possible achievable prevention efficacy of the future combination-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</a:rPr>
              <a:t>mAb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 regimen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If a certain genotypic/phenotypic feature of the viruses is found predictive of efficacy in AMP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1200150" lvl="2" indent="-342900"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Predict prevention efficacy based on the target circulating HIV strains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B940-CB96-48EE-A594-466C1B7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10E5-DEF9-4A41-99F8-FDE080D7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C90D952-9505-4E89-BD1B-65CA48D908D6}"/>
              </a:ext>
            </a:extLst>
          </p:cNvPr>
          <p:cNvSpPr/>
          <p:nvPr/>
        </p:nvSpPr>
        <p:spPr>
          <a:xfrm>
            <a:off x="4629419" y="4082143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0427-68D0-4EC5-81B8-16C191E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Role of AMP Correlates of Protection in the Design of a Sequel </a:t>
            </a:r>
            <a:r>
              <a:rPr lang="en-US" dirty="0" err="1">
                <a:solidFill>
                  <a:srgbClr val="C00000"/>
                </a:solidFill>
              </a:rPr>
              <a:t>mAb</a:t>
            </a:r>
            <a:r>
              <a:rPr lang="en-US" dirty="0">
                <a:solidFill>
                  <a:srgbClr val="C00000"/>
                </a:solidFill>
              </a:rPr>
              <a:t> Efficacy Trial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A-F011-4D5B-95CE-773A74BD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351133"/>
            <a:ext cx="11477767" cy="50749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Correlates discovery provides study design rationale </a:t>
            </a:r>
          </a:p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Correlates results support study design specifics: study population and sample size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Provides estimates of the possible achievable prevention efficacy of the future combination-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</a:rPr>
              <a:t>mAb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 regimen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If a certain genotypic/phenotypic feature of the viruses is found predictive of efficacy in AMP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1200150" lvl="2" indent="-342900"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Predict prevention efficacy based on the target circulating HIV strains</a:t>
            </a:r>
          </a:p>
          <a:p>
            <a:pPr marL="1200150" lvl="2" indent="-342900"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Select study population depending on study objectives – maximize the feature or overall coverage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B940-CB96-48EE-A594-466C1B7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10E5-DEF9-4A41-99F8-FDE080D7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C90D952-9505-4E89-BD1B-65CA48D908D6}"/>
              </a:ext>
            </a:extLst>
          </p:cNvPr>
          <p:cNvSpPr/>
          <p:nvPr/>
        </p:nvSpPr>
        <p:spPr>
          <a:xfrm>
            <a:off x="4629419" y="4082143"/>
            <a:ext cx="1298365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182953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/>
              <a:t>Ongoing HIV Prevention Efficacy Trials Evaluating </a:t>
            </a:r>
            <a:br>
              <a:rPr lang="en-US" sz="3200" dirty="0"/>
            </a:br>
            <a:r>
              <a:rPr lang="en-US" sz="3200" dirty="0"/>
              <a:t>Vaccines, Monoclonal Antibodies (</a:t>
            </a:r>
            <a:r>
              <a:rPr lang="en-US" sz="3200" dirty="0" err="1"/>
              <a:t>mAbs</a:t>
            </a:r>
            <a:r>
              <a:rPr lang="en-US" sz="3200" dirty="0"/>
              <a:t>), or </a:t>
            </a:r>
            <a:r>
              <a:rPr lang="en-US" sz="3200" dirty="0" err="1"/>
              <a:t>PrEP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131093"/>
              </p:ext>
            </p:extLst>
          </p:nvPr>
        </p:nvGraphicFramePr>
        <p:xfrm>
          <a:off x="1" y="999510"/>
          <a:ext cx="12192000" cy="1572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Trial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Population (Region)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 of  Study*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effectLst/>
                        </a:rPr>
                        <a:t>HVTN703/HPTN081 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 err="1">
                          <a:effectLst/>
                        </a:rPr>
                        <a:t>mAb</a:t>
                      </a:r>
                      <a:r>
                        <a:rPr lang="en-US" sz="2400" b="1" kern="12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kern="1200" dirty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9477" y="6166440"/>
            <a:ext cx="308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End of primary follow-up, </a:t>
            </a:r>
          </a:p>
          <a:p>
            <a:r>
              <a:rPr lang="en-US" sz="2000" dirty="0"/>
              <a:t>assuming no early stopping </a:t>
            </a:r>
            <a:endParaRPr lang="en-US" sz="16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FA2366-142B-4735-A90B-6BC698B6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Future HIV Vaccine (</a:t>
            </a:r>
            <a:r>
              <a:rPr lang="en-US" dirty="0" err="1"/>
              <a:t>mAb</a:t>
            </a:r>
            <a:r>
              <a:rPr lang="en-US" dirty="0"/>
              <a:t>) Prevention Efficacy Trials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C9C290-1F4A-4978-9B12-C68F157A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1411019"/>
            <a:ext cx="1069104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HIV prevention landscape will evolve over next few years </a:t>
            </a:r>
          </a:p>
          <a:p>
            <a:r>
              <a:rPr lang="en-US" dirty="0"/>
              <a:t>Success in HIV prevention poses new challenges- and new opportunities for engagement and collaboration</a:t>
            </a:r>
          </a:p>
          <a:p>
            <a:r>
              <a:rPr lang="en-US" dirty="0"/>
              <a:t>Optimizing trial design requires collaborative discussions </a:t>
            </a:r>
            <a:r>
              <a:rPr lang="en-US" i="1" dirty="0"/>
              <a:t>to identify populations most in need and highest priority scientific questions- to maximize scientific insights and rigor</a:t>
            </a:r>
          </a:p>
          <a:p>
            <a:r>
              <a:rPr lang="en-US" dirty="0"/>
              <a:t>Analyses investigating correlates of protection in ongoing trials will have major influence on the design of future vaccine or </a:t>
            </a:r>
            <a:r>
              <a:rPr lang="en-US" dirty="0" err="1"/>
              <a:t>mAb</a:t>
            </a:r>
            <a:r>
              <a:rPr lang="en-US" dirty="0"/>
              <a:t> prevention efficacy trials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3E984-030E-436C-9AE2-1829E4F6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4905-4104-4848-BFE0-7763AA975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293F65-4424-4A74-AE8C-DF9374C96C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2"/>
            <a:ext cx="109728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259007"/>
            <a:ext cx="11518709" cy="47460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November, 2018 symposium, </a:t>
            </a:r>
            <a:r>
              <a:rPr lang="en-US" sz="2200" i="1" dirty="0"/>
              <a:t>HIV Vaccine Efficacy Trial Designs of the Future</a:t>
            </a:r>
            <a:r>
              <a:rPr lang="en-US" sz="2200" dirty="0"/>
              <a:t> (</a:t>
            </a:r>
            <a:r>
              <a:rPr lang="en-US" sz="2200" u="sng" dirty="0">
                <a:solidFill>
                  <a:srgbClr val="0070C0"/>
                </a:solidFill>
              </a:rPr>
              <a:t>http://www.hvtn.org/en/about/hvtn-conferences/hiv-prevention-efficacy-trials-design-of-the-future.html</a:t>
            </a:r>
            <a:r>
              <a:rPr lang="en-US" sz="2200" dirty="0"/>
              <a:t>)</a:t>
            </a:r>
            <a:endParaRPr lang="en-US" sz="2200" b="1" dirty="0"/>
          </a:p>
          <a:p>
            <a:pPr>
              <a:spcBef>
                <a:spcPts val="1200"/>
              </a:spcBef>
            </a:pPr>
            <a:r>
              <a:rPr lang="en-US" sz="2200" b="1" dirty="0"/>
              <a:t>Huang Y</a:t>
            </a:r>
            <a:r>
              <a:rPr lang="en-US" sz="2200" dirty="0"/>
              <a:t>, Karuna S, </a:t>
            </a:r>
            <a:r>
              <a:rPr lang="en-US" sz="2200" dirty="0" err="1"/>
              <a:t>Carpp</a:t>
            </a:r>
            <a:r>
              <a:rPr lang="en-US" sz="2200" dirty="0"/>
              <a:t> LN, Reeves D, Pegu A, Seaton K, Mayer K, Schiffer J, </a:t>
            </a:r>
            <a:r>
              <a:rPr lang="en-US" sz="2200" dirty="0" err="1"/>
              <a:t>Mascola</a:t>
            </a:r>
            <a:r>
              <a:rPr lang="en-US" sz="2200" dirty="0"/>
              <a:t> J, Gilbert PB. “</a:t>
            </a:r>
            <a:r>
              <a:rPr lang="en-US" sz="2200" dirty="0">
                <a:solidFill>
                  <a:schemeClr val="accent1"/>
                </a:solidFill>
              </a:rPr>
              <a:t>Modeling cumulative overall prevention efficacy for the VRC01 phase 2b efficacy trials.” </a:t>
            </a:r>
            <a:r>
              <a:rPr lang="en-US" sz="2200" dirty="0"/>
              <a:t>Hum </a:t>
            </a:r>
            <a:r>
              <a:rPr lang="en-US" sz="2200" dirty="0" err="1"/>
              <a:t>Vaccin</a:t>
            </a:r>
            <a:r>
              <a:rPr lang="en-US" sz="2200" dirty="0"/>
              <a:t> </a:t>
            </a:r>
            <a:r>
              <a:rPr lang="en-US" sz="2200" dirty="0" err="1"/>
              <a:t>Immunother</a:t>
            </a:r>
            <a:r>
              <a:rPr lang="en-US" sz="2200" dirty="0"/>
              <a:t>. 2018;14(9):2116-2127.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Gilbert PB</a:t>
            </a:r>
            <a:r>
              <a:rPr lang="en-US" sz="2200" dirty="0"/>
              <a:t>, Zhang Y, Rudnicki E, Huang Y. “</a:t>
            </a:r>
            <a:r>
              <a:rPr lang="en-US" sz="2200" dirty="0">
                <a:solidFill>
                  <a:schemeClr val="accent1"/>
                </a:solidFill>
              </a:rPr>
              <a:t>Assessing pharmacokinetic marker correlates of outcome, with application to antibody prevention efficacy trials.”</a:t>
            </a:r>
            <a:r>
              <a:rPr lang="en-US" sz="2200" dirty="0"/>
              <a:t> 2019 Jul 17. doi:10.1002/sim.8310. [</a:t>
            </a:r>
            <a:r>
              <a:rPr lang="en-US" sz="2200" dirty="0" err="1"/>
              <a:t>Epub</a:t>
            </a:r>
            <a:r>
              <a:rPr lang="en-US" sz="2200" dirty="0"/>
              <a:t> ahead of print]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Janes H</a:t>
            </a:r>
            <a:r>
              <a:rPr lang="en-US" sz="2200" dirty="0"/>
              <a:t>, Donnell D, Gilbert PB, Brown ER, </a:t>
            </a:r>
            <a:r>
              <a:rPr lang="en-US" sz="2200" dirty="0" err="1"/>
              <a:t>Nason</a:t>
            </a:r>
            <a:r>
              <a:rPr lang="en-US" sz="2200" dirty="0"/>
              <a:t> M. </a:t>
            </a:r>
            <a:r>
              <a:rPr lang="en-US" sz="2200" dirty="0">
                <a:solidFill>
                  <a:srgbClr val="0070C0"/>
                </a:solidFill>
              </a:rPr>
              <a:t>“Taking stock of the present and looking ahead: envisioning challenges in the design of future HIV prevention efficacy trials.”</a:t>
            </a:r>
            <a:r>
              <a:rPr lang="en-US" sz="2200" dirty="0"/>
              <a:t> Lancet HIV. 2019 Jul;6(7):e475-e482. </a:t>
            </a:r>
            <a:r>
              <a:rPr lang="en-US" sz="2200" dirty="0" err="1"/>
              <a:t>Epub</a:t>
            </a:r>
            <a:r>
              <a:rPr lang="en-US" sz="2200" dirty="0"/>
              <a:t> 2019 May 8.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Gilbert PB</a:t>
            </a:r>
            <a:r>
              <a:rPr lang="en-US" sz="2200" dirty="0"/>
              <a:t>. “</a:t>
            </a:r>
            <a:r>
              <a:rPr lang="en-US" sz="2200" dirty="0">
                <a:solidFill>
                  <a:srgbClr val="0070C0"/>
                </a:solidFill>
              </a:rPr>
              <a:t>Ongoing Vaccine and Monoclonal Antibody HIV Prevention Efficacy Trials and Considerations for Sequel Efficacy Trial Designs.</a:t>
            </a:r>
            <a:r>
              <a:rPr lang="en-US" sz="2200" dirty="0"/>
              <a:t>” Stat Comm in Infectious Diseases. In Press. 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98CDE-09D9-48CF-ABEA-9A9AD81BE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4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F90246-BE73-4E19-8847-31537349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0896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3100" b="0" dirty="0"/>
              <a:t>This work was supported by the National Institute of Allergy and Infectious Diseases (NIAID) US. Public Health Service Grant </a:t>
            </a:r>
            <a:br>
              <a:rPr lang="en-US" sz="3100" b="0" dirty="0"/>
            </a:br>
            <a:r>
              <a:rPr lang="en-US" sz="3100" b="0" dirty="0"/>
              <a:t>UM1 AI068635 [HVTN SDMC FHCRC].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527EBA-2A6F-4BE8-A345-748FAFA54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913" y="4239154"/>
            <a:ext cx="2780173" cy="1708046"/>
          </a:xfrm>
        </p:spPr>
      </p:pic>
    </p:spTree>
    <p:extLst>
      <p:ext uri="{BB962C8B-B14F-4D97-AF65-F5344CB8AC3E}">
        <p14:creationId xmlns:p14="http://schemas.microsoft.com/office/powerpoint/2010/main" val="296715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182953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/>
              <a:t>Ongoing HIV Prevention Efficacy Trials Evaluating </a:t>
            </a:r>
            <a:br>
              <a:rPr lang="en-US" sz="3200" dirty="0"/>
            </a:br>
            <a:r>
              <a:rPr lang="en-US" sz="3200" dirty="0"/>
              <a:t>Vaccines, Monoclonal Antibodies (</a:t>
            </a:r>
            <a:r>
              <a:rPr lang="en-US" sz="3200" dirty="0" err="1"/>
              <a:t>mAbs</a:t>
            </a:r>
            <a:r>
              <a:rPr lang="en-US" sz="3200" dirty="0"/>
              <a:t>), or </a:t>
            </a:r>
            <a:r>
              <a:rPr lang="en-US" sz="3200" dirty="0" err="1"/>
              <a:t>PrEP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78828"/>
              </p:ext>
            </p:extLst>
          </p:nvPr>
        </p:nvGraphicFramePr>
        <p:xfrm>
          <a:off x="1" y="999510"/>
          <a:ext cx="12192000" cy="3397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Trial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Population (Region)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 of  Study*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effectLst/>
                        </a:rPr>
                        <a:t>HVTN703/HPTN081 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 err="1">
                          <a:effectLst/>
                        </a:rPr>
                        <a:t>mAb</a:t>
                      </a:r>
                      <a:r>
                        <a:rPr lang="en-US" sz="2400" b="1" kern="12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kern="1200" dirty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/>
                        <a:t>HVTN 702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effectLst/>
                        </a:rPr>
                        <a:t>Vaccine A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 err="1"/>
                        <a:t>Men+Women</a:t>
                      </a:r>
                      <a:r>
                        <a:rPr lang="en-US" sz="2400" dirty="0"/>
                        <a:t> (South</a:t>
                      </a:r>
                      <a:r>
                        <a:rPr lang="en-US" sz="2400" baseline="0" dirty="0"/>
                        <a:t> Africa)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52348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HVTN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effectLst/>
                        </a:rPr>
                        <a:t>Vaccine B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kern="12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78738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HVTN 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Vaccine C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MSM+TG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Americas/Europe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687041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4690B-0539-4F1F-8F1A-92CB036C6A16}"/>
              </a:ext>
            </a:extLst>
          </p:cNvPr>
          <p:cNvSpPr txBox="1"/>
          <p:nvPr/>
        </p:nvSpPr>
        <p:spPr>
          <a:xfrm>
            <a:off x="7669477" y="6166440"/>
            <a:ext cx="308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End of primary follow-up, </a:t>
            </a:r>
          </a:p>
          <a:p>
            <a:r>
              <a:rPr lang="en-US" sz="2000" dirty="0"/>
              <a:t>assuming no early stopping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477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182953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/>
              <a:t>Ongoing HIV Prevention Efficacy Trials Evaluating </a:t>
            </a:r>
            <a:br>
              <a:rPr lang="en-US" sz="3200" dirty="0"/>
            </a:br>
            <a:r>
              <a:rPr lang="en-US" sz="3200" dirty="0"/>
              <a:t>Vaccines, Monoclonal Antibodies (</a:t>
            </a:r>
            <a:r>
              <a:rPr lang="en-US" sz="3200" dirty="0" err="1"/>
              <a:t>mAbs</a:t>
            </a:r>
            <a:r>
              <a:rPr lang="en-US" sz="3200" dirty="0"/>
              <a:t>), or </a:t>
            </a:r>
            <a:r>
              <a:rPr lang="en-US" sz="3200" dirty="0" err="1"/>
              <a:t>PrEP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71091"/>
              </p:ext>
            </p:extLst>
          </p:nvPr>
        </p:nvGraphicFramePr>
        <p:xfrm>
          <a:off x="1" y="999510"/>
          <a:ext cx="12192000" cy="5226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Trial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Population (Region)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 of  Study*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effectLst/>
                        </a:rPr>
                        <a:t>HVTN703/HPTN081 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 err="1">
                          <a:effectLst/>
                        </a:rPr>
                        <a:t>mAb</a:t>
                      </a:r>
                      <a:r>
                        <a:rPr lang="en-US" sz="2400" b="1" kern="12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kern="1200" dirty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/>
                        <a:t>HVTN 702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effectLst/>
                        </a:rPr>
                        <a:t>Vaccine A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 err="1"/>
                        <a:t>Men+Women</a:t>
                      </a:r>
                      <a:r>
                        <a:rPr lang="en-US" sz="2400" dirty="0"/>
                        <a:t> (South</a:t>
                      </a:r>
                      <a:r>
                        <a:rPr lang="en-US" sz="2400" baseline="0" dirty="0"/>
                        <a:t> Africa)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52348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HVTN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effectLst/>
                        </a:rPr>
                        <a:t>Vaccine B </a:t>
                      </a:r>
                      <a:r>
                        <a:rPr lang="en-US" sz="2400" kern="1200" dirty="0"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kern="12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78738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HVTN 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Vaccine C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vs. </a:t>
                      </a:r>
                      <a:r>
                        <a:rPr lang="en-US" sz="2400" b="1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MSM+TG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Americas/Europe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687041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PrEPVacc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Oral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PrEP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A vs.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Oral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</a:rPr>
                        <a:t>PrEP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 B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, Vaccine </a:t>
                      </a:r>
                      <a:r>
                        <a:rPr lang="en-US" sz="2400" dirty="0"/>
                        <a:t>vs.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placebo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Men+Women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26399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HPTN 083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HPTN 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Injectable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 vs. 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</a:rPr>
                        <a:t>Oral </a:t>
                      </a:r>
                      <a:r>
                        <a:rPr lang="en-US" sz="2400" b="1" kern="1200" dirty="0" err="1">
                          <a:solidFill>
                            <a:srgbClr val="00B050"/>
                          </a:solidFill>
                          <a:effectLst/>
                        </a:rPr>
                        <a:t>PrEP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</a:rPr>
                        <a:t> 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MSM+TGW(Americas/Asia/South Africa)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Women (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B42BC-991F-453A-8674-FDD82D256173}"/>
              </a:ext>
            </a:extLst>
          </p:cNvPr>
          <p:cNvSpPr txBox="1"/>
          <p:nvPr/>
        </p:nvSpPr>
        <p:spPr>
          <a:xfrm>
            <a:off x="7669477" y="6166440"/>
            <a:ext cx="308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End of primary follow-up, </a:t>
            </a:r>
          </a:p>
          <a:p>
            <a:r>
              <a:rPr lang="en-US" sz="2000" dirty="0"/>
              <a:t>assuming no early stopping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991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29" y="182953"/>
            <a:ext cx="10972800" cy="648752"/>
          </a:xfrm>
        </p:spPr>
        <p:txBody>
          <a:bodyPr>
            <a:noAutofit/>
          </a:bodyPr>
          <a:lstStyle/>
          <a:p>
            <a:r>
              <a:rPr lang="en-US" sz="3200" dirty="0"/>
              <a:t>Ongoing HIV Prevention Efficacy Trials Evaluating </a:t>
            </a:r>
            <a:br>
              <a:rPr lang="en-US" sz="3200" dirty="0"/>
            </a:br>
            <a:r>
              <a:rPr lang="en-US" sz="3200" dirty="0"/>
              <a:t>Vaccines, Monoclonal Antibodies (</a:t>
            </a:r>
            <a:r>
              <a:rPr lang="en-US" sz="3200" dirty="0" err="1"/>
              <a:t>mAbs</a:t>
            </a:r>
            <a:r>
              <a:rPr lang="en-US" sz="3200" dirty="0"/>
              <a:t>), or </a:t>
            </a:r>
            <a:r>
              <a:rPr lang="en-US" sz="3200" dirty="0" err="1"/>
              <a:t>PrEP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71132"/>
              </p:ext>
            </p:extLst>
          </p:nvPr>
        </p:nvGraphicFramePr>
        <p:xfrm>
          <a:off x="1" y="999510"/>
          <a:ext cx="12192000" cy="5322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(Region), Sample Size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End of  Study*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HVTN703/HPTN081 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HVTN704/HPTN085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effectLst/>
                        </a:rPr>
                        <a:t>mAb</a:t>
                      </a:r>
                      <a:r>
                        <a:rPr lang="en-US" sz="1800" kern="1200" dirty="0">
                          <a:effectLst/>
                        </a:rPr>
                        <a:t>: Intravenous</a:t>
                      </a:r>
                      <a:r>
                        <a:rPr lang="en-US" sz="1800" kern="1200" baseline="0" dirty="0">
                          <a:effectLst/>
                        </a:rPr>
                        <a:t> infusion of </a:t>
                      </a:r>
                      <a:r>
                        <a:rPr lang="en-US" sz="1800" kern="1200" dirty="0">
                          <a:effectLst/>
                        </a:rPr>
                        <a:t>VRC01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kern="1200" dirty="0">
                          <a:effectLst/>
                        </a:rPr>
                        <a:t>), n=1924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MSM+TG (Americas/Europe), n=2701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72">
                <a:tc>
                  <a:txBody>
                    <a:bodyPr/>
                    <a:lstStyle/>
                    <a:p>
                      <a:r>
                        <a:rPr lang="en-US" sz="1800" dirty="0"/>
                        <a:t>HVTN 702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effectLst/>
                        </a:rPr>
                        <a:t>: </a:t>
                      </a:r>
                      <a:r>
                        <a:rPr lang="en-US" sz="1800" kern="1200" dirty="0" err="1">
                          <a:effectLst/>
                        </a:rPr>
                        <a:t>ALVAC+subtype</a:t>
                      </a:r>
                      <a:r>
                        <a:rPr lang="en-US" sz="1800" kern="1200" dirty="0">
                          <a:effectLst/>
                        </a:rPr>
                        <a:t> C gp120/MF59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Men+Women</a:t>
                      </a:r>
                      <a:r>
                        <a:rPr lang="en-US" sz="1800" dirty="0"/>
                        <a:t> (South</a:t>
                      </a:r>
                      <a:r>
                        <a:rPr lang="en-US" sz="1800" baseline="0" dirty="0"/>
                        <a:t> Africa), n=5406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52348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HVTN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effectLst/>
                        </a:rPr>
                        <a:t>: Ad26.Mos4.HIV + subtype C    gp140/alum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kern="1200" dirty="0">
                          <a:effectLst/>
                        </a:rPr>
                        <a:t>), n=2600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78738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HVTN 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Vaccine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: Ad26.Mos4.HIV + subtype C &amp; Mosaic gp140/alum vs.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</a:rPr>
                        <a:t>placebo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MSM+TG 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Americas/Europe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), n=3800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687041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PrEPVacc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PrEP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/Vaccine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 oral </a:t>
                      </a:r>
                      <a:r>
                        <a:rPr lang="en-US" dirty="0"/>
                        <a:t>TAF/FTC vs. TDF/FTC &amp;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DNA-HIV-PT123 + AIDSVAX B/E vs. DNA-HIV-PT123 plus CN54gp140/MPLA + MVA-CMDR/CN54gp140/MPLA vs.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placebo  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Men+Women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), n=1688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263999"/>
                  </a:ext>
                </a:extLst>
              </a:tr>
              <a:tr h="70221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HPTN 083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HPTN 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: Injectable (cabotegravir) vs. oral (TDF-FTC)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MSM+TGW (Americas/Asia/South Africa), n=4500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Women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 Africa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), n=3200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4C739F-0175-49DD-80F4-7339038E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E6DC5-17DF-4FFF-BA0C-769603062533}"/>
              </a:ext>
            </a:extLst>
          </p:cNvPr>
          <p:cNvSpPr txBox="1"/>
          <p:nvPr/>
        </p:nvSpPr>
        <p:spPr>
          <a:xfrm>
            <a:off x="7669477" y="6268040"/>
            <a:ext cx="308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End of primary follow-up, </a:t>
            </a:r>
          </a:p>
          <a:p>
            <a:r>
              <a:rPr lang="en-US" sz="2000" dirty="0"/>
              <a:t>assuming no early stopping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860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FB62-2199-4EFC-AD04-1F581783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82" y="-25918"/>
            <a:ext cx="10391229" cy="1143000"/>
          </a:xfrm>
        </p:spPr>
        <p:txBody>
          <a:bodyPr>
            <a:noAutofit/>
          </a:bodyPr>
          <a:lstStyle/>
          <a:p>
            <a:r>
              <a:rPr lang="en-US" sz="3600" dirty="0"/>
              <a:t>Current HIV Vaccine (</a:t>
            </a:r>
            <a:r>
              <a:rPr lang="en-US" sz="3600" dirty="0" err="1"/>
              <a:t>mAb</a:t>
            </a:r>
            <a:r>
              <a:rPr lang="en-US" sz="3600" dirty="0"/>
              <a:t>) Efficacy 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B202-6A1D-4DF3-8C13-98C730A7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93" y="1212445"/>
            <a:ext cx="69707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HIV-negative individuals at high risk of acquiring HIV enrolled and randomized to receive vaccine (</a:t>
            </a:r>
            <a:r>
              <a:rPr lang="en-US" sz="2800" dirty="0" err="1">
                <a:solidFill>
                  <a:schemeClr val="tx1"/>
                </a:solidFill>
              </a:rPr>
              <a:t>mAb</a:t>
            </a:r>
            <a:r>
              <a:rPr lang="en-US" sz="2800" dirty="0">
                <a:solidFill>
                  <a:schemeClr val="tx1"/>
                </a:solidFill>
              </a:rPr>
              <a:t>) or placebo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0DB0A-D9A3-4E2A-8128-5DAA6356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EC11-325B-4DDC-883B-0828808A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65D1D2-3697-4BD4-9486-638B8B55A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892334"/>
              </p:ext>
            </p:extLst>
          </p:nvPr>
        </p:nvGraphicFramePr>
        <p:xfrm>
          <a:off x="3232108" y="2759422"/>
          <a:ext cx="1985681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E274F49B-168D-4826-A3F1-CEDA6A690482}"/>
              </a:ext>
            </a:extLst>
          </p:cNvPr>
          <p:cNvGraphicFramePr/>
          <p:nvPr>
            <p:extLst/>
          </p:nvPr>
        </p:nvGraphicFramePr>
        <p:xfrm>
          <a:off x="872827" y="2772942"/>
          <a:ext cx="1906665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51E43C0-48E0-46D0-A518-13E015AF8631}"/>
              </a:ext>
            </a:extLst>
          </p:cNvPr>
          <p:cNvSpPr/>
          <p:nvPr/>
        </p:nvSpPr>
        <p:spPr>
          <a:xfrm>
            <a:off x="1616425" y="183052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0D0E75-15B9-4DE2-8CED-3664260B289D}"/>
              </a:ext>
            </a:extLst>
          </p:cNvPr>
          <p:cNvCxnSpPr/>
          <p:nvPr/>
        </p:nvCxnSpPr>
        <p:spPr>
          <a:xfrm flipH="1">
            <a:off x="2082364" y="2441896"/>
            <a:ext cx="441076" cy="31752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E2DAC8-99EB-41AB-9FB8-779D825FD997}"/>
              </a:ext>
            </a:extLst>
          </p:cNvPr>
          <p:cNvCxnSpPr>
            <a:cxnSpLocks/>
          </p:cNvCxnSpPr>
          <p:nvPr/>
        </p:nvCxnSpPr>
        <p:spPr>
          <a:xfrm>
            <a:off x="3442437" y="2441896"/>
            <a:ext cx="358784" cy="33257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1217767-622F-46AB-9643-137937E53018}"/>
              </a:ext>
            </a:extLst>
          </p:cNvPr>
          <p:cNvSpPr/>
          <p:nvPr/>
        </p:nvSpPr>
        <p:spPr>
          <a:xfrm>
            <a:off x="1616425" y="93526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328525-9C71-448B-996E-74AD466FDFED}"/>
              </a:ext>
            </a:extLst>
          </p:cNvPr>
          <p:cNvCxnSpPr>
            <a:cxnSpLocks/>
          </p:cNvCxnSpPr>
          <p:nvPr/>
        </p:nvCxnSpPr>
        <p:spPr>
          <a:xfrm flipH="1">
            <a:off x="2931341" y="1403404"/>
            <a:ext cx="1" cy="4552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33EE774-2E59-4FB5-847B-4149158E744C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FB62-2199-4EFC-AD04-1F581783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82" y="-25918"/>
            <a:ext cx="10391229" cy="1143000"/>
          </a:xfrm>
        </p:spPr>
        <p:txBody>
          <a:bodyPr>
            <a:noAutofit/>
          </a:bodyPr>
          <a:lstStyle/>
          <a:p>
            <a:r>
              <a:rPr lang="en-US" sz="3600" dirty="0"/>
              <a:t>Current HIV Vaccine (</a:t>
            </a:r>
            <a:r>
              <a:rPr lang="en-US" sz="3600" dirty="0" err="1"/>
              <a:t>mAb</a:t>
            </a:r>
            <a:r>
              <a:rPr lang="en-US" sz="3600" dirty="0"/>
              <a:t>) Efficacy 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B202-6A1D-4DF3-8C13-98C730A7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93" y="1212445"/>
            <a:ext cx="69707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HIV-negative individuals at high risk of acquiring HIV enrolled and randomized to receive vaccine 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mAb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 or placebo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Standard-of-prevention package is provided to trial participants throughout the trial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0DB0A-D9A3-4E2A-8128-5DAA6356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EC11-325B-4DDC-883B-0828808A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65D1D2-3697-4BD4-9486-638B8B55A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04506"/>
              </p:ext>
            </p:extLst>
          </p:nvPr>
        </p:nvGraphicFramePr>
        <p:xfrm>
          <a:off x="3232108" y="2759422"/>
          <a:ext cx="1985681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E274F49B-168D-4826-A3F1-CEDA6A690482}"/>
              </a:ext>
            </a:extLst>
          </p:cNvPr>
          <p:cNvGraphicFramePr/>
          <p:nvPr>
            <p:extLst/>
          </p:nvPr>
        </p:nvGraphicFramePr>
        <p:xfrm>
          <a:off x="872827" y="2772942"/>
          <a:ext cx="1906665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51E43C0-48E0-46D0-A518-13E015AF8631}"/>
              </a:ext>
            </a:extLst>
          </p:cNvPr>
          <p:cNvSpPr/>
          <p:nvPr/>
        </p:nvSpPr>
        <p:spPr>
          <a:xfrm>
            <a:off x="1616425" y="183052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0D0E75-15B9-4DE2-8CED-3664260B289D}"/>
              </a:ext>
            </a:extLst>
          </p:cNvPr>
          <p:cNvCxnSpPr/>
          <p:nvPr/>
        </p:nvCxnSpPr>
        <p:spPr>
          <a:xfrm flipH="1">
            <a:off x="2082364" y="2441896"/>
            <a:ext cx="441076" cy="31752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E2DAC8-99EB-41AB-9FB8-779D825FD997}"/>
              </a:ext>
            </a:extLst>
          </p:cNvPr>
          <p:cNvCxnSpPr>
            <a:cxnSpLocks/>
          </p:cNvCxnSpPr>
          <p:nvPr/>
        </p:nvCxnSpPr>
        <p:spPr>
          <a:xfrm>
            <a:off x="3442437" y="2441896"/>
            <a:ext cx="358784" cy="33257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892DB3-8D23-46BA-B15E-2F313986AF8D}"/>
              </a:ext>
            </a:extLst>
          </p:cNvPr>
          <p:cNvSpPr txBox="1"/>
          <p:nvPr/>
        </p:nvSpPr>
        <p:spPr>
          <a:xfrm>
            <a:off x="-341898" y="5779926"/>
            <a:ext cx="1121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*Risk reduction counseling + Biomedical Tools (</a:t>
            </a:r>
            <a:r>
              <a:rPr lang="en-US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</a:t>
            </a:r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PEP, condoms, circumcision, STI testing/treatment)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1217767-622F-46AB-9643-137937E53018}"/>
              </a:ext>
            </a:extLst>
          </p:cNvPr>
          <p:cNvSpPr/>
          <p:nvPr/>
        </p:nvSpPr>
        <p:spPr>
          <a:xfrm>
            <a:off x="1616425" y="93526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328525-9C71-448B-996E-74AD466FDFED}"/>
              </a:ext>
            </a:extLst>
          </p:cNvPr>
          <p:cNvCxnSpPr>
            <a:cxnSpLocks/>
          </p:cNvCxnSpPr>
          <p:nvPr/>
        </p:nvCxnSpPr>
        <p:spPr>
          <a:xfrm flipH="1">
            <a:off x="2931341" y="1403404"/>
            <a:ext cx="1" cy="4552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que 13">
            <a:extLst>
              <a:ext uri="{FF2B5EF4-FFF2-40B4-BE49-F238E27FC236}">
                <a16:creationId xmlns:a16="http://schemas.microsoft.com/office/drawing/2014/main" id="{518277B2-BD9B-4D42-8377-59D9D232A74A}"/>
              </a:ext>
            </a:extLst>
          </p:cNvPr>
          <p:cNvSpPr/>
          <p:nvPr/>
        </p:nvSpPr>
        <p:spPr>
          <a:xfrm rot="-5400000">
            <a:off x="-1342879" y="2889494"/>
            <a:ext cx="3931680" cy="486114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 Prevention Package*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84F2E5-6308-47B6-A6CF-C199B3A709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34" y="4854703"/>
            <a:ext cx="1394680" cy="9661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F9C2A9-0952-4E74-BD53-583CCE2B95F9}"/>
              </a:ext>
            </a:extLst>
          </p:cNvPr>
          <p:cNvSpPr/>
          <p:nvPr/>
        </p:nvSpPr>
        <p:spPr>
          <a:xfrm>
            <a:off x="5540656" y="2633351"/>
            <a:ext cx="6262659" cy="1433682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4B1EC1-E3F4-4569-8C31-D54B03552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34" y="580529"/>
            <a:ext cx="1394680" cy="96610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E24ADF-81CD-4515-B543-9028A8DB83A6}"/>
              </a:ext>
            </a:extLst>
          </p:cNvPr>
          <p:cNvSpPr/>
          <p:nvPr/>
        </p:nvSpPr>
        <p:spPr>
          <a:xfrm>
            <a:off x="27040" y="5758166"/>
            <a:ext cx="10195133" cy="369332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85176B-0022-4477-99A4-B0AB2C41BE0E}"/>
              </a:ext>
            </a:extLst>
          </p:cNvPr>
          <p:cNvSpPr/>
          <p:nvPr/>
        </p:nvSpPr>
        <p:spPr>
          <a:xfrm>
            <a:off x="-2730" y="525388"/>
            <a:ext cx="1132876" cy="5254537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D90DB28-C2BB-4623-942E-0C5924254E37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FB62-2199-4EFC-AD04-1F581783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82" y="-25918"/>
            <a:ext cx="10391229" cy="1143000"/>
          </a:xfrm>
        </p:spPr>
        <p:txBody>
          <a:bodyPr>
            <a:noAutofit/>
          </a:bodyPr>
          <a:lstStyle/>
          <a:p>
            <a:r>
              <a:rPr lang="en-US" sz="3600" dirty="0"/>
              <a:t>Current HIV Vaccine (</a:t>
            </a:r>
            <a:r>
              <a:rPr lang="en-US" sz="3600" dirty="0" err="1"/>
              <a:t>mAb</a:t>
            </a:r>
            <a:r>
              <a:rPr lang="en-US" sz="3600" dirty="0"/>
              <a:t>) Efficacy 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B202-6A1D-4DF3-8C13-98C730A7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93" y="1212445"/>
            <a:ext cx="69707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HIV-negative individuals at high risk of acquiring HIV enrolled and randomized to receive vaccine (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mAb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) or placebo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Standard-of-prevention package is provided to trial participants throughout the trial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HIV infection rates compared between active vaccine (</a:t>
            </a:r>
            <a:r>
              <a:rPr lang="en-US" sz="2800" dirty="0" err="1"/>
              <a:t>mAb</a:t>
            </a:r>
            <a:r>
              <a:rPr lang="en-US" sz="2800" dirty="0"/>
              <a:t>) and placebo groups.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0DB0A-D9A3-4E2A-8128-5DAA6356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EC11-325B-4DDC-883B-0828808A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91" y="1687308"/>
            <a:ext cx="0" cy="0"/>
          </a:xfrm>
        </p:spPr>
        <p:txBody>
          <a:bodyPr/>
          <a:lstStyle/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89EC51-1547-4B33-AA78-77E4A62E504D}"/>
              </a:ext>
            </a:extLst>
          </p:cNvPr>
          <p:cNvGrpSpPr/>
          <p:nvPr/>
        </p:nvGrpSpPr>
        <p:grpSpPr>
          <a:xfrm>
            <a:off x="1520846" y="3429000"/>
            <a:ext cx="3420647" cy="4809160"/>
            <a:chOff x="1518484" y="811706"/>
            <a:chExt cx="2565484" cy="36068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F9BD31-82AA-4A88-9BA3-07907CD6D1DB}"/>
                </a:ext>
              </a:extLst>
            </p:cNvPr>
            <p:cNvCxnSpPr>
              <a:cxnSpLocks/>
            </p:cNvCxnSpPr>
            <p:nvPr/>
          </p:nvCxnSpPr>
          <p:spPr>
            <a:xfrm>
              <a:off x="1518484" y="811706"/>
              <a:ext cx="0" cy="130628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5B7A41-53A8-44E0-8BB9-C5ADAA021567}"/>
                </a:ext>
              </a:extLst>
            </p:cNvPr>
            <p:cNvGrpSpPr/>
            <p:nvPr/>
          </p:nvGrpSpPr>
          <p:grpSpPr>
            <a:xfrm>
              <a:off x="3460031" y="4062796"/>
              <a:ext cx="623937" cy="355780"/>
              <a:chOff x="2374562" y="4255090"/>
              <a:chExt cx="2731195" cy="149560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E4DEC7-10E3-4598-80D5-4FD5D19E413F}"/>
                  </a:ext>
                </a:extLst>
              </p:cNvPr>
              <p:cNvSpPr txBox="1"/>
              <p:nvPr/>
            </p:nvSpPr>
            <p:spPr>
              <a:xfrm>
                <a:off x="4441290" y="4255090"/>
                <a:ext cx="664467" cy="816442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>
                <a:normAutofit fontScale="47500" lnSpcReduction="20000"/>
              </a:bodyPr>
              <a:lstStyle/>
              <a:p>
                <a:endParaRPr lang="en-US" sz="2133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D88715-25D5-4E3F-BC65-40ECAE6C5443}"/>
                  </a:ext>
                </a:extLst>
              </p:cNvPr>
              <p:cNvSpPr txBox="1"/>
              <p:nvPr/>
            </p:nvSpPr>
            <p:spPr>
              <a:xfrm>
                <a:off x="2374562" y="4934254"/>
                <a:ext cx="664467" cy="816442"/>
              </a:xfrm>
              <a:prstGeom prst="rect">
                <a:avLst/>
              </a:prstGeom>
            </p:spPr>
            <p:txBody>
              <a:bodyPr vert="horz" wrap="none" lIns="121920" tIns="60960" rIns="121920" bIns="60960" rtlCol="0">
                <a:normAutofit fontScale="70000" lnSpcReduction="20000"/>
              </a:bodyPr>
              <a:lstStyle/>
              <a:p>
                <a:pPr algn="ctr"/>
                <a:endPara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65D1D2-3697-4BD4-9486-638B8B55A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110322"/>
              </p:ext>
            </p:extLst>
          </p:nvPr>
        </p:nvGraphicFramePr>
        <p:xfrm>
          <a:off x="3232108" y="2759422"/>
          <a:ext cx="1985681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E274F49B-168D-4826-A3F1-CEDA6A690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29783"/>
              </p:ext>
            </p:extLst>
          </p:nvPr>
        </p:nvGraphicFramePr>
        <p:xfrm>
          <a:off x="872827" y="2772942"/>
          <a:ext cx="1906665" cy="7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51E43C0-48E0-46D0-A518-13E015AF8631}"/>
              </a:ext>
            </a:extLst>
          </p:cNvPr>
          <p:cNvSpPr/>
          <p:nvPr/>
        </p:nvSpPr>
        <p:spPr>
          <a:xfrm>
            <a:off x="1616425" y="183052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0D0E75-15B9-4DE2-8CED-3664260B289D}"/>
              </a:ext>
            </a:extLst>
          </p:cNvPr>
          <p:cNvCxnSpPr/>
          <p:nvPr/>
        </p:nvCxnSpPr>
        <p:spPr>
          <a:xfrm flipH="1">
            <a:off x="2082364" y="2441896"/>
            <a:ext cx="441076" cy="31752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E2DAC8-99EB-41AB-9FB8-779D825FD997}"/>
              </a:ext>
            </a:extLst>
          </p:cNvPr>
          <p:cNvCxnSpPr>
            <a:cxnSpLocks/>
          </p:cNvCxnSpPr>
          <p:nvPr/>
        </p:nvCxnSpPr>
        <p:spPr>
          <a:xfrm>
            <a:off x="3442437" y="2441896"/>
            <a:ext cx="358784" cy="33257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6B2D50-43AD-4BF4-816E-4254BD14454B}"/>
              </a:ext>
            </a:extLst>
          </p:cNvPr>
          <p:cNvCxnSpPr>
            <a:cxnSpLocks/>
          </p:cNvCxnSpPr>
          <p:nvPr/>
        </p:nvCxnSpPr>
        <p:spPr>
          <a:xfrm>
            <a:off x="4095422" y="3475427"/>
            <a:ext cx="10067" cy="169703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892DB3-8D23-46BA-B15E-2F313986AF8D}"/>
              </a:ext>
            </a:extLst>
          </p:cNvPr>
          <p:cNvSpPr txBox="1"/>
          <p:nvPr/>
        </p:nvSpPr>
        <p:spPr>
          <a:xfrm>
            <a:off x="-341898" y="5779926"/>
            <a:ext cx="1121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*Risk reduction counseling + Biomedical Tools (</a:t>
            </a:r>
            <a:r>
              <a:rPr lang="en-US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</a:t>
            </a:r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PEP, condoms, circumcision, STI testing/treatment) </a:t>
            </a:r>
          </a:p>
        </p:txBody>
      </p:sp>
      <p:sp>
        <p:nvSpPr>
          <p:cNvPr id="61" name="Plaque 60">
            <a:extLst>
              <a:ext uri="{FF2B5EF4-FFF2-40B4-BE49-F238E27FC236}">
                <a16:creationId xmlns:a16="http://schemas.microsoft.com/office/drawing/2014/main" id="{EAEECDE0-2A0B-45F8-B5E9-397300206CD9}"/>
              </a:ext>
            </a:extLst>
          </p:cNvPr>
          <p:cNvSpPr/>
          <p:nvPr/>
        </p:nvSpPr>
        <p:spPr>
          <a:xfrm>
            <a:off x="909443" y="3821172"/>
            <a:ext cx="4313857" cy="486114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Periodic HIV Testing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1217767-622F-46AB-9643-137937E53018}"/>
              </a:ext>
            </a:extLst>
          </p:cNvPr>
          <p:cNvSpPr/>
          <p:nvPr/>
        </p:nvSpPr>
        <p:spPr>
          <a:xfrm>
            <a:off x="1616425" y="935268"/>
            <a:ext cx="2788771" cy="611368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328525-9C71-448B-996E-74AD466FDFED}"/>
              </a:ext>
            </a:extLst>
          </p:cNvPr>
          <p:cNvCxnSpPr>
            <a:cxnSpLocks/>
          </p:cNvCxnSpPr>
          <p:nvPr/>
        </p:nvCxnSpPr>
        <p:spPr>
          <a:xfrm flipH="1">
            <a:off x="2931341" y="1403404"/>
            <a:ext cx="1" cy="4552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laque 67">
            <a:extLst>
              <a:ext uri="{FF2B5EF4-FFF2-40B4-BE49-F238E27FC236}">
                <a16:creationId xmlns:a16="http://schemas.microsoft.com/office/drawing/2014/main" id="{4D3F3A3E-6B83-4C1F-AE64-3EDD15E3D71C}"/>
              </a:ext>
            </a:extLst>
          </p:cNvPr>
          <p:cNvSpPr/>
          <p:nvPr/>
        </p:nvSpPr>
        <p:spPr>
          <a:xfrm>
            <a:off x="909443" y="5159291"/>
            <a:ext cx="4313857" cy="486114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Compare HIV infection rates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E74F21-23EB-46B7-8B50-816FFF199738}"/>
              </a:ext>
            </a:extLst>
          </p:cNvPr>
          <p:cNvSpPr/>
          <p:nvPr/>
        </p:nvSpPr>
        <p:spPr>
          <a:xfrm>
            <a:off x="929576" y="3429001"/>
            <a:ext cx="4327084" cy="2241378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518277B2-BD9B-4D42-8377-59D9D232A74A}"/>
              </a:ext>
            </a:extLst>
          </p:cNvPr>
          <p:cNvSpPr/>
          <p:nvPr/>
        </p:nvSpPr>
        <p:spPr>
          <a:xfrm rot="-5400000">
            <a:off x="-1342879" y="2889494"/>
            <a:ext cx="3931680" cy="486114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 Prevention Package*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84F2E5-6308-47B6-A6CF-C199B3A709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34" y="4854703"/>
            <a:ext cx="1394680" cy="9661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F9C2A9-0952-4E74-BD53-583CCE2B95F9}"/>
              </a:ext>
            </a:extLst>
          </p:cNvPr>
          <p:cNvSpPr/>
          <p:nvPr/>
        </p:nvSpPr>
        <p:spPr>
          <a:xfrm>
            <a:off x="5549436" y="4059933"/>
            <a:ext cx="6262659" cy="1038610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4B1EC1-E3F4-4569-8C31-D54B03552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34" y="580529"/>
            <a:ext cx="1394680" cy="966107"/>
          </a:xfrm>
          <a:prstGeom prst="rect">
            <a:avLst/>
          </a:prstGeom>
        </p:spPr>
      </p:pic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9DA1FD42-7893-49B4-BB86-76BA20992921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74E607-9A9D-4CA8-AF96-69CF1303CF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4312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23977</TotalTime>
  <Words>2700</Words>
  <Application>Microsoft Office PowerPoint</Application>
  <PresentationFormat>Widescreen</PresentationFormat>
  <Paragraphs>423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Raleway</vt:lpstr>
      <vt:lpstr>Arial</vt:lpstr>
      <vt:lpstr>Calibri</vt:lpstr>
      <vt:lpstr>Franklin Gothic Book</vt:lpstr>
      <vt:lpstr>Times New Roman</vt:lpstr>
      <vt:lpstr>AIDS 2016_Template</vt:lpstr>
      <vt:lpstr>Considerations for Designing Future Vaccine or Monoclonal Antibody HIV Prevention Efficacy Trials</vt:lpstr>
      <vt:lpstr>Outline </vt:lpstr>
      <vt:lpstr>Ongoing HIV Prevention Efficacy Trials Evaluating  Vaccines, Monoclonal Antibodies (mAbs), or PrEP</vt:lpstr>
      <vt:lpstr>Ongoing HIV Prevention Efficacy Trials Evaluating  Vaccines, Monoclonal Antibodies (mAbs), or PrEP</vt:lpstr>
      <vt:lpstr>Ongoing HIV Prevention Efficacy Trials Evaluating  Vaccines, Monoclonal Antibodies (mAbs), or PrEP</vt:lpstr>
      <vt:lpstr>Ongoing HIV Prevention Efficacy Trials Evaluating  Vaccines, Monoclonal Antibodies (mAbs), or PrEP</vt:lpstr>
      <vt:lpstr>Current HIV Vaccine (mAb) Efficacy Trial Design</vt:lpstr>
      <vt:lpstr>Current HIV Vaccine (mAb) Efficacy Trial Design</vt:lpstr>
      <vt:lpstr>Current HIV Vaccine (mAb) Efficacy Trial Design</vt:lpstr>
      <vt:lpstr>Outline </vt:lpstr>
      <vt:lpstr>Ongoing HIV Prevention Efficacy Trials Evaluating  Vaccines, Monoclonal Antibodies (mAbs), or PrEP</vt:lpstr>
      <vt:lpstr>Possible Design Options of Future Vaccine (mAb) Efficacy Trials Accounting for Injectable PrEP Trial Results</vt:lpstr>
      <vt:lpstr>Possible Design Options of Future Vaccine (mAb) Efficacy Trials Accounting for Injectable PrEP Trial Results</vt:lpstr>
      <vt:lpstr>Outline </vt:lpstr>
      <vt:lpstr>Background: Correlates of Protection  – Iterating Towards A Highly Efficacious Preventive Vaccine</vt:lpstr>
      <vt:lpstr>PowerPoint Presentation</vt:lpstr>
      <vt:lpstr>PowerPoint Presentation</vt:lpstr>
      <vt:lpstr>PowerPoint Presentation</vt:lpstr>
      <vt:lpstr>PowerPoint Presentation</vt:lpstr>
      <vt:lpstr>Background: Combinations of 2 or 3 mAbs Neutralize More Viruses</vt:lpstr>
      <vt:lpstr>Role of AMP Correlates of Protection in the Design of a Sequel mAb Efficacy Trial</vt:lpstr>
      <vt:lpstr>Role of AMP Correlates of Protection in the Design of a Sequel mAb Efficacy Trial</vt:lpstr>
      <vt:lpstr>Hypothetical Scenario: AMP Prevention Efficacy Depends on VRC01 Concentration and VRC01 Neutralization Sensitivity of Exposing Viruses</vt:lpstr>
      <vt:lpstr>Hypothetical Scenario: AMP Prevention Efficacy Depends on VRC01 Concentration and VRC01 Neutralization Sensitivity of Exposing Viruses</vt:lpstr>
      <vt:lpstr>Hypothetical Scenario: AMP Prevention Efficacy Depends on VRC01 Concentration and VRC01 Neutralization Sensitivity of Exposing Viruses</vt:lpstr>
      <vt:lpstr>Hypothetical Scenario: AMP Prevention Efficacy Depends on VRC01 Concentration and VRC01 Neutralization Sensitivity of Exposing Viruses</vt:lpstr>
      <vt:lpstr>Role of AMP Correlates of Protection in the Design of a Sequel mAb Efficacy Trial (Cont.)</vt:lpstr>
      <vt:lpstr>Role of AMP Correlates of Protection in the Design of a Sequel mAb Efficacy Trial (Cont.)</vt:lpstr>
      <vt:lpstr>Role of AMP Correlates of Protection in the Design of a Sequel mAb Efficacy Trial (Cont.)</vt:lpstr>
      <vt:lpstr>Designing Future HIV Vaccine (mAb) Prevention Efficacy Trials</vt:lpstr>
      <vt:lpstr>References</vt:lpstr>
      <vt:lpstr>Thank You  This work was supported by the National Institute of Allergy and Infectious Diseases (NIAID) US. Public Health Service Grant  UM1 AI068635 [HVTN SDMC FHCRC].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Huang, Yunda</cp:lastModifiedBy>
  <cp:revision>458</cp:revision>
  <cp:lastPrinted>2019-07-08T19:18:00Z</cp:lastPrinted>
  <dcterms:created xsi:type="dcterms:W3CDTF">2017-01-13T09:09:35Z</dcterms:created>
  <dcterms:modified xsi:type="dcterms:W3CDTF">2019-07-22T20:22:11Z</dcterms:modified>
</cp:coreProperties>
</file>