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6">
  <p:sldMasterIdLst>
    <p:sldMasterId id="2147483648" r:id="rId1"/>
  </p:sldMasterIdLst>
  <p:notesMasterIdLst>
    <p:notesMasterId r:id="rId26"/>
  </p:notesMasterIdLst>
  <p:handoutMasterIdLst>
    <p:handoutMasterId r:id="rId27"/>
  </p:handoutMasterIdLst>
  <p:sldIdLst>
    <p:sldId id="257" r:id="rId2"/>
    <p:sldId id="260" r:id="rId3"/>
    <p:sldId id="258" r:id="rId4"/>
    <p:sldId id="296" r:id="rId5"/>
    <p:sldId id="261" r:id="rId6"/>
    <p:sldId id="262" r:id="rId7"/>
    <p:sldId id="263" r:id="rId8"/>
    <p:sldId id="264" r:id="rId9"/>
    <p:sldId id="256" r:id="rId10"/>
    <p:sldId id="291" r:id="rId11"/>
    <p:sldId id="287" r:id="rId12"/>
    <p:sldId id="281" r:id="rId13"/>
    <p:sldId id="292" r:id="rId14"/>
    <p:sldId id="293" r:id="rId15"/>
    <p:sldId id="297" r:id="rId16"/>
    <p:sldId id="304" r:id="rId17"/>
    <p:sldId id="303" r:id="rId18"/>
    <p:sldId id="288" r:id="rId19"/>
    <p:sldId id="268" r:id="rId20"/>
    <p:sldId id="289" r:id="rId21"/>
    <p:sldId id="295" r:id="rId22"/>
    <p:sldId id="298" r:id="rId23"/>
    <p:sldId id="301" r:id="rId24"/>
    <p:sldId id="302" r:id="rId25"/>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Priest" initials="JP" lastIdx="9" clrIdx="0">
    <p:extLst>
      <p:ext uri="{19B8F6BF-5375-455C-9EA6-DF929625EA0E}">
        <p15:presenceInfo xmlns:p15="http://schemas.microsoft.com/office/powerpoint/2012/main" userId="Julie Priest" providerId="None"/>
      </p:ext>
    </p:extLst>
  </p:cmAuthor>
  <p:cmAuthor id="2" name="Alan Oglesby" initials="AO" lastIdx="4" clrIdx="1">
    <p:extLst>
      <p:ext uri="{19B8F6BF-5375-455C-9EA6-DF929625EA0E}">
        <p15:presenceInfo xmlns:p15="http://schemas.microsoft.com/office/powerpoint/2012/main" userId="Alan Oglesb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4267B2"/>
    <a:srgbClr val="D9111B"/>
    <a:srgbClr val="E8303B"/>
    <a:srgbClr val="ED1C24"/>
    <a:srgbClr val="FEF3D4"/>
    <a:srgbClr val="383333"/>
    <a:srgbClr val="5DA9DD"/>
    <a:srgbClr val="F8E08E"/>
    <a:srgbClr val="C26E68"/>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59" autoAdjust="0"/>
    <p:restoredTop sz="76423" autoAdjust="0"/>
  </p:normalViewPr>
  <p:slideViewPr>
    <p:cSldViewPr snapToGrid="0" snapToObjects="1">
      <p:cViewPr varScale="1">
        <p:scale>
          <a:sx n="97" d="100"/>
          <a:sy n="97" d="100"/>
        </p:scale>
        <p:origin x="1272" y="184"/>
      </p:cViewPr>
      <p:guideLst>
        <p:guide orient="horz" pos="2160"/>
        <p:guide pos="3840"/>
      </p:guideLst>
    </p:cSldViewPr>
  </p:slideViewPr>
  <p:outlineViewPr>
    <p:cViewPr>
      <p:scale>
        <a:sx n="33" d="100"/>
        <a:sy n="33" d="100"/>
      </p:scale>
      <p:origin x="0" y="-7095"/>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38" y="9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1800" b="1" dirty="0">
                <a:latin typeface="Franklin Gothic Book" panose="020B0503020102020204" pitchFamily="34" charset="0"/>
              </a:rPr>
              <a:t>Distribution of Baseline</a:t>
            </a:r>
            <a:r>
              <a:rPr lang="en-US" sz="1800" b="1" baseline="0" dirty="0">
                <a:latin typeface="Franklin Gothic Book" panose="020B0503020102020204" pitchFamily="34" charset="0"/>
              </a:rPr>
              <a:t> Viral Load (VL) in ART Naïve Patients in OPERA, By Core Agent</a:t>
            </a:r>
            <a:endParaRPr lang="en-US" sz="1800" b="1" dirty="0">
              <a:latin typeface="Franklin Gothic Book" panose="020B0503020102020204" pitchFamily="34" charset="0"/>
            </a:endParaRPr>
          </a:p>
        </c:rich>
      </c:tx>
      <c:layout>
        <c:manualLayout>
          <c:xMode val="edge"/>
          <c:yMode val="edge"/>
          <c:x val="0.12540094339622643"/>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percentStacked"/>
        <c:varyColors val="0"/>
        <c:ser>
          <c:idx val="0"/>
          <c:order val="0"/>
          <c:tx>
            <c:strRef>
              <c:f>Sheet1!$A$2</c:f>
              <c:strCache>
                <c:ptCount val="1"/>
                <c:pt idx="0">
                  <c:v>&lt;100,000 copies/mL</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DTG</c:v>
                </c:pt>
                <c:pt idx="1">
                  <c:v>RAL</c:v>
                </c:pt>
                <c:pt idx="2">
                  <c:v>EVG</c:v>
                </c:pt>
                <c:pt idx="3">
                  <c:v>DRV</c:v>
                </c:pt>
              </c:strCache>
            </c:strRef>
          </c:cat>
          <c:val>
            <c:numRef>
              <c:f>Sheet1!$B$2:$E$2</c:f>
              <c:numCache>
                <c:formatCode>0%</c:formatCode>
                <c:ptCount val="4"/>
                <c:pt idx="0">
                  <c:v>0.67113494191242185</c:v>
                </c:pt>
                <c:pt idx="1">
                  <c:v>0.70731707317073167</c:v>
                </c:pt>
                <c:pt idx="2">
                  <c:v>0.6920013275804846</c:v>
                </c:pt>
                <c:pt idx="3">
                  <c:v>0.60146699266503667</c:v>
                </c:pt>
              </c:numCache>
            </c:numRef>
          </c:val>
          <c:extLst>
            <c:ext xmlns:c16="http://schemas.microsoft.com/office/drawing/2014/chart" uri="{C3380CC4-5D6E-409C-BE32-E72D297353CC}">
              <c16:uniqueId val="{00000000-2B0F-4DD3-9F30-7239A7596F2D}"/>
            </c:ext>
          </c:extLst>
        </c:ser>
        <c:ser>
          <c:idx val="1"/>
          <c:order val="1"/>
          <c:tx>
            <c:strRef>
              <c:f>Sheet1!$A$3</c:f>
              <c:strCache>
                <c:ptCount val="1"/>
                <c:pt idx="0">
                  <c:v>&gt;=100,000 copies/mL</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Sheet1!$B$1:$E$1</c:f>
              <c:strCache>
                <c:ptCount val="4"/>
                <c:pt idx="0">
                  <c:v>DTG</c:v>
                </c:pt>
                <c:pt idx="1">
                  <c:v>RAL</c:v>
                </c:pt>
                <c:pt idx="2">
                  <c:v>EVG</c:v>
                </c:pt>
                <c:pt idx="3">
                  <c:v>DRV</c:v>
                </c:pt>
              </c:strCache>
            </c:strRef>
          </c:cat>
          <c:val>
            <c:numRef>
              <c:f>Sheet1!$B$3:$E$3</c:f>
              <c:numCache>
                <c:formatCode>0%</c:formatCode>
                <c:ptCount val="4"/>
                <c:pt idx="0">
                  <c:v>0.32886505808757821</c:v>
                </c:pt>
                <c:pt idx="1">
                  <c:v>0.29268292682926828</c:v>
                </c:pt>
                <c:pt idx="2">
                  <c:v>0.30799867241951545</c:v>
                </c:pt>
                <c:pt idx="3">
                  <c:v>0.39853300733496333</c:v>
                </c:pt>
              </c:numCache>
            </c:numRef>
          </c:val>
          <c:extLst>
            <c:ext xmlns:c16="http://schemas.microsoft.com/office/drawing/2014/chart" uri="{C3380CC4-5D6E-409C-BE32-E72D297353CC}">
              <c16:uniqueId val="{00000001-2B0F-4DD3-9F30-7239A7596F2D}"/>
            </c:ext>
          </c:extLst>
        </c:ser>
        <c:dLbls>
          <c:showLegendKey val="0"/>
          <c:showVal val="0"/>
          <c:showCatName val="0"/>
          <c:showSerName val="0"/>
          <c:showPercent val="0"/>
          <c:showBubbleSize val="0"/>
        </c:dLbls>
        <c:gapWidth val="150"/>
        <c:overlap val="100"/>
        <c:axId val="509824080"/>
        <c:axId val="492121032"/>
      </c:barChart>
      <c:catAx>
        <c:axId val="509824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492121032"/>
        <c:crosses val="autoZero"/>
        <c:auto val="1"/>
        <c:lblAlgn val="ctr"/>
        <c:lblOffset val="100"/>
        <c:noMultiLvlLbl val="0"/>
      </c:catAx>
      <c:valAx>
        <c:axId val="492121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5098240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6754250365097965"/>
          <c:y val="3.2460568995097909E-2"/>
          <c:w val="0.42990959719553312"/>
          <c:h val="0.93949023548674993"/>
        </c:manualLayout>
      </c:layout>
      <c:pieChart>
        <c:varyColors val="1"/>
        <c:ser>
          <c:idx val="0"/>
          <c:order val="0"/>
          <c:tx>
            <c:strRef>
              <c:f>Sheet1!$B$1</c:f>
              <c:strCache>
                <c:ptCount val="1"/>
                <c:pt idx="0">
                  <c:v>.</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3-EEA1-4623-A3BA-917D502C0FEE}"/>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2-EEA1-4623-A3BA-917D502C0FEE}"/>
              </c:ext>
            </c:extLst>
          </c:dPt>
          <c:dPt>
            <c:idx val="2"/>
            <c:bubble3D val="0"/>
            <c:spPr>
              <a:solidFill>
                <a:schemeClr val="bg2">
                  <a:lumMod val="25000"/>
                </a:schemeClr>
              </a:solidFill>
              <a:ln w="19050">
                <a:solidFill>
                  <a:schemeClr val="lt1"/>
                </a:solidFill>
              </a:ln>
              <a:effectLst/>
            </c:spPr>
            <c:extLst>
              <c:ext xmlns:c16="http://schemas.microsoft.com/office/drawing/2014/chart" uri="{C3380CC4-5D6E-409C-BE32-E72D297353CC}">
                <c16:uniqueId val="{00000005-0077-4524-A676-D5119C1A601D}"/>
              </c:ext>
            </c:extLst>
          </c:dPt>
          <c:dPt>
            <c:idx val="3"/>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4-EEA1-4623-A3BA-917D502C0FEE}"/>
              </c:ext>
            </c:extLst>
          </c:dPt>
          <c:cat>
            <c:strRef>
              <c:f>Sheet1!$A$2:$A$5</c:f>
              <c:strCache>
                <c:ptCount val="4"/>
                <c:pt idx="0">
                  <c:v>DTG</c:v>
                </c:pt>
                <c:pt idx="1">
                  <c:v>EVG</c:v>
                </c:pt>
                <c:pt idx="2">
                  <c:v>RAL</c:v>
                </c:pt>
                <c:pt idx="3">
                  <c:v>DRV</c:v>
                </c:pt>
              </c:strCache>
            </c:strRef>
          </c:cat>
          <c:val>
            <c:numRef>
              <c:f>Sheet1!$B$2:$B$5</c:f>
              <c:numCache>
                <c:formatCode>General</c:formatCode>
                <c:ptCount val="4"/>
                <c:pt idx="0">
                  <c:v>736</c:v>
                </c:pt>
                <c:pt idx="1">
                  <c:v>928</c:v>
                </c:pt>
                <c:pt idx="2">
                  <c:v>48</c:v>
                </c:pt>
                <c:pt idx="3">
                  <c:v>326</c:v>
                </c:pt>
              </c:numCache>
            </c:numRef>
          </c:val>
          <c:extLst>
            <c:ext xmlns:c16="http://schemas.microsoft.com/office/drawing/2014/chart" uri="{C3380CC4-5D6E-409C-BE32-E72D297353CC}">
              <c16:uniqueId val="{00000000-EEA1-4623-A3BA-917D502C0FEE}"/>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4496396803652682E-2"/>
          <c:y val="8.8382330742345E-2"/>
          <c:w val="0.87971169923925829"/>
          <c:h val="0.82161207104861678"/>
        </c:manualLayout>
      </c:layout>
      <c:barChart>
        <c:barDir val="col"/>
        <c:grouping val="clustered"/>
        <c:varyColors val="0"/>
        <c:ser>
          <c:idx val="0"/>
          <c:order val="0"/>
          <c:tx>
            <c:strRef>
              <c:f>Sheet1!$A$2</c:f>
              <c:strCache>
                <c:ptCount val="1"/>
                <c:pt idx="0">
                  <c:v>DTG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Male</c:v>
                </c:pt>
                <c:pt idx="1">
                  <c:v>Age 13-25</c:v>
                </c:pt>
                <c:pt idx="2">
                  <c:v>African American</c:v>
                </c:pt>
                <c:pt idx="3">
                  <c:v>Hispanic</c:v>
                </c:pt>
                <c:pt idx="4">
                  <c:v>MSM</c:v>
                </c:pt>
              </c:strCache>
            </c:strRef>
          </c:cat>
          <c:val>
            <c:numRef>
              <c:f>Sheet1!$B$2:$F$2</c:f>
              <c:numCache>
                <c:formatCode>0%</c:formatCode>
                <c:ptCount val="5"/>
                <c:pt idx="0">
                  <c:v>0.876</c:v>
                </c:pt>
                <c:pt idx="1">
                  <c:v>0.26500000000000001</c:v>
                </c:pt>
                <c:pt idx="2">
                  <c:v>0.42299999999999999</c:v>
                </c:pt>
                <c:pt idx="3">
                  <c:v>0.25700000000000001</c:v>
                </c:pt>
                <c:pt idx="4">
                  <c:v>0.47399999999999998</c:v>
                </c:pt>
              </c:numCache>
            </c:numRef>
          </c:val>
          <c:extLst>
            <c:ext xmlns:c16="http://schemas.microsoft.com/office/drawing/2014/chart" uri="{C3380CC4-5D6E-409C-BE32-E72D297353CC}">
              <c16:uniqueId val="{00000000-9A52-4101-99E7-948369DD5F70}"/>
            </c:ext>
          </c:extLst>
        </c:ser>
        <c:ser>
          <c:idx val="1"/>
          <c:order val="1"/>
          <c:tx>
            <c:strRef>
              <c:f>Sheet1!$A$3</c:f>
              <c:strCache>
                <c:ptCount val="1"/>
                <c:pt idx="0">
                  <c:v>EVG</c:v>
                </c:pt>
              </c:strCache>
            </c:strRef>
          </c:tx>
          <c:spPr>
            <a:solidFill>
              <a:schemeClr val="accent3"/>
            </a:solidFill>
            <a:ln>
              <a:noFill/>
            </a:ln>
            <a:effectLst/>
          </c:spPr>
          <c:invertIfNegative val="0"/>
          <c:dLbls>
            <c:dLbl>
              <c:idx val="0"/>
              <c:tx>
                <c:rich>
                  <a:bodyPr/>
                  <a:lstStyle/>
                  <a:p>
                    <a:fld id="{D6011B86-2373-4FDE-BECC-839F119299F1}"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9A52-4101-99E7-948369DD5F70}"/>
                </c:ext>
              </c:extLst>
            </c:dLbl>
            <c:dLbl>
              <c:idx val="1"/>
              <c:tx>
                <c:rich>
                  <a:bodyPr/>
                  <a:lstStyle/>
                  <a:p>
                    <a:fld id="{D26AC936-6F15-4815-8110-8EF7A59E5CBC}"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9A52-4101-99E7-948369DD5F70}"/>
                </c:ext>
              </c:extLst>
            </c:dLbl>
            <c:dLbl>
              <c:idx val="4"/>
              <c:tx>
                <c:rich>
                  <a:bodyPr/>
                  <a:lstStyle/>
                  <a:p>
                    <a:fld id="{9F2DA9C4-A8FD-40A0-AF0F-FD66FEA31B27}"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9A52-4101-99E7-948369DD5F7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Male</c:v>
                </c:pt>
                <c:pt idx="1">
                  <c:v>Age 13-25</c:v>
                </c:pt>
                <c:pt idx="2">
                  <c:v>African American</c:v>
                </c:pt>
                <c:pt idx="3">
                  <c:v>Hispanic</c:v>
                </c:pt>
                <c:pt idx="4">
                  <c:v>MSM</c:v>
                </c:pt>
              </c:strCache>
            </c:strRef>
          </c:cat>
          <c:val>
            <c:numRef>
              <c:f>Sheet1!$B$3:$F$3</c:f>
              <c:numCache>
                <c:formatCode>0%</c:formatCode>
                <c:ptCount val="5"/>
                <c:pt idx="0">
                  <c:v>0.89200000000000002</c:v>
                </c:pt>
                <c:pt idx="1">
                  <c:v>0.253</c:v>
                </c:pt>
                <c:pt idx="2">
                  <c:v>0.45</c:v>
                </c:pt>
                <c:pt idx="3">
                  <c:v>0.27300000000000002</c:v>
                </c:pt>
                <c:pt idx="4">
                  <c:v>0.443</c:v>
                </c:pt>
              </c:numCache>
            </c:numRef>
          </c:val>
          <c:extLst>
            <c:ext xmlns:c16="http://schemas.microsoft.com/office/drawing/2014/chart" uri="{C3380CC4-5D6E-409C-BE32-E72D297353CC}">
              <c16:uniqueId val="{00000001-9A52-4101-99E7-948369DD5F70}"/>
            </c:ext>
          </c:extLst>
        </c:ser>
        <c:ser>
          <c:idx val="2"/>
          <c:order val="2"/>
          <c:tx>
            <c:strRef>
              <c:f>Sheet1!$A$4</c:f>
              <c:strCache>
                <c:ptCount val="1"/>
                <c:pt idx="0">
                  <c:v>RAL</c:v>
                </c:pt>
              </c:strCache>
            </c:strRef>
          </c:tx>
          <c:spPr>
            <a:solidFill>
              <a:schemeClr val="bg2">
                <a:lumMod val="25000"/>
              </a:schemeClr>
            </a:solidFill>
            <a:ln>
              <a:noFill/>
            </a:ln>
            <a:effectLst/>
          </c:spPr>
          <c:invertIfNegative val="0"/>
          <c:dLbls>
            <c:dLbl>
              <c:idx val="0"/>
              <c:tx>
                <c:rich>
                  <a:bodyPr/>
                  <a:lstStyle/>
                  <a:p>
                    <a:fld id="{75B0ACE6-9692-4A8C-A537-A3622FB0798B}"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CBE-4A0E-9B77-05FE0104D8EF}"/>
                </c:ext>
              </c:extLst>
            </c:dLbl>
            <c:dLbl>
              <c:idx val="1"/>
              <c:tx>
                <c:rich>
                  <a:bodyPr/>
                  <a:lstStyle/>
                  <a:p>
                    <a:fld id="{52DE9616-6458-C84C-B981-C9E7DC8CAF8B}"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5BAE-B74F-8925-F6CB19C48016}"/>
                </c:ext>
              </c:extLst>
            </c:dLbl>
            <c:dLbl>
              <c:idx val="4"/>
              <c:tx>
                <c:rich>
                  <a:bodyPr/>
                  <a:lstStyle/>
                  <a:p>
                    <a:fld id="{308AA352-6149-4463-B91D-098B0D4DD3B0}"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CBE-4A0E-9B77-05FE0104D8EF}"/>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Male</c:v>
                </c:pt>
                <c:pt idx="1">
                  <c:v>Age 13-25</c:v>
                </c:pt>
                <c:pt idx="2">
                  <c:v>African American</c:v>
                </c:pt>
                <c:pt idx="3">
                  <c:v>Hispanic</c:v>
                </c:pt>
                <c:pt idx="4">
                  <c:v>MSM</c:v>
                </c:pt>
              </c:strCache>
            </c:strRef>
          </c:cat>
          <c:val>
            <c:numRef>
              <c:f>Sheet1!$B$4:$F$4</c:f>
              <c:numCache>
                <c:formatCode>0%</c:formatCode>
                <c:ptCount val="5"/>
                <c:pt idx="0">
                  <c:v>0.68799999999999994</c:v>
                </c:pt>
                <c:pt idx="1">
                  <c:v>0.188</c:v>
                </c:pt>
                <c:pt idx="2">
                  <c:v>0.438</c:v>
                </c:pt>
                <c:pt idx="3">
                  <c:v>0.188</c:v>
                </c:pt>
                <c:pt idx="4">
                  <c:v>0.25</c:v>
                </c:pt>
              </c:numCache>
            </c:numRef>
          </c:val>
          <c:extLst>
            <c:ext xmlns:c16="http://schemas.microsoft.com/office/drawing/2014/chart" uri="{C3380CC4-5D6E-409C-BE32-E72D297353CC}">
              <c16:uniqueId val="{00000002-9A52-4101-99E7-948369DD5F70}"/>
            </c:ext>
          </c:extLst>
        </c:ser>
        <c:ser>
          <c:idx val="3"/>
          <c:order val="3"/>
          <c:tx>
            <c:strRef>
              <c:f>Sheet1!$A$5</c:f>
              <c:strCache>
                <c:ptCount val="1"/>
                <c:pt idx="0">
                  <c:v>DRV</c:v>
                </c:pt>
              </c:strCache>
            </c:strRef>
          </c:tx>
          <c:spPr>
            <a:solidFill>
              <a:schemeClr val="tx2">
                <a:lumMod val="60000"/>
                <a:lumOff val="40000"/>
              </a:schemeClr>
            </a:solidFill>
            <a:ln>
              <a:noFill/>
            </a:ln>
            <a:effectLst/>
          </c:spPr>
          <c:invertIfNegative val="0"/>
          <c:dPt>
            <c:idx val="0"/>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9-9A52-4101-99E7-948369DD5F70}"/>
              </c:ext>
            </c:extLst>
          </c:dPt>
          <c:dLbls>
            <c:dLbl>
              <c:idx val="1"/>
              <c:tx>
                <c:rich>
                  <a:bodyPr/>
                  <a:lstStyle/>
                  <a:p>
                    <a:fld id="{01F72179-3313-4DE1-8978-40725EE017E3}"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CBE-4A0E-9B77-05FE0104D8EF}"/>
                </c:ext>
              </c:extLst>
            </c:dLbl>
            <c:dLbl>
              <c:idx val="2"/>
              <c:tx>
                <c:rich>
                  <a:bodyPr/>
                  <a:lstStyle/>
                  <a:p>
                    <a:fld id="{0CB698F5-379B-420E-8371-6F8FC0C37E5E}"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9A52-4101-99E7-948369DD5F70}"/>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Male</c:v>
                </c:pt>
                <c:pt idx="1">
                  <c:v>Age 13-25</c:v>
                </c:pt>
                <c:pt idx="2">
                  <c:v>African American</c:v>
                </c:pt>
                <c:pt idx="3">
                  <c:v>Hispanic</c:v>
                </c:pt>
                <c:pt idx="4">
                  <c:v>MSM</c:v>
                </c:pt>
              </c:strCache>
            </c:strRef>
          </c:cat>
          <c:val>
            <c:numRef>
              <c:f>Sheet1!$B$5:$F$5</c:f>
              <c:numCache>
                <c:formatCode>0%</c:formatCode>
                <c:ptCount val="5"/>
                <c:pt idx="0">
                  <c:v>0.85899999999999999</c:v>
                </c:pt>
                <c:pt idx="1">
                  <c:v>0.15</c:v>
                </c:pt>
                <c:pt idx="2">
                  <c:v>0.503</c:v>
                </c:pt>
                <c:pt idx="3">
                  <c:v>0.248</c:v>
                </c:pt>
                <c:pt idx="4">
                  <c:v>0.44800000000000001</c:v>
                </c:pt>
              </c:numCache>
            </c:numRef>
          </c:val>
          <c:extLst>
            <c:ext xmlns:c16="http://schemas.microsoft.com/office/drawing/2014/chart" uri="{C3380CC4-5D6E-409C-BE32-E72D297353CC}">
              <c16:uniqueId val="{00000003-9A52-4101-99E7-948369DD5F70}"/>
            </c:ext>
          </c:extLst>
        </c:ser>
        <c:dLbls>
          <c:showLegendKey val="0"/>
          <c:showVal val="0"/>
          <c:showCatName val="0"/>
          <c:showSerName val="0"/>
          <c:showPercent val="0"/>
          <c:showBubbleSize val="0"/>
        </c:dLbls>
        <c:gapWidth val="219"/>
        <c:overlap val="-27"/>
        <c:axId val="643735960"/>
        <c:axId val="635853648"/>
      </c:barChart>
      <c:catAx>
        <c:axId val="643735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635853648"/>
        <c:crosses val="autoZero"/>
        <c:auto val="1"/>
        <c:lblAlgn val="ctr"/>
        <c:lblOffset val="100"/>
        <c:noMultiLvlLbl val="0"/>
      </c:catAx>
      <c:valAx>
        <c:axId val="6358536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643735960"/>
        <c:crosses val="autoZero"/>
        <c:crossBetween val="between"/>
      </c:valAx>
      <c:spPr>
        <a:noFill/>
        <a:ln>
          <a:noFill/>
        </a:ln>
        <a:effectLst/>
      </c:spPr>
    </c:plotArea>
    <c:legend>
      <c:legendPos val="tr"/>
      <c:layout>
        <c:manualLayout>
          <c:xMode val="edge"/>
          <c:yMode val="edge"/>
          <c:x val="0.80486048428257684"/>
          <c:y val="2.9531570004063496E-2"/>
          <c:w val="0.19352436454798658"/>
          <c:h val="0.1497584121438929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754250365097965"/>
          <c:y val="3.2460568995097909E-2"/>
          <c:w val="0.42990959719553312"/>
          <c:h val="0.93949023548674993"/>
        </c:manualLayout>
      </c:layout>
      <c:pieChart>
        <c:varyColors val="1"/>
        <c:ser>
          <c:idx val="0"/>
          <c:order val="0"/>
          <c:tx>
            <c:strRef>
              <c:f>Sheet1!$B$1</c:f>
              <c:strCache>
                <c:ptCount val="1"/>
                <c:pt idx="0">
                  <c:v>.</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3FD0-42C2-B42E-CBC87D3488D6}"/>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3FD0-42C2-B42E-CBC87D3488D6}"/>
              </c:ext>
            </c:extLst>
          </c:dPt>
          <c:dPt>
            <c:idx val="2"/>
            <c:bubble3D val="0"/>
            <c:spPr>
              <a:solidFill>
                <a:schemeClr val="bg2">
                  <a:lumMod val="25000"/>
                </a:schemeClr>
              </a:solidFill>
              <a:ln w="19050">
                <a:solidFill>
                  <a:schemeClr val="lt1"/>
                </a:solidFill>
              </a:ln>
              <a:effectLst/>
            </c:spPr>
            <c:extLst>
              <c:ext xmlns:c16="http://schemas.microsoft.com/office/drawing/2014/chart" uri="{C3380CC4-5D6E-409C-BE32-E72D297353CC}">
                <c16:uniqueId val="{00000005-3FD0-42C2-B42E-CBC87D3488D6}"/>
              </c:ext>
            </c:extLst>
          </c:dPt>
          <c:dPt>
            <c:idx val="3"/>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7-3FD0-42C2-B42E-CBC87D3488D6}"/>
              </c:ext>
            </c:extLst>
          </c:dPt>
          <c:cat>
            <c:strRef>
              <c:f>Sheet1!$A$2:$A$5</c:f>
              <c:strCache>
                <c:ptCount val="4"/>
                <c:pt idx="0">
                  <c:v>DTG</c:v>
                </c:pt>
                <c:pt idx="1">
                  <c:v>EVG</c:v>
                </c:pt>
                <c:pt idx="2">
                  <c:v>RAL</c:v>
                </c:pt>
                <c:pt idx="3">
                  <c:v>DRV</c:v>
                </c:pt>
              </c:strCache>
            </c:strRef>
          </c:cat>
          <c:val>
            <c:numRef>
              <c:f>Sheet1!$B$2:$B$5</c:f>
              <c:numCache>
                <c:formatCode>General</c:formatCode>
                <c:ptCount val="4"/>
                <c:pt idx="0">
                  <c:v>736</c:v>
                </c:pt>
                <c:pt idx="1">
                  <c:v>928</c:v>
                </c:pt>
                <c:pt idx="2">
                  <c:v>48</c:v>
                </c:pt>
                <c:pt idx="3">
                  <c:v>326</c:v>
                </c:pt>
              </c:numCache>
            </c:numRef>
          </c:val>
          <c:extLst>
            <c:ext xmlns:c16="http://schemas.microsoft.com/office/drawing/2014/chart" uri="{C3380CC4-5D6E-409C-BE32-E72D297353CC}">
              <c16:uniqueId val="{00000008-3FD0-42C2-B42E-CBC87D3488D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5072444561132923E-2"/>
          <c:y val="7.1004144536179398E-2"/>
          <c:w val="0.90245639195962279"/>
          <c:h val="0.85213114244118571"/>
        </c:manualLayout>
      </c:layout>
      <c:barChart>
        <c:barDir val="col"/>
        <c:grouping val="clustered"/>
        <c:varyColors val="0"/>
        <c:ser>
          <c:idx val="0"/>
          <c:order val="0"/>
          <c:tx>
            <c:strRef>
              <c:f>Sheet1!$A$2</c:f>
              <c:strCache>
                <c:ptCount val="1"/>
                <c:pt idx="0">
                  <c:v>DTG</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CD4 Count&lt;=200</c:v>
                </c:pt>
                <c:pt idx="1">
                  <c:v>VL &gt;=500,000</c:v>
                </c:pt>
                <c:pt idx="2">
                  <c:v>Hx of AIDS</c:v>
                </c:pt>
                <c:pt idx="3">
                  <c:v>VACS &gt;=45</c:v>
                </c:pt>
                <c:pt idx="4">
                  <c:v>Hx of Syphilis</c:v>
                </c:pt>
                <c:pt idx="5">
                  <c:v>Any Comorbidity</c:v>
                </c:pt>
              </c:strCache>
            </c:strRef>
          </c:cat>
          <c:val>
            <c:numRef>
              <c:f>Sheet1!$B$2:$G$2</c:f>
              <c:numCache>
                <c:formatCode>0%</c:formatCode>
                <c:ptCount val="6"/>
                <c:pt idx="0">
                  <c:v>0.39900000000000002</c:v>
                </c:pt>
                <c:pt idx="1">
                  <c:v>0.2</c:v>
                </c:pt>
                <c:pt idx="2">
                  <c:v>0.26600000000000001</c:v>
                </c:pt>
                <c:pt idx="3">
                  <c:v>0.29499999999999998</c:v>
                </c:pt>
                <c:pt idx="4">
                  <c:v>0.28299999999999997</c:v>
                </c:pt>
                <c:pt idx="5">
                  <c:v>0.47599999999999998</c:v>
                </c:pt>
              </c:numCache>
            </c:numRef>
          </c:val>
          <c:extLst>
            <c:ext xmlns:c16="http://schemas.microsoft.com/office/drawing/2014/chart" uri="{C3380CC4-5D6E-409C-BE32-E72D297353CC}">
              <c16:uniqueId val="{00000000-9A52-4101-99E7-948369DD5F70}"/>
            </c:ext>
          </c:extLst>
        </c:ser>
        <c:ser>
          <c:idx val="1"/>
          <c:order val="1"/>
          <c:tx>
            <c:strRef>
              <c:f>Sheet1!$A$3</c:f>
              <c:strCache>
                <c:ptCount val="1"/>
                <c:pt idx="0">
                  <c:v>EVG</c:v>
                </c:pt>
              </c:strCache>
            </c:strRef>
          </c:tx>
          <c:spPr>
            <a:solidFill>
              <a:schemeClr val="accent3"/>
            </a:solidFill>
            <a:ln>
              <a:noFill/>
            </a:ln>
            <a:effectLst/>
          </c:spPr>
          <c:invertIfNegative val="0"/>
          <c:dLbls>
            <c:dLbl>
              <c:idx val="0"/>
              <c:tx>
                <c:rich>
                  <a:bodyPr/>
                  <a:lstStyle/>
                  <a:p>
                    <a:fld id="{D6011B86-2373-4FDE-BECC-839F119299F1}"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9A52-4101-99E7-948369DD5F70}"/>
                </c:ext>
              </c:extLst>
            </c:dLbl>
            <c:dLbl>
              <c:idx val="1"/>
              <c:tx>
                <c:rich>
                  <a:bodyPr/>
                  <a:lstStyle/>
                  <a:p>
                    <a:fld id="{D26AC936-6F15-4815-8110-8EF7A59E5CBC}"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9A52-4101-99E7-948369DD5F70}"/>
                </c:ext>
              </c:extLst>
            </c:dLbl>
            <c:dLbl>
              <c:idx val="4"/>
              <c:tx>
                <c:rich>
                  <a:bodyPr/>
                  <a:lstStyle/>
                  <a:p>
                    <a:fld id="{9F2DA9C4-A8FD-40A0-AF0F-FD66FEA31B27}" type="VALUE">
                      <a:rPr lang="en-US" smtClean="0"/>
                      <a:pPr/>
                      <a:t>[VALUE]</a:t>
                    </a:fld>
                    <a:endParaRPr lang="en-US"/>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9A52-4101-99E7-948369DD5F70}"/>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CD4 Count&lt;=200</c:v>
                </c:pt>
                <c:pt idx="1">
                  <c:v>VL &gt;=500,000</c:v>
                </c:pt>
                <c:pt idx="2">
                  <c:v>Hx of AIDS</c:v>
                </c:pt>
                <c:pt idx="3">
                  <c:v>VACS &gt;=45</c:v>
                </c:pt>
                <c:pt idx="4">
                  <c:v>Hx of Syphilis</c:v>
                </c:pt>
                <c:pt idx="5">
                  <c:v>Any Comorbidity</c:v>
                </c:pt>
              </c:strCache>
            </c:strRef>
          </c:cat>
          <c:val>
            <c:numRef>
              <c:f>Sheet1!$B$3:$G$3</c:f>
              <c:numCache>
                <c:formatCode>0%</c:formatCode>
                <c:ptCount val="6"/>
                <c:pt idx="0">
                  <c:v>0.43</c:v>
                </c:pt>
                <c:pt idx="1">
                  <c:v>0.224</c:v>
                </c:pt>
                <c:pt idx="2">
                  <c:v>0.25800000000000001</c:v>
                </c:pt>
                <c:pt idx="3">
                  <c:v>0.30599999999999999</c:v>
                </c:pt>
                <c:pt idx="4">
                  <c:v>0.28799999999999998</c:v>
                </c:pt>
                <c:pt idx="5">
                  <c:v>0.45900000000000002</c:v>
                </c:pt>
              </c:numCache>
            </c:numRef>
          </c:val>
          <c:extLst>
            <c:ext xmlns:c16="http://schemas.microsoft.com/office/drawing/2014/chart" uri="{C3380CC4-5D6E-409C-BE32-E72D297353CC}">
              <c16:uniqueId val="{00000001-9A52-4101-99E7-948369DD5F70}"/>
            </c:ext>
          </c:extLst>
        </c:ser>
        <c:ser>
          <c:idx val="2"/>
          <c:order val="2"/>
          <c:tx>
            <c:strRef>
              <c:f>Sheet1!$A$4</c:f>
              <c:strCache>
                <c:ptCount val="1"/>
                <c:pt idx="0">
                  <c:v>RAL</c:v>
                </c:pt>
              </c:strCache>
            </c:strRef>
          </c:tx>
          <c:spPr>
            <a:solidFill>
              <a:schemeClr val="bg2">
                <a:lumMod val="25000"/>
              </a:schemeClr>
            </a:solidFill>
            <a:ln>
              <a:noFill/>
            </a:ln>
            <a:effectLst/>
          </c:spPr>
          <c:invertIfNegative val="0"/>
          <c:dLbls>
            <c:dLbl>
              <c:idx val="0"/>
              <c:layout>
                <c:manualLayout>
                  <c:x val="-9.0978806594459102E-3"/>
                  <c:y val="-4.9915359505977932E-17"/>
                </c:manualLayout>
              </c:layout>
              <c:tx>
                <c:rich>
                  <a:bodyPr/>
                  <a:lstStyle/>
                  <a:p>
                    <a:fld id="{933D61F1-8483-4861-A080-42C591CB5E0E}"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1E37-4BB2-B84E-DEA5A78EE843}"/>
                </c:ext>
              </c:extLst>
            </c:dLbl>
            <c:dLbl>
              <c:idx val="3"/>
              <c:tx>
                <c:rich>
                  <a:bodyPr/>
                  <a:lstStyle/>
                  <a:p>
                    <a:fld id="{9B74F396-1CC6-4B57-9B77-EFAF758F5054}"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1E37-4BB2-B84E-DEA5A78EE843}"/>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CD4 Count&lt;=200</c:v>
                </c:pt>
                <c:pt idx="1">
                  <c:v>VL &gt;=500,000</c:v>
                </c:pt>
                <c:pt idx="2">
                  <c:v>Hx of AIDS</c:v>
                </c:pt>
                <c:pt idx="3">
                  <c:v>VACS &gt;=45</c:v>
                </c:pt>
                <c:pt idx="4">
                  <c:v>Hx of Syphilis</c:v>
                </c:pt>
                <c:pt idx="5">
                  <c:v>Any Comorbidity</c:v>
                </c:pt>
              </c:strCache>
            </c:strRef>
          </c:cat>
          <c:val>
            <c:numRef>
              <c:f>Sheet1!$B$4:$G$4</c:f>
              <c:numCache>
                <c:formatCode>0%</c:formatCode>
                <c:ptCount val="6"/>
                <c:pt idx="0">
                  <c:v>0.625</c:v>
                </c:pt>
                <c:pt idx="1">
                  <c:v>0.27100000000000002</c:v>
                </c:pt>
                <c:pt idx="2">
                  <c:v>0.313</c:v>
                </c:pt>
                <c:pt idx="3">
                  <c:v>0.47899999999999998</c:v>
                </c:pt>
                <c:pt idx="4">
                  <c:v>0.22900000000000001</c:v>
                </c:pt>
                <c:pt idx="5">
                  <c:v>0.52100000000000002</c:v>
                </c:pt>
              </c:numCache>
            </c:numRef>
          </c:val>
          <c:extLst>
            <c:ext xmlns:c16="http://schemas.microsoft.com/office/drawing/2014/chart" uri="{C3380CC4-5D6E-409C-BE32-E72D297353CC}">
              <c16:uniqueId val="{00000002-9A52-4101-99E7-948369DD5F70}"/>
            </c:ext>
          </c:extLst>
        </c:ser>
        <c:ser>
          <c:idx val="3"/>
          <c:order val="3"/>
          <c:tx>
            <c:strRef>
              <c:f>Sheet1!$A$5</c:f>
              <c:strCache>
                <c:ptCount val="1"/>
                <c:pt idx="0">
                  <c:v>DRV</c:v>
                </c:pt>
              </c:strCache>
            </c:strRef>
          </c:tx>
          <c:spPr>
            <a:solidFill>
              <a:schemeClr val="tx2">
                <a:lumMod val="60000"/>
                <a:lumOff val="40000"/>
              </a:schemeClr>
            </a:solidFill>
            <a:ln>
              <a:noFill/>
            </a:ln>
            <a:effectLst/>
          </c:spPr>
          <c:invertIfNegative val="0"/>
          <c:dLbls>
            <c:dLbl>
              <c:idx val="0"/>
              <c:layout>
                <c:manualLayout>
                  <c:x val="4.5489403297229343E-3"/>
                  <c:y val="0"/>
                </c:manualLayout>
              </c:layout>
              <c:tx>
                <c:rich>
                  <a:bodyPr/>
                  <a:lstStyle/>
                  <a:p>
                    <a:fld id="{78C1F5E6-8B4C-43E8-A798-CB02201090C1}"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1E37-4BB2-B84E-DEA5A78EE843}"/>
                </c:ext>
              </c:extLst>
            </c:dLbl>
            <c:dLbl>
              <c:idx val="1"/>
              <c:tx>
                <c:rich>
                  <a:bodyPr/>
                  <a:lstStyle/>
                  <a:p>
                    <a:fld id="{EA9D14A2-C3D6-4E33-9422-3A005F40A2E1}"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1E37-4BB2-B84E-DEA5A78EE843}"/>
                </c:ext>
              </c:extLst>
            </c:dLbl>
            <c:dLbl>
              <c:idx val="2"/>
              <c:tx>
                <c:rich>
                  <a:bodyPr/>
                  <a:lstStyle/>
                  <a:p>
                    <a:fld id="{0CB698F5-379B-420E-8371-6F8FC0C37E5E}" type="VALUE">
                      <a:rPr lang="en-US" smtClean="0"/>
                      <a:pPr/>
                      <a:t>[VALUE]</a:t>
                    </a:fld>
                    <a:r>
                      <a:rPr lang="en-US" dirty="0"/>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9A52-4101-99E7-948369DD5F70}"/>
                </c:ext>
              </c:extLst>
            </c:dLbl>
            <c:dLbl>
              <c:idx val="3"/>
              <c:layout>
                <c:manualLayout>
                  <c:x val="9.097880659445827E-3"/>
                  <c:y val="-5.4453748508149517E-3"/>
                </c:manualLayout>
              </c:layout>
              <c:tx>
                <c:rich>
                  <a:bodyPr/>
                  <a:lstStyle/>
                  <a:p>
                    <a:fld id="{26514C3C-D90E-409F-AD86-60DF8465B3AF}"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1E37-4BB2-B84E-DEA5A78EE843}"/>
                </c:ext>
              </c:extLst>
            </c:dLbl>
            <c:dLbl>
              <c:idx val="4"/>
              <c:tx>
                <c:rich>
                  <a:bodyPr/>
                  <a:lstStyle/>
                  <a:p>
                    <a:fld id="{DCEFC336-A58C-405D-8EF3-201FA8B5DC09}"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1E37-4BB2-B84E-DEA5A78EE843}"/>
                </c:ext>
              </c:extLst>
            </c:dLbl>
            <c:numFmt formatCode="0%" sourceLinked="0"/>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CD4 Count&lt;=200</c:v>
                </c:pt>
                <c:pt idx="1">
                  <c:v>VL &gt;=500,000</c:v>
                </c:pt>
                <c:pt idx="2">
                  <c:v>Hx of AIDS</c:v>
                </c:pt>
                <c:pt idx="3">
                  <c:v>VACS &gt;=45</c:v>
                </c:pt>
                <c:pt idx="4">
                  <c:v>Hx of Syphilis</c:v>
                </c:pt>
                <c:pt idx="5">
                  <c:v>Any Comorbidity</c:v>
                </c:pt>
              </c:strCache>
            </c:strRef>
          </c:cat>
          <c:val>
            <c:numRef>
              <c:f>Sheet1!$B$5:$G$5</c:f>
              <c:numCache>
                <c:formatCode>0%</c:formatCode>
                <c:ptCount val="6"/>
                <c:pt idx="0">
                  <c:v>0.629</c:v>
                </c:pt>
                <c:pt idx="1">
                  <c:v>0.29399999999999998</c:v>
                </c:pt>
                <c:pt idx="2">
                  <c:v>0.40200000000000002</c:v>
                </c:pt>
                <c:pt idx="3">
                  <c:v>0.49399999999999999</c:v>
                </c:pt>
                <c:pt idx="4">
                  <c:v>0.34399999999999997</c:v>
                </c:pt>
                <c:pt idx="5">
                  <c:v>0.50900000000000001</c:v>
                </c:pt>
              </c:numCache>
            </c:numRef>
          </c:val>
          <c:extLst>
            <c:ext xmlns:c16="http://schemas.microsoft.com/office/drawing/2014/chart" uri="{C3380CC4-5D6E-409C-BE32-E72D297353CC}">
              <c16:uniqueId val="{00000003-9A52-4101-99E7-948369DD5F70}"/>
            </c:ext>
          </c:extLst>
        </c:ser>
        <c:dLbls>
          <c:showLegendKey val="0"/>
          <c:showVal val="0"/>
          <c:showCatName val="0"/>
          <c:showSerName val="0"/>
          <c:showPercent val="0"/>
          <c:showBubbleSize val="0"/>
        </c:dLbls>
        <c:gapWidth val="219"/>
        <c:overlap val="-27"/>
        <c:axId val="643735960"/>
        <c:axId val="635853648"/>
      </c:barChart>
      <c:catAx>
        <c:axId val="643735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635853648"/>
        <c:crosses val="autoZero"/>
        <c:auto val="1"/>
        <c:lblAlgn val="ctr"/>
        <c:lblOffset val="100"/>
        <c:noMultiLvlLbl val="0"/>
      </c:catAx>
      <c:valAx>
        <c:axId val="63585364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crossAx val="643735960"/>
        <c:crosses val="autoZero"/>
        <c:crossBetween val="between"/>
      </c:valAx>
      <c:spPr>
        <a:noFill/>
        <a:ln>
          <a:noFill/>
        </a:ln>
        <a:effectLst/>
      </c:spPr>
    </c:plotArea>
    <c:legend>
      <c:legendPos val="tr"/>
      <c:layout>
        <c:manualLayout>
          <c:xMode val="edge"/>
          <c:yMode val="edge"/>
          <c:x val="0.7993476283240063"/>
          <c:y val="0"/>
          <c:w val="0.19352436454798658"/>
          <c:h val="0.1497584121438929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754250365097965"/>
          <c:y val="3.2460568995097909E-2"/>
          <c:w val="0.42990959719553312"/>
          <c:h val="0.93949023548674993"/>
        </c:manualLayout>
      </c:layout>
      <c:pieChart>
        <c:varyColors val="1"/>
        <c:ser>
          <c:idx val="0"/>
          <c:order val="0"/>
          <c:tx>
            <c:strRef>
              <c:f>Sheet1!$B$1</c:f>
              <c:strCache>
                <c:ptCount val="1"/>
                <c:pt idx="0">
                  <c:v>.</c:v>
                </c:pt>
              </c:strCache>
            </c:strRef>
          </c:tx>
          <c:dPt>
            <c:idx val="0"/>
            <c:bubble3D val="0"/>
            <c:spPr>
              <a:solidFill>
                <a:schemeClr val="accent2"/>
              </a:solidFill>
              <a:ln w="19050">
                <a:solidFill>
                  <a:schemeClr val="lt1"/>
                </a:solidFill>
              </a:ln>
              <a:effectLst/>
            </c:spPr>
            <c:extLst>
              <c:ext xmlns:c16="http://schemas.microsoft.com/office/drawing/2014/chart" uri="{C3380CC4-5D6E-409C-BE32-E72D297353CC}">
                <c16:uniqueId val="{00000001-05CD-4AFE-AE52-82B82E475CC3}"/>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05CD-4AFE-AE52-82B82E475CC3}"/>
              </c:ext>
            </c:extLst>
          </c:dPt>
          <c:dPt>
            <c:idx val="2"/>
            <c:bubble3D val="0"/>
            <c:spPr>
              <a:solidFill>
                <a:schemeClr val="bg2">
                  <a:lumMod val="25000"/>
                </a:schemeClr>
              </a:solidFill>
              <a:ln w="19050">
                <a:solidFill>
                  <a:schemeClr val="lt1"/>
                </a:solidFill>
              </a:ln>
              <a:effectLst/>
            </c:spPr>
            <c:extLst>
              <c:ext xmlns:c16="http://schemas.microsoft.com/office/drawing/2014/chart" uri="{C3380CC4-5D6E-409C-BE32-E72D297353CC}">
                <c16:uniqueId val="{00000005-05CD-4AFE-AE52-82B82E475CC3}"/>
              </c:ext>
            </c:extLst>
          </c:dPt>
          <c:dPt>
            <c:idx val="3"/>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7-05CD-4AFE-AE52-82B82E475CC3}"/>
              </c:ext>
            </c:extLst>
          </c:dPt>
          <c:cat>
            <c:strRef>
              <c:f>Sheet1!$A$2:$A$5</c:f>
              <c:strCache>
                <c:ptCount val="4"/>
                <c:pt idx="0">
                  <c:v>DTG</c:v>
                </c:pt>
                <c:pt idx="1">
                  <c:v>EVG</c:v>
                </c:pt>
                <c:pt idx="2">
                  <c:v>RAL</c:v>
                </c:pt>
                <c:pt idx="3">
                  <c:v>DRV</c:v>
                </c:pt>
              </c:strCache>
            </c:strRef>
          </c:cat>
          <c:val>
            <c:numRef>
              <c:f>Sheet1!$B$2:$B$5</c:f>
              <c:numCache>
                <c:formatCode>General</c:formatCode>
                <c:ptCount val="4"/>
                <c:pt idx="0">
                  <c:v>736</c:v>
                </c:pt>
                <c:pt idx="1">
                  <c:v>928</c:v>
                </c:pt>
                <c:pt idx="2">
                  <c:v>48</c:v>
                </c:pt>
                <c:pt idx="3">
                  <c:v>326</c:v>
                </c:pt>
              </c:numCache>
            </c:numRef>
          </c:val>
          <c:extLst>
            <c:ext xmlns:c16="http://schemas.microsoft.com/office/drawing/2014/chart" uri="{C3380CC4-5D6E-409C-BE32-E72D297353CC}">
              <c16:uniqueId val="{00000008-05CD-4AFE-AE52-82B82E475CC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486788163953518E-2"/>
          <c:y val="0.14841843243286612"/>
          <c:w val="0.94144519876803345"/>
          <c:h val="0.77845517855566881"/>
        </c:manualLayout>
      </c:layout>
      <c:barChart>
        <c:barDir val="col"/>
        <c:grouping val="clustered"/>
        <c:varyColors val="0"/>
        <c:ser>
          <c:idx val="0"/>
          <c:order val="0"/>
          <c:tx>
            <c:strRef>
              <c:f>Sheet1!$B$1</c:f>
              <c:strCache>
                <c:ptCount val="1"/>
                <c:pt idx="0">
                  <c:v>Achieved Suppression &lt;50 copies/mL by 36 weeks</c:v>
                </c:pt>
              </c:strCache>
            </c:strRef>
          </c:tx>
          <c:spPr>
            <a:solidFill>
              <a:schemeClr val="accent1"/>
            </a:solidFill>
            <a:ln>
              <a:noFill/>
            </a:ln>
            <a:effectLst/>
          </c:spPr>
          <c:invertIfNegative val="0"/>
          <c:dPt>
            <c:idx val="0"/>
            <c:invertIfNegative val="0"/>
            <c:bubble3D val="0"/>
            <c:spPr>
              <a:solidFill>
                <a:srgbClr val="C0504D"/>
              </a:solidFill>
              <a:ln>
                <a:noFill/>
              </a:ln>
              <a:effectLst/>
            </c:spPr>
            <c:extLst>
              <c:ext xmlns:c16="http://schemas.microsoft.com/office/drawing/2014/chart" uri="{C3380CC4-5D6E-409C-BE32-E72D297353CC}">
                <c16:uniqueId val="{00000003-950D-4CB6-8C1D-BB62D4A3A6D2}"/>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4-950D-4CB6-8C1D-BB62D4A3A6D2}"/>
              </c:ext>
            </c:extLst>
          </c:dPt>
          <c:dPt>
            <c:idx val="2"/>
            <c:invertIfNegative val="0"/>
            <c:bubble3D val="0"/>
            <c:spPr>
              <a:solidFill>
                <a:schemeClr val="bg2">
                  <a:lumMod val="25000"/>
                </a:schemeClr>
              </a:solidFill>
              <a:ln>
                <a:noFill/>
              </a:ln>
              <a:effectLst/>
            </c:spPr>
            <c:extLst>
              <c:ext xmlns:c16="http://schemas.microsoft.com/office/drawing/2014/chart" uri="{C3380CC4-5D6E-409C-BE32-E72D297353CC}">
                <c16:uniqueId val="{00000005-950D-4CB6-8C1D-BB62D4A3A6D2}"/>
              </c:ext>
            </c:extLst>
          </c:dPt>
          <c:dPt>
            <c:idx val="3"/>
            <c:invertIfNegative val="0"/>
            <c:bubble3D val="0"/>
            <c:spPr>
              <a:solidFill>
                <a:schemeClr val="tx2">
                  <a:lumMod val="60000"/>
                  <a:lumOff val="40000"/>
                </a:schemeClr>
              </a:solidFill>
              <a:ln>
                <a:noFill/>
              </a:ln>
              <a:effectLst/>
            </c:spPr>
            <c:extLst>
              <c:ext xmlns:c16="http://schemas.microsoft.com/office/drawing/2014/chart" uri="{C3380CC4-5D6E-409C-BE32-E72D297353CC}">
                <c16:uniqueId val="{00000006-950D-4CB6-8C1D-BB62D4A3A6D2}"/>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lumMod val="75000"/>
                        <a:lumOff val="25000"/>
                      </a:schemeClr>
                    </a:solidFill>
                    <a:latin typeface="Franklin Gothic Book" panose="020B05030201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DTG</c:v>
                </c:pt>
                <c:pt idx="1">
                  <c:v>EVG</c:v>
                </c:pt>
                <c:pt idx="2">
                  <c:v>RAL</c:v>
                </c:pt>
                <c:pt idx="3">
                  <c:v>DRV</c:v>
                </c:pt>
              </c:strCache>
            </c:strRef>
          </c:cat>
          <c:val>
            <c:numRef>
              <c:f>Sheet1!$B$2:$B$5</c:f>
              <c:numCache>
                <c:formatCode>0%</c:formatCode>
                <c:ptCount val="4"/>
                <c:pt idx="0">
                  <c:v>0.67300000000000004</c:v>
                </c:pt>
                <c:pt idx="1">
                  <c:v>0.60799999999999998</c:v>
                </c:pt>
                <c:pt idx="2">
                  <c:v>0.42099999999999999</c:v>
                </c:pt>
                <c:pt idx="3">
                  <c:v>0.38</c:v>
                </c:pt>
              </c:numCache>
            </c:numRef>
          </c:val>
          <c:extLst>
            <c:ext xmlns:c16="http://schemas.microsoft.com/office/drawing/2014/chart" uri="{C3380CC4-5D6E-409C-BE32-E72D297353CC}">
              <c16:uniqueId val="{00000000-950D-4CB6-8C1D-BB62D4A3A6D2}"/>
            </c:ext>
          </c:extLst>
        </c:ser>
        <c:dLbls>
          <c:showLegendKey val="0"/>
          <c:showVal val="0"/>
          <c:showCatName val="0"/>
          <c:showSerName val="0"/>
          <c:showPercent val="0"/>
          <c:showBubbleSize val="0"/>
        </c:dLbls>
        <c:gapWidth val="219"/>
        <c:overlap val="-27"/>
        <c:axId val="700661688"/>
        <c:axId val="538817088"/>
      </c:barChart>
      <c:catAx>
        <c:axId val="700661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38817088"/>
        <c:crosses val="autoZero"/>
        <c:auto val="1"/>
        <c:lblAlgn val="ctr"/>
        <c:lblOffset val="100"/>
        <c:noMultiLvlLbl val="0"/>
      </c:catAx>
      <c:valAx>
        <c:axId val="53881708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00661688"/>
        <c:crosses val="autoZero"/>
        <c:crossBetween val="between"/>
      </c:valAx>
      <c:spPr>
        <a:noFill/>
        <a:ln>
          <a:noFill/>
        </a:ln>
        <a:effectLst/>
      </c:spPr>
    </c:plotArea>
    <c:legend>
      <c:legendPos val="t"/>
      <c:layout>
        <c:manualLayout>
          <c:xMode val="edge"/>
          <c:yMode val="edge"/>
          <c:x val="0.86402157110818523"/>
          <c:y val="0"/>
          <c:w val="0.12494171076848243"/>
          <c:h val="0.1287519834657556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Franklin Gothic Book" panose="020B05030201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754250365097965"/>
          <c:y val="3.2460568995097909E-2"/>
          <c:w val="0.42990959719553312"/>
          <c:h val="0.93949023548674993"/>
        </c:manualLayout>
      </c:layout>
      <c:pieChart>
        <c:varyColors val="1"/>
        <c:ser>
          <c:idx val="0"/>
          <c:order val="0"/>
          <c:tx>
            <c:strRef>
              <c:f>Sheet1!$B$1</c:f>
              <c:strCache>
                <c:ptCount val="1"/>
                <c:pt idx="0">
                  <c:v>.</c:v>
                </c:pt>
              </c:strCache>
            </c:strRef>
          </c:tx>
          <c:explosion val="7"/>
          <c:dPt>
            <c:idx val="0"/>
            <c:bubble3D val="0"/>
            <c:spPr>
              <a:solidFill>
                <a:schemeClr val="accent2"/>
              </a:solidFill>
              <a:ln w="19050">
                <a:solidFill>
                  <a:schemeClr val="lt1"/>
                </a:solidFill>
              </a:ln>
              <a:effectLst/>
            </c:spPr>
            <c:extLst>
              <c:ext xmlns:c16="http://schemas.microsoft.com/office/drawing/2014/chart" uri="{C3380CC4-5D6E-409C-BE32-E72D297353CC}">
                <c16:uniqueId val="{00000001-DAB7-4488-BFA4-045C0A93CC08}"/>
              </c:ext>
            </c:extLst>
          </c:dPt>
          <c:dPt>
            <c:idx val="1"/>
            <c:bubble3D val="0"/>
            <c:spPr>
              <a:solidFill>
                <a:schemeClr val="accent3"/>
              </a:solidFill>
              <a:ln w="19050">
                <a:solidFill>
                  <a:schemeClr val="lt1"/>
                </a:solidFill>
              </a:ln>
              <a:effectLst/>
            </c:spPr>
            <c:extLst>
              <c:ext xmlns:c16="http://schemas.microsoft.com/office/drawing/2014/chart" uri="{C3380CC4-5D6E-409C-BE32-E72D297353CC}">
                <c16:uniqueId val="{00000003-DAB7-4488-BFA4-045C0A93CC08}"/>
              </c:ext>
            </c:extLst>
          </c:dPt>
          <c:dPt>
            <c:idx val="2"/>
            <c:bubble3D val="0"/>
            <c:spPr>
              <a:solidFill>
                <a:schemeClr val="bg2">
                  <a:lumMod val="25000"/>
                </a:schemeClr>
              </a:solidFill>
              <a:ln w="19050">
                <a:solidFill>
                  <a:schemeClr val="lt1"/>
                </a:solidFill>
              </a:ln>
              <a:effectLst/>
            </c:spPr>
            <c:extLst>
              <c:ext xmlns:c16="http://schemas.microsoft.com/office/drawing/2014/chart" uri="{C3380CC4-5D6E-409C-BE32-E72D297353CC}">
                <c16:uniqueId val="{00000005-DAB7-4488-BFA4-045C0A93CC08}"/>
              </c:ext>
            </c:extLst>
          </c:dPt>
          <c:dPt>
            <c:idx val="3"/>
            <c:bubble3D val="0"/>
            <c:spPr>
              <a:solidFill>
                <a:schemeClr val="tx2">
                  <a:lumMod val="60000"/>
                  <a:lumOff val="40000"/>
                </a:schemeClr>
              </a:solidFill>
              <a:ln w="19050">
                <a:solidFill>
                  <a:schemeClr val="lt1"/>
                </a:solidFill>
              </a:ln>
              <a:effectLst/>
            </c:spPr>
            <c:extLst>
              <c:ext xmlns:c16="http://schemas.microsoft.com/office/drawing/2014/chart" uri="{C3380CC4-5D6E-409C-BE32-E72D297353CC}">
                <c16:uniqueId val="{00000007-DAB7-4488-BFA4-045C0A93CC08}"/>
              </c:ext>
            </c:extLst>
          </c:dPt>
          <c:cat>
            <c:strRef>
              <c:f>Sheet1!$A$2:$A$5</c:f>
              <c:strCache>
                <c:ptCount val="4"/>
                <c:pt idx="0">
                  <c:v>DTG</c:v>
                </c:pt>
                <c:pt idx="1">
                  <c:v>EVG</c:v>
                </c:pt>
                <c:pt idx="2">
                  <c:v>RAL</c:v>
                </c:pt>
                <c:pt idx="3">
                  <c:v>DRV</c:v>
                </c:pt>
              </c:strCache>
            </c:strRef>
          </c:cat>
          <c:val>
            <c:numRef>
              <c:f>Sheet1!$B$2:$B$5</c:f>
              <c:numCache>
                <c:formatCode>General</c:formatCode>
                <c:ptCount val="4"/>
                <c:pt idx="0">
                  <c:v>736</c:v>
                </c:pt>
                <c:pt idx="1">
                  <c:v>928</c:v>
                </c:pt>
                <c:pt idx="2">
                  <c:v>48</c:v>
                </c:pt>
                <c:pt idx="3">
                  <c:v>326</c:v>
                </c:pt>
              </c:numCache>
            </c:numRef>
          </c:val>
          <c:extLst>
            <c:ext xmlns:c16="http://schemas.microsoft.com/office/drawing/2014/chart" uri="{C3380CC4-5D6E-409C-BE32-E72D297353CC}">
              <c16:uniqueId val="{00000008-DAB7-4488-BFA4-045C0A93CC08}"/>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0.52261</cdr:x>
      <cdr:y>0.34079</cdr:y>
    </cdr:from>
    <cdr:to>
      <cdr:x>0.66714</cdr:x>
      <cdr:y>0.50567</cdr:y>
    </cdr:to>
    <cdr:sp macro="" textlink="">
      <cdr:nvSpPr>
        <cdr:cNvPr id="2" name="TextBox 1">
          <a:extLst xmlns:a="http://schemas.openxmlformats.org/drawingml/2006/main">
            <a:ext uri="{FF2B5EF4-FFF2-40B4-BE49-F238E27FC236}">
              <a16:creationId xmlns:a16="http://schemas.microsoft.com/office/drawing/2014/main" id="{639D7D1A-7C71-4437-83A4-EE5797C21D21}"/>
            </a:ext>
          </a:extLst>
        </cdr:cNvPr>
        <cdr:cNvSpPr txBox="1"/>
      </cdr:nvSpPr>
      <cdr:spPr>
        <a:xfrm xmlns:a="http://schemas.openxmlformats.org/drawingml/2006/main">
          <a:off x="5586850" y="1542393"/>
          <a:ext cx="1545021" cy="7462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solidFill>
                <a:schemeClr val="bg1"/>
              </a:solidFill>
              <a:latin typeface="Franklin Gothic Book" panose="020B0503020102020204" pitchFamily="34" charset="0"/>
            </a:rPr>
            <a:t>DTG </a:t>
          </a:r>
        </a:p>
        <a:p xmlns:a="http://schemas.openxmlformats.org/drawingml/2006/main">
          <a:r>
            <a:rPr lang="en-US" sz="1600" b="1" dirty="0">
              <a:solidFill>
                <a:schemeClr val="bg1"/>
              </a:solidFill>
              <a:latin typeface="Franklin Gothic Book" panose="020B0503020102020204" pitchFamily="34" charset="0"/>
            </a:rPr>
            <a:t>n=736, 36%</a:t>
          </a:r>
        </a:p>
      </cdr:txBody>
    </cdr:sp>
  </cdr:relSizeAnchor>
  <cdr:relSizeAnchor xmlns:cdr="http://schemas.openxmlformats.org/drawingml/2006/chartDrawing">
    <cdr:from>
      <cdr:x>0.35305</cdr:x>
      <cdr:y>0.59681</cdr:y>
    </cdr:from>
    <cdr:to>
      <cdr:x>0.5089</cdr:x>
      <cdr:y>0.74704</cdr:y>
    </cdr:to>
    <cdr:sp macro="" textlink="">
      <cdr:nvSpPr>
        <cdr:cNvPr id="3" name="TextBox 2">
          <a:extLst xmlns:a="http://schemas.openxmlformats.org/drawingml/2006/main">
            <a:ext uri="{FF2B5EF4-FFF2-40B4-BE49-F238E27FC236}">
              <a16:creationId xmlns:a16="http://schemas.microsoft.com/office/drawing/2014/main" id="{488819B7-9248-44E5-92FF-F8FF2647F10C}"/>
            </a:ext>
          </a:extLst>
        </cdr:cNvPr>
        <cdr:cNvSpPr txBox="1"/>
      </cdr:nvSpPr>
      <cdr:spPr>
        <a:xfrm xmlns:a="http://schemas.openxmlformats.org/drawingml/2006/main">
          <a:off x="3842612" y="2972444"/>
          <a:ext cx="1696340" cy="7482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solidFill>
                <a:schemeClr val="tx1"/>
              </a:solidFill>
              <a:latin typeface="Franklin Gothic Book" panose="020B0503020102020204" pitchFamily="34" charset="0"/>
            </a:rPr>
            <a:t>EVG, </a:t>
          </a:r>
        </a:p>
        <a:p xmlns:a="http://schemas.openxmlformats.org/drawingml/2006/main">
          <a:r>
            <a:rPr lang="en-US" sz="1600" b="1" dirty="0">
              <a:solidFill>
                <a:schemeClr val="tx1"/>
              </a:solidFill>
              <a:latin typeface="Franklin Gothic Book" panose="020B0503020102020204" pitchFamily="34" charset="0"/>
            </a:rPr>
            <a:t>n=928, 46%</a:t>
          </a:r>
          <a:endParaRPr lang="en-US" sz="1100" b="1" dirty="0">
            <a:solidFill>
              <a:schemeClr val="tx1"/>
            </a:solidFill>
            <a:latin typeface="Franklin Gothic Book" panose="020B0503020102020204" pitchFamily="34" charset="0"/>
          </a:endParaRPr>
        </a:p>
      </cdr:txBody>
    </cdr:sp>
  </cdr:relSizeAnchor>
  <cdr:relSizeAnchor xmlns:cdr="http://schemas.openxmlformats.org/drawingml/2006/chartDrawing">
    <cdr:from>
      <cdr:x>0.16584</cdr:x>
      <cdr:y>0.22899</cdr:y>
    </cdr:from>
    <cdr:to>
      <cdr:x>0.36187</cdr:x>
      <cdr:y>0.31129</cdr:y>
    </cdr:to>
    <cdr:sp macro="" textlink="">
      <cdr:nvSpPr>
        <cdr:cNvPr id="4" name="TextBox 3">
          <a:extLst xmlns:a="http://schemas.openxmlformats.org/drawingml/2006/main">
            <a:ext uri="{FF2B5EF4-FFF2-40B4-BE49-F238E27FC236}">
              <a16:creationId xmlns:a16="http://schemas.microsoft.com/office/drawing/2014/main" id="{373D51DD-089A-4623-B4D2-F13A358C6F0C}"/>
            </a:ext>
          </a:extLst>
        </cdr:cNvPr>
        <cdr:cNvSpPr txBox="1"/>
      </cdr:nvSpPr>
      <cdr:spPr>
        <a:xfrm xmlns:a="http://schemas.openxmlformats.org/drawingml/2006/main">
          <a:off x="1757998" y="1078185"/>
          <a:ext cx="2077974" cy="3875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a:latin typeface="Franklin Gothic Book" panose="020B0503020102020204" pitchFamily="34" charset="0"/>
            </a:rPr>
            <a:t>RAL n=48, 2%</a:t>
          </a:r>
          <a:endParaRPr lang="en-US" sz="1100" b="1" dirty="0">
            <a:latin typeface="Franklin Gothic Book" panose="020B05030201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22/07/2019</a:t>
            </a:fld>
            <a:endParaRPr lang="en-GB"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dirty="0"/>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2656497A-B85C-4434-B938-6A8C2E1D39FE}" type="datetimeFigureOut">
              <a:rPr lang="en-US" smtClean="0"/>
              <a:t>7/22/19</a:t>
            </a:fld>
            <a:endParaRPr lang="en-US"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B92CECFA-1E1C-4C27-BD98-B970E27AC5B3}" type="slidenum">
              <a:rPr lang="en-US" smtClean="0"/>
              <a:t>‹#›</a:t>
            </a:fld>
            <a:endParaRPr lang="en-US" dirty="0"/>
          </a:p>
        </p:txBody>
      </p:sp>
    </p:spTree>
    <p:extLst>
      <p:ext uri="{BB962C8B-B14F-4D97-AF65-F5344CB8AC3E}">
        <p14:creationId xmlns:p14="http://schemas.microsoft.com/office/powerpoint/2010/main" val="1945992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2CECFA-1E1C-4C27-BD98-B970E27AC5B3}" type="slidenum">
              <a:rPr lang="en-US" smtClean="0"/>
              <a:t>1</a:t>
            </a:fld>
            <a:endParaRPr lang="en-US" dirty="0"/>
          </a:p>
        </p:txBody>
      </p:sp>
    </p:spTree>
    <p:extLst>
      <p:ext uri="{BB962C8B-B14F-4D97-AF65-F5344CB8AC3E}">
        <p14:creationId xmlns:p14="http://schemas.microsoft.com/office/powerpoint/2010/main" val="1962721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indent="-171450">
              <a:buFont typeface="Arial" panose="020B0604020202020204" pitchFamily="34" charset="0"/>
              <a:buChar char="•"/>
            </a:pPr>
            <a:r>
              <a:rPr lang="en-US" sz="1200" kern="1200" dirty="0">
                <a:solidFill>
                  <a:schemeClr val="tx1"/>
                </a:solidFill>
                <a:effectLst/>
                <a:latin typeface="+mn-lt"/>
                <a:ea typeface="+mn-ea"/>
                <a:cs typeface="+mn-cs"/>
              </a:rPr>
              <a:t>EVG and DTG were similar in their clinical characteristics at baseline.</a:t>
            </a:r>
          </a:p>
          <a:p>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effectLst/>
              </a:rPr>
              <a:t>RAL and DRV users were the smallest groups and had higher baseline viral loads (DRV p&lt;.0001) and lower baseline CD4 cell counts (RAL p &lt;.05 &amp; DRV p&lt;.0001) than did DTG initiators. They were also more likely to have a baseline history of AIDS (DRV p&lt;.0001), a higher VACS score (RAL p&lt;.05 &amp; DRV p&lt;.0001), and more non-ART prescriptions (p&lt;.05) than DTG users. </a:t>
            </a:r>
            <a:endParaRPr lang="en-US" dirty="0">
              <a:effectLst/>
            </a:endParaRPr>
          </a:p>
          <a:p>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14</a:t>
            </a:fld>
            <a:endParaRPr lang="en-US" dirty="0"/>
          </a:p>
        </p:txBody>
      </p:sp>
    </p:spTree>
    <p:extLst>
      <p:ext uri="{BB962C8B-B14F-4D97-AF65-F5344CB8AC3E}">
        <p14:creationId xmlns:p14="http://schemas.microsoft.com/office/powerpoint/2010/main" val="328727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 clinical trial so patient must have a second visit within 36 weeks with VL test to be in the denominator. </a:t>
            </a:r>
          </a:p>
        </p:txBody>
      </p:sp>
      <p:sp>
        <p:nvSpPr>
          <p:cNvPr id="4" name="Slide Number Placeholder 3"/>
          <p:cNvSpPr>
            <a:spLocks noGrp="1"/>
          </p:cNvSpPr>
          <p:nvPr>
            <p:ph type="sldNum" sz="quarter" idx="5"/>
          </p:nvPr>
        </p:nvSpPr>
        <p:spPr/>
        <p:txBody>
          <a:bodyPr/>
          <a:lstStyle/>
          <a:p>
            <a:fld id="{B92CECFA-1E1C-4C27-BD98-B970E27AC5B3}" type="slidenum">
              <a:rPr lang="en-US" smtClean="0"/>
              <a:t>15</a:t>
            </a:fld>
            <a:endParaRPr lang="en-US" dirty="0"/>
          </a:p>
        </p:txBody>
      </p:sp>
    </p:spTree>
    <p:extLst>
      <p:ext uri="{BB962C8B-B14F-4D97-AF65-F5344CB8AC3E}">
        <p14:creationId xmlns:p14="http://schemas.microsoft.com/office/powerpoint/2010/main" val="3762583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these Kaplan-Meier curves, there were significant differences in the probability of virologic failure across these four groups before adjustment.  However, the RAL group was very small and the DRV group was very different from the DTG and EVG groups.</a:t>
            </a:r>
          </a:p>
        </p:txBody>
      </p:sp>
      <p:sp>
        <p:nvSpPr>
          <p:cNvPr id="4" name="Slide Number Placeholder 3"/>
          <p:cNvSpPr>
            <a:spLocks noGrp="1"/>
          </p:cNvSpPr>
          <p:nvPr>
            <p:ph type="sldNum" sz="quarter" idx="5"/>
          </p:nvPr>
        </p:nvSpPr>
        <p:spPr/>
        <p:txBody>
          <a:bodyPr/>
          <a:lstStyle/>
          <a:p>
            <a:fld id="{B92CECFA-1E1C-4C27-BD98-B970E27AC5B3}" type="slidenum">
              <a:rPr lang="en-US" smtClean="0"/>
              <a:t>16</a:t>
            </a:fld>
            <a:endParaRPr lang="en-US" dirty="0"/>
          </a:p>
        </p:txBody>
      </p:sp>
    </p:spTree>
    <p:extLst>
      <p:ext uri="{BB962C8B-B14F-4D97-AF65-F5344CB8AC3E}">
        <p14:creationId xmlns:p14="http://schemas.microsoft.com/office/powerpoint/2010/main" val="2410977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figure, we show the crude frequency and incidence rate per 1,000 person-years with 95% confidence intervals for each group. </a:t>
            </a:r>
          </a:p>
          <a:p>
            <a:endParaRPr lang="en-US" dirty="0"/>
          </a:p>
          <a:p>
            <a:r>
              <a:rPr lang="en-US" dirty="0"/>
              <a:t>Cox proportional hazard models were adjusted for </a:t>
            </a:r>
            <a:r>
              <a:rPr lang="en-US" sz="1200" dirty="0"/>
              <a:t>baseline age, sex, race, CD4 cell count, HIV RNA VL, history of AIDS, VACS score, drug abuse, history of syphilis infection, calendar year of ART initiation, route of infection and type of health coverage.</a:t>
            </a:r>
          </a:p>
          <a:p>
            <a:endParaRPr lang="en-US" sz="1200" dirty="0"/>
          </a:p>
          <a:p>
            <a:r>
              <a:rPr lang="en-US" sz="1200" dirty="0"/>
              <a:t>In this population of patients with high viral loads at treatment initiation; EVG (1.46 [1.05, 2.03]), RAL (4.13 [1.85, 9.24]), and DRV (2.24 [1.50, 3.34]) were all associated with virologic failure.</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203 patients were excluded from modeling because a VACS score could not be calculated.  These included 61 non-failures and 5 failures on DTG, 91 non-failures and 11 failures on EVG, 5 non-failures and 0 failures on RAL, and 29 non-failures and 1 failure on DRV.</a:t>
            </a:r>
          </a:p>
          <a:p>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17</a:t>
            </a:fld>
            <a:endParaRPr lang="en-US" dirty="0"/>
          </a:p>
        </p:txBody>
      </p:sp>
    </p:spTree>
    <p:extLst>
      <p:ext uri="{BB962C8B-B14F-4D97-AF65-F5344CB8AC3E}">
        <p14:creationId xmlns:p14="http://schemas.microsoft.com/office/powerpoint/2010/main" val="1266486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203 patients were excluded from modeling because a VACS score could not be calculated.  These included 61 non-failures and 5 failures on DTG, 91 non-failures and 11 failures on EVG, 5 non-failures and 0 failures on RAL, and 29 non-failures and 1 failure on DRV.</a:t>
            </a:r>
          </a:p>
          <a:p>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23</a:t>
            </a:fld>
            <a:endParaRPr lang="en-US" dirty="0"/>
          </a:p>
        </p:txBody>
      </p:sp>
    </p:spTree>
    <p:extLst>
      <p:ext uri="{BB962C8B-B14F-4D97-AF65-F5344CB8AC3E}">
        <p14:creationId xmlns:p14="http://schemas.microsoft.com/office/powerpoint/2010/main" val="1235977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VACS is a mortality index that predicts the 5-year risk of mortality.</a:t>
            </a:r>
          </a:p>
          <a:p>
            <a:r>
              <a:rPr lang="en-US" dirty="0"/>
              <a:t>Year of ART initiation represents the addition of new OPERA clinics that were more likely to be public or non-profit clinics with more patients with low SES</a:t>
            </a:r>
          </a:p>
          <a:p>
            <a:r>
              <a:rPr lang="en-US" dirty="0"/>
              <a:t>ADAP/Ryan White/Medicaid/Medicare represent patients on government assistance for their HIV care.</a:t>
            </a:r>
          </a:p>
        </p:txBody>
      </p:sp>
      <p:sp>
        <p:nvSpPr>
          <p:cNvPr id="4" name="Slide Number Placeholder 3"/>
          <p:cNvSpPr>
            <a:spLocks noGrp="1"/>
          </p:cNvSpPr>
          <p:nvPr>
            <p:ph type="sldNum" sz="quarter" idx="5"/>
          </p:nvPr>
        </p:nvSpPr>
        <p:spPr/>
        <p:txBody>
          <a:bodyPr/>
          <a:lstStyle/>
          <a:p>
            <a:fld id="{B92CECFA-1E1C-4C27-BD98-B970E27AC5B3}" type="slidenum">
              <a:rPr lang="en-US" smtClean="0"/>
              <a:t>24</a:t>
            </a:fld>
            <a:endParaRPr lang="en-US" dirty="0"/>
          </a:p>
        </p:txBody>
      </p:sp>
    </p:spTree>
    <p:extLst>
      <p:ext uri="{BB962C8B-B14F-4D97-AF65-F5344CB8AC3E}">
        <p14:creationId xmlns:p14="http://schemas.microsoft.com/office/powerpoint/2010/main" val="3434149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Kathy Shulman ISPOR 2019</a:t>
            </a:r>
          </a:p>
        </p:txBody>
      </p:sp>
      <p:sp>
        <p:nvSpPr>
          <p:cNvPr id="4" name="Slide Number Placeholder 3"/>
          <p:cNvSpPr>
            <a:spLocks noGrp="1"/>
          </p:cNvSpPr>
          <p:nvPr>
            <p:ph type="sldNum" sz="quarter" idx="10"/>
          </p:nvPr>
        </p:nvSpPr>
        <p:spPr/>
        <p:txBody>
          <a:bodyPr/>
          <a:lstStyle/>
          <a:p>
            <a:fld id="{B92CECFA-1E1C-4C27-BD98-B970E27AC5B3}" type="slidenum">
              <a:rPr lang="en-US" smtClean="0"/>
              <a:t>3</a:t>
            </a:fld>
            <a:endParaRPr lang="en-US" dirty="0"/>
          </a:p>
        </p:txBody>
      </p:sp>
    </p:spTree>
    <p:extLst>
      <p:ext uri="{BB962C8B-B14F-4D97-AF65-F5344CB8AC3E}">
        <p14:creationId xmlns:p14="http://schemas.microsoft.com/office/powerpoint/2010/main" val="1760903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2400" kern="1200" dirty="0">
                <a:solidFill>
                  <a:schemeClr val="tx1"/>
                </a:solidFill>
                <a:effectLst/>
                <a:latin typeface="+mn-lt"/>
                <a:ea typeface="+mn-ea"/>
                <a:cs typeface="+mn-cs"/>
              </a:rPr>
              <a:t>OPERA-participating clinicians documented the care of almost 1,000,000 patients in their EHRs</a:t>
            </a:r>
          </a:p>
          <a:p>
            <a:pPr marL="171450" indent="-171450">
              <a:buFont typeface="Arial" panose="020B0604020202020204" pitchFamily="34" charset="0"/>
              <a:buChar char="•"/>
            </a:pPr>
            <a:r>
              <a:rPr lang="en-US" sz="2400" kern="1200" dirty="0">
                <a:solidFill>
                  <a:schemeClr val="tx1"/>
                </a:solidFill>
                <a:effectLst/>
                <a:latin typeface="+mn-lt"/>
                <a:ea typeface="+mn-ea"/>
                <a:cs typeface="+mn-cs"/>
              </a:rPr>
              <a:t>104K HIV+ patients of which 19% are women, representing 7 percent of all the HIV+ patients diagnosed in the U.S. </a:t>
            </a:r>
          </a:p>
          <a:p>
            <a:pPr marL="171450" indent="-171450">
              <a:buFont typeface="Arial" panose="020B0604020202020204" pitchFamily="34" charset="0"/>
              <a:buChar char="•"/>
            </a:pPr>
            <a:r>
              <a:rPr lang="en-US" sz="2400" kern="1200" dirty="0">
                <a:solidFill>
                  <a:schemeClr val="tx1"/>
                </a:solidFill>
                <a:effectLst/>
                <a:latin typeface="+mn-lt"/>
                <a:ea typeface="+mn-ea"/>
                <a:cs typeface="+mn-cs"/>
              </a:rPr>
              <a:t>Average years of follow-up for HIV+ patients in OPERA is 4.3 years</a:t>
            </a:r>
          </a:p>
          <a:p>
            <a:pPr marL="171450" indent="-171450">
              <a:buFont typeface="Arial" panose="020B0604020202020204" pitchFamily="34" charset="0"/>
              <a:buChar char="•"/>
            </a:pPr>
            <a:r>
              <a:rPr lang="en-US" sz="2400" kern="1200" dirty="0">
                <a:solidFill>
                  <a:schemeClr val="tx1"/>
                </a:solidFill>
                <a:effectLst/>
                <a:latin typeface="+mn-lt"/>
                <a:ea typeface="+mn-ea"/>
                <a:cs typeface="+mn-cs"/>
              </a:rPr>
              <a:t>13K HIV+ patients have ten years or more of follow-up</a:t>
            </a:r>
          </a:p>
          <a:p>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6</a:t>
            </a:fld>
            <a:endParaRPr lang="en-US" dirty="0"/>
          </a:p>
        </p:txBody>
      </p:sp>
    </p:spTree>
    <p:extLst>
      <p:ext uri="{BB962C8B-B14F-4D97-AF65-F5344CB8AC3E}">
        <p14:creationId xmlns:p14="http://schemas.microsoft.com/office/powerpoint/2010/main" val="2536371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darker the shading, the higher the CDC reported rates of HIV diagnosis in that state</a:t>
            </a:r>
          </a:p>
          <a:p>
            <a:pPr marL="171450" indent="-171450">
              <a:buFont typeface="Arial" panose="020B0604020202020204" pitchFamily="34" charset="0"/>
              <a:buChar char="•"/>
            </a:pPr>
            <a:r>
              <a:rPr lang="en-US" dirty="0"/>
              <a:t>the larger the red circle, the bigger the OPERA site.  </a:t>
            </a:r>
          </a:p>
        </p:txBody>
      </p:sp>
      <p:sp>
        <p:nvSpPr>
          <p:cNvPr id="4" name="Slide Number Placeholder 3"/>
          <p:cNvSpPr>
            <a:spLocks noGrp="1"/>
          </p:cNvSpPr>
          <p:nvPr>
            <p:ph type="sldNum" sz="quarter" idx="5"/>
          </p:nvPr>
        </p:nvSpPr>
        <p:spPr/>
        <p:txBody>
          <a:bodyPr/>
          <a:lstStyle/>
          <a:p>
            <a:fld id="{B92CECFA-1E1C-4C27-BD98-B970E27AC5B3}" type="slidenum">
              <a:rPr lang="en-US" smtClean="0"/>
              <a:t>7</a:t>
            </a:fld>
            <a:endParaRPr lang="en-US" dirty="0"/>
          </a:p>
        </p:txBody>
      </p:sp>
    </p:spTree>
    <p:extLst>
      <p:ext uri="{BB962C8B-B14F-4D97-AF65-F5344CB8AC3E}">
        <p14:creationId xmlns:p14="http://schemas.microsoft.com/office/powerpoint/2010/main" val="993917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4 core agents were used in combination with 2 NRTIs</a:t>
            </a:r>
          </a:p>
        </p:txBody>
      </p:sp>
      <p:sp>
        <p:nvSpPr>
          <p:cNvPr id="4" name="Slide Number Placeholder 3"/>
          <p:cNvSpPr>
            <a:spLocks noGrp="1"/>
          </p:cNvSpPr>
          <p:nvPr>
            <p:ph type="sldNum" sz="quarter" idx="5"/>
          </p:nvPr>
        </p:nvSpPr>
        <p:spPr/>
        <p:txBody>
          <a:bodyPr/>
          <a:lstStyle/>
          <a:p>
            <a:fld id="{B92CECFA-1E1C-4C27-BD98-B970E27AC5B3}" type="slidenum">
              <a:rPr lang="en-US" smtClean="0"/>
              <a:t>8</a:t>
            </a:fld>
            <a:endParaRPr lang="en-US" dirty="0"/>
          </a:p>
        </p:txBody>
      </p:sp>
    </p:spTree>
    <p:extLst>
      <p:ext uri="{BB962C8B-B14F-4D97-AF65-F5344CB8AC3E}">
        <p14:creationId xmlns:p14="http://schemas.microsoft.com/office/powerpoint/2010/main" val="2666548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Blue line indicates time where VL&gt;50 copies/mL.  </a:t>
            </a:r>
          </a:p>
          <a:p>
            <a:pPr marL="171450"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Four VF definitions </a:t>
            </a:r>
          </a:p>
          <a:p>
            <a:pPr lvl="1"/>
            <a:r>
              <a:rPr lang="en-US" sz="1200" b="0" i="0" u="none" strike="noStrike" kern="1200" baseline="0" dirty="0">
                <a:solidFill>
                  <a:schemeClr val="tx1"/>
                </a:solidFill>
                <a:latin typeface="+mn-lt"/>
                <a:ea typeface="+mn-ea"/>
                <a:cs typeface="+mn-cs"/>
              </a:rPr>
              <a:t>A: 2 consecutive VLs ≥200 copies/mL after 36 weeks of ART, or </a:t>
            </a:r>
          </a:p>
          <a:p>
            <a:pPr lvl="1"/>
            <a:r>
              <a:rPr lang="en-US" sz="1200" b="0" i="0" u="none" strike="noStrike" kern="1200" baseline="0" dirty="0">
                <a:solidFill>
                  <a:schemeClr val="tx1"/>
                </a:solidFill>
                <a:latin typeface="+mn-lt"/>
                <a:ea typeface="+mn-ea"/>
                <a:cs typeface="+mn-cs"/>
              </a:rPr>
              <a:t>B: 1 VL ≥200 copies/mL with core agent discontinuation after 36 weeks, or </a:t>
            </a:r>
          </a:p>
          <a:p>
            <a:pPr lvl="1"/>
            <a:r>
              <a:rPr lang="en-US" sz="1200" b="0" i="0" u="none" strike="noStrike" kern="1200" baseline="0" dirty="0">
                <a:solidFill>
                  <a:schemeClr val="tx1"/>
                </a:solidFill>
                <a:latin typeface="+mn-lt"/>
                <a:ea typeface="+mn-ea"/>
                <a:cs typeface="+mn-cs"/>
              </a:rPr>
              <a:t>C: 2 consecutive VL ≥200 copies/mL after suppression (VL ≤50 copies/mL) before 36 weeks, or </a:t>
            </a:r>
          </a:p>
          <a:p>
            <a:pPr lvl="1"/>
            <a:r>
              <a:rPr lang="en-US" sz="1200" b="0" i="0" u="none" strike="noStrike" kern="1200" baseline="0" dirty="0">
                <a:solidFill>
                  <a:schemeClr val="tx1"/>
                </a:solidFill>
                <a:latin typeface="+mn-lt"/>
                <a:ea typeface="+mn-ea"/>
                <a:cs typeface="+mn-cs"/>
              </a:rPr>
              <a:t>D: 1 VL ≥20 copies/mL with discontinuation after suppression before 36 weeks.</a:t>
            </a:r>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9</a:t>
            </a:fld>
            <a:endParaRPr lang="en-US" dirty="0"/>
          </a:p>
        </p:txBody>
      </p:sp>
    </p:spTree>
    <p:extLst>
      <p:ext uri="{BB962C8B-B14F-4D97-AF65-F5344CB8AC3E}">
        <p14:creationId xmlns:p14="http://schemas.microsoft.com/office/powerpoint/2010/main" val="32010641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Veterans Aging Cohort Study- </a:t>
            </a:r>
            <a:r>
              <a:rPr lang="en-US" sz="1200" b="0" i="0" u="none" strike="noStrike" kern="1200" dirty="0">
                <a:solidFill>
                  <a:schemeClr val="tx1"/>
                </a:solidFill>
                <a:effectLst/>
                <a:latin typeface="+mn-lt"/>
                <a:ea typeface="+mn-ea"/>
                <a:cs typeface="+mn-cs"/>
              </a:rPr>
              <a:t>associated with dependence in one or more activities of daily living(</a:t>
            </a:r>
            <a:r>
              <a:rPr lang="en-US" sz="1200" b="0" i="0" u="none" strike="noStrike" kern="1200" baseline="30000" dirty="0">
                <a:solidFill>
                  <a:schemeClr val="tx1"/>
                </a:solidFill>
                <a:effectLst/>
                <a:latin typeface="+mn-lt"/>
                <a:ea typeface="+mn-ea"/>
                <a:cs typeface="+mn-cs"/>
              </a:rPr>
              <a:t>37</a:t>
            </a:r>
            <a:r>
              <a:rPr lang="en-US" sz="1200" b="0" i="0" u="none" strike="noStrike" kern="1200" dirty="0">
                <a:solidFill>
                  <a:schemeClr val="tx1"/>
                </a:solidFill>
                <a:effectLst/>
                <a:latin typeface="+mn-lt"/>
                <a:ea typeface="+mn-ea"/>
                <a:cs typeface="+mn-cs"/>
              </a:rPr>
              <a:t>). It responds to important changes in health and health behaviors: </a:t>
            </a:r>
            <a:r>
              <a:rPr lang="en-US" sz="1200" b="1" i="0" u="none" strike="noStrike" kern="1200" dirty="0" err="1">
                <a:solidFill>
                  <a:schemeClr val="tx1"/>
                </a:solidFill>
                <a:effectLst/>
                <a:latin typeface="+mn-lt"/>
                <a:ea typeface="+mn-ea"/>
                <a:cs typeface="+mn-cs"/>
              </a:rPr>
              <a:t>VACS</a:t>
            </a:r>
            <a:r>
              <a:rPr lang="en-US" sz="1200" b="0" i="0" u="none" strike="noStrike" kern="1200" dirty="0" err="1">
                <a:solidFill>
                  <a:schemeClr val="tx1"/>
                </a:solidFill>
                <a:effectLst/>
                <a:latin typeface="+mn-lt"/>
                <a:ea typeface="+mn-ea"/>
                <a:cs typeface="+mn-cs"/>
              </a:rPr>
              <a:t>Index</a:t>
            </a:r>
            <a:r>
              <a:rPr lang="en-US" sz="1200" b="0" i="0" u="none" strike="noStrike" kern="1200" dirty="0">
                <a:solidFill>
                  <a:schemeClr val="tx1"/>
                </a:solidFill>
                <a:effectLst/>
                <a:latin typeface="+mn-lt"/>
                <a:ea typeface="+mn-ea"/>
                <a:cs typeface="+mn-cs"/>
              </a:rPr>
              <a:t> </a:t>
            </a:r>
            <a:r>
              <a:rPr lang="en-US" sz="1200" b="1" i="0" u="none" strike="noStrike" kern="1200" dirty="0">
                <a:solidFill>
                  <a:schemeClr val="tx1"/>
                </a:solidFill>
                <a:effectLst/>
                <a:latin typeface="+mn-lt"/>
                <a:ea typeface="+mn-ea"/>
                <a:cs typeface="+mn-cs"/>
              </a:rPr>
              <a:t>scores</a:t>
            </a:r>
            <a:r>
              <a:rPr lang="en-US" sz="1200" b="0" i="0" u="none" strike="noStrike" kern="1200" dirty="0">
                <a:solidFill>
                  <a:schemeClr val="tx1"/>
                </a:solidFill>
                <a:effectLst/>
                <a:latin typeface="+mn-lt"/>
                <a:ea typeface="+mn-ea"/>
                <a:cs typeface="+mn-cs"/>
              </a:rPr>
              <a:t> change in response to antiretroviral initiation</a:t>
            </a:r>
            <a:r>
              <a:rPr lang="en-US" sz="1200" b="0" i="0" u="none" strike="noStrike" kern="1200" baseline="30000" dirty="0">
                <a:solidFill>
                  <a:schemeClr val="tx1"/>
                </a:solidFill>
                <a:effectLst/>
                <a:latin typeface="+mn-lt"/>
                <a:ea typeface="+mn-ea"/>
                <a:cs typeface="+mn-cs"/>
              </a:rPr>
              <a:t>38</a:t>
            </a:r>
            <a:r>
              <a:rPr lang="en-US" sz="1200" b="0" i="0" u="none" strike="noStrike" kern="1200" dirty="0">
                <a:solidFill>
                  <a:schemeClr val="tx1"/>
                </a:solidFill>
                <a:effectLst/>
                <a:latin typeface="+mn-lt"/>
                <a:ea typeface="+mn-ea"/>
                <a:cs typeface="+mn-cs"/>
              </a:rPr>
              <a:t> and interruption</a:t>
            </a:r>
            <a:r>
              <a:rPr lang="en-US" sz="1200" b="0" i="0" u="none" strike="noStrike" kern="1200" baseline="30000" dirty="0">
                <a:solidFill>
                  <a:schemeClr val="tx1"/>
                </a:solidFill>
                <a:effectLst/>
                <a:latin typeface="+mn-lt"/>
                <a:ea typeface="+mn-ea"/>
                <a:cs typeface="+mn-cs"/>
              </a:rPr>
              <a:t>7</a:t>
            </a:r>
            <a:r>
              <a:rPr lang="en-US" sz="1200" b="0" i="0" u="none" strike="noStrike" kern="1200" dirty="0">
                <a:solidFill>
                  <a:schemeClr val="tx1"/>
                </a:solidFill>
                <a:effectLst/>
                <a:latin typeface="+mn-lt"/>
                <a:ea typeface="+mn-ea"/>
                <a:cs typeface="+mn-cs"/>
              </a:rPr>
              <a:t>, and discriminate among levels of ART adherence</a:t>
            </a:r>
            <a:r>
              <a:rPr lang="en-US" sz="1200" b="0" i="0" u="none" strike="noStrike" kern="1200" baseline="30000" dirty="0">
                <a:solidFill>
                  <a:schemeClr val="tx1"/>
                </a:solidFill>
                <a:effectLst/>
                <a:latin typeface="+mn-lt"/>
                <a:ea typeface="+mn-ea"/>
                <a:cs typeface="+mn-cs"/>
              </a:rPr>
              <a:t>38</a:t>
            </a:r>
            <a:r>
              <a:rPr lang="en-US" sz="1200" b="0" i="0" u="none" strike="noStrike" kern="1200" dirty="0">
                <a:solidFill>
                  <a:schemeClr val="tx1"/>
                </a:solidFill>
                <a:effectLst/>
                <a:latin typeface="+mn-lt"/>
                <a:ea typeface="+mn-ea"/>
                <a:cs typeface="+mn-cs"/>
              </a:rPr>
              <a:t>.</a:t>
            </a:r>
          </a:p>
          <a:p>
            <a:endParaRPr lang="en-US" sz="1200" b="0" i="0" u="none" strike="noStrike" kern="1200" dirty="0">
              <a:solidFill>
                <a:schemeClr val="tx1"/>
              </a:solidFill>
              <a:effectLst/>
              <a:latin typeface="+mn-lt"/>
              <a:ea typeface="+mn-ea"/>
              <a:cs typeface="+mn-cs"/>
            </a:endParaRPr>
          </a:p>
          <a:p>
            <a:r>
              <a:rPr lang="en-US" sz="1200" b="0" i="0" u="none" strike="noStrike" kern="1200" dirty="0">
                <a:solidFill>
                  <a:schemeClr val="tx1"/>
                </a:solidFill>
                <a:effectLst/>
                <a:latin typeface="+mn-lt"/>
                <a:ea typeface="+mn-ea"/>
                <a:cs typeface="+mn-cs"/>
              </a:rPr>
              <a:t>Veterans Aging Cohort Study Index (VACS Index) creates a score by summing pre-assigned points for age, routinely monitored indicators of HIV disease (CD4 count and HIV-1 RNA), and general indicators of organ system injury including hemoglobin, platelets, aspartate and alanine transaminase (AST and ALT), creatinine, and viral hepatitis C infection (HCV) (Table 1)</a:t>
            </a:r>
            <a:r>
              <a:rPr lang="en-US" sz="1200" b="0" i="0" u="none" strike="noStrike" kern="1200" baseline="30000" dirty="0">
                <a:solidFill>
                  <a:schemeClr val="tx1"/>
                </a:solidFill>
                <a:effectLst/>
                <a:latin typeface="+mn-lt"/>
                <a:ea typeface="+mn-ea"/>
                <a:cs typeface="+mn-cs"/>
              </a:rPr>
              <a:t>1</a:t>
            </a:r>
            <a:r>
              <a:rPr lang="en-US" sz="1200" b="0" i="0" u="none" strike="noStrike" kern="1200" dirty="0">
                <a:solidFill>
                  <a:schemeClr val="tx1"/>
                </a:solidFill>
                <a:effectLst/>
                <a:latin typeface="+mn-lt"/>
                <a:ea typeface="+mn-ea"/>
                <a:cs typeface="+mn-cs"/>
              </a:rPr>
              <a:t>. This score is weighted to indicate increasing risk of all-cause mortality with increasing score. The score can be used to estimate risk of all-cause mortality using a conversion factor</a:t>
            </a:r>
            <a:r>
              <a:rPr lang="en-US" sz="1200" b="0" i="0" u="none" strike="noStrike" kern="1200" baseline="30000" dirty="0">
                <a:solidFill>
                  <a:schemeClr val="tx1"/>
                </a:solidFill>
                <a:effectLst/>
                <a:latin typeface="+mn-lt"/>
                <a:ea typeface="+mn-ea"/>
                <a:cs typeface="+mn-cs"/>
              </a:rPr>
              <a:t>2</a:t>
            </a:r>
            <a:r>
              <a:rPr lang="en-US" sz="1200" b="0" i="0" u="none" strike="noStrike" kern="1200" dirty="0">
                <a:solidFill>
                  <a:schemeClr val="tx1"/>
                </a:solidFill>
                <a:effectLst/>
                <a:latin typeface="+mn-lt"/>
                <a:ea typeface="+mn-ea"/>
                <a:cs typeface="+mn-cs"/>
              </a:rPr>
              <a:t>. A calculator, summary of validation work to date, and a clinical interpretation of VACS Index scores can be found above.</a:t>
            </a:r>
            <a:endParaRPr lang="en-US" dirty="0"/>
          </a:p>
        </p:txBody>
      </p:sp>
      <p:sp>
        <p:nvSpPr>
          <p:cNvPr id="4" name="Slide Number Placeholder 3"/>
          <p:cNvSpPr>
            <a:spLocks noGrp="1"/>
          </p:cNvSpPr>
          <p:nvPr>
            <p:ph type="sldNum" sz="quarter" idx="10"/>
          </p:nvPr>
        </p:nvSpPr>
        <p:spPr/>
        <p:txBody>
          <a:bodyPr/>
          <a:lstStyle/>
          <a:p>
            <a:fld id="{B92CECFA-1E1C-4C27-BD98-B970E27AC5B3}" type="slidenum">
              <a:rPr lang="en-US" smtClean="0"/>
              <a:t>10</a:t>
            </a:fld>
            <a:endParaRPr lang="en-US" dirty="0"/>
          </a:p>
        </p:txBody>
      </p:sp>
    </p:spTree>
    <p:extLst>
      <p:ext uri="{BB962C8B-B14F-4D97-AF65-F5344CB8AC3E}">
        <p14:creationId xmlns:p14="http://schemas.microsoft.com/office/powerpoint/2010/main" val="3770819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(82%) are initiating on DTG or EVG </a:t>
            </a:r>
          </a:p>
          <a:p>
            <a:r>
              <a:rPr lang="en-US" dirty="0"/>
              <a:t>Few RAL initiators</a:t>
            </a:r>
          </a:p>
        </p:txBody>
      </p:sp>
      <p:sp>
        <p:nvSpPr>
          <p:cNvPr id="4" name="Slide Number Placeholder 3"/>
          <p:cNvSpPr>
            <a:spLocks noGrp="1"/>
          </p:cNvSpPr>
          <p:nvPr>
            <p:ph type="sldNum" sz="quarter" idx="5"/>
          </p:nvPr>
        </p:nvSpPr>
        <p:spPr/>
        <p:txBody>
          <a:bodyPr/>
          <a:lstStyle/>
          <a:p>
            <a:fld id="{B92CECFA-1E1C-4C27-BD98-B970E27AC5B3}" type="slidenum">
              <a:rPr lang="en-US" smtClean="0"/>
              <a:t>12</a:t>
            </a:fld>
            <a:endParaRPr lang="en-US" dirty="0"/>
          </a:p>
        </p:txBody>
      </p:sp>
    </p:spTree>
    <p:extLst>
      <p:ext uri="{BB962C8B-B14F-4D97-AF65-F5344CB8AC3E}">
        <p14:creationId xmlns:p14="http://schemas.microsoft.com/office/powerpoint/2010/main" val="1030382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EVG and DTG were similar. The only significant differences are not shown on this slide.  EVG initiators were more likely to receive care in the southern United States (p&lt;.001). Conversely, they were less likely than DTG initiators to receive care in the western US (p&lt;.001) or to have Medicaid (p&lt;.05). </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RAL users were older (p&lt;.05) with median (IQR) age of 40 (29-48) as compared to DTG users at 33 (26-43). They were more likely to be female (31%, p&lt;.01) and less likely to be MSM (p&lt;.01).</a:t>
            </a:r>
          </a:p>
          <a:p>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r>
              <a:rPr lang="en-US" sz="1200" kern="1200" dirty="0">
                <a:solidFill>
                  <a:schemeClr val="tx1"/>
                </a:solidFill>
                <a:effectLst/>
                <a:latin typeface="+mn-lt"/>
                <a:ea typeface="+mn-ea"/>
                <a:cs typeface="+mn-cs"/>
              </a:rPr>
              <a:t>Compared to DTG users, DRV users were older (median: 37 [IQR: 29, 45] p&lt;.001), more likely to be African American (p&lt;.05), or to have Medicare (p&lt;.05), and less likely to have a commercial payer (p&lt;.01) . </a:t>
            </a:r>
            <a:endParaRPr lang="en-US" dirty="0"/>
          </a:p>
        </p:txBody>
      </p:sp>
      <p:sp>
        <p:nvSpPr>
          <p:cNvPr id="4" name="Slide Number Placeholder 3"/>
          <p:cNvSpPr>
            <a:spLocks noGrp="1"/>
          </p:cNvSpPr>
          <p:nvPr>
            <p:ph type="sldNum" sz="quarter" idx="5"/>
          </p:nvPr>
        </p:nvSpPr>
        <p:spPr/>
        <p:txBody>
          <a:bodyPr/>
          <a:lstStyle/>
          <a:p>
            <a:fld id="{B92CECFA-1E1C-4C27-BD98-B970E27AC5B3}" type="slidenum">
              <a:rPr lang="en-US" smtClean="0"/>
              <a:t>13</a:t>
            </a:fld>
            <a:endParaRPr lang="en-US" dirty="0"/>
          </a:p>
        </p:txBody>
      </p:sp>
    </p:spTree>
    <p:extLst>
      <p:ext uri="{BB962C8B-B14F-4D97-AF65-F5344CB8AC3E}">
        <p14:creationId xmlns:p14="http://schemas.microsoft.com/office/powerpoint/2010/main" val="25430881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06"/>
            <a:ext cx="12192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750459" y="1600202"/>
            <a:ext cx="10691084"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26165"/>
            <a:ext cx="4331688" cy="846842"/>
          </a:xfrm>
          <a:prstGeom prst="rect">
            <a:avLst/>
          </a:prstGeom>
        </p:spPr>
      </p:pic>
      <p:pic>
        <p:nvPicPr>
          <p:cNvPr id="11" name="Picture 10">
            <a:extLst>
              <a:ext uri="{FF2B5EF4-FFF2-40B4-BE49-F238E27FC236}">
                <a16:creationId xmlns:a16="http://schemas.microsoft.com/office/drawing/2014/main" id="{F259FBE6-2A6C-456C-B682-88F3B623DF92}"/>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609600" y="1600203"/>
            <a:ext cx="10972800" cy="4410956"/>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6326" y="6095623"/>
            <a:ext cx="4225362" cy="846842"/>
          </a:xfrm>
          <a:prstGeom prst="rect">
            <a:avLst/>
          </a:prstGeom>
        </p:spPr>
      </p:pic>
      <p:pic>
        <p:nvPicPr>
          <p:cNvPr id="10" name="Picture 9">
            <a:extLst>
              <a:ext uri="{FF2B5EF4-FFF2-40B4-BE49-F238E27FC236}">
                <a16:creationId xmlns:a16="http://schemas.microsoft.com/office/drawing/2014/main" id="{EB5143C1-CD00-40AB-BA21-64EE08017FAB}"/>
              </a:ext>
            </a:extLst>
          </p:cNvPr>
          <p:cNvPicPr>
            <a:picLocks noChangeAspect="1"/>
          </p:cNvPicPr>
          <p:nvPr userDrawn="1"/>
        </p:nvPicPr>
        <p:blipFill>
          <a:blip r:embed="rId3"/>
          <a:stretch>
            <a:fillRect/>
          </a:stretch>
        </p:blipFill>
        <p:spPr>
          <a:xfrm>
            <a:off x="9753600" y="6048505"/>
            <a:ext cx="2438400" cy="706077"/>
          </a:xfrm>
          <a:prstGeom prst="rect">
            <a:avLst/>
          </a:prstGeom>
          <a:solidFill>
            <a:schemeClr val="bg1"/>
          </a:solid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130427"/>
            <a:ext cx="10363200" cy="1470025"/>
          </a:xfrm>
        </p:spPr>
        <p:txBody>
          <a:bodyPr/>
          <a:lstStyle>
            <a:lvl1pPr>
              <a:defRPr b="1">
                <a:solidFill>
                  <a:srgbClr val="E8303B"/>
                </a:solidFill>
                <a:latin typeface="Franklin Gothic Book" panose="020B0503020102020204"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828800" y="3886200"/>
            <a:ext cx="8534400" cy="1752600"/>
          </a:xfrm>
        </p:spPr>
        <p:txBody>
          <a:bodyPr>
            <a:normAutofit/>
          </a:bodyPr>
          <a:lstStyle>
            <a:lvl1pPr marL="0" indent="0" algn="ctr">
              <a:buNone/>
              <a:defRPr sz="2800">
                <a:solidFill>
                  <a:srgbClr val="383333"/>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052261" y="115892"/>
            <a:ext cx="3967168" cy="1912742"/>
          </a:xfrm>
          <a:prstGeom prst="rect">
            <a:avLst/>
          </a:prstGeom>
        </p:spPr>
      </p:pic>
      <p:pic>
        <p:nvPicPr>
          <p:cNvPr id="11" name="Picture 10">
            <a:extLst>
              <a:ext uri="{FF2B5EF4-FFF2-40B4-BE49-F238E27FC236}">
                <a16:creationId xmlns:a16="http://schemas.microsoft.com/office/drawing/2014/main" id="{F0170DA6-8855-4529-8011-D0ABCCCF4A9F}"/>
              </a:ext>
            </a:extLst>
          </p:cNvPr>
          <p:cNvPicPr>
            <a:picLocks noChangeAspect="1"/>
          </p:cNvPicPr>
          <p:nvPr userDrawn="1"/>
        </p:nvPicPr>
        <p:blipFill>
          <a:blip r:embed="rId3"/>
          <a:stretch>
            <a:fillRect/>
          </a:stretch>
        </p:blipFill>
        <p:spPr>
          <a:xfrm>
            <a:off x="1543769" y="585618"/>
            <a:ext cx="3028232" cy="876872"/>
          </a:xfrm>
          <a:prstGeom prst="rect">
            <a:avLst/>
          </a:prstGeom>
          <a:solidFill>
            <a:schemeClr val="bg1"/>
          </a:solid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0480" y="274639"/>
            <a:ext cx="10691040"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750480" y="1600202"/>
            <a:ext cx="10691040" cy="4525963"/>
          </a:xfrm>
        </p:spPr>
        <p:txBody>
          <a:bodyPr/>
          <a:lstStyle>
            <a:lvl1pPr>
              <a:defRPr>
                <a:solidFill>
                  <a:srgbClr val="383333"/>
                </a:solidFill>
                <a:latin typeface="Franklin Gothic Book" panose="020B0503020102020204" pitchFamily="34" charset="0"/>
              </a:defRPr>
            </a:lvl1pPr>
            <a:lvl2pPr>
              <a:defRPr>
                <a:solidFill>
                  <a:srgbClr val="383333"/>
                </a:solidFill>
                <a:latin typeface="Franklin Gothic Book" panose="020B0503020102020204" pitchFamily="34" charset="0"/>
              </a:defRPr>
            </a:lvl2pPr>
            <a:lvl3pPr>
              <a:defRPr>
                <a:solidFill>
                  <a:srgbClr val="383333"/>
                </a:solidFill>
                <a:latin typeface="Franklin Gothic Book" panose="020B0503020102020204" pitchFamily="34" charset="0"/>
              </a:defRPr>
            </a:lvl3pPr>
            <a:lvl4pPr>
              <a:defRPr>
                <a:solidFill>
                  <a:srgbClr val="383333"/>
                </a:solidFill>
                <a:latin typeface="Franklin Gothic Book" panose="020B0503020102020204" pitchFamily="34" charset="0"/>
              </a:defRPr>
            </a:lvl4pPr>
            <a:lvl5pPr>
              <a:defRPr>
                <a:solidFill>
                  <a:srgbClr val="383333"/>
                </a:solidFill>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898" y="6126165"/>
            <a:ext cx="4331688" cy="846842"/>
          </a:xfrm>
          <a:prstGeom prst="rect">
            <a:avLst/>
          </a:prstGeom>
        </p:spPr>
      </p:pic>
      <p:pic>
        <p:nvPicPr>
          <p:cNvPr id="8" name="Picture 7">
            <a:extLst>
              <a:ext uri="{FF2B5EF4-FFF2-40B4-BE49-F238E27FC236}">
                <a16:creationId xmlns:a16="http://schemas.microsoft.com/office/drawing/2014/main" id="{030CC38B-67A7-486D-AF6B-C497431FDC74}"/>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4406902"/>
            <a:ext cx="10363200" cy="1362075"/>
          </a:xfrm>
        </p:spPr>
        <p:txBody>
          <a:bodyPr anchor="t"/>
          <a:lstStyle>
            <a:lvl1pPr algn="l">
              <a:defRPr sz="4000" b="1" cap="all">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914400" y="2906713"/>
            <a:ext cx="10363200" cy="1500187"/>
          </a:xfrm>
        </p:spPr>
        <p:txBody>
          <a:bodyPr anchor="b"/>
          <a:lstStyle>
            <a:lvl1pPr marL="0" indent="0">
              <a:buNone/>
              <a:defRPr sz="2000">
                <a:solidFill>
                  <a:srgbClr val="383333"/>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3864" y="274639"/>
            <a:ext cx="11064273"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563863" y="1600202"/>
            <a:ext cx="5115611" cy="4525963"/>
          </a:xfrm>
        </p:spPr>
        <p:txBody>
          <a:bodyPr/>
          <a:lstStyle>
            <a:lvl1pPr>
              <a:defRPr sz="2800">
                <a:latin typeface="Franklin Gothic Book" panose="020B0503020102020204" pitchFamily="34" charset="0"/>
              </a:defRPr>
            </a:lvl1pPr>
            <a:lvl2pPr>
              <a:defRPr sz="2400">
                <a:latin typeface="Franklin Gothic Book" panose="020B0503020102020204" pitchFamily="34" charset="0"/>
              </a:defRPr>
            </a:lvl2pPr>
            <a:lvl3pPr>
              <a:defRPr sz="2000">
                <a:latin typeface="Franklin Gothic Book" panose="020B0503020102020204" pitchFamily="34" charset="0"/>
              </a:defRPr>
            </a:lvl3pPr>
            <a:lvl4pPr>
              <a:defRPr sz="1800">
                <a:latin typeface="Franklin Gothic Book" panose="020B0503020102020204" pitchFamily="34" charset="0"/>
              </a:defRPr>
            </a:lvl4pPr>
            <a:lvl5pPr>
              <a:defRPr sz="1800">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3336" y="1600202"/>
            <a:ext cx="5384800" cy="4525963"/>
          </a:xfrm>
        </p:spPr>
        <p:txBody>
          <a:bodyPr/>
          <a:lstStyle>
            <a:lvl1pPr>
              <a:defRPr sz="2800">
                <a:solidFill>
                  <a:srgbClr val="383333"/>
                </a:solidFill>
                <a:latin typeface="Franklin Gothic Book" panose="020B0503020102020204" pitchFamily="34" charset="0"/>
              </a:defRPr>
            </a:lvl1pPr>
            <a:lvl2pPr>
              <a:defRPr sz="2400">
                <a:solidFill>
                  <a:srgbClr val="383333"/>
                </a:solidFill>
                <a:latin typeface="Franklin Gothic Book" panose="020B0503020102020204" pitchFamily="34" charset="0"/>
              </a:defRPr>
            </a:lvl2pPr>
            <a:lvl3pPr>
              <a:defRPr sz="2000">
                <a:solidFill>
                  <a:srgbClr val="383333"/>
                </a:solidFill>
                <a:latin typeface="Franklin Gothic Book" panose="020B0503020102020204" pitchFamily="34" charset="0"/>
              </a:defRPr>
            </a:lvl3pPr>
            <a:lvl4pPr>
              <a:defRPr sz="1800">
                <a:solidFill>
                  <a:srgbClr val="383333"/>
                </a:solidFill>
                <a:latin typeface="Franklin Gothic Book" panose="020B0503020102020204" pitchFamily="34" charset="0"/>
              </a:defRPr>
            </a:lvl4pPr>
            <a:lvl5pPr>
              <a:defRPr sz="1800">
                <a:solidFill>
                  <a:srgbClr val="383333"/>
                </a:solidFill>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89311" y="6061576"/>
            <a:ext cx="4331688" cy="846842"/>
          </a:xfrm>
          <a:prstGeom prst="rect">
            <a:avLst/>
          </a:prstGeom>
        </p:spPr>
      </p:pic>
      <p:pic>
        <p:nvPicPr>
          <p:cNvPr id="12" name="Picture 11">
            <a:extLst>
              <a:ext uri="{FF2B5EF4-FFF2-40B4-BE49-F238E27FC236}">
                <a16:creationId xmlns:a16="http://schemas.microsoft.com/office/drawing/2014/main" id="{856D72E7-8408-4ADD-8E23-76CE66B9EC64}"/>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757655" y="1535114"/>
            <a:ext cx="511772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757655" y="2174875"/>
            <a:ext cx="511772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5251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05251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7963" y="6126165"/>
            <a:ext cx="4331688" cy="846842"/>
          </a:xfrm>
          <a:prstGeom prst="rect">
            <a:avLst/>
          </a:prstGeom>
        </p:spPr>
      </p:pic>
      <p:pic>
        <p:nvPicPr>
          <p:cNvPr id="14" name="Picture 13">
            <a:extLst>
              <a:ext uri="{FF2B5EF4-FFF2-40B4-BE49-F238E27FC236}">
                <a16:creationId xmlns:a16="http://schemas.microsoft.com/office/drawing/2014/main" id="{C030EC53-82E3-4035-8A03-194EF5AD6415}"/>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70" y="6126165"/>
            <a:ext cx="4331688" cy="846842"/>
          </a:xfrm>
          <a:prstGeom prst="rect">
            <a:avLst/>
          </a:prstGeom>
        </p:spPr>
      </p:pic>
      <p:pic>
        <p:nvPicPr>
          <p:cNvPr id="10" name="Picture 9">
            <a:extLst>
              <a:ext uri="{FF2B5EF4-FFF2-40B4-BE49-F238E27FC236}">
                <a16:creationId xmlns:a16="http://schemas.microsoft.com/office/drawing/2014/main" id="{1BC93B20-6E2B-43C3-9BF5-86D4259B84A9}"/>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97297" y="273050"/>
            <a:ext cx="3729368" cy="1162051"/>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4672671" y="273053"/>
            <a:ext cx="6815667" cy="5853113"/>
          </a:xfrm>
        </p:spPr>
        <p:txBody>
          <a:bodyPr/>
          <a:lstStyle>
            <a:lvl1pPr>
              <a:defRPr sz="3200">
                <a:solidFill>
                  <a:srgbClr val="383333"/>
                </a:solidFill>
                <a:latin typeface="Franklin Gothic Book" panose="020B0503020102020204" pitchFamily="34" charset="0"/>
              </a:defRPr>
            </a:lvl1pPr>
            <a:lvl2pPr>
              <a:defRPr sz="2800">
                <a:solidFill>
                  <a:srgbClr val="383333"/>
                </a:solidFill>
                <a:latin typeface="Franklin Gothic Book" panose="020B0503020102020204" pitchFamily="34" charset="0"/>
              </a:defRPr>
            </a:lvl2pPr>
            <a:lvl3pPr>
              <a:defRPr sz="2400">
                <a:solidFill>
                  <a:srgbClr val="383333"/>
                </a:solidFill>
                <a:latin typeface="Franklin Gothic Book" panose="020B0503020102020204" pitchFamily="34" charset="0"/>
              </a:defRPr>
            </a:lvl3pPr>
            <a:lvl4pPr>
              <a:defRPr sz="2000">
                <a:solidFill>
                  <a:srgbClr val="383333"/>
                </a:solidFill>
                <a:latin typeface="Franklin Gothic Book" panose="020B0503020102020204" pitchFamily="34" charset="0"/>
              </a:defRPr>
            </a:lvl4pPr>
            <a:lvl5pPr>
              <a:defRPr sz="2000">
                <a:solidFill>
                  <a:srgbClr val="383333"/>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97297" y="1435103"/>
            <a:ext cx="3729368" cy="46910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2" y="6106133"/>
            <a:ext cx="4331688" cy="846842"/>
          </a:xfrm>
          <a:prstGeom prst="rect">
            <a:avLst/>
          </a:prstGeom>
        </p:spPr>
      </p:pic>
      <p:pic>
        <p:nvPicPr>
          <p:cNvPr id="12" name="Picture 11">
            <a:extLst>
              <a:ext uri="{FF2B5EF4-FFF2-40B4-BE49-F238E27FC236}">
                <a16:creationId xmlns:a16="http://schemas.microsoft.com/office/drawing/2014/main" id="{C8AC4A39-C677-4F93-9B8B-8E09F9B3EB02}"/>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38400" y="4638821"/>
            <a:ext cx="7315200" cy="566739"/>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2438400" y="342901"/>
            <a:ext cx="7315200" cy="4114800"/>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438400" y="5206295"/>
            <a:ext cx="7315200" cy="8048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102473"/>
            <a:ext cx="4331688" cy="846842"/>
          </a:xfrm>
          <a:prstGeom prst="rect">
            <a:avLst/>
          </a:prstGeom>
        </p:spPr>
      </p:pic>
      <p:pic>
        <p:nvPicPr>
          <p:cNvPr id="12" name="Picture 11">
            <a:extLst>
              <a:ext uri="{FF2B5EF4-FFF2-40B4-BE49-F238E27FC236}">
                <a16:creationId xmlns:a16="http://schemas.microsoft.com/office/drawing/2014/main" id="{D798A31E-FA64-4F31-9AF0-F5180B3627B4}"/>
              </a:ext>
            </a:extLst>
          </p:cNvPr>
          <p:cNvPicPr>
            <a:picLocks noChangeAspect="1"/>
          </p:cNvPicPr>
          <p:nvPr userDrawn="1"/>
        </p:nvPicPr>
        <p:blipFill>
          <a:blip r:embed="rId3"/>
          <a:stretch>
            <a:fillRect/>
          </a:stretch>
        </p:blipFill>
        <p:spPr>
          <a:xfrm>
            <a:off x="9753600" y="6153985"/>
            <a:ext cx="2438400" cy="706077"/>
          </a:xfrm>
          <a:prstGeom prst="rect">
            <a:avLst/>
          </a:prstGeom>
          <a:solidFill>
            <a:schemeClr val="bg1"/>
          </a:solid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chart" Target="../charts/chart8.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03825"/>
            <a:ext cx="10363200" cy="1470025"/>
          </a:xfrm>
        </p:spPr>
        <p:txBody>
          <a:bodyPr>
            <a:normAutofit fontScale="90000"/>
          </a:bodyPr>
          <a:lstStyle/>
          <a:p>
            <a:r>
              <a:rPr lang="en-US" dirty="0"/>
              <a:t>Virologic Failure In ART-Naive HIV Patients With High Pre-Therapy Viral Load Burden</a:t>
            </a:r>
            <a:br>
              <a:rPr lang="en-US" dirty="0"/>
            </a:br>
            <a:r>
              <a:rPr lang="en-US" dirty="0"/>
              <a:t>Initiating On Common Core Agents</a:t>
            </a:r>
          </a:p>
        </p:txBody>
      </p:sp>
      <p:sp>
        <p:nvSpPr>
          <p:cNvPr id="3" name="Subtitle 2"/>
          <p:cNvSpPr>
            <a:spLocks noGrp="1"/>
          </p:cNvSpPr>
          <p:nvPr>
            <p:ph type="subTitle" idx="1"/>
          </p:nvPr>
        </p:nvSpPr>
        <p:spPr>
          <a:xfrm>
            <a:off x="1828799" y="4464445"/>
            <a:ext cx="8892209" cy="1671310"/>
          </a:xfrm>
        </p:spPr>
        <p:txBody>
          <a:bodyPr>
            <a:normAutofit/>
          </a:bodyPr>
          <a:lstStyle/>
          <a:p>
            <a:r>
              <a:rPr lang="en-US" dirty="0"/>
              <a:t>Anthony M. Mills, M.D.</a:t>
            </a:r>
          </a:p>
          <a:p>
            <a:r>
              <a:rPr lang="en-US" dirty="0"/>
              <a:t>Men’s Health Foundation, Los Angeles, CA</a:t>
            </a:r>
          </a:p>
          <a:p>
            <a:r>
              <a:rPr lang="en-US" b="1" i="1" dirty="0"/>
              <a:t>#MENSHEALTHFOUND</a:t>
            </a:r>
          </a:p>
        </p:txBody>
      </p:sp>
    </p:spTree>
    <p:extLst>
      <p:ext uri="{BB962C8B-B14F-4D97-AF65-F5344CB8AC3E}">
        <p14:creationId xmlns:p14="http://schemas.microsoft.com/office/powerpoint/2010/main" val="3565225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A312F-04D2-46D6-B185-9D3DE405A0D6}"/>
              </a:ext>
            </a:extLst>
          </p:cNvPr>
          <p:cNvSpPr>
            <a:spLocks noGrp="1"/>
          </p:cNvSpPr>
          <p:nvPr>
            <p:ph type="title"/>
          </p:nvPr>
        </p:nvSpPr>
        <p:spPr>
          <a:xfrm>
            <a:off x="750480" y="274639"/>
            <a:ext cx="10691040" cy="989232"/>
          </a:xfrm>
        </p:spPr>
        <p:txBody>
          <a:bodyPr/>
          <a:lstStyle/>
          <a:p>
            <a:r>
              <a:rPr lang="en-US" dirty="0">
                <a:solidFill>
                  <a:srgbClr val="FF0000"/>
                </a:solidFill>
              </a:rPr>
              <a:t>Analyses</a:t>
            </a:r>
            <a:endParaRPr lang="en-US" dirty="0"/>
          </a:p>
        </p:txBody>
      </p:sp>
      <p:sp>
        <p:nvSpPr>
          <p:cNvPr id="3" name="Content Placeholder 2">
            <a:extLst>
              <a:ext uri="{FF2B5EF4-FFF2-40B4-BE49-F238E27FC236}">
                <a16:creationId xmlns:a16="http://schemas.microsoft.com/office/drawing/2014/main" id="{2DD043A0-96FB-4E57-AFF9-F53255ECBE99}"/>
              </a:ext>
            </a:extLst>
          </p:cNvPr>
          <p:cNvSpPr>
            <a:spLocks noGrp="1"/>
          </p:cNvSpPr>
          <p:nvPr>
            <p:ph idx="1"/>
          </p:nvPr>
        </p:nvSpPr>
        <p:spPr>
          <a:xfrm>
            <a:off x="750480" y="1263872"/>
            <a:ext cx="10691040" cy="1996164"/>
          </a:xfrm>
        </p:spPr>
        <p:txBody>
          <a:bodyPr numCol="1">
            <a:normAutofit/>
          </a:bodyPr>
          <a:lstStyle/>
          <a:p>
            <a:r>
              <a:rPr lang="en-US" sz="2800" dirty="0"/>
              <a:t>Unadjusted and adjusted cumulative virologic failure probability </a:t>
            </a:r>
          </a:p>
          <a:p>
            <a:pPr lvl="1"/>
            <a:r>
              <a:rPr lang="en-US" sz="2400" dirty="0"/>
              <a:t>Kaplan Meier methods</a:t>
            </a:r>
          </a:p>
          <a:p>
            <a:pPr lvl="1"/>
            <a:r>
              <a:rPr lang="en-US" sz="2400" dirty="0"/>
              <a:t>Multivariate Cox Proportional Hazards model </a:t>
            </a:r>
          </a:p>
          <a:p>
            <a:pPr lvl="1"/>
            <a:r>
              <a:rPr lang="en-US" sz="2400" dirty="0"/>
              <a:t>Adjustment set: All covariates measured at baseline</a:t>
            </a:r>
          </a:p>
        </p:txBody>
      </p:sp>
      <p:sp>
        <p:nvSpPr>
          <p:cNvPr id="5" name="TextBox 4">
            <a:extLst>
              <a:ext uri="{FF2B5EF4-FFF2-40B4-BE49-F238E27FC236}">
                <a16:creationId xmlns:a16="http://schemas.microsoft.com/office/drawing/2014/main" id="{C60B352B-80F1-46DC-AF5E-1D203C149489}"/>
              </a:ext>
            </a:extLst>
          </p:cNvPr>
          <p:cNvSpPr txBox="1"/>
          <p:nvPr/>
        </p:nvSpPr>
        <p:spPr>
          <a:xfrm>
            <a:off x="914400" y="3200400"/>
            <a:ext cx="9692640" cy="2834640"/>
          </a:xfrm>
          <a:prstGeom prst="rect">
            <a:avLst/>
          </a:prstGeom>
          <a:noFill/>
        </p:spPr>
        <p:txBody>
          <a:bodyPr wrap="square" numCol="2" rtlCol="0">
            <a:spAutoFit/>
          </a:bodyPr>
          <a:lstStyle/>
          <a:p>
            <a:pPr marL="1257300" lvl="2" indent="-342900">
              <a:buFont typeface="Arial" panose="020B0604020202020204" pitchFamily="34" charset="0"/>
              <a:buChar char="•"/>
            </a:pPr>
            <a:r>
              <a:rPr lang="en-US" sz="2400" dirty="0"/>
              <a:t>Age</a:t>
            </a:r>
          </a:p>
          <a:p>
            <a:pPr marL="1257300" lvl="2" indent="-342900">
              <a:buFont typeface="Arial" panose="020B0604020202020204" pitchFamily="34" charset="0"/>
              <a:buChar char="•"/>
            </a:pPr>
            <a:r>
              <a:rPr lang="en-US" sz="2400" dirty="0"/>
              <a:t>Sex</a:t>
            </a:r>
          </a:p>
          <a:p>
            <a:pPr marL="1257300" lvl="2" indent="-342900">
              <a:buFont typeface="Arial" panose="020B0604020202020204" pitchFamily="34" charset="0"/>
              <a:buChar char="•"/>
            </a:pPr>
            <a:r>
              <a:rPr lang="en-US" sz="2400" dirty="0"/>
              <a:t>Race</a:t>
            </a:r>
          </a:p>
          <a:p>
            <a:pPr marL="1257300" lvl="2" indent="-342900">
              <a:buFont typeface="Arial" panose="020B0604020202020204" pitchFamily="34" charset="0"/>
              <a:buChar char="•"/>
            </a:pPr>
            <a:r>
              <a:rPr lang="en-US" sz="2400" dirty="0"/>
              <a:t>CD4 cell count</a:t>
            </a:r>
          </a:p>
          <a:p>
            <a:pPr marL="1257300" lvl="2" indent="-342900">
              <a:buFont typeface="Arial" panose="020B0604020202020204" pitchFamily="34" charset="0"/>
              <a:buChar char="•"/>
            </a:pPr>
            <a:r>
              <a:rPr lang="en-US" sz="2400" dirty="0"/>
              <a:t>HIV RNA VL</a:t>
            </a:r>
          </a:p>
          <a:p>
            <a:pPr marL="1257300" lvl="2" indent="-342900">
              <a:buFont typeface="Arial" panose="020B0604020202020204" pitchFamily="34" charset="0"/>
              <a:buChar char="•"/>
            </a:pPr>
            <a:r>
              <a:rPr lang="en-US" sz="2400" dirty="0"/>
              <a:t>History of AIDS</a:t>
            </a:r>
          </a:p>
          <a:p>
            <a:pPr marL="1257300" lvl="2" indent="-342900">
              <a:buFont typeface="Arial" panose="020B0604020202020204" pitchFamily="34" charset="0"/>
              <a:buChar char="•"/>
            </a:pPr>
            <a:r>
              <a:rPr lang="en-US" sz="2400" dirty="0"/>
              <a:t>VACS score</a:t>
            </a:r>
          </a:p>
          <a:p>
            <a:pPr marL="1257300" lvl="2" indent="-342900">
              <a:buFont typeface="Arial" panose="020B0604020202020204" pitchFamily="34" charset="0"/>
              <a:buChar char="•"/>
            </a:pPr>
            <a:r>
              <a:rPr lang="en-US" sz="2400" dirty="0"/>
              <a:t>Drug abuse</a:t>
            </a:r>
          </a:p>
          <a:p>
            <a:pPr marL="1257300" lvl="2" indent="-342900">
              <a:buFont typeface="Arial" panose="020B0604020202020204" pitchFamily="34" charset="0"/>
              <a:buChar char="•"/>
            </a:pPr>
            <a:r>
              <a:rPr lang="en-US" sz="2400" dirty="0"/>
              <a:t>History of syphilis infection</a:t>
            </a:r>
          </a:p>
          <a:p>
            <a:pPr marL="1257300" lvl="2" indent="-342900">
              <a:buFont typeface="Arial" panose="020B0604020202020204" pitchFamily="34" charset="0"/>
              <a:buChar char="•"/>
            </a:pPr>
            <a:r>
              <a:rPr lang="en-US" sz="2400" dirty="0"/>
              <a:t>Calendar year of ART initiation</a:t>
            </a:r>
          </a:p>
          <a:p>
            <a:pPr marL="1257300" lvl="2" indent="-342900">
              <a:buFont typeface="Arial" panose="020B0604020202020204" pitchFamily="34" charset="0"/>
              <a:buChar char="•"/>
            </a:pPr>
            <a:r>
              <a:rPr lang="en-US" sz="2400" dirty="0"/>
              <a:t>Route of infection</a:t>
            </a:r>
          </a:p>
          <a:p>
            <a:pPr marL="1257300" lvl="2" indent="-342900">
              <a:buFont typeface="Arial" panose="020B0604020202020204" pitchFamily="34" charset="0"/>
              <a:buChar char="•"/>
            </a:pPr>
            <a:r>
              <a:rPr lang="en-US" sz="2400" dirty="0"/>
              <a:t>Type of healthcare coverage </a:t>
            </a:r>
          </a:p>
        </p:txBody>
      </p:sp>
    </p:spTree>
    <p:extLst>
      <p:ext uri="{BB962C8B-B14F-4D97-AF65-F5344CB8AC3E}">
        <p14:creationId xmlns:p14="http://schemas.microsoft.com/office/powerpoint/2010/main" val="3844958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5FE2AE-51BE-45F2-8643-E1DE9967E664}"/>
              </a:ext>
            </a:extLst>
          </p:cNvPr>
          <p:cNvSpPr>
            <a:spLocks noGrp="1"/>
          </p:cNvSpPr>
          <p:nvPr>
            <p:ph type="title"/>
          </p:nvPr>
        </p:nvSpPr>
        <p:spPr>
          <a:xfrm>
            <a:off x="914400" y="2520153"/>
            <a:ext cx="10363200" cy="1362075"/>
          </a:xfrm>
        </p:spPr>
        <p:txBody>
          <a:bodyPr>
            <a:normAutofit/>
          </a:bodyPr>
          <a:lstStyle/>
          <a:p>
            <a:r>
              <a:rPr lang="en-US" sz="6000" dirty="0"/>
              <a:t>RESULTS</a:t>
            </a:r>
          </a:p>
        </p:txBody>
      </p:sp>
    </p:spTree>
    <p:extLst>
      <p:ext uri="{BB962C8B-B14F-4D97-AF65-F5344CB8AC3E}">
        <p14:creationId xmlns:p14="http://schemas.microsoft.com/office/powerpoint/2010/main" val="3182591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E222F-4020-4BDE-A87C-0847BAEE7B54}"/>
              </a:ext>
            </a:extLst>
          </p:cNvPr>
          <p:cNvSpPr>
            <a:spLocks noGrp="1"/>
          </p:cNvSpPr>
          <p:nvPr>
            <p:ph type="title"/>
          </p:nvPr>
        </p:nvSpPr>
        <p:spPr>
          <a:xfrm>
            <a:off x="750480" y="274639"/>
            <a:ext cx="10691040" cy="986602"/>
          </a:xfrm>
        </p:spPr>
        <p:txBody>
          <a:bodyPr>
            <a:normAutofit fontScale="90000"/>
          </a:bodyPr>
          <a:lstStyle/>
          <a:p>
            <a:r>
              <a:rPr lang="en-US" dirty="0">
                <a:solidFill>
                  <a:srgbClr val="FF0000"/>
                </a:solidFill>
              </a:rPr>
              <a:t>Study Population: Individuals with </a:t>
            </a:r>
            <a:br>
              <a:rPr lang="en-US" dirty="0">
                <a:solidFill>
                  <a:srgbClr val="FF0000"/>
                </a:solidFill>
              </a:rPr>
            </a:br>
            <a:r>
              <a:rPr lang="en-US" dirty="0">
                <a:solidFill>
                  <a:srgbClr val="FF0000"/>
                </a:solidFill>
              </a:rPr>
              <a:t>Baseline VL </a:t>
            </a:r>
            <a:r>
              <a:rPr lang="en-US" dirty="0"/>
              <a:t>≥ 100,000 copies/mL</a:t>
            </a:r>
            <a:r>
              <a:rPr lang="en-US" dirty="0">
                <a:solidFill>
                  <a:srgbClr val="FF0000"/>
                </a:solidFill>
              </a:rPr>
              <a:t> (N=2,038)</a:t>
            </a:r>
          </a:p>
        </p:txBody>
      </p:sp>
      <p:sp>
        <p:nvSpPr>
          <p:cNvPr id="5" name="Slide Number Placeholder 4">
            <a:extLst>
              <a:ext uri="{FF2B5EF4-FFF2-40B4-BE49-F238E27FC236}">
                <a16:creationId xmlns:a16="http://schemas.microsoft.com/office/drawing/2014/main" id="{BFED1AB8-1047-44AC-9C71-B6C1B54DCCB8}"/>
              </a:ext>
            </a:extLst>
          </p:cNvPr>
          <p:cNvSpPr>
            <a:spLocks noGrp="1"/>
          </p:cNvSpPr>
          <p:nvPr>
            <p:ph type="sldNum" sz="quarter" idx="12"/>
          </p:nvPr>
        </p:nvSpPr>
        <p:spPr/>
        <p:txBody>
          <a:bodyPr/>
          <a:lstStyle/>
          <a:p>
            <a:r>
              <a:rPr lang="en-US" dirty="0"/>
              <a:t>                       </a:t>
            </a:r>
          </a:p>
          <a:p>
            <a:endParaRPr lang="en-US" dirty="0"/>
          </a:p>
        </p:txBody>
      </p:sp>
      <p:graphicFrame>
        <p:nvGraphicFramePr>
          <p:cNvPr id="9" name="Content Placeholder 8">
            <a:extLst>
              <a:ext uri="{FF2B5EF4-FFF2-40B4-BE49-F238E27FC236}">
                <a16:creationId xmlns:a16="http://schemas.microsoft.com/office/drawing/2014/main" id="{741F669D-56AC-452C-9B3E-0498708AECD3}"/>
              </a:ext>
            </a:extLst>
          </p:cNvPr>
          <p:cNvGraphicFramePr>
            <a:graphicFrameLocks noGrp="1"/>
          </p:cNvGraphicFramePr>
          <p:nvPr>
            <p:ph idx="1"/>
            <p:extLst>
              <p:ext uri="{D42A27DB-BD31-4B8C-83A1-F6EECF244321}">
                <p14:modId xmlns:p14="http://schemas.microsoft.com/office/powerpoint/2010/main" val="3932919310"/>
              </p:ext>
            </p:extLst>
          </p:nvPr>
        </p:nvGraphicFramePr>
        <p:xfrm>
          <a:off x="840828" y="1619050"/>
          <a:ext cx="10600285" cy="4708524"/>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6ECA0C6D-0F63-4792-BBB0-A0FA350F196B}"/>
              </a:ext>
            </a:extLst>
          </p:cNvPr>
          <p:cNvSpPr txBox="1"/>
          <p:nvPr/>
        </p:nvSpPr>
        <p:spPr>
          <a:xfrm>
            <a:off x="4508938" y="2142163"/>
            <a:ext cx="1355834" cy="584775"/>
          </a:xfrm>
          <a:prstGeom prst="rect">
            <a:avLst/>
          </a:prstGeom>
          <a:noFill/>
        </p:spPr>
        <p:txBody>
          <a:bodyPr wrap="square" rtlCol="0">
            <a:spAutoFit/>
          </a:bodyPr>
          <a:lstStyle/>
          <a:p>
            <a:r>
              <a:rPr lang="en-US" sz="1600" b="1" dirty="0">
                <a:solidFill>
                  <a:schemeClr val="bg1"/>
                </a:solidFill>
                <a:latin typeface="Franklin Gothic Book" panose="020B0503020102020204" pitchFamily="34" charset="0"/>
              </a:rPr>
              <a:t>DRV </a:t>
            </a:r>
          </a:p>
          <a:p>
            <a:r>
              <a:rPr lang="en-US" sz="1600" b="1" dirty="0">
                <a:solidFill>
                  <a:schemeClr val="bg1"/>
                </a:solidFill>
                <a:latin typeface="Franklin Gothic Book" panose="020B0503020102020204" pitchFamily="34" charset="0"/>
              </a:rPr>
              <a:t>n=326, 16%</a:t>
            </a:r>
          </a:p>
        </p:txBody>
      </p:sp>
    </p:spTree>
    <p:extLst>
      <p:ext uri="{BB962C8B-B14F-4D97-AF65-F5344CB8AC3E}">
        <p14:creationId xmlns:p14="http://schemas.microsoft.com/office/powerpoint/2010/main" val="589651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A19FC-800C-46BE-A104-CAD30760C0F1}"/>
              </a:ext>
            </a:extLst>
          </p:cNvPr>
          <p:cNvSpPr>
            <a:spLocks noGrp="1"/>
          </p:cNvSpPr>
          <p:nvPr>
            <p:ph type="title"/>
          </p:nvPr>
        </p:nvSpPr>
        <p:spPr>
          <a:xfrm>
            <a:off x="750480" y="143260"/>
            <a:ext cx="10691040" cy="744864"/>
          </a:xfrm>
        </p:spPr>
        <p:txBody>
          <a:bodyPr>
            <a:normAutofit/>
          </a:bodyPr>
          <a:lstStyle/>
          <a:p>
            <a:r>
              <a:rPr lang="en-US" dirty="0">
                <a:solidFill>
                  <a:srgbClr val="FF0000"/>
                </a:solidFill>
              </a:rPr>
              <a:t>Baseline Demographic Characteristics</a:t>
            </a:r>
          </a:p>
        </p:txBody>
      </p:sp>
      <p:graphicFrame>
        <p:nvGraphicFramePr>
          <p:cNvPr id="6" name="Content Placeholder 5">
            <a:extLst>
              <a:ext uri="{FF2B5EF4-FFF2-40B4-BE49-F238E27FC236}">
                <a16:creationId xmlns:a16="http://schemas.microsoft.com/office/drawing/2014/main" id="{2A3BC74B-F695-465F-AA89-93E5CD62DE0F}"/>
              </a:ext>
            </a:extLst>
          </p:cNvPr>
          <p:cNvGraphicFramePr>
            <a:graphicFrameLocks noGrp="1"/>
          </p:cNvGraphicFramePr>
          <p:nvPr>
            <p:ph idx="1"/>
            <p:extLst>
              <p:ext uri="{D42A27DB-BD31-4B8C-83A1-F6EECF244321}">
                <p14:modId xmlns:p14="http://schemas.microsoft.com/office/powerpoint/2010/main" val="2472060101"/>
              </p:ext>
            </p:extLst>
          </p:nvPr>
        </p:nvGraphicFramePr>
        <p:xfrm>
          <a:off x="399393" y="809297"/>
          <a:ext cx="11518523" cy="482569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a:extLst>
              <a:ext uri="{FF2B5EF4-FFF2-40B4-BE49-F238E27FC236}">
                <a16:creationId xmlns:a16="http://schemas.microsoft.com/office/drawing/2014/main" id="{0F35B6C7-A79D-477C-A0D6-48F80E57DB48}"/>
              </a:ext>
            </a:extLst>
          </p:cNvPr>
          <p:cNvSpPr txBox="1"/>
          <p:nvPr/>
        </p:nvSpPr>
        <p:spPr>
          <a:xfrm>
            <a:off x="902970" y="5684012"/>
            <a:ext cx="6343650" cy="380287"/>
          </a:xfrm>
          <a:prstGeom prst="rect">
            <a:avLst/>
          </a:prstGeom>
          <a:noFill/>
        </p:spPr>
        <p:txBody>
          <a:bodyPr wrap="square" rtlCol="0">
            <a:spAutoFit/>
          </a:bodyPr>
          <a:lstStyle/>
          <a:p>
            <a:r>
              <a:rPr lang="en-US" dirty="0"/>
              <a:t>*Result is statistically significant (p&lt;.05) compared to DTG</a:t>
            </a:r>
          </a:p>
        </p:txBody>
      </p:sp>
      <p:graphicFrame>
        <p:nvGraphicFramePr>
          <p:cNvPr id="7" name="Content Placeholder 8">
            <a:extLst>
              <a:ext uri="{FF2B5EF4-FFF2-40B4-BE49-F238E27FC236}">
                <a16:creationId xmlns:a16="http://schemas.microsoft.com/office/drawing/2014/main" id="{3B7F899B-C2C3-418B-A202-3CFA1894F545}"/>
              </a:ext>
            </a:extLst>
          </p:cNvPr>
          <p:cNvGraphicFramePr>
            <a:graphicFrameLocks/>
          </p:cNvGraphicFramePr>
          <p:nvPr>
            <p:extLst>
              <p:ext uri="{D42A27DB-BD31-4B8C-83A1-F6EECF244321}">
                <p14:modId xmlns:p14="http://schemas.microsoft.com/office/powerpoint/2010/main" val="1133781085"/>
              </p:ext>
            </p:extLst>
          </p:nvPr>
        </p:nvGraphicFramePr>
        <p:xfrm>
          <a:off x="8435340" y="888124"/>
          <a:ext cx="1965643" cy="7448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47246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A19FC-800C-46BE-A104-CAD30760C0F1}"/>
              </a:ext>
            </a:extLst>
          </p:cNvPr>
          <p:cNvSpPr>
            <a:spLocks noGrp="1"/>
          </p:cNvSpPr>
          <p:nvPr>
            <p:ph type="title"/>
          </p:nvPr>
        </p:nvSpPr>
        <p:spPr>
          <a:xfrm>
            <a:off x="750480" y="143260"/>
            <a:ext cx="10691040" cy="744864"/>
          </a:xfrm>
        </p:spPr>
        <p:txBody>
          <a:bodyPr>
            <a:normAutofit/>
          </a:bodyPr>
          <a:lstStyle/>
          <a:p>
            <a:r>
              <a:rPr lang="en-US" dirty="0">
                <a:solidFill>
                  <a:srgbClr val="FF0000"/>
                </a:solidFill>
              </a:rPr>
              <a:t>Baseline Clinical Characteristics</a:t>
            </a:r>
          </a:p>
        </p:txBody>
      </p:sp>
      <p:graphicFrame>
        <p:nvGraphicFramePr>
          <p:cNvPr id="6" name="Content Placeholder 5">
            <a:extLst>
              <a:ext uri="{FF2B5EF4-FFF2-40B4-BE49-F238E27FC236}">
                <a16:creationId xmlns:a16="http://schemas.microsoft.com/office/drawing/2014/main" id="{2A3BC74B-F695-465F-AA89-93E5CD62DE0F}"/>
              </a:ext>
            </a:extLst>
          </p:cNvPr>
          <p:cNvGraphicFramePr>
            <a:graphicFrameLocks noGrp="1"/>
          </p:cNvGraphicFramePr>
          <p:nvPr>
            <p:ph idx="1"/>
            <p:extLst>
              <p:ext uri="{D42A27DB-BD31-4B8C-83A1-F6EECF244321}">
                <p14:modId xmlns:p14="http://schemas.microsoft.com/office/powerpoint/2010/main" val="3290427040"/>
              </p:ext>
            </p:extLst>
          </p:nvPr>
        </p:nvGraphicFramePr>
        <p:xfrm>
          <a:off x="750480" y="1019503"/>
          <a:ext cx="11167436" cy="4664509"/>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0D9FD54D-6BE4-4D41-8CA4-6819E6E64252}"/>
              </a:ext>
            </a:extLst>
          </p:cNvPr>
          <p:cNvSpPr txBox="1"/>
          <p:nvPr/>
        </p:nvSpPr>
        <p:spPr>
          <a:xfrm>
            <a:off x="902970" y="5684012"/>
            <a:ext cx="6343650" cy="380287"/>
          </a:xfrm>
          <a:prstGeom prst="rect">
            <a:avLst/>
          </a:prstGeom>
          <a:noFill/>
        </p:spPr>
        <p:txBody>
          <a:bodyPr wrap="square" rtlCol="0">
            <a:spAutoFit/>
          </a:bodyPr>
          <a:lstStyle/>
          <a:p>
            <a:r>
              <a:rPr lang="en-US" dirty="0"/>
              <a:t>*Result is statistically significant (p&lt;.05) compared to DTG</a:t>
            </a:r>
          </a:p>
        </p:txBody>
      </p:sp>
      <p:graphicFrame>
        <p:nvGraphicFramePr>
          <p:cNvPr id="8" name="Content Placeholder 8">
            <a:extLst>
              <a:ext uri="{FF2B5EF4-FFF2-40B4-BE49-F238E27FC236}">
                <a16:creationId xmlns:a16="http://schemas.microsoft.com/office/drawing/2014/main" id="{94B17460-2F67-461D-B4FA-7DE0723153B8}"/>
              </a:ext>
            </a:extLst>
          </p:cNvPr>
          <p:cNvGraphicFramePr>
            <a:graphicFrameLocks/>
          </p:cNvGraphicFramePr>
          <p:nvPr>
            <p:extLst>
              <p:ext uri="{D42A27DB-BD31-4B8C-83A1-F6EECF244321}">
                <p14:modId xmlns:p14="http://schemas.microsoft.com/office/powerpoint/2010/main" val="617074187"/>
              </p:ext>
            </p:extLst>
          </p:nvPr>
        </p:nvGraphicFramePr>
        <p:xfrm>
          <a:off x="8321040" y="1019503"/>
          <a:ext cx="1965643" cy="7448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75013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E6D93-E362-4BD3-8194-9544B83F8781}"/>
              </a:ext>
            </a:extLst>
          </p:cNvPr>
          <p:cNvSpPr>
            <a:spLocks noGrp="1"/>
          </p:cNvSpPr>
          <p:nvPr>
            <p:ph type="title"/>
          </p:nvPr>
        </p:nvSpPr>
        <p:spPr>
          <a:xfrm>
            <a:off x="127591" y="160336"/>
            <a:ext cx="11600121" cy="952390"/>
          </a:xfrm>
        </p:spPr>
        <p:txBody>
          <a:bodyPr>
            <a:normAutofit fontScale="90000"/>
          </a:bodyPr>
          <a:lstStyle/>
          <a:p>
            <a:r>
              <a:rPr lang="en-US" dirty="0"/>
              <a:t>≥ 100,000 copies/mL Achieved Virologic Suppression </a:t>
            </a:r>
            <a:br>
              <a:rPr lang="en-US" dirty="0"/>
            </a:br>
            <a:r>
              <a:rPr lang="en-US" dirty="0"/>
              <a:t>by 36 Weeks, Unadjusted</a:t>
            </a:r>
          </a:p>
        </p:txBody>
      </p:sp>
      <p:graphicFrame>
        <p:nvGraphicFramePr>
          <p:cNvPr id="6" name="Content Placeholder 5">
            <a:extLst>
              <a:ext uri="{FF2B5EF4-FFF2-40B4-BE49-F238E27FC236}">
                <a16:creationId xmlns:a16="http://schemas.microsoft.com/office/drawing/2014/main" id="{5A70F5AC-42DE-4B22-B2A1-14EDC6D602D2}"/>
              </a:ext>
            </a:extLst>
          </p:cNvPr>
          <p:cNvGraphicFramePr>
            <a:graphicFrameLocks noGrp="1"/>
          </p:cNvGraphicFramePr>
          <p:nvPr>
            <p:ph idx="1"/>
            <p:extLst>
              <p:ext uri="{D42A27DB-BD31-4B8C-83A1-F6EECF244321}">
                <p14:modId xmlns:p14="http://schemas.microsoft.com/office/powerpoint/2010/main" val="178559082"/>
              </p:ext>
            </p:extLst>
          </p:nvPr>
        </p:nvGraphicFramePr>
        <p:xfrm>
          <a:off x="750888" y="1112726"/>
          <a:ext cx="10690225" cy="49855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ontent Placeholder 8">
            <a:extLst>
              <a:ext uri="{FF2B5EF4-FFF2-40B4-BE49-F238E27FC236}">
                <a16:creationId xmlns:a16="http://schemas.microsoft.com/office/drawing/2014/main" id="{BE7008DB-CB69-44DD-8C9B-52C05F5C5413}"/>
              </a:ext>
            </a:extLst>
          </p:cNvPr>
          <p:cNvGraphicFramePr>
            <a:graphicFrameLocks/>
          </p:cNvGraphicFramePr>
          <p:nvPr>
            <p:extLst>
              <p:ext uri="{D42A27DB-BD31-4B8C-83A1-F6EECF244321}">
                <p14:modId xmlns:p14="http://schemas.microsoft.com/office/powerpoint/2010/main" val="766954254"/>
              </p:ext>
            </p:extLst>
          </p:nvPr>
        </p:nvGraphicFramePr>
        <p:xfrm>
          <a:off x="8510226" y="1099475"/>
          <a:ext cx="1965643" cy="74486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01968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C72E6-2B55-4621-BEE1-D3215ABB17FB}"/>
              </a:ext>
            </a:extLst>
          </p:cNvPr>
          <p:cNvSpPr>
            <a:spLocks noGrp="1"/>
          </p:cNvSpPr>
          <p:nvPr>
            <p:ph type="title"/>
          </p:nvPr>
        </p:nvSpPr>
        <p:spPr/>
        <p:txBody>
          <a:bodyPr>
            <a:normAutofit fontScale="90000"/>
          </a:bodyPr>
          <a:lstStyle/>
          <a:p>
            <a:r>
              <a:rPr lang="en-US" dirty="0"/>
              <a:t>Unadjusted Cumulative Probability of Virologic Failure in Individuals with Baseline VL ≥ 100,000 copies/mL</a:t>
            </a:r>
          </a:p>
        </p:txBody>
      </p:sp>
      <p:pic>
        <p:nvPicPr>
          <p:cNvPr id="4" name="Content Placeholder 3" descr="S:\DTG2Flamingo\Analysis\Naive\MV\Results\Primary\Subgroup\FailurePlot1.png">
            <a:extLst>
              <a:ext uri="{FF2B5EF4-FFF2-40B4-BE49-F238E27FC236}">
                <a16:creationId xmlns:a16="http://schemas.microsoft.com/office/drawing/2014/main" id="{84702D8F-2E8C-4EB7-A4F6-823A05A0F5BE}"/>
              </a:ext>
            </a:extLst>
          </p:cNvPr>
          <p:cNvPicPr>
            <a:picLocks noGrp="1" noChangeAspect="1"/>
          </p:cNvPicPr>
          <p:nvPr>
            <p:ph idx="1"/>
          </p:nvPr>
        </p:nvPicPr>
        <p:blipFill rotWithShape="1">
          <a:blip r:embed="rId3">
            <a:extLst>
              <a:ext uri="{28A0092B-C50C-407E-A947-70E740481C1C}">
                <a14:useLocalDpi xmlns:a14="http://schemas.microsoft.com/office/drawing/2010/main" val="0"/>
              </a:ext>
            </a:extLst>
          </a:blip>
          <a:srcRect l="1553" t="9793" r="1191" b="1560"/>
          <a:stretch/>
        </p:blipFill>
        <p:spPr bwMode="auto">
          <a:xfrm>
            <a:off x="2685180" y="1517159"/>
            <a:ext cx="6821640" cy="4663440"/>
          </a:xfrm>
          <a:prstGeom prst="rect">
            <a:avLst/>
          </a:prstGeom>
          <a:noFill/>
          <a:ln>
            <a:noFill/>
          </a:ln>
        </p:spPr>
      </p:pic>
      <p:sp>
        <p:nvSpPr>
          <p:cNvPr id="3" name="TextBox 2">
            <a:extLst>
              <a:ext uri="{FF2B5EF4-FFF2-40B4-BE49-F238E27FC236}">
                <a16:creationId xmlns:a16="http://schemas.microsoft.com/office/drawing/2014/main" id="{C173F141-4C57-403F-B724-DB5EDAE8EDDD}"/>
              </a:ext>
            </a:extLst>
          </p:cNvPr>
          <p:cNvSpPr txBox="1"/>
          <p:nvPr/>
        </p:nvSpPr>
        <p:spPr>
          <a:xfrm>
            <a:off x="9233451" y="2707621"/>
            <a:ext cx="626165" cy="369332"/>
          </a:xfrm>
          <a:prstGeom prst="rect">
            <a:avLst/>
          </a:prstGeom>
          <a:noFill/>
        </p:spPr>
        <p:txBody>
          <a:bodyPr wrap="square" rtlCol="0">
            <a:spAutoFit/>
          </a:bodyPr>
          <a:lstStyle/>
          <a:p>
            <a:r>
              <a:rPr lang="en-US" dirty="0">
                <a:solidFill>
                  <a:schemeClr val="tx2"/>
                </a:solidFill>
              </a:rPr>
              <a:t>DRV</a:t>
            </a:r>
          </a:p>
        </p:txBody>
      </p:sp>
      <p:sp>
        <p:nvSpPr>
          <p:cNvPr id="6" name="TextBox 5">
            <a:extLst>
              <a:ext uri="{FF2B5EF4-FFF2-40B4-BE49-F238E27FC236}">
                <a16:creationId xmlns:a16="http://schemas.microsoft.com/office/drawing/2014/main" id="{26833716-51C3-455D-B929-36BF1C6EA3EF}"/>
              </a:ext>
            </a:extLst>
          </p:cNvPr>
          <p:cNvSpPr txBox="1"/>
          <p:nvPr/>
        </p:nvSpPr>
        <p:spPr>
          <a:xfrm flipH="1">
            <a:off x="9233451" y="3009973"/>
            <a:ext cx="626165" cy="369332"/>
          </a:xfrm>
          <a:prstGeom prst="rect">
            <a:avLst/>
          </a:prstGeom>
          <a:noFill/>
        </p:spPr>
        <p:txBody>
          <a:bodyPr wrap="square" rtlCol="0">
            <a:spAutoFit/>
          </a:bodyPr>
          <a:lstStyle/>
          <a:p>
            <a:r>
              <a:rPr lang="en-US" dirty="0"/>
              <a:t>RAL</a:t>
            </a:r>
          </a:p>
        </p:txBody>
      </p:sp>
      <p:sp>
        <p:nvSpPr>
          <p:cNvPr id="9" name="TextBox 8">
            <a:extLst>
              <a:ext uri="{FF2B5EF4-FFF2-40B4-BE49-F238E27FC236}">
                <a16:creationId xmlns:a16="http://schemas.microsoft.com/office/drawing/2014/main" id="{0AABC20A-E282-4039-B228-A6BB193EA6BF}"/>
              </a:ext>
            </a:extLst>
          </p:cNvPr>
          <p:cNvSpPr txBox="1"/>
          <p:nvPr/>
        </p:nvSpPr>
        <p:spPr>
          <a:xfrm flipH="1">
            <a:off x="9233451" y="3478696"/>
            <a:ext cx="626165" cy="369332"/>
          </a:xfrm>
          <a:prstGeom prst="rect">
            <a:avLst/>
          </a:prstGeom>
          <a:noFill/>
        </p:spPr>
        <p:txBody>
          <a:bodyPr wrap="square" rtlCol="0">
            <a:spAutoFit/>
          </a:bodyPr>
          <a:lstStyle/>
          <a:p>
            <a:r>
              <a:rPr lang="en-US" dirty="0">
                <a:solidFill>
                  <a:schemeClr val="accent3">
                    <a:lumMod val="75000"/>
                  </a:schemeClr>
                </a:solidFill>
              </a:rPr>
              <a:t>EVG</a:t>
            </a:r>
          </a:p>
        </p:txBody>
      </p:sp>
      <p:sp>
        <p:nvSpPr>
          <p:cNvPr id="10" name="TextBox 9">
            <a:extLst>
              <a:ext uri="{FF2B5EF4-FFF2-40B4-BE49-F238E27FC236}">
                <a16:creationId xmlns:a16="http://schemas.microsoft.com/office/drawing/2014/main" id="{5C1EBF59-32EF-4719-8E91-51E5D9C98994}"/>
              </a:ext>
            </a:extLst>
          </p:cNvPr>
          <p:cNvSpPr txBox="1"/>
          <p:nvPr/>
        </p:nvSpPr>
        <p:spPr>
          <a:xfrm flipH="1">
            <a:off x="9233451" y="3898083"/>
            <a:ext cx="626165" cy="369332"/>
          </a:xfrm>
          <a:prstGeom prst="rect">
            <a:avLst/>
          </a:prstGeom>
          <a:noFill/>
        </p:spPr>
        <p:txBody>
          <a:bodyPr wrap="square" rtlCol="0">
            <a:spAutoFit/>
          </a:bodyPr>
          <a:lstStyle/>
          <a:p>
            <a:r>
              <a:rPr lang="en-US" dirty="0">
                <a:solidFill>
                  <a:schemeClr val="accent2"/>
                </a:solidFill>
              </a:rPr>
              <a:t>DTG</a:t>
            </a:r>
          </a:p>
        </p:txBody>
      </p:sp>
    </p:spTree>
    <p:extLst>
      <p:ext uri="{BB962C8B-B14F-4D97-AF65-F5344CB8AC3E}">
        <p14:creationId xmlns:p14="http://schemas.microsoft.com/office/powerpoint/2010/main" val="2163913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8623D-2CFA-4430-86A1-103C2FACA621}"/>
              </a:ext>
            </a:extLst>
          </p:cNvPr>
          <p:cNvSpPr>
            <a:spLocks noGrp="1"/>
          </p:cNvSpPr>
          <p:nvPr>
            <p:ph type="title"/>
          </p:nvPr>
        </p:nvSpPr>
        <p:spPr/>
        <p:txBody>
          <a:bodyPr>
            <a:normAutofit fontScale="90000"/>
          </a:bodyPr>
          <a:lstStyle/>
          <a:p>
            <a:r>
              <a:rPr lang="en-US" dirty="0"/>
              <a:t>Association Between Core Agent and Virologic Failure in Individuals with Baseline VL ≥ 100,000 copies/mL</a:t>
            </a:r>
          </a:p>
        </p:txBody>
      </p:sp>
      <p:sp>
        <p:nvSpPr>
          <p:cNvPr id="5" name="Rectangle 4">
            <a:extLst>
              <a:ext uri="{FF2B5EF4-FFF2-40B4-BE49-F238E27FC236}">
                <a16:creationId xmlns:a16="http://schemas.microsoft.com/office/drawing/2014/main" id="{EFD046A6-C04F-4D4F-B2FC-C04A5ECEC218}"/>
              </a:ext>
            </a:extLst>
          </p:cNvPr>
          <p:cNvSpPr/>
          <p:nvPr/>
        </p:nvSpPr>
        <p:spPr>
          <a:xfrm>
            <a:off x="867748" y="5840962"/>
            <a:ext cx="5001208" cy="17728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Content Placeholder 11">
            <a:extLst>
              <a:ext uri="{FF2B5EF4-FFF2-40B4-BE49-F238E27FC236}">
                <a16:creationId xmlns:a16="http://schemas.microsoft.com/office/drawing/2014/main" id="{3F857F3E-6A87-4A37-9AB3-FE1BDFEDDF71}"/>
              </a:ext>
            </a:extLst>
          </p:cNvPr>
          <p:cNvPicPr>
            <a:picLocks noGrp="1" noChangeAspect="1"/>
          </p:cNvPicPr>
          <p:nvPr>
            <p:ph idx="1"/>
          </p:nvPr>
        </p:nvPicPr>
        <p:blipFill>
          <a:blip r:embed="rId3"/>
          <a:stretch>
            <a:fillRect/>
          </a:stretch>
        </p:blipFill>
        <p:spPr>
          <a:xfrm>
            <a:off x="753781" y="1600200"/>
            <a:ext cx="10684439" cy="4525963"/>
          </a:xfrm>
        </p:spPr>
      </p:pic>
    </p:spTree>
    <p:extLst>
      <p:ext uri="{BB962C8B-B14F-4D97-AF65-F5344CB8AC3E}">
        <p14:creationId xmlns:p14="http://schemas.microsoft.com/office/powerpoint/2010/main" val="345314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5FE2AE-51BE-45F2-8643-E1DE9967E664}"/>
              </a:ext>
            </a:extLst>
          </p:cNvPr>
          <p:cNvSpPr>
            <a:spLocks noGrp="1"/>
          </p:cNvSpPr>
          <p:nvPr>
            <p:ph type="title"/>
          </p:nvPr>
        </p:nvSpPr>
        <p:spPr>
          <a:xfrm>
            <a:off x="914400" y="2520153"/>
            <a:ext cx="10363200" cy="1362075"/>
          </a:xfrm>
        </p:spPr>
        <p:txBody>
          <a:bodyPr>
            <a:normAutofit/>
          </a:bodyPr>
          <a:lstStyle/>
          <a:p>
            <a:r>
              <a:rPr lang="en-US" sz="6000" dirty="0"/>
              <a:t>DISCUSSION</a:t>
            </a:r>
          </a:p>
        </p:txBody>
      </p:sp>
    </p:spTree>
    <p:extLst>
      <p:ext uri="{BB962C8B-B14F-4D97-AF65-F5344CB8AC3E}">
        <p14:creationId xmlns:p14="http://schemas.microsoft.com/office/powerpoint/2010/main" val="1289907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9838AE-7083-4D59-BBDC-4F6800AEF831}"/>
              </a:ext>
            </a:extLst>
          </p:cNvPr>
          <p:cNvSpPr>
            <a:spLocks noGrp="1"/>
          </p:cNvSpPr>
          <p:nvPr>
            <p:ph type="title"/>
          </p:nvPr>
        </p:nvSpPr>
        <p:spPr/>
        <p:txBody>
          <a:bodyPr>
            <a:normAutofit/>
          </a:bodyPr>
          <a:lstStyle/>
          <a:p>
            <a:r>
              <a:rPr lang="en-US" dirty="0">
                <a:solidFill>
                  <a:srgbClr val="FF0000"/>
                </a:solidFill>
              </a:rPr>
              <a:t>Key Findings</a:t>
            </a:r>
          </a:p>
        </p:txBody>
      </p:sp>
      <p:sp>
        <p:nvSpPr>
          <p:cNvPr id="5" name="Content Placeholder 4">
            <a:extLst>
              <a:ext uri="{FF2B5EF4-FFF2-40B4-BE49-F238E27FC236}">
                <a16:creationId xmlns:a16="http://schemas.microsoft.com/office/drawing/2014/main" id="{6A0AC1C7-54C7-4FA3-84D8-74959C569586}"/>
              </a:ext>
            </a:extLst>
          </p:cNvPr>
          <p:cNvSpPr>
            <a:spLocks noGrp="1"/>
          </p:cNvSpPr>
          <p:nvPr>
            <p:ph idx="1"/>
          </p:nvPr>
        </p:nvSpPr>
        <p:spPr>
          <a:xfrm>
            <a:off x="750480" y="1600203"/>
            <a:ext cx="10691040" cy="4261102"/>
          </a:xfrm>
        </p:spPr>
        <p:txBody>
          <a:bodyPr>
            <a:normAutofit/>
          </a:bodyPr>
          <a:lstStyle/>
          <a:p>
            <a:r>
              <a:rPr lang="en-US" dirty="0"/>
              <a:t>ART-naïve patients with high viral loads initiating on DTG were significantly less likely to experience VF compared to EVG, RAL and DRV initiators even after adjusting for differences in baseline characteristics</a:t>
            </a:r>
          </a:p>
          <a:p>
            <a:endParaRPr lang="en-US" dirty="0"/>
          </a:p>
        </p:txBody>
      </p:sp>
      <p:sp>
        <p:nvSpPr>
          <p:cNvPr id="2" name="Slide Number Placeholder 1">
            <a:extLst>
              <a:ext uri="{FF2B5EF4-FFF2-40B4-BE49-F238E27FC236}">
                <a16:creationId xmlns:a16="http://schemas.microsoft.com/office/drawing/2014/main" id="{5BE0686D-0D6F-4554-8EA2-3815942AC5E3}"/>
              </a:ext>
            </a:extLst>
          </p:cNvPr>
          <p:cNvSpPr>
            <a:spLocks noGrp="1"/>
          </p:cNvSpPr>
          <p:nvPr>
            <p:ph type="sldNum" sz="quarter" idx="12"/>
          </p:nvPr>
        </p:nvSpPr>
        <p:spPr/>
        <p:txBody>
          <a:bodyPr/>
          <a:lstStyle/>
          <a:p>
            <a:r>
              <a:rPr lang="en-US" dirty="0"/>
              <a:t>             </a:t>
            </a:r>
          </a:p>
          <a:p>
            <a:endParaRPr lang="en-US" dirty="0"/>
          </a:p>
        </p:txBody>
      </p:sp>
    </p:spTree>
    <p:extLst>
      <p:ext uri="{BB962C8B-B14F-4D97-AF65-F5344CB8AC3E}">
        <p14:creationId xmlns:p14="http://schemas.microsoft.com/office/powerpoint/2010/main" val="3362312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normAutofit/>
          </a:bodyPr>
          <a:lstStyle/>
          <a:p>
            <a:r>
              <a:rPr lang="en-US" sz="2400" dirty="0"/>
              <a:t>Anthony Mills has received research funding from Gilead Sciences, ViiV Healthcare, Janssen, Merck and Sangamo</a:t>
            </a:r>
          </a:p>
          <a:p>
            <a:r>
              <a:rPr lang="en-US" sz="2400" dirty="0"/>
              <a:t>He is on advisory boards for Gilead Sciences, ViiV Healthcare, Janssen &amp; Merck </a:t>
            </a:r>
          </a:p>
          <a:p>
            <a:endParaRPr lang="en-GB" sz="2400" dirty="0"/>
          </a:p>
        </p:txBody>
      </p:sp>
    </p:spTree>
    <p:extLst>
      <p:ext uri="{BB962C8B-B14F-4D97-AF65-F5344CB8AC3E}">
        <p14:creationId xmlns:p14="http://schemas.microsoft.com/office/powerpoint/2010/main" val="37862891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9E57A-74DF-4DF3-8E86-4DAAE29B2F11}"/>
              </a:ext>
            </a:extLst>
          </p:cNvPr>
          <p:cNvSpPr>
            <a:spLocks noGrp="1"/>
          </p:cNvSpPr>
          <p:nvPr>
            <p:ph type="title"/>
          </p:nvPr>
        </p:nvSpPr>
        <p:spPr>
          <a:xfrm>
            <a:off x="838200" y="365125"/>
            <a:ext cx="5181600" cy="1325563"/>
          </a:xfrm>
        </p:spPr>
        <p:txBody>
          <a:bodyPr>
            <a:normAutofit/>
          </a:bodyPr>
          <a:lstStyle/>
          <a:p>
            <a:pPr algn="l"/>
            <a:r>
              <a:rPr lang="en-US" sz="3600" dirty="0">
                <a:solidFill>
                  <a:srgbClr val="FF0000"/>
                </a:solidFill>
              </a:rPr>
              <a:t>Strengths</a:t>
            </a:r>
          </a:p>
        </p:txBody>
      </p:sp>
      <p:sp>
        <p:nvSpPr>
          <p:cNvPr id="3" name="Content Placeholder 2">
            <a:extLst>
              <a:ext uri="{FF2B5EF4-FFF2-40B4-BE49-F238E27FC236}">
                <a16:creationId xmlns:a16="http://schemas.microsoft.com/office/drawing/2014/main" id="{8CCF1507-DFD7-4A0A-95EA-C4F961890110}"/>
              </a:ext>
            </a:extLst>
          </p:cNvPr>
          <p:cNvSpPr>
            <a:spLocks noGrp="1"/>
          </p:cNvSpPr>
          <p:nvPr>
            <p:ph sz="half" idx="1"/>
          </p:nvPr>
        </p:nvSpPr>
        <p:spPr>
          <a:xfrm>
            <a:off x="563863" y="1600202"/>
            <a:ext cx="5181600" cy="4525963"/>
          </a:xfrm>
        </p:spPr>
        <p:txBody>
          <a:bodyPr>
            <a:noAutofit/>
          </a:bodyPr>
          <a:lstStyle/>
          <a:p>
            <a:pPr>
              <a:buFont typeface="Calibri" panose="020F0502020204030204" pitchFamily="34" charset="0"/>
              <a:buChar char="+"/>
            </a:pPr>
            <a:r>
              <a:rPr lang="en-US" altLang="en-US" sz="2000" dirty="0"/>
              <a:t>Large sample size in each of the treatment groups with the exception of raltegravir</a:t>
            </a:r>
          </a:p>
          <a:p>
            <a:pPr lvl="1">
              <a:buFont typeface="Calibri" panose="020F0502020204030204" pitchFamily="34" charset="0"/>
              <a:buChar char="+"/>
            </a:pPr>
            <a:endParaRPr lang="en-US" altLang="en-US" sz="2000" dirty="0"/>
          </a:p>
          <a:p>
            <a:pPr>
              <a:buFont typeface="Calibri" panose="020F0502020204030204" pitchFamily="34" charset="0"/>
              <a:buChar char="+"/>
            </a:pPr>
            <a:r>
              <a:rPr lang="en-US" altLang="en-US" sz="2000" dirty="0"/>
              <a:t>OPERA cohort is a representative sample of the HIV population receiving care in the United States </a:t>
            </a:r>
          </a:p>
          <a:p>
            <a:pPr lvl="1"/>
            <a:r>
              <a:rPr lang="en-US" altLang="en-US" sz="1800" dirty="0"/>
              <a:t>Approximately 7% of all US patients active in care are represented in the database </a:t>
            </a:r>
          </a:p>
          <a:p>
            <a:pPr>
              <a:buFont typeface="Calibri" panose="020F0502020204030204" pitchFamily="34" charset="0"/>
              <a:buChar char="+"/>
            </a:pPr>
            <a:r>
              <a:rPr lang="en-US" altLang="en-US" sz="2000" dirty="0"/>
              <a:t>Electronic medical records:</a:t>
            </a:r>
          </a:p>
          <a:p>
            <a:pPr lvl="1"/>
            <a:r>
              <a:rPr lang="en-US" altLang="en-US" sz="1800" dirty="0"/>
              <a:t>Availability of lab results</a:t>
            </a:r>
          </a:p>
          <a:p>
            <a:pPr lvl="1"/>
            <a:r>
              <a:rPr lang="en-US" altLang="en-US" sz="1800" dirty="0"/>
              <a:t>Ability to identify and account for history of disorders</a:t>
            </a:r>
          </a:p>
          <a:p>
            <a:pPr>
              <a:buFont typeface="Calibri" panose="020F0502020204030204" pitchFamily="34" charset="0"/>
              <a:buChar char="+"/>
            </a:pPr>
            <a:endParaRPr lang="en-US" dirty="0"/>
          </a:p>
          <a:p>
            <a:endParaRPr lang="en-US" dirty="0"/>
          </a:p>
        </p:txBody>
      </p:sp>
      <p:sp>
        <p:nvSpPr>
          <p:cNvPr id="5" name="Content Placeholder 4">
            <a:extLst>
              <a:ext uri="{FF2B5EF4-FFF2-40B4-BE49-F238E27FC236}">
                <a16:creationId xmlns:a16="http://schemas.microsoft.com/office/drawing/2014/main" id="{7F32CE37-01A4-4B97-B3B6-97F7C49B8606}"/>
              </a:ext>
            </a:extLst>
          </p:cNvPr>
          <p:cNvSpPr>
            <a:spLocks noGrp="1"/>
          </p:cNvSpPr>
          <p:nvPr>
            <p:ph sz="half" idx="2"/>
          </p:nvPr>
        </p:nvSpPr>
        <p:spPr/>
        <p:txBody>
          <a:bodyPr>
            <a:noAutofit/>
          </a:bodyPr>
          <a:lstStyle/>
          <a:p>
            <a:pPr>
              <a:spcBef>
                <a:spcPts val="0"/>
              </a:spcBef>
              <a:spcAft>
                <a:spcPts val="800"/>
              </a:spcAft>
              <a:buFont typeface="Calibri" panose="020F0502020204030204" pitchFamily="34" charset="0"/>
              <a:buChar char="–"/>
            </a:pPr>
            <a:r>
              <a:rPr lang="en-US" sz="2000" dirty="0"/>
              <a:t>Small sample size in raltegravir group</a:t>
            </a:r>
          </a:p>
          <a:p>
            <a:pPr>
              <a:spcBef>
                <a:spcPts val="0"/>
              </a:spcBef>
              <a:spcAft>
                <a:spcPts val="800"/>
              </a:spcAft>
              <a:buFont typeface="Calibri" panose="020F0502020204030204" pitchFamily="34" charset="0"/>
              <a:buChar char="–"/>
            </a:pPr>
            <a:r>
              <a:rPr lang="en-US" sz="2000" dirty="0"/>
              <a:t>Darunavir patients differed notably, especially on baseline characteristics associated with risk for treatment failure  </a:t>
            </a:r>
          </a:p>
          <a:p>
            <a:pPr>
              <a:spcBef>
                <a:spcPts val="0"/>
              </a:spcBef>
              <a:spcAft>
                <a:spcPts val="800"/>
              </a:spcAft>
              <a:buFont typeface="Calibri" panose="020F0502020204030204" pitchFamily="34" charset="0"/>
              <a:buChar char="–"/>
            </a:pPr>
            <a:r>
              <a:rPr lang="en-US" sz="2000" dirty="0"/>
              <a:t>OPERA clinical data is collected at point-of-care and is subject to the record-keeping practices of each healthcare provider and each clinic</a:t>
            </a:r>
            <a:endParaRPr lang="en-US" altLang="en-US" sz="2000" dirty="0"/>
          </a:p>
          <a:p>
            <a:pPr>
              <a:spcBef>
                <a:spcPts val="0"/>
              </a:spcBef>
              <a:spcAft>
                <a:spcPts val="800"/>
              </a:spcAft>
              <a:buFont typeface="Calibri" panose="020F0502020204030204" pitchFamily="34" charset="0"/>
              <a:buChar char="–"/>
            </a:pPr>
            <a:r>
              <a:rPr lang="en-US" sz="2000" dirty="0"/>
              <a:t>The latest DHHS recommended agent, bictegravir, and new formulations of raltegravir and darunavir were not included in this study as their approval occurred after the close of study eligibility</a:t>
            </a:r>
          </a:p>
        </p:txBody>
      </p:sp>
      <p:sp>
        <p:nvSpPr>
          <p:cNvPr id="4" name="Slide Number Placeholder 3">
            <a:extLst>
              <a:ext uri="{FF2B5EF4-FFF2-40B4-BE49-F238E27FC236}">
                <a16:creationId xmlns:a16="http://schemas.microsoft.com/office/drawing/2014/main" id="{9B38FD22-BAE0-4555-919A-5EA3E804B56E}"/>
              </a:ext>
            </a:extLst>
          </p:cNvPr>
          <p:cNvSpPr>
            <a:spLocks noGrp="1"/>
          </p:cNvSpPr>
          <p:nvPr>
            <p:ph type="sldNum" sz="quarter" idx="12"/>
          </p:nvPr>
        </p:nvSpPr>
        <p:spPr/>
        <p:txBody>
          <a:bodyPr/>
          <a:lstStyle/>
          <a:p>
            <a:r>
              <a:rPr lang="en-US" dirty="0"/>
              <a:t>  </a:t>
            </a:r>
          </a:p>
          <a:p>
            <a:endParaRPr lang="en-US" dirty="0"/>
          </a:p>
        </p:txBody>
      </p:sp>
      <p:sp>
        <p:nvSpPr>
          <p:cNvPr id="9" name="Title 1">
            <a:extLst>
              <a:ext uri="{FF2B5EF4-FFF2-40B4-BE49-F238E27FC236}">
                <a16:creationId xmlns:a16="http://schemas.microsoft.com/office/drawing/2014/main" id="{5E0551A7-75F4-421D-BF7A-013166D620BA}"/>
              </a:ext>
            </a:extLst>
          </p:cNvPr>
          <p:cNvSpPr txBox="1">
            <a:spLocks/>
          </p:cNvSpPr>
          <p:nvPr/>
        </p:nvSpPr>
        <p:spPr>
          <a:xfrm>
            <a:off x="6172200" y="352519"/>
            <a:ext cx="5181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FF0000"/>
                </a:solidFill>
                <a:latin typeface="Franklin Gothic Book" panose="020B0503020102020204" pitchFamily="34" charset="0"/>
              </a:rPr>
              <a:t>Limitations</a:t>
            </a:r>
          </a:p>
        </p:txBody>
      </p:sp>
    </p:spTree>
    <p:extLst>
      <p:ext uri="{BB962C8B-B14F-4D97-AF65-F5344CB8AC3E}">
        <p14:creationId xmlns:p14="http://schemas.microsoft.com/office/powerpoint/2010/main" val="4015554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206CB71-D702-4AE4-82BF-653AA4A59C56}"/>
              </a:ext>
            </a:extLst>
          </p:cNvPr>
          <p:cNvSpPr>
            <a:spLocks noGrp="1"/>
          </p:cNvSpPr>
          <p:nvPr>
            <p:ph type="title"/>
          </p:nvPr>
        </p:nvSpPr>
        <p:spPr>
          <a:xfrm>
            <a:off x="750480" y="274639"/>
            <a:ext cx="10691040" cy="944561"/>
          </a:xfrm>
        </p:spPr>
        <p:txBody>
          <a:bodyPr/>
          <a:lstStyle/>
          <a:p>
            <a:r>
              <a:rPr lang="en-US" dirty="0"/>
              <a:t>Acknowledgements</a:t>
            </a:r>
          </a:p>
        </p:txBody>
      </p:sp>
      <p:sp>
        <p:nvSpPr>
          <p:cNvPr id="6" name="Content Placeholder 5">
            <a:extLst>
              <a:ext uri="{FF2B5EF4-FFF2-40B4-BE49-F238E27FC236}">
                <a16:creationId xmlns:a16="http://schemas.microsoft.com/office/drawing/2014/main" id="{9099FF6C-34AD-4FD1-8AD3-1A147B8DE844}"/>
              </a:ext>
            </a:extLst>
          </p:cNvPr>
          <p:cNvSpPr>
            <a:spLocks noGrp="1"/>
          </p:cNvSpPr>
          <p:nvPr>
            <p:ph idx="1"/>
          </p:nvPr>
        </p:nvSpPr>
        <p:spPr>
          <a:xfrm>
            <a:off x="750480" y="1316423"/>
            <a:ext cx="10691040" cy="4525963"/>
          </a:xfrm>
        </p:spPr>
        <p:txBody>
          <a:bodyPr>
            <a:normAutofit fontScale="77500" lnSpcReduction="20000"/>
          </a:bodyPr>
          <a:lstStyle/>
          <a:p>
            <a:r>
              <a:rPr lang="en-US" altLang="en-US" dirty="0">
                <a:solidFill>
                  <a:schemeClr val="tx1"/>
                </a:solidFill>
              </a:rPr>
              <a:t>This research would not be possible without the participation of people living with HIV and their caregivers</a:t>
            </a:r>
          </a:p>
          <a:p>
            <a:endParaRPr lang="en-US" altLang="en-US" dirty="0">
              <a:solidFill>
                <a:schemeClr val="tx1"/>
              </a:solidFill>
            </a:endParaRPr>
          </a:p>
          <a:p>
            <a:r>
              <a:rPr lang="en-US" altLang="en-US" dirty="0">
                <a:solidFill>
                  <a:schemeClr val="tx1"/>
                </a:solidFill>
              </a:rPr>
              <a:t>Co-authors: </a:t>
            </a:r>
            <a:r>
              <a:rPr lang="en-US" dirty="0">
                <a:solidFill>
                  <a:schemeClr val="tx1"/>
                </a:solidFill>
              </a:rPr>
              <a:t>Kathy Schulman, Jennifer Fusco, Michael Wohlfeiler, Julie Priest, Alan Oglesby, Laurence Brunet, Phil Lackey, Gregory Fusco</a:t>
            </a:r>
          </a:p>
          <a:p>
            <a:endParaRPr lang="en-US" altLang="en-US" dirty="0">
              <a:solidFill>
                <a:schemeClr val="tx1"/>
              </a:solidFill>
            </a:endParaRPr>
          </a:p>
          <a:p>
            <a:r>
              <a:rPr lang="en-US" altLang="en-US" dirty="0">
                <a:solidFill>
                  <a:schemeClr val="tx1"/>
                </a:solidFill>
              </a:rPr>
              <a:t>I am grateful for the following contributions: Amelito Torres (SAS programming), Jeff Briney (QA/QC), Rodney Mood (site selection and support), Ted Ising (database architecture and support), Bernie Stooks and Redemptor Perez (database support) and Judy Johnson (medical terminology classification)</a:t>
            </a:r>
          </a:p>
          <a:p>
            <a:endParaRPr lang="en-US" altLang="en-US" dirty="0">
              <a:solidFill>
                <a:schemeClr val="tx1"/>
              </a:solidFill>
            </a:endParaRPr>
          </a:p>
          <a:p>
            <a:r>
              <a:rPr lang="en-US" altLang="en-US" dirty="0">
                <a:solidFill>
                  <a:schemeClr val="tx1"/>
                </a:solidFill>
              </a:rPr>
              <a:t>This research was supported by ViiV Healthcare</a:t>
            </a:r>
            <a:endParaRPr lang="en-US" dirty="0">
              <a:solidFill>
                <a:schemeClr val="tx1"/>
              </a:solidFill>
            </a:endParaRPr>
          </a:p>
          <a:p>
            <a:endParaRPr lang="en-US" dirty="0"/>
          </a:p>
        </p:txBody>
      </p:sp>
    </p:spTree>
    <p:extLst>
      <p:ext uri="{BB962C8B-B14F-4D97-AF65-F5344CB8AC3E}">
        <p14:creationId xmlns:p14="http://schemas.microsoft.com/office/powerpoint/2010/main" val="2511348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5BDB433-CC19-46C5-9DBA-5E261C1CE985}"/>
              </a:ext>
            </a:extLst>
          </p:cNvPr>
          <p:cNvSpPr>
            <a:spLocks noGrp="1"/>
          </p:cNvSpPr>
          <p:nvPr>
            <p:ph type="ctrTitle"/>
          </p:nvPr>
        </p:nvSpPr>
        <p:spPr/>
        <p:txBody>
          <a:bodyPr>
            <a:normAutofit/>
          </a:bodyPr>
          <a:lstStyle/>
          <a:p>
            <a:r>
              <a:rPr lang="en-US" sz="4800" dirty="0"/>
              <a:t>BACK-UP SLIDES</a:t>
            </a:r>
          </a:p>
        </p:txBody>
      </p:sp>
    </p:spTree>
    <p:extLst>
      <p:ext uri="{BB962C8B-B14F-4D97-AF65-F5344CB8AC3E}">
        <p14:creationId xmlns:p14="http://schemas.microsoft.com/office/powerpoint/2010/main" val="2694703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179D4-4599-4514-990B-0D52F27303C0}"/>
              </a:ext>
            </a:extLst>
          </p:cNvPr>
          <p:cNvSpPr>
            <a:spLocks noGrp="1"/>
          </p:cNvSpPr>
          <p:nvPr>
            <p:ph type="title"/>
          </p:nvPr>
        </p:nvSpPr>
        <p:spPr/>
        <p:txBody>
          <a:bodyPr>
            <a:normAutofit fontScale="90000"/>
          </a:bodyPr>
          <a:lstStyle/>
          <a:p>
            <a:r>
              <a:rPr lang="en-US" dirty="0"/>
              <a:t>Virologic Failures After Excluding 203 Patients Without Baseline VACS Index for Modeling</a:t>
            </a:r>
          </a:p>
        </p:txBody>
      </p:sp>
      <p:graphicFrame>
        <p:nvGraphicFramePr>
          <p:cNvPr id="4" name="Content Placeholder 3">
            <a:extLst>
              <a:ext uri="{FF2B5EF4-FFF2-40B4-BE49-F238E27FC236}">
                <a16:creationId xmlns:a16="http://schemas.microsoft.com/office/drawing/2014/main" id="{D32AF699-55E3-40A3-BA63-3BCFFB9DECFC}"/>
              </a:ext>
            </a:extLst>
          </p:cNvPr>
          <p:cNvGraphicFramePr>
            <a:graphicFrameLocks noGrp="1"/>
          </p:cNvGraphicFramePr>
          <p:nvPr>
            <p:ph idx="1"/>
            <p:extLst>
              <p:ext uri="{D42A27DB-BD31-4B8C-83A1-F6EECF244321}">
                <p14:modId xmlns:p14="http://schemas.microsoft.com/office/powerpoint/2010/main" val="1980833977"/>
              </p:ext>
            </p:extLst>
          </p:nvPr>
        </p:nvGraphicFramePr>
        <p:xfrm>
          <a:off x="2890345" y="2490952"/>
          <a:ext cx="4981903" cy="2375340"/>
        </p:xfrm>
        <a:graphic>
          <a:graphicData uri="http://schemas.openxmlformats.org/drawingml/2006/table">
            <a:tbl>
              <a:tblPr firstRow="1" firstCol="1" lastRow="1" bandRow="1">
                <a:tableStyleId>{85BE263C-DBD7-4A20-BB59-AAB30ACAA65A}</a:tableStyleId>
              </a:tblPr>
              <a:tblGrid>
                <a:gridCol w="878466">
                  <a:extLst>
                    <a:ext uri="{9D8B030D-6E8A-4147-A177-3AD203B41FA5}">
                      <a16:colId xmlns:a16="http://schemas.microsoft.com/office/drawing/2014/main" val="3036164707"/>
                    </a:ext>
                  </a:extLst>
                </a:gridCol>
                <a:gridCol w="1099751">
                  <a:extLst>
                    <a:ext uri="{9D8B030D-6E8A-4147-A177-3AD203B41FA5}">
                      <a16:colId xmlns:a16="http://schemas.microsoft.com/office/drawing/2014/main" val="1251517803"/>
                    </a:ext>
                  </a:extLst>
                </a:gridCol>
                <a:gridCol w="1631092">
                  <a:extLst>
                    <a:ext uri="{9D8B030D-6E8A-4147-A177-3AD203B41FA5}">
                      <a16:colId xmlns:a16="http://schemas.microsoft.com/office/drawing/2014/main" val="876587586"/>
                    </a:ext>
                  </a:extLst>
                </a:gridCol>
                <a:gridCol w="1372594">
                  <a:extLst>
                    <a:ext uri="{9D8B030D-6E8A-4147-A177-3AD203B41FA5}">
                      <a16:colId xmlns:a16="http://schemas.microsoft.com/office/drawing/2014/main" val="2957264609"/>
                    </a:ext>
                  </a:extLst>
                </a:gridCol>
              </a:tblGrid>
              <a:tr h="395890">
                <a:tc>
                  <a:txBody>
                    <a:bodyPr/>
                    <a:lstStyle/>
                    <a:p>
                      <a:pPr>
                        <a:lnSpc>
                          <a:spcPct val="107000"/>
                        </a:lnSpc>
                      </a:pPr>
                      <a:endParaRPr lang="en-US" sz="2400" dirty="0">
                        <a:effectLst/>
                        <a:latin typeface="Franklin Gothic Book" panose="020B0503020102020204" pitchFamily="34" charset="0"/>
                      </a:endParaRPr>
                    </a:p>
                  </a:txBody>
                  <a:tcPr marL="68580" marR="68580" marT="0" marB="0" anchor="ctr"/>
                </a:tc>
                <a:tc>
                  <a:txBody>
                    <a:bodyPr/>
                    <a:lstStyle/>
                    <a:p>
                      <a:pPr marL="0" marR="0" algn="r">
                        <a:lnSpc>
                          <a:spcPct val="107000"/>
                        </a:lnSpc>
                        <a:spcBef>
                          <a:spcPts val="0"/>
                        </a:spcBef>
                        <a:spcAft>
                          <a:spcPts val="0"/>
                        </a:spcAft>
                      </a:pPr>
                      <a:r>
                        <a:rPr lang="en-US" sz="2400" dirty="0">
                          <a:effectLst/>
                        </a:rPr>
                        <a:t>N</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2400" dirty="0">
                          <a:effectLst/>
                        </a:rPr>
                        <a:t># failures</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r">
                        <a:lnSpc>
                          <a:spcPct val="107000"/>
                        </a:lnSpc>
                        <a:spcBef>
                          <a:spcPts val="0"/>
                        </a:spcBef>
                        <a:spcAft>
                          <a:spcPts val="0"/>
                        </a:spcAft>
                      </a:pPr>
                      <a:r>
                        <a:rPr lang="en-US" sz="2400" dirty="0">
                          <a:effectLst/>
                          <a:latin typeface="Franklin Gothic Book" panose="020B0503020102020204" pitchFamily="34" charset="0"/>
                          <a:ea typeface="Calibri" panose="020F0502020204030204" pitchFamily="34" charset="0"/>
                          <a:cs typeface="Times New Roman" panose="02020603050405020304" pitchFamily="18" charset="0"/>
                        </a:rPr>
                        <a:t>%</a:t>
                      </a:r>
                    </a:p>
                  </a:txBody>
                  <a:tcPr marL="68580" marR="68580" marT="0" marB="0" anchor="ctr"/>
                </a:tc>
                <a:extLst>
                  <a:ext uri="{0D108BD9-81ED-4DB2-BD59-A6C34878D82A}">
                    <a16:rowId xmlns:a16="http://schemas.microsoft.com/office/drawing/2014/main" val="799299356"/>
                  </a:ext>
                </a:extLst>
              </a:tr>
              <a:tr h="395890">
                <a:tc>
                  <a:txBody>
                    <a:bodyPr/>
                    <a:lstStyle/>
                    <a:p>
                      <a:pPr marL="0" marR="0" algn="l">
                        <a:lnSpc>
                          <a:spcPct val="107000"/>
                        </a:lnSpc>
                        <a:spcBef>
                          <a:spcPts val="0"/>
                        </a:spcBef>
                        <a:spcAft>
                          <a:spcPts val="0"/>
                        </a:spcAft>
                      </a:pPr>
                      <a:r>
                        <a:rPr lang="en-US" sz="2400" dirty="0">
                          <a:effectLst/>
                        </a:rPr>
                        <a:t>DTG</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rPr>
                        <a:t>670</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rPr>
                        <a:t>57</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8.5</a:t>
                      </a:r>
                    </a:p>
                  </a:txBody>
                  <a:tcPr marL="68580" marR="68580" marT="0" marB="0"/>
                </a:tc>
                <a:extLst>
                  <a:ext uri="{0D108BD9-81ED-4DB2-BD59-A6C34878D82A}">
                    <a16:rowId xmlns:a16="http://schemas.microsoft.com/office/drawing/2014/main" val="86582488"/>
                  </a:ext>
                </a:extLst>
              </a:tr>
              <a:tr h="395890">
                <a:tc>
                  <a:txBody>
                    <a:bodyPr/>
                    <a:lstStyle/>
                    <a:p>
                      <a:pPr marL="0" marR="0" algn="l">
                        <a:lnSpc>
                          <a:spcPct val="107000"/>
                        </a:lnSpc>
                        <a:spcBef>
                          <a:spcPts val="0"/>
                        </a:spcBef>
                        <a:spcAft>
                          <a:spcPts val="0"/>
                        </a:spcAft>
                      </a:pPr>
                      <a:r>
                        <a:rPr lang="en-US" sz="2400" dirty="0">
                          <a:effectLst/>
                        </a:rPr>
                        <a:t>EVG</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a:effectLst/>
                        </a:rPr>
                        <a:t>826</a:t>
                      </a:r>
                      <a:endParaRPr lang="en-US" sz="2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rPr>
                        <a:t>100</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12.1</a:t>
                      </a:r>
                    </a:p>
                  </a:txBody>
                  <a:tcPr marL="68580" marR="68580" marT="0" marB="0"/>
                </a:tc>
                <a:extLst>
                  <a:ext uri="{0D108BD9-81ED-4DB2-BD59-A6C34878D82A}">
                    <a16:rowId xmlns:a16="http://schemas.microsoft.com/office/drawing/2014/main" val="2831070426"/>
                  </a:ext>
                </a:extLst>
              </a:tr>
              <a:tr h="395890">
                <a:tc>
                  <a:txBody>
                    <a:bodyPr/>
                    <a:lstStyle/>
                    <a:p>
                      <a:pPr marL="0" marR="0" algn="l">
                        <a:lnSpc>
                          <a:spcPct val="107000"/>
                        </a:lnSpc>
                        <a:spcBef>
                          <a:spcPts val="0"/>
                        </a:spcBef>
                        <a:spcAft>
                          <a:spcPts val="0"/>
                        </a:spcAft>
                      </a:pPr>
                      <a:r>
                        <a:rPr lang="en-US" sz="2400" dirty="0">
                          <a:effectLst/>
                        </a:rPr>
                        <a:t>RAL</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a:effectLst/>
                        </a:rPr>
                        <a:t>43</a:t>
                      </a:r>
                      <a:endParaRPr lang="en-US" sz="2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rPr>
                        <a:t>7</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16.3</a:t>
                      </a:r>
                    </a:p>
                  </a:txBody>
                  <a:tcPr marL="68580" marR="68580" marT="0" marB="0"/>
                </a:tc>
                <a:extLst>
                  <a:ext uri="{0D108BD9-81ED-4DB2-BD59-A6C34878D82A}">
                    <a16:rowId xmlns:a16="http://schemas.microsoft.com/office/drawing/2014/main" val="4177137660"/>
                  </a:ext>
                </a:extLst>
              </a:tr>
              <a:tr h="395890">
                <a:tc>
                  <a:txBody>
                    <a:bodyPr/>
                    <a:lstStyle/>
                    <a:p>
                      <a:pPr marL="0" marR="0" algn="l">
                        <a:lnSpc>
                          <a:spcPct val="107000"/>
                        </a:lnSpc>
                        <a:spcBef>
                          <a:spcPts val="0"/>
                        </a:spcBef>
                        <a:spcAft>
                          <a:spcPts val="0"/>
                        </a:spcAft>
                      </a:pPr>
                      <a:r>
                        <a:rPr lang="en-US" sz="2400" dirty="0">
                          <a:effectLst/>
                        </a:rPr>
                        <a:t>DRV</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a:effectLst/>
                        </a:rPr>
                        <a:t>296</a:t>
                      </a:r>
                      <a:endParaRPr lang="en-US" sz="2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rPr>
                        <a:t>51</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17.2</a:t>
                      </a:r>
                    </a:p>
                  </a:txBody>
                  <a:tcPr marL="68580" marR="68580" marT="0" marB="0"/>
                </a:tc>
                <a:extLst>
                  <a:ext uri="{0D108BD9-81ED-4DB2-BD59-A6C34878D82A}">
                    <a16:rowId xmlns:a16="http://schemas.microsoft.com/office/drawing/2014/main" val="1018846333"/>
                  </a:ext>
                </a:extLst>
              </a:tr>
              <a:tr h="395890">
                <a:tc>
                  <a:txBody>
                    <a:bodyPr/>
                    <a:lstStyle/>
                    <a:p>
                      <a:pPr marL="0" marR="0" algn="l">
                        <a:lnSpc>
                          <a:spcPct val="107000"/>
                        </a:lnSpc>
                        <a:spcBef>
                          <a:spcPts val="0"/>
                        </a:spcBef>
                        <a:spcAft>
                          <a:spcPts val="0"/>
                        </a:spcAft>
                      </a:pPr>
                      <a:r>
                        <a:rPr lang="en-US" sz="2400" dirty="0">
                          <a:effectLst/>
                        </a:rPr>
                        <a:t>Total </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a:effectLst/>
                        </a:rPr>
                        <a:t>1,835</a:t>
                      </a:r>
                      <a:endParaRPr lang="en-US" sz="240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rPr>
                        <a:t>215</a:t>
                      </a:r>
                      <a:endParaRPr lang="en-US" sz="2400" dirty="0">
                        <a:effectLst/>
                        <a:latin typeface="Franklin Gothic Book" panose="020B05030201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07000"/>
                        </a:lnSpc>
                        <a:spcBef>
                          <a:spcPts val="0"/>
                        </a:spcBef>
                        <a:spcAft>
                          <a:spcPts val="0"/>
                        </a:spcAft>
                      </a:pPr>
                      <a:r>
                        <a:rPr lang="en-US" sz="2400" dirty="0">
                          <a:effectLst/>
                          <a:latin typeface="+mn-lt"/>
                          <a:ea typeface="Calibri" panose="020F0502020204030204" pitchFamily="34" charset="0"/>
                          <a:cs typeface="Times New Roman" panose="02020603050405020304" pitchFamily="18" charset="0"/>
                        </a:rPr>
                        <a:t>11.7</a:t>
                      </a:r>
                    </a:p>
                  </a:txBody>
                  <a:tcPr marL="68580" marR="68580" marT="0" marB="0"/>
                </a:tc>
                <a:extLst>
                  <a:ext uri="{0D108BD9-81ED-4DB2-BD59-A6C34878D82A}">
                    <a16:rowId xmlns:a16="http://schemas.microsoft.com/office/drawing/2014/main" val="1060047271"/>
                  </a:ext>
                </a:extLst>
              </a:tr>
            </a:tbl>
          </a:graphicData>
        </a:graphic>
      </p:graphicFrame>
    </p:spTree>
    <p:extLst>
      <p:ext uri="{BB962C8B-B14F-4D97-AF65-F5344CB8AC3E}">
        <p14:creationId xmlns:p14="http://schemas.microsoft.com/office/powerpoint/2010/main" val="3384618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894E-8B68-432E-A98F-C30232F6078C}"/>
              </a:ext>
            </a:extLst>
          </p:cNvPr>
          <p:cNvSpPr>
            <a:spLocks noGrp="1"/>
          </p:cNvSpPr>
          <p:nvPr>
            <p:ph type="title"/>
          </p:nvPr>
        </p:nvSpPr>
        <p:spPr>
          <a:xfrm>
            <a:off x="9421045" y="846139"/>
            <a:ext cx="2297520" cy="1143000"/>
          </a:xfrm>
        </p:spPr>
        <p:txBody>
          <a:bodyPr>
            <a:normAutofit fontScale="90000"/>
          </a:bodyPr>
          <a:lstStyle/>
          <a:p>
            <a:r>
              <a:rPr lang="en-US" dirty="0"/>
              <a:t>COX MODEL RESULTS</a:t>
            </a:r>
          </a:p>
        </p:txBody>
      </p:sp>
      <p:pic>
        <p:nvPicPr>
          <p:cNvPr id="4" name="Picture 3">
            <a:extLst>
              <a:ext uri="{FF2B5EF4-FFF2-40B4-BE49-F238E27FC236}">
                <a16:creationId xmlns:a16="http://schemas.microsoft.com/office/drawing/2014/main" id="{342740E4-7BB8-4A0A-B2F0-539A909AAA91}"/>
              </a:ext>
            </a:extLst>
          </p:cNvPr>
          <p:cNvPicPr>
            <a:picLocks noChangeAspect="1"/>
          </p:cNvPicPr>
          <p:nvPr/>
        </p:nvPicPr>
        <p:blipFill>
          <a:blip r:embed="rId3"/>
          <a:stretch>
            <a:fillRect/>
          </a:stretch>
        </p:blipFill>
        <p:spPr>
          <a:xfrm>
            <a:off x="1300809" y="634328"/>
            <a:ext cx="10509217" cy="5377533"/>
          </a:xfrm>
          <a:prstGeom prst="rect">
            <a:avLst/>
          </a:prstGeom>
        </p:spPr>
      </p:pic>
    </p:spTree>
    <p:extLst>
      <p:ext uri="{BB962C8B-B14F-4D97-AF65-F5344CB8AC3E}">
        <p14:creationId xmlns:p14="http://schemas.microsoft.com/office/powerpoint/2010/main" val="100020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65" y="274639"/>
            <a:ext cx="5115610" cy="1143000"/>
          </a:xfrm>
        </p:spPr>
        <p:txBody>
          <a:bodyPr/>
          <a:lstStyle/>
          <a:p>
            <a:r>
              <a:rPr lang="en-US" dirty="0"/>
              <a:t>Background</a:t>
            </a:r>
          </a:p>
        </p:txBody>
      </p:sp>
      <p:sp>
        <p:nvSpPr>
          <p:cNvPr id="3" name="Content Placeholder 2"/>
          <p:cNvSpPr>
            <a:spLocks noGrp="1"/>
          </p:cNvSpPr>
          <p:nvPr>
            <p:ph sz="half" idx="1"/>
          </p:nvPr>
        </p:nvSpPr>
        <p:spPr>
          <a:xfrm>
            <a:off x="563863" y="1600202"/>
            <a:ext cx="5303537" cy="4525963"/>
          </a:xfrm>
        </p:spPr>
        <p:txBody>
          <a:bodyPr>
            <a:normAutofit/>
          </a:bodyPr>
          <a:lstStyle/>
          <a:p>
            <a:r>
              <a:rPr lang="en-US" sz="2400" dirty="0"/>
              <a:t>Previous work has suggested that a sizeable proportion of naïve patients present with baseline VL ≥ 100K copies/mL (Mills, ISPOR 2019)</a:t>
            </a:r>
          </a:p>
          <a:p>
            <a:r>
              <a:rPr lang="en-US" sz="2400" dirty="0"/>
              <a:t>Achieving virologic suppression in these </a:t>
            </a:r>
            <a:r>
              <a:rPr lang="en-US" sz="2400" dirty="0">
                <a:solidFill>
                  <a:schemeClr val="tx1"/>
                </a:solidFill>
              </a:rPr>
              <a:t>patients can be challenging (DiBiagio, 2014; Raffi, 2017)</a:t>
            </a:r>
          </a:p>
        </p:txBody>
      </p:sp>
      <p:graphicFrame>
        <p:nvGraphicFramePr>
          <p:cNvPr id="8" name="Content Placeholder 7">
            <a:extLst>
              <a:ext uri="{FF2B5EF4-FFF2-40B4-BE49-F238E27FC236}">
                <a16:creationId xmlns:a16="http://schemas.microsoft.com/office/drawing/2014/main" id="{F4039CD2-C8E3-4D96-ACA7-F227D56456F1}"/>
              </a:ext>
            </a:extLst>
          </p:cNvPr>
          <p:cNvGraphicFramePr>
            <a:graphicFrameLocks noGrp="1"/>
          </p:cNvGraphicFramePr>
          <p:nvPr>
            <p:ph sz="half" idx="2"/>
            <p:extLst>
              <p:ext uri="{D42A27DB-BD31-4B8C-83A1-F6EECF244321}">
                <p14:modId xmlns:p14="http://schemas.microsoft.com/office/powerpoint/2010/main" val="3563767691"/>
              </p:ext>
            </p:extLst>
          </p:nvPr>
        </p:nvGraphicFramePr>
        <p:xfrm>
          <a:off x="6022426" y="704193"/>
          <a:ext cx="5812222" cy="52394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215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B1B67-E013-452D-8D5A-0FEBFF1E4E59}"/>
              </a:ext>
            </a:extLst>
          </p:cNvPr>
          <p:cNvSpPr>
            <a:spLocks noGrp="1"/>
          </p:cNvSpPr>
          <p:nvPr>
            <p:ph type="title"/>
          </p:nvPr>
        </p:nvSpPr>
        <p:spPr/>
        <p:txBody>
          <a:bodyPr/>
          <a:lstStyle/>
          <a:p>
            <a:r>
              <a:rPr lang="en-US" dirty="0"/>
              <a:t>Objective</a:t>
            </a:r>
          </a:p>
        </p:txBody>
      </p:sp>
      <p:sp>
        <p:nvSpPr>
          <p:cNvPr id="5" name="Content Placeholder 4">
            <a:extLst>
              <a:ext uri="{FF2B5EF4-FFF2-40B4-BE49-F238E27FC236}">
                <a16:creationId xmlns:a16="http://schemas.microsoft.com/office/drawing/2014/main" id="{19D4A70A-7539-45E2-A87E-183D91A47583}"/>
              </a:ext>
            </a:extLst>
          </p:cNvPr>
          <p:cNvSpPr>
            <a:spLocks noGrp="1"/>
          </p:cNvSpPr>
          <p:nvPr>
            <p:ph idx="1"/>
          </p:nvPr>
        </p:nvSpPr>
        <p:spPr>
          <a:xfrm>
            <a:off x="750480" y="1600202"/>
            <a:ext cx="10289227" cy="4525963"/>
          </a:xfrm>
        </p:spPr>
        <p:txBody>
          <a:bodyPr/>
          <a:lstStyle/>
          <a:p>
            <a:r>
              <a:rPr lang="en-US" dirty="0"/>
              <a:t>We assessed the effectiveness of dolutegravir (DTG), elvitegravir (EVG), raltegravir (RAL) and darunavir (DRV) on rates of virologic failure (VF) in antiretroviral (ART) naïve patients initiating therapy with a high viral load burden (≥ 100,000 copies/mL) in a real world setting</a:t>
            </a:r>
            <a:endParaRPr lang="en-GB" dirty="0"/>
          </a:p>
          <a:p>
            <a:endParaRPr lang="en-US" dirty="0"/>
          </a:p>
        </p:txBody>
      </p:sp>
    </p:spTree>
    <p:extLst>
      <p:ext uri="{BB962C8B-B14F-4D97-AF65-F5344CB8AC3E}">
        <p14:creationId xmlns:p14="http://schemas.microsoft.com/office/powerpoint/2010/main" val="4082246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5FE2AE-51BE-45F2-8643-E1DE9967E664}"/>
              </a:ext>
            </a:extLst>
          </p:cNvPr>
          <p:cNvSpPr>
            <a:spLocks noGrp="1"/>
          </p:cNvSpPr>
          <p:nvPr>
            <p:ph type="title"/>
          </p:nvPr>
        </p:nvSpPr>
        <p:spPr>
          <a:xfrm>
            <a:off x="914400" y="2520153"/>
            <a:ext cx="10363200" cy="1362075"/>
          </a:xfrm>
        </p:spPr>
        <p:txBody>
          <a:bodyPr>
            <a:normAutofit/>
          </a:bodyPr>
          <a:lstStyle/>
          <a:p>
            <a:r>
              <a:rPr lang="en-US" sz="6000" dirty="0"/>
              <a:t>METHODS</a:t>
            </a:r>
          </a:p>
        </p:txBody>
      </p:sp>
    </p:spTree>
    <p:extLst>
      <p:ext uri="{BB962C8B-B14F-4D97-AF65-F5344CB8AC3E}">
        <p14:creationId xmlns:p14="http://schemas.microsoft.com/office/powerpoint/2010/main" val="2434823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FD3D40-C556-4145-928A-AE96ACB47ECF}"/>
              </a:ext>
            </a:extLst>
          </p:cNvPr>
          <p:cNvSpPr>
            <a:spLocks noGrp="1"/>
          </p:cNvSpPr>
          <p:nvPr>
            <p:ph type="title"/>
          </p:nvPr>
        </p:nvSpPr>
        <p:spPr>
          <a:xfrm>
            <a:off x="750480" y="274639"/>
            <a:ext cx="10691040" cy="704942"/>
          </a:xfrm>
          <a:ln>
            <a:noFill/>
            <a:round/>
          </a:ln>
          <a:effectLst>
            <a:outerShdw blurRad="76200" dist="12700" dir="2700000" sy="-23000" kx="-800400" algn="bl" rotWithShape="0">
              <a:prstClr val="black">
                <a:alpha val="20000"/>
              </a:prstClr>
            </a:outerShdw>
          </a:effectLst>
        </p:spPr>
        <p:txBody>
          <a:bodyPr/>
          <a:lstStyle/>
          <a:p>
            <a:r>
              <a:rPr lang="en-US" dirty="0"/>
              <a:t>Study Population: Data Source</a:t>
            </a:r>
          </a:p>
        </p:txBody>
      </p:sp>
      <p:sp>
        <p:nvSpPr>
          <p:cNvPr id="5" name="Content Placeholder 4">
            <a:extLst>
              <a:ext uri="{FF2B5EF4-FFF2-40B4-BE49-F238E27FC236}">
                <a16:creationId xmlns:a16="http://schemas.microsoft.com/office/drawing/2014/main" id="{8395E66D-C506-4826-BB45-3A462C54DA20}"/>
              </a:ext>
            </a:extLst>
          </p:cNvPr>
          <p:cNvSpPr>
            <a:spLocks noGrp="1"/>
          </p:cNvSpPr>
          <p:nvPr>
            <p:ph idx="1"/>
          </p:nvPr>
        </p:nvSpPr>
        <p:spPr>
          <a:xfrm>
            <a:off x="750480" y="1516536"/>
            <a:ext cx="5082761" cy="4175445"/>
          </a:xfrm>
        </p:spPr>
        <p:txBody>
          <a:bodyPr/>
          <a:lstStyle/>
          <a:p>
            <a:r>
              <a:rPr lang="en-US" u="sng" dirty="0"/>
              <a:t>O</a:t>
            </a:r>
            <a:r>
              <a:rPr lang="en-US" dirty="0"/>
              <a:t>bservational </a:t>
            </a:r>
            <a:r>
              <a:rPr lang="en-US" u="sng" dirty="0"/>
              <a:t>P</a:t>
            </a:r>
            <a:r>
              <a:rPr lang="en-US" dirty="0"/>
              <a:t>harmaco-</a:t>
            </a:r>
            <a:r>
              <a:rPr lang="en-US" u="sng" dirty="0"/>
              <a:t>E</a:t>
            </a:r>
            <a:r>
              <a:rPr lang="en-US" dirty="0"/>
              <a:t>pidemiology </a:t>
            </a:r>
            <a:r>
              <a:rPr lang="en-US" u="sng" dirty="0"/>
              <a:t>R</a:t>
            </a:r>
            <a:r>
              <a:rPr lang="en-US" dirty="0"/>
              <a:t>esearch &amp; </a:t>
            </a:r>
            <a:r>
              <a:rPr lang="en-US" u="sng" dirty="0"/>
              <a:t>A</a:t>
            </a:r>
            <a:r>
              <a:rPr lang="en-US" dirty="0"/>
              <a:t>nalysis (OPERA) cohort</a:t>
            </a:r>
          </a:p>
          <a:p>
            <a:endParaRPr lang="en-US" dirty="0"/>
          </a:p>
          <a:p>
            <a:r>
              <a:rPr lang="en-US" dirty="0"/>
              <a:t>Prospectively captured, routine clinical data from electronic health records</a:t>
            </a:r>
          </a:p>
          <a:p>
            <a:endParaRPr lang="en-US" dirty="0"/>
          </a:p>
        </p:txBody>
      </p:sp>
      <p:pic>
        <p:nvPicPr>
          <p:cNvPr id="7" name="Content Placeholder 6">
            <a:extLst>
              <a:ext uri="{FF2B5EF4-FFF2-40B4-BE49-F238E27FC236}">
                <a16:creationId xmlns:a16="http://schemas.microsoft.com/office/drawing/2014/main" id="{D895E296-86AF-42EF-B1C6-33AC63EDDDE1}"/>
              </a:ext>
            </a:extLst>
          </p:cNvPr>
          <p:cNvPicPr>
            <a:picLocks noGrp="1" noChangeAspect="1"/>
          </p:cNvPicPr>
          <p:nvPr>
            <p:ph sz="half" idx="4294967295"/>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636179" y="1516536"/>
            <a:ext cx="5013341" cy="3276182"/>
          </a:xfrm>
          <a:prstGeom prst="rect">
            <a:avLst/>
          </a:prstGeom>
        </p:spPr>
      </p:pic>
      <p:sp>
        <p:nvSpPr>
          <p:cNvPr id="2" name="Slide Number Placeholder 1">
            <a:extLst>
              <a:ext uri="{FF2B5EF4-FFF2-40B4-BE49-F238E27FC236}">
                <a16:creationId xmlns:a16="http://schemas.microsoft.com/office/drawing/2014/main" id="{2403DF38-FF0C-4E78-81F2-B4F431CC40F7}"/>
              </a:ext>
            </a:extLst>
          </p:cNvPr>
          <p:cNvSpPr>
            <a:spLocks noGrp="1"/>
          </p:cNvSpPr>
          <p:nvPr>
            <p:ph type="sldNum" sz="quarter" idx="12"/>
          </p:nvPr>
        </p:nvSpPr>
        <p:spPr/>
        <p:txBody>
          <a:bodyPr/>
          <a:lstStyle/>
          <a:p>
            <a:endParaRPr lang="en-US" dirty="0"/>
          </a:p>
          <a:p>
            <a:endParaRPr lang="en-US" dirty="0"/>
          </a:p>
        </p:txBody>
      </p:sp>
    </p:spTree>
    <p:extLst>
      <p:ext uri="{BB962C8B-B14F-4D97-AF65-F5344CB8AC3E}">
        <p14:creationId xmlns:p14="http://schemas.microsoft.com/office/powerpoint/2010/main" val="648184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6">
            <a:extLst>
              <a:ext uri="{FF2B5EF4-FFF2-40B4-BE49-F238E27FC236}">
                <a16:creationId xmlns:a16="http://schemas.microsoft.com/office/drawing/2014/main" id="{DA3901F1-1594-4D7C-A53C-EBF4C8EDCB38}"/>
              </a:ext>
            </a:extLst>
          </p:cNvPr>
          <p:cNvSpPr txBox="1">
            <a:spLocks/>
          </p:cNvSpPr>
          <p:nvPr/>
        </p:nvSpPr>
        <p:spPr>
          <a:xfrm>
            <a:off x="8621144" y="2027617"/>
            <a:ext cx="3266056" cy="254489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Font typeface="Arial" panose="020B0604020202020204" pitchFamily="34" charset="0"/>
              <a:buNone/>
            </a:pPr>
            <a:r>
              <a:rPr lang="en-US" dirty="0">
                <a:latin typeface="Franklin Gothic Book" panose="020B0503020102020204" pitchFamily="34" charset="0"/>
              </a:rPr>
              <a:t>100,000+ Patients</a:t>
            </a:r>
          </a:p>
          <a:p>
            <a:pPr marL="0" indent="0" algn="r">
              <a:buNone/>
            </a:pPr>
            <a:r>
              <a:rPr lang="en-US" dirty="0">
                <a:latin typeface="Franklin Gothic Book" panose="020B0503020102020204" pitchFamily="34" charset="0"/>
              </a:rPr>
              <a:t>65 Cities</a:t>
            </a:r>
          </a:p>
          <a:p>
            <a:pPr marL="0" indent="0" algn="r">
              <a:buFont typeface="Arial" panose="020B0604020202020204" pitchFamily="34" charset="0"/>
              <a:buNone/>
            </a:pPr>
            <a:r>
              <a:rPr lang="en-US" dirty="0">
                <a:latin typeface="Franklin Gothic Book" panose="020B0503020102020204" pitchFamily="34" charset="0"/>
              </a:rPr>
              <a:t>19 States</a:t>
            </a:r>
          </a:p>
          <a:p>
            <a:pPr marL="0" indent="0" algn="r">
              <a:buFont typeface="Arial" panose="020B0604020202020204" pitchFamily="34" charset="0"/>
              <a:buNone/>
            </a:pPr>
            <a:r>
              <a:rPr lang="en-US" dirty="0">
                <a:latin typeface="Franklin Gothic Book" panose="020B0503020102020204" pitchFamily="34" charset="0"/>
              </a:rPr>
              <a:t>1 US Territory </a:t>
            </a:r>
          </a:p>
          <a:p>
            <a:endParaRPr lang="en-US" dirty="0"/>
          </a:p>
        </p:txBody>
      </p:sp>
      <p:pic>
        <p:nvPicPr>
          <p:cNvPr id="10" name="Picture 9">
            <a:extLst>
              <a:ext uri="{FF2B5EF4-FFF2-40B4-BE49-F238E27FC236}">
                <a16:creationId xmlns:a16="http://schemas.microsoft.com/office/drawing/2014/main" id="{07588E5A-360F-42BB-8D6F-8E62D2388152}"/>
              </a:ext>
            </a:extLst>
          </p:cNvPr>
          <p:cNvPicPr>
            <a:picLocks noChangeAspect="1"/>
          </p:cNvPicPr>
          <p:nvPr/>
        </p:nvPicPr>
        <p:blipFill>
          <a:blip r:embed="rId3"/>
          <a:stretch>
            <a:fillRect/>
          </a:stretch>
        </p:blipFill>
        <p:spPr>
          <a:xfrm>
            <a:off x="1038839" y="1323503"/>
            <a:ext cx="7582304" cy="4627838"/>
          </a:xfrm>
          <a:prstGeom prst="rect">
            <a:avLst/>
          </a:prstGeom>
        </p:spPr>
      </p:pic>
      <p:sp>
        <p:nvSpPr>
          <p:cNvPr id="2" name="Title 1">
            <a:extLst>
              <a:ext uri="{FF2B5EF4-FFF2-40B4-BE49-F238E27FC236}">
                <a16:creationId xmlns:a16="http://schemas.microsoft.com/office/drawing/2014/main" id="{0DBA15B7-8FD5-48E8-B75C-B3DE932B2EEC}"/>
              </a:ext>
            </a:extLst>
          </p:cNvPr>
          <p:cNvSpPr>
            <a:spLocks noGrp="1"/>
          </p:cNvSpPr>
          <p:nvPr>
            <p:ph type="title"/>
          </p:nvPr>
        </p:nvSpPr>
        <p:spPr>
          <a:xfrm>
            <a:off x="750480" y="274639"/>
            <a:ext cx="10691040" cy="908919"/>
          </a:xfrm>
        </p:spPr>
        <p:txBody>
          <a:bodyPr>
            <a:normAutofit/>
          </a:bodyPr>
          <a:lstStyle/>
          <a:p>
            <a:r>
              <a:rPr lang="en-GB" dirty="0"/>
              <a:t>U.S. Map of OPERA &amp; CDC, HIV+ Population</a:t>
            </a:r>
            <a:endParaRPr lang="en-US" dirty="0"/>
          </a:p>
        </p:txBody>
      </p:sp>
      <p:sp>
        <p:nvSpPr>
          <p:cNvPr id="3" name="Slide Number Placeholder 2">
            <a:extLst>
              <a:ext uri="{FF2B5EF4-FFF2-40B4-BE49-F238E27FC236}">
                <a16:creationId xmlns:a16="http://schemas.microsoft.com/office/drawing/2014/main" id="{71477A69-42B7-487B-A7F5-ABF07CE63F31}"/>
              </a:ext>
            </a:extLst>
          </p:cNvPr>
          <p:cNvSpPr>
            <a:spLocks noGrp="1"/>
          </p:cNvSpPr>
          <p:nvPr>
            <p:ph type="sldNum" sz="quarter" idx="12"/>
          </p:nvPr>
        </p:nvSpPr>
        <p:spPr/>
        <p:txBody>
          <a:bodyPr/>
          <a:lstStyle/>
          <a:p>
            <a:r>
              <a:rPr lang="en-US" dirty="0"/>
              <a:t> </a:t>
            </a:r>
          </a:p>
        </p:txBody>
      </p:sp>
    </p:spTree>
    <p:extLst>
      <p:ext uri="{BB962C8B-B14F-4D97-AF65-F5344CB8AC3E}">
        <p14:creationId xmlns:p14="http://schemas.microsoft.com/office/powerpoint/2010/main" val="4105200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88A8F-9180-4EEA-BA7D-21D8B29BE1D0}"/>
              </a:ext>
            </a:extLst>
          </p:cNvPr>
          <p:cNvSpPr>
            <a:spLocks noGrp="1"/>
          </p:cNvSpPr>
          <p:nvPr>
            <p:ph type="title"/>
          </p:nvPr>
        </p:nvSpPr>
        <p:spPr>
          <a:xfrm>
            <a:off x="750480" y="274639"/>
            <a:ext cx="10691040" cy="997113"/>
          </a:xfrm>
        </p:spPr>
        <p:txBody>
          <a:bodyPr/>
          <a:lstStyle/>
          <a:p>
            <a:r>
              <a:rPr lang="en-US" dirty="0">
                <a:solidFill>
                  <a:srgbClr val="FF0000"/>
                </a:solidFill>
              </a:rPr>
              <a:t>Study Design</a:t>
            </a:r>
          </a:p>
        </p:txBody>
      </p:sp>
      <p:sp>
        <p:nvSpPr>
          <p:cNvPr id="3" name="Content Placeholder 2">
            <a:extLst>
              <a:ext uri="{FF2B5EF4-FFF2-40B4-BE49-F238E27FC236}">
                <a16:creationId xmlns:a16="http://schemas.microsoft.com/office/drawing/2014/main" id="{3C0AA182-1E63-473C-8440-E4081973CEA0}"/>
              </a:ext>
            </a:extLst>
          </p:cNvPr>
          <p:cNvSpPr>
            <a:spLocks noGrp="1"/>
          </p:cNvSpPr>
          <p:nvPr>
            <p:ph idx="1"/>
          </p:nvPr>
        </p:nvSpPr>
        <p:spPr>
          <a:xfrm>
            <a:off x="750480" y="1417639"/>
            <a:ext cx="10691040" cy="4525963"/>
          </a:xfrm>
        </p:spPr>
        <p:txBody>
          <a:bodyPr>
            <a:normAutofit fontScale="77500" lnSpcReduction="20000"/>
          </a:bodyPr>
          <a:lstStyle/>
          <a:p>
            <a:r>
              <a:rPr lang="en-US" dirty="0"/>
              <a:t>Eligibility Criteria</a:t>
            </a:r>
          </a:p>
          <a:p>
            <a:pPr lvl="1"/>
            <a:r>
              <a:rPr lang="en-US" dirty="0"/>
              <a:t>HIV-positive </a:t>
            </a:r>
          </a:p>
          <a:p>
            <a:pPr lvl="1"/>
            <a:r>
              <a:rPr lang="en-US" dirty="0"/>
              <a:t>≥ 13 years of age</a:t>
            </a:r>
          </a:p>
          <a:p>
            <a:pPr lvl="1"/>
            <a:r>
              <a:rPr lang="en-US" dirty="0"/>
              <a:t>ART naïve, prescribed DTG, EVG, RAL or DRV by an OPERA caregiver</a:t>
            </a:r>
          </a:p>
          <a:p>
            <a:pPr lvl="1"/>
            <a:r>
              <a:rPr lang="en-US" dirty="0"/>
              <a:t>Baseline viral load ≥100,000 copies/mL </a:t>
            </a:r>
          </a:p>
          <a:p>
            <a:endParaRPr lang="en-US" dirty="0"/>
          </a:p>
          <a:p>
            <a:r>
              <a:rPr lang="en-US" dirty="0"/>
              <a:t>Eligibility period</a:t>
            </a:r>
          </a:p>
          <a:p>
            <a:pPr lvl="1"/>
            <a:r>
              <a:rPr lang="en-US" dirty="0"/>
              <a:t>August 12, 2013 to July 31, 2017</a:t>
            </a:r>
          </a:p>
          <a:p>
            <a:pPr lvl="1"/>
            <a:r>
              <a:rPr lang="en-US" dirty="0"/>
              <a:t>Follow-up through July 31, 2018 </a:t>
            </a:r>
          </a:p>
          <a:p>
            <a:pPr marL="0" indent="0">
              <a:buNone/>
            </a:pPr>
            <a:endParaRPr lang="en-US" dirty="0"/>
          </a:p>
          <a:p>
            <a:r>
              <a:rPr lang="en-US" dirty="0"/>
              <a:t>Baseline</a:t>
            </a:r>
          </a:p>
          <a:p>
            <a:pPr lvl="1"/>
            <a:r>
              <a:rPr lang="en-US" dirty="0"/>
              <a:t>Date of core agent initiation</a:t>
            </a:r>
          </a:p>
          <a:p>
            <a:endParaRPr lang="en-US" dirty="0"/>
          </a:p>
        </p:txBody>
      </p:sp>
      <p:sp>
        <p:nvSpPr>
          <p:cNvPr id="4" name="Slide Number Placeholder 3">
            <a:extLst>
              <a:ext uri="{FF2B5EF4-FFF2-40B4-BE49-F238E27FC236}">
                <a16:creationId xmlns:a16="http://schemas.microsoft.com/office/drawing/2014/main" id="{EAAC3AE9-9EB3-4F5F-99E3-5DA156A5F582}"/>
              </a:ext>
            </a:extLst>
          </p:cNvPr>
          <p:cNvSpPr>
            <a:spLocks noGrp="1"/>
          </p:cNvSpPr>
          <p:nvPr>
            <p:ph type="sldNum" sz="quarter" idx="12"/>
          </p:nvPr>
        </p:nvSpPr>
        <p:spPr/>
        <p:txBody>
          <a:bodyPr/>
          <a:lstStyle/>
          <a:p>
            <a:r>
              <a:rPr lang="en-US" dirty="0"/>
              <a:t>   </a:t>
            </a:r>
          </a:p>
        </p:txBody>
      </p:sp>
    </p:spTree>
    <p:extLst>
      <p:ext uri="{BB962C8B-B14F-4D97-AF65-F5344CB8AC3E}">
        <p14:creationId xmlns:p14="http://schemas.microsoft.com/office/powerpoint/2010/main" val="301283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99C87CD1-E3E2-46E8-819D-56F1E48F3EAA}"/>
              </a:ext>
            </a:extLst>
          </p:cNvPr>
          <p:cNvGrpSpPr/>
          <p:nvPr/>
        </p:nvGrpSpPr>
        <p:grpSpPr>
          <a:xfrm>
            <a:off x="2774731" y="546531"/>
            <a:ext cx="8996855" cy="6180083"/>
            <a:chOff x="1551883" y="62533"/>
            <a:chExt cx="9836553" cy="6662067"/>
          </a:xfrm>
        </p:grpSpPr>
        <p:grpSp>
          <p:nvGrpSpPr>
            <p:cNvPr id="61" name="Group 60">
              <a:extLst>
                <a:ext uri="{FF2B5EF4-FFF2-40B4-BE49-F238E27FC236}">
                  <a16:creationId xmlns:a16="http://schemas.microsoft.com/office/drawing/2014/main" id="{DD091628-4AA1-4A38-9073-3BD9B9746337}"/>
                </a:ext>
              </a:extLst>
            </p:cNvPr>
            <p:cNvGrpSpPr/>
            <p:nvPr/>
          </p:nvGrpSpPr>
          <p:grpSpPr>
            <a:xfrm>
              <a:off x="1551883" y="62533"/>
              <a:ext cx="9836553" cy="6662067"/>
              <a:chOff x="1551883" y="62533"/>
              <a:chExt cx="9836553" cy="6662067"/>
            </a:xfrm>
          </p:grpSpPr>
          <p:cxnSp>
            <p:nvCxnSpPr>
              <p:cNvPr id="9" name="Straight Connector 8">
                <a:extLst>
                  <a:ext uri="{FF2B5EF4-FFF2-40B4-BE49-F238E27FC236}">
                    <a16:creationId xmlns:a16="http://schemas.microsoft.com/office/drawing/2014/main" id="{DC844C9E-FFC7-4482-8E43-7FF22EA7B1EF}"/>
                  </a:ext>
                </a:extLst>
              </p:cNvPr>
              <p:cNvCxnSpPr>
                <a:cxnSpLocks/>
                <a:endCxn id="11" idx="0"/>
              </p:cNvCxnSpPr>
              <p:nvPr/>
            </p:nvCxnSpPr>
            <p:spPr>
              <a:xfrm>
                <a:off x="2274420" y="218563"/>
                <a:ext cx="1" cy="4978346"/>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1" name="TextBox 10">
                <a:extLst>
                  <a:ext uri="{FF2B5EF4-FFF2-40B4-BE49-F238E27FC236}">
                    <a16:creationId xmlns:a16="http://schemas.microsoft.com/office/drawing/2014/main" id="{F8D7FCA1-D5F2-402E-8F17-06DFD0B14E59}"/>
                  </a:ext>
                </a:extLst>
              </p:cNvPr>
              <p:cNvSpPr txBox="1"/>
              <p:nvPr/>
            </p:nvSpPr>
            <p:spPr>
              <a:xfrm>
                <a:off x="1551883" y="5196909"/>
                <a:ext cx="1445076" cy="369332"/>
              </a:xfrm>
              <a:prstGeom prst="rect">
                <a:avLst/>
              </a:prstGeom>
              <a:noFill/>
            </p:spPr>
            <p:txBody>
              <a:bodyPr wrap="none" rtlCol="0">
                <a:spAutoFit/>
              </a:bodyPr>
              <a:lstStyle/>
              <a:p>
                <a:r>
                  <a:rPr lang="en-US" dirty="0"/>
                  <a:t>ART initiation</a:t>
                </a:r>
              </a:p>
            </p:txBody>
          </p:sp>
          <p:sp>
            <p:nvSpPr>
              <p:cNvPr id="12" name="TextBox 11">
                <a:extLst>
                  <a:ext uri="{FF2B5EF4-FFF2-40B4-BE49-F238E27FC236}">
                    <a16:creationId xmlns:a16="http://schemas.microsoft.com/office/drawing/2014/main" id="{5F9DE19C-9AD0-4DD2-A598-FA889E1C2A0B}"/>
                  </a:ext>
                </a:extLst>
              </p:cNvPr>
              <p:cNvSpPr txBox="1"/>
              <p:nvPr/>
            </p:nvSpPr>
            <p:spPr>
              <a:xfrm>
                <a:off x="7336575" y="5196909"/>
                <a:ext cx="1057341" cy="369332"/>
              </a:xfrm>
              <a:prstGeom prst="rect">
                <a:avLst/>
              </a:prstGeom>
              <a:noFill/>
            </p:spPr>
            <p:txBody>
              <a:bodyPr wrap="none" rtlCol="0">
                <a:spAutoFit/>
              </a:bodyPr>
              <a:lstStyle/>
              <a:p>
                <a:r>
                  <a:rPr lang="en-US" dirty="0"/>
                  <a:t>36 weeks</a:t>
                </a:r>
              </a:p>
            </p:txBody>
          </p:sp>
          <p:grpSp>
            <p:nvGrpSpPr>
              <p:cNvPr id="41" name="Group 40">
                <a:extLst>
                  <a:ext uri="{FF2B5EF4-FFF2-40B4-BE49-F238E27FC236}">
                    <a16:creationId xmlns:a16="http://schemas.microsoft.com/office/drawing/2014/main" id="{703AF079-D5AD-4879-9965-AA2215AA32F3}"/>
                  </a:ext>
                </a:extLst>
              </p:cNvPr>
              <p:cNvGrpSpPr/>
              <p:nvPr/>
            </p:nvGrpSpPr>
            <p:grpSpPr>
              <a:xfrm>
                <a:off x="2274422" y="62533"/>
                <a:ext cx="9114014" cy="962743"/>
                <a:chOff x="2274422" y="62533"/>
                <a:chExt cx="9114014" cy="962743"/>
              </a:xfrm>
            </p:grpSpPr>
            <p:sp>
              <p:nvSpPr>
                <p:cNvPr id="4" name="Arrow: Down 3">
                  <a:extLst>
                    <a:ext uri="{FF2B5EF4-FFF2-40B4-BE49-F238E27FC236}">
                      <a16:creationId xmlns:a16="http://schemas.microsoft.com/office/drawing/2014/main" id="{B90F1123-031B-4280-8CBA-5E6A86E974BE}"/>
                    </a:ext>
                  </a:extLst>
                </p:cNvPr>
                <p:cNvSpPr/>
                <p:nvPr/>
              </p:nvSpPr>
              <p:spPr>
                <a:xfrm rot="16200000">
                  <a:off x="6614259" y="-3748901"/>
                  <a:ext cx="434340" cy="91140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Callout: Down Arrow 22">
                  <a:extLst>
                    <a:ext uri="{FF2B5EF4-FFF2-40B4-BE49-F238E27FC236}">
                      <a16:creationId xmlns:a16="http://schemas.microsoft.com/office/drawing/2014/main" id="{D457135A-0B70-470D-8F3B-40FF202ACBAC}"/>
                    </a:ext>
                  </a:extLst>
                </p:cNvPr>
                <p:cNvSpPr/>
                <p:nvPr/>
              </p:nvSpPr>
              <p:spPr>
                <a:xfrm>
                  <a:off x="9496979" y="62533"/>
                  <a:ext cx="1061169" cy="702295"/>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a:latin typeface="Franklin Gothic Book" panose="020B0503020102020204" pitchFamily="34" charset="0"/>
                    </a:rPr>
                    <a:t>VL ≥200 </a:t>
                  </a:r>
                </a:p>
              </p:txBody>
            </p:sp>
            <p:sp>
              <p:nvSpPr>
                <p:cNvPr id="28" name="Callout: Down Arrow 27">
                  <a:extLst>
                    <a:ext uri="{FF2B5EF4-FFF2-40B4-BE49-F238E27FC236}">
                      <a16:creationId xmlns:a16="http://schemas.microsoft.com/office/drawing/2014/main" id="{F2C92BBF-C54D-4FA7-86E5-BDEB31B2F16C}"/>
                    </a:ext>
                  </a:extLst>
                </p:cNvPr>
                <p:cNvSpPr/>
                <p:nvPr/>
              </p:nvSpPr>
              <p:spPr>
                <a:xfrm>
                  <a:off x="8082636" y="62534"/>
                  <a:ext cx="1061169" cy="702295"/>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a:latin typeface="Franklin Gothic Book" panose="020B0503020102020204" pitchFamily="34" charset="0"/>
                    </a:rPr>
                    <a:t>VL ≥200 </a:t>
                  </a:r>
                </a:p>
              </p:txBody>
            </p:sp>
          </p:grpSp>
          <p:grpSp>
            <p:nvGrpSpPr>
              <p:cNvPr id="44" name="Group 43">
                <a:extLst>
                  <a:ext uri="{FF2B5EF4-FFF2-40B4-BE49-F238E27FC236}">
                    <a16:creationId xmlns:a16="http://schemas.microsoft.com/office/drawing/2014/main" id="{A0972554-6189-47B6-B237-6093C725F84B}"/>
                  </a:ext>
                </a:extLst>
              </p:cNvPr>
              <p:cNvGrpSpPr/>
              <p:nvPr/>
            </p:nvGrpSpPr>
            <p:grpSpPr>
              <a:xfrm>
                <a:off x="2274421" y="2699145"/>
                <a:ext cx="9114015" cy="891879"/>
                <a:chOff x="2274421" y="3031893"/>
                <a:chExt cx="9114015" cy="891879"/>
              </a:xfrm>
            </p:grpSpPr>
            <p:sp>
              <p:nvSpPr>
                <p:cNvPr id="6" name="Arrow: Down 5">
                  <a:extLst>
                    <a:ext uri="{FF2B5EF4-FFF2-40B4-BE49-F238E27FC236}">
                      <a16:creationId xmlns:a16="http://schemas.microsoft.com/office/drawing/2014/main" id="{DF9A9E00-F1CD-4134-92F9-479DA62D7656}"/>
                    </a:ext>
                  </a:extLst>
                </p:cNvPr>
                <p:cNvSpPr/>
                <p:nvPr/>
              </p:nvSpPr>
              <p:spPr>
                <a:xfrm rot="16200000">
                  <a:off x="6614259" y="-850405"/>
                  <a:ext cx="434340" cy="9114014"/>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7" name="Callout: Down Arrow 26">
                  <a:extLst>
                    <a:ext uri="{FF2B5EF4-FFF2-40B4-BE49-F238E27FC236}">
                      <a16:creationId xmlns:a16="http://schemas.microsoft.com/office/drawing/2014/main" id="{F9F26010-BD3F-4EDE-985F-2778CE5C9C46}"/>
                    </a:ext>
                  </a:extLst>
                </p:cNvPr>
                <p:cNvSpPr/>
                <p:nvPr/>
              </p:nvSpPr>
              <p:spPr>
                <a:xfrm>
                  <a:off x="5263288" y="3031893"/>
                  <a:ext cx="1066191" cy="656853"/>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a:latin typeface="Franklin Gothic Book" panose="020B0503020102020204" pitchFamily="34" charset="0"/>
                    </a:rPr>
                    <a:t>VL ≥200 </a:t>
                  </a:r>
                </a:p>
              </p:txBody>
            </p:sp>
            <p:sp>
              <p:nvSpPr>
                <p:cNvPr id="29" name="Callout: Down Arrow 28">
                  <a:extLst>
                    <a:ext uri="{FF2B5EF4-FFF2-40B4-BE49-F238E27FC236}">
                      <a16:creationId xmlns:a16="http://schemas.microsoft.com/office/drawing/2014/main" id="{87C919FE-840F-4338-91A0-A226181B16A4}"/>
                    </a:ext>
                  </a:extLst>
                </p:cNvPr>
                <p:cNvSpPr/>
                <p:nvPr/>
              </p:nvSpPr>
              <p:spPr>
                <a:xfrm>
                  <a:off x="6611439" y="3031893"/>
                  <a:ext cx="1093829" cy="650846"/>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a:latin typeface="Franklin Gothic Book" panose="020B0503020102020204" pitchFamily="34" charset="0"/>
                    </a:rPr>
                    <a:t>VL ≥200 </a:t>
                  </a:r>
                </a:p>
              </p:txBody>
            </p:sp>
            <p:sp>
              <p:nvSpPr>
                <p:cNvPr id="37" name="Rectangle 36">
                  <a:extLst>
                    <a:ext uri="{FF2B5EF4-FFF2-40B4-BE49-F238E27FC236}">
                      <a16:creationId xmlns:a16="http://schemas.microsoft.com/office/drawing/2014/main" id="{B8E259E5-1701-4B04-BBC3-465E630CA49E}"/>
                    </a:ext>
                  </a:extLst>
                </p:cNvPr>
                <p:cNvSpPr/>
                <p:nvPr/>
              </p:nvSpPr>
              <p:spPr>
                <a:xfrm>
                  <a:off x="2274421" y="3586348"/>
                  <a:ext cx="2677589" cy="230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2" name="Group 41">
                <a:extLst>
                  <a:ext uri="{FF2B5EF4-FFF2-40B4-BE49-F238E27FC236}">
                    <a16:creationId xmlns:a16="http://schemas.microsoft.com/office/drawing/2014/main" id="{4EDF6A83-DB22-41BF-BD1F-EF406CAD8786}"/>
                  </a:ext>
                </a:extLst>
              </p:cNvPr>
              <p:cNvGrpSpPr/>
              <p:nvPr/>
            </p:nvGrpSpPr>
            <p:grpSpPr>
              <a:xfrm>
                <a:off x="2274421" y="1376587"/>
                <a:ext cx="7953861" cy="1075828"/>
                <a:chOff x="2274421" y="1656539"/>
                <a:chExt cx="7953861" cy="1075828"/>
              </a:xfrm>
            </p:grpSpPr>
            <p:sp>
              <p:nvSpPr>
                <p:cNvPr id="5" name="Rectangle 4">
                  <a:extLst>
                    <a:ext uri="{FF2B5EF4-FFF2-40B4-BE49-F238E27FC236}">
                      <a16:creationId xmlns:a16="http://schemas.microsoft.com/office/drawing/2014/main" id="{9EDE07A2-0375-45C6-B849-DE0C1E8BD4EA}"/>
                    </a:ext>
                  </a:extLst>
                </p:cNvPr>
                <p:cNvSpPr/>
                <p:nvPr/>
              </p:nvSpPr>
              <p:spPr>
                <a:xfrm rot="16200000">
                  <a:off x="5948059" y="-1527758"/>
                  <a:ext cx="222948" cy="75702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Callout: Down Arrow 25">
                  <a:extLst>
                    <a:ext uri="{FF2B5EF4-FFF2-40B4-BE49-F238E27FC236}">
                      <a16:creationId xmlns:a16="http://schemas.microsoft.com/office/drawing/2014/main" id="{0C046F24-B481-4C8E-9EDC-FB6ADDA4D48C}"/>
                    </a:ext>
                  </a:extLst>
                </p:cNvPr>
                <p:cNvSpPr/>
                <p:nvPr/>
              </p:nvSpPr>
              <p:spPr>
                <a:xfrm>
                  <a:off x="8082636" y="1656539"/>
                  <a:ext cx="1061167" cy="546265"/>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VL ≥200 </a:t>
                  </a:r>
                </a:p>
              </p:txBody>
            </p:sp>
            <p:sp>
              <p:nvSpPr>
                <p:cNvPr id="39" name="Multiplication Sign 38">
                  <a:extLst>
                    <a:ext uri="{FF2B5EF4-FFF2-40B4-BE49-F238E27FC236}">
                      <a16:creationId xmlns:a16="http://schemas.microsoft.com/office/drawing/2014/main" id="{C0B64DD1-B9A1-419B-A43D-CC4BA2EC82DB}"/>
                    </a:ext>
                  </a:extLst>
                </p:cNvPr>
                <p:cNvSpPr/>
                <p:nvPr/>
              </p:nvSpPr>
              <p:spPr>
                <a:xfrm>
                  <a:off x="9633418" y="1782341"/>
                  <a:ext cx="594864" cy="950026"/>
                </a:xfrm>
                <a:prstGeom prst="mathMultiply">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grpSp>
            <p:nvGrpSpPr>
              <p:cNvPr id="45" name="Group 44">
                <a:extLst>
                  <a:ext uri="{FF2B5EF4-FFF2-40B4-BE49-F238E27FC236}">
                    <a16:creationId xmlns:a16="http://schemas.microsoft.com/office/drawing/2014/main" id="{7171A772-C6EB-40F4-B803-FD974EB14A9A}"/>
                  </a:ext>
                </a:extLst>
              </p:cNvPr>
              <p:cNvGrpSpPr/>
              <p:nvPr/>
            </p:nvGrpSpPr>
            <p:grpSpPr>
              <a:xfrm>
                <a:off x="2274420" y="3736240"/>
                <a:ext cx="5081034" cy="1275066"/>
                <a:chOff x="2274420" y="4377503"/>
                <a:chExt cx="5081034" cy="1275066"/>
              </a:xfrm>
            </p:grpSpPr>
            <p:sp>
              <p:nvSpPr>
                <p:cNvPr id="15" name="Rectangle 14">
                  <a:extLst>
                    <a:ext uri="{FF2B5EF4-FFF2-40B4-BE49-F238E27FC236}">
                      <a16:creationId xmlns:a16="http://schemas.microsoft.com/office/drawing/2014/main" id="{B235077B-FF98-4500-AAE2-F9DEF0EAC8EE}"/>
                    </a:ext>
                  </a:extLst>
                </p:cNvPr>
                <p:cNvSpPr/>
                <p:nvPr/>
              </p:nvSpPr>
              <p:spPr>
                <a:xfrm rot="16200000">
                  <a:off x="4525765" y="2793032"/>
                  <a:ext cx="248188" cy="475087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5" name="Callout: Down Arrow 24">
                  <a:extLst>
                    <a:ext uri="{FF2B5EF4-FFF2-40B4-BE49-F238E27FC236}">
                      <a16:creationId xmlns:a16="http://schemas.microsoft.com/office/drawing/2014/main" id="{F3563B3D-4F79-4B83-91A6-119763808559}"/>
                    </a:ext>
                  </a:extLst>
                </p:cNvPr>
                <p:cNvSpPr/>
                <p:nvPr/>
              </p:nvSpPr>
              <p:spPr>
                <a:xfrm>
                  <a:off x="5263288" y="4377503"/>
                  <a:ext cx="1066190" cy="752361"/>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600" b="1" dirty="0">
                      <a:latin typeface="Franklin Gothic Book" panose="020B0503020102020204" pitchFamily="34" charset="0"/>
                    </a:rPr>
                    <a:t>VL ≥200 </a:t>
                  </a:r>
                </a:p>
              </p:txBody>
            </p:sp>
            <p:sp>
              <p:nvSpPr>
                <p:cNvPr id="38" name="Rectangle 37">
                  <a:extLst>
                    <a:ext uri="{FF2B5EF4-FFF2-40B4-BE49-F238E27FC236}">
                      <a16:creationId xmlns:a16="http://schemas.microsoft.com/office/drawing/2014/main" id="{04A1FA85-D795-4613-AB3E-4EC54A625B9F}"/>
                    </a:ext>
                  </a:extLst>
                </p:cNvPr>
                <p:cNvSpPr/>
                <p:nvPr/>
              </p:nvSpPr>
              <p:spPr>
                <a:xfrm>
                  <a:off x="2274420" y="5062549"/>
                  <a:ext cx="2677589" cy="2300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Multiplication Sign 39">
                  <a:extLst>
                    <a:ext uri="{FF2B5EF4-FFF2-40B4-BE49-F238E27FC236}">
                      <a16:creationId xmlns:a16="http://schemas.microsoft.com/office/drawing/2014/main" id="{6E74BB88-E081-46A4-993C-DACC1B314094}"/>
                    </a:ext>
                  </a:extLst>
                </p:cNvPr>
                <p:cNvSpPr/>
                <p:nvPr/>
              </p:nvSpPr>
              <p:spPr>
                <a:xfrm>
                  <a:off x="6760590" y="4702543"/>
                  <a:ext cx="594864" cy="950026"/>
                </a:xfrm>
                <a:prstGeom prst="mathMultiply">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cxnSp>
            <p:nvCxnSpPr>
              <p:cNvPr id="10" name="Straight Connector 9">
                <a:extLst>
                  <a:ext uri="{FF2B5EF4-FFF2-40B4-BE49-F238E27FC236}">
                    <a16:creationId xmlns:a16="http://schemas.microsoft.com/office/drawing/2014/main" id="{7C23312C-CAAD-47C5-A506-5C4DB7F036E7}"/>
                  </a:ext>
                </a:extLst>
              </p:cNvPr>
              <p:cNvCxnSpPr>
                <a:cxnSpLocks/>
                <a:endCxn id="12" idx="0"/>
              </p:cNvCxnSpPr>
              <p:nvPr/>
            </p:nvCxnSpPr>
            <p:spPr>
              <a:xfrm>
                <a:off x="7865246" y="218563"/>
                <a:ext cx="0" cy="4978346"/>
              </a:xfrm>
              <a:prstGeom prst="line">
                <a:avLst/>
              </a:prstGeom>
              <a:ln>
                <a:prstDash val="dash"/>
              </a:ln>
            </p:spPr>
            <p:style>
              <a:lnRef idx="1">
                <a:schemeClr val="dk1"/>
              </a:lnRef>
              <a:fillRef idx="0">
                <a:schemeClr val="dk1"/>
              </a:fillRef>
              <a:effectRef idx="0">
                <a:schemeClr val="dk1"/>
              </a:effectRef>
              <a:fontRef idx="minor">
                <a:schemeClr val="tx1"/>
              </a:fontRef>
            </p:style>
          </p:cxnSp>
          <p:grpSp>
            <p:nvGrpSpPr>
              <p:cNvPr id="60" name="Group 59">
                <a:extLst>
                  <a:ext uri="{FF2B5EF4-FFF2-40B4-BE49-F238E27FC236}">
                    <a16:creationId xmlns:a16="http://schemas.microsoft.com/office/drawing/2014/main" id="{B988DCAE-6583-4BE0-9B2A-03BA0D5435CB}"/>
                  </a:ext>
                </a:extLst>
              </p:cNvPr>
              <p:cNvGrpSpPr/>
              <p:nvPr/>
            </p:nvGrpSpPr>
            <p:grpSpPr>
              <a:xfrm>
                <a:off x="3229683" y="5962405"/>
                <a:ext cx="6851874" cy="762195"/>
                <a:chOff x="2116227" y="6092414"/>
                <a:chExt cx="6851874" cy="762195"/>
              </a:xfrm>
            </p:grpSpPr>
            <p:sp>
              <p:nvSpPr>
                <p:cNvPr id="51" name="Rectangle 50">
                  <a:extLst>
                    <a:ext uri="{FF2B5EF4-FFF2-40B4-BE49-F238E27FC236}">
                      <a16:creationId xmlns:a16="http://schemas.microsoft.com/office/drawing/2014/main" id="{70A156D5-E0D6-491F-86AC-D8086BB0869C}"/>
                    </a:ext>
                  </a:extLst>
                </p:cNvPr>
                <p:cNvSpPr/>
                <p:nvPr/>
              </p:nvSpPr>
              <p:spPr>
                <a:xfrm>
                  <a:off x="2116227" y="6177771"/>
                  <a:ext cx="361902" cy="2088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a:extLst>
                    <a:ext uri="{FF2B5EF4-FFF2-40B4-BE49-F238E27FC236}">
                      <a16:creationId xmlns:a16="http://schemas.microsoft.com/office/drawing/2014/main" id="{8FD3F204-DDBF-490B-A088-A1BF5F75A5C4}"/>
                    </a:ext>
                  </a:extLst>
                </p:cNvPr>
                <p:cNvSpPr/>
                <p:nvPr/>
              </p:nvSpPr>
              <p:spPr>
                <a:xfrm>
                  <a:off x="2116227" y="6565512"/>
                  <a:ext cx="361902" cy="20886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54" name="Multiplication Sign 53">
                  <a:extLst>
                    <a:ext uri="{FF2B5EF4-FFF2-40B4-BE49-F238E27FC236}">
                      <a16:creationId xmlns:a16="http://schemas.microsoft.com/office/drawing/2014/main" id="{F4026E59-4221-4A2B-A44D-50C919EA6F4D}"/>
                    </a:ext>
                  </a:extLst>
                </p:cNvPr>
                <p:cNvSpPr/>
                <p:nvPr/>
              </p:nvSpPr>
              <p:spPr>
                <a:xfrm>
                  <a:off x="5788928" y="6466868"/>
                  <a:ext cx="182880" cy="365760"/>
                </a:xfrm>
                <a:prstGeom prst="mathMultiply">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55" name="Callout: Down Arrow 54">
                  <a:extLst>
                    <a:ext uri="{FF2B5EF4-FFF2-40B4-BE49-F238E27FC236}">
                      <a16:creationId xmlns:a16="http://schemas.microsoft.com/office/drawing/2014/main" id="{1B074CFD-8C30-4CF8-A73D-5358B1AB31A8}"/>
                    </a:ext>
                  </a:extLst>
                </p:cNvPr>
                <p:cNvSpPr/>
                <p:nvPr/>
              </p:nvSpPr>
              <p:spPr>
                <a:xfrm>
                  <a:off x="5497983" y="6203903"/>
                  <a:ext cx="713707" cy="248189"/>
                </a:xfrm>
                <a:prstGeom prst="downArrowCallou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1100" dirty="0"/>
                    <a:t>VL ≥200 </a:t>
                  </a:r>
                </a:p>
              </p:txBody>
            </p:sp>
            <p:sp>
              <p:nvSpPr>
                <p:cNvPr id="56" name="TextBox 55">
                  <a:extLst>
                    <a:ext uri="{FF2B5EF4-FFF2-40B4-BE49-F238E27FC236}">
                      <a16:creationId xmlns:a16="http://schemas.microsoft.com/office/drawing/2014/main" id="{30F8B59E-D58F-4949-9B3B-805B270819AD}"/>
                    </a:ext>
                  </a:extLst>
                </p:cNvPr>
                <p:cNvSpPr txBox="1"/>
                <p:nvPr/>
              </p:nvSpPr>
              <p:spPr>
                <a:xfrm>
                  <a:off x="2478129" y="6097536"/>
                  <a:ext cx="2492734" cy="369332"/>
                </a:xfrm>
                <a:prstGeom prst="rect">
                  <a:avLst/>
                </a:prstGeom>
                <a:noFill/>
              </p:spPr>
              <p:txBody>
                <a:bodyPr wrap="none" rtlCol="0">
                  <a:spAutoFit/>
                </a:bodyPr>
                <a:lstStyle/>
                <a:p>
                  <a:r>
                    <a:rPr lang="en-US" dirty="0"/>
                    <a:t>Viral load &gt;50 copies/mL</a:t>
                  </a:r>
                </a:p>
              </p:txBody>
            </p:sp>
            <p:sp>
              <p:nvSpPr>
                <p:cNvPr id="57" name="TextBox 56">
                  <a:extLst>
                    <a:ext uri="{FF2B5EF4-FFF2-40B4-BE49-F238E27FC236}">
                      <a16:creationId xmlns:a16="http://schemas.microsoft.com/office/drawing/2014/main" id="{E19AEEA1-0417-4E1A-ACE1-AD0CB9B8E355}"/>
                    </a:ext>
                  </a:extLst>
                </p:cNvPr>
                <p:cNvSpPr txBox="1"/>
                <p:nvPr/>
              </p:nvSpPr>
              <p:spPr>
                <a:xfrm>
                  <a:off x="2478129" y="6485277"/>
                  <a:ext cx="2492734" cy="369332"/>
                </a:xfrm>
                <a:prstGeom prst="rect">
                  <a:avLst/>
                </a:prstGeom>
                <a:noFill/>
              </p:spPr>
              <p:txBody>
                <a:bodyPr wrap="none" rtlCol="0">
                  <a:spAutoFit/>
                </a:bodyPr>
                <a:lstStyle/>
                <a:p>
                  <a:r>
                    <a:rPr lang="en-US" dirty="0"/>
                    <a:t>Viral load ≤50 copies/mL</a:t>
                  </a:r>
                </a:p>
              </p:txBody>
            </p:sp>
            <p:sp>
              <p:nvSpPr>
                <p:cNvPr id="58" name="TextBox 57">
                  <a:extLst>
                    <a:ext uri="{FF2B5EF4-FFF2-40B4-BE49-F238E27FC236}">
                      <a16:creationId xmlns:a16="http://schemas.microsoft.com/office/drawing/2014/main" id="{2C3E8A2A-4CED-472D-B363-FCEF74DF9F6A}"/>
                    </a:ext>
                  </a:extLst>
                </p:cNvPr>
                <p:cNvSpPr txBox="1"/>
                <p:nvPr/>
              </p:nvSpPr>
              <p:spPr>
                <a:xfrm>
                  <a:off x="6252678" y="6092414"/>
                  <a:ext cx="2662652" cy="369332"/>
                </a:xfrm>
                <a:prstGeom prst="rect">
                  <a:avLst/>
                </a:prstGeom>
                <a:noFill/>
              </p:spPr>
              <p:txBody>
                <a:bodyPr wrap="none" rtlCol="0">
                  <a:spAutoFit/>
                </a:bodyPr>
                <a:lstStyle/>
                <a:p>
                  <a:r>
                    <a:rPr lang="en-US" dirty="0"/>
                    <a:t>Viral load ≥200 copies/mL </a:t>
                  </a:r>
                </a:p>
              </p:txBody>
            </p:sp>
            <p:sp>
              <p:nvSpPr>
                <p:cNvPr id="59" name="TextBox 58">
                  <a:extLst>
                    <a:ext uri="{FF2B5EF4-FFF2-40B4-BE49-F238E27FC236}">
                      <a16:creationId xmlns:a16="http://schemas.microsoft.com/office/drawing/2014/main" id="{2FC94269-5217-4B05-9AB7-59522020B88F}"/>
                    </a:ext>
                  </a:extLst>
                </p:cNvPr>
                <p:cNvSpPr txBox="1"/>
                <p:nvPr/>
              </p:nvSpPr>
              <p:spPr>
                <a:xfrm>
                  <a:off x="6252678" y="6461746"/>
                  <a:ext cx="2715423" cy="369332"/>
                </a:xfrm>
                <a:prstGeom prst="rect">
                  <a:avLst/>
                </a:prstGeom>
                <a:noFill/>
              </p:spPr>
              <p:txBody>
                <a:bodyPr wrap="none" rtlCol="0">
                  <a:spAutoFit/>
                </a:bodyPr>
                <a:lstStyle/>
                <a:p>
                  <a:r>
                    <a:rPr lang="en-US" dirty="0"/>
                    <a:t>Core agent discontinuation</a:t>
                  </a:r>
                </a:p>
              </p:txBody>
            </p:sp>
          </p:grpSp>
        </p:grpSp>
        <p:sp>
          <p:nvSpPr>
            <p:cNvPr id="62" name="TextBox 61">
              <a:extLst>
                <a:ext uri="{FF2B5EF4-FFF2-40B4-BE49-F238E27FC236}">
                  <a16:creationId xmlns:a16="http://schemas.microsoft.com/office/drawing/2014/main" id="{DE97F99D-93F0-41C9-B35B-CF5F6BE0C7FA}"/>
                </a:ext>
              </a:extLst>
            </p:cNvPr>
            <p:cNvSpPr txBox="1"/>
            <p:nvPr/>
          </p:nvSpPr>
          <p:spPr>
            <a:xfrm>
              <a:off x="1905808" y="620461"/>
              <a:ext cx="317716" cy="369332"/>
            </a:xfrm>
            <a:prstGeom prst="rect">
              <a:avLst/>
            </a:prstGeom>
            <a:noFill/>
          </p:spPr>
          <p:txBody>
            <a:bodyPr wrap="none" rtlCol="0">
              <a:spAutoFit/>
            </a:bodyPr>
            <a:lstStyle/>
            <a:p>
              <a:r>
                <a:rPr lang="en-US" dirty="0"/>
                <a:t>A</a:t>
              </a:r>
            </a:p>
          </p:txBody>
        </p:sp>
        <p:sp>
          <p:nvSpPr>
            <p:cNvPr id="63" name="TextBox 62">
              <a:extLst>
                <a:ext uri="{FF2B5EF4-FFF2-40B4-BE49-F238E27FC236}">
                  <a16:creationId xmlns:a16="http://schemas.microsoft.com/office/drawing/2014/main" id="{7707DF80-D8FB-42F3-A5F4-6181C5D15FBB}"/>
                </a:ext>
              </a:extLst>
            </p:cNvPr>
            <p:cNvSpPr txBox="1"/>
            <p:nvPr/>
          </p:nvSpPr>
          <p:spPr>
            <a:xfrm>
              <a:off x="1900999" y="4324828"/>
              <a:ext cx="327334" cy="369332"/>
            </a:xfrm>
            <a:prstGeom prst="rect">
              <a:avLst/>
            </a:prstGeom>
            <a:noFill/>
          </p:spPr>
          <p:txBody>
            <a:bodyPr wrap="none" rtlCol="0">
              <a:spAutoFit/>
            </a:bodyPr>
            <a:lstStyle/>
            <a:p>
              <a:r>
                <a:rPr lang="en-US" dirty="0"/>
                <a:t>D</a:t>
              </a:r>
            </a:p>
          </p:txBody>
        </p:sp>
        <p:sp>
          <p:nvSpPr>
            <p:cNvPr id="64" name="TextBox 63">
              <a:extLst>
                <a:ext uri="{FF2B5EF4-FFF2-40B4-BE49-F238E27FC236}">
                  <a16:creationId xmlns:a16="http://schemas.microsoft.com/office/drawing/2014/main" id="{978AC396-746B-45D8-A5C8-0C9FFCF11864}"/>
                </a:ext>
              </a:extLst>
            </p:cNvPr>
            <p:cNvSpPr txBox="1"/>
            <p:nvPr/>
          </p:nvSpPr>
          <p:spPr>
            <a:xfrm>
              <a:off x="1910617" y="3183941"/>
              <a:ext cx="308098" cy="369332"/>
            </a:xfrm>
            <a:prstGeom prst="rect">
              <a:avLst/>
            </a:prstGeom>
            <a:noFill/>
          </p:spPr>
          <p:txBody>
            <a:bodyPr wrap="none" rtlCol="0">
              <a:spAutoFit/>
            </a:bodyPr>
            <a:lstStyle/>
            <a:p>
              <a:r>
                <a:rPr lang="en-US" dirty="0"/>
                <a:t>C</a:t>
              </a:r>
            </a:p>
          </p:txBody>
        </p:sp>
        <p:sp>
          <p:nvSpPr>
            <p:cNvPr id="65" name="TextBox 64">
              <a:extLst>
                <a:ext uri="{FF2B5EF4-FFF2-40B4-BE49-F238E27FC236}">
                  <a16:creationId xmlns:a16="http://schemas.microsoft.com/office/drawing/2014/main" id="{450A412B-4EC4-4937-9F24-1683A52A0048}"/>
                </a:ext>
              </a:extLst>
            </p:cNvPr>
            <p:cNvSpPr txBox="1"/>
            <p:nvPr/>
          </p:nvSpPr>
          <p:spPr>
            <a:xfrm>
              <a:off x="1905808" y="1792735"/>
              <a:ext cx="317716" cy="369332"/>
            </a:xfrm>
            <a:prstGeom prst="rect">
              <a:avLst/>
            </a:prstGeom>
            <a:noFill/>
          </p:spPr>
          <p:txBody>
            <a:bodyPr wrap="none" rtlCol="0">
              <a:spAutoFit/>
            </a:bodyPr>
            <a:lstStyle/>
            <a:p>
              <a:r>
                <a:rPr lang="en-US" dirty="0"/>
                <a:t>B</a:t>
              </a:r>
            </a:p>
          </p:txBody>
        </p:sp>
      </p:grpSp>
      <p:sp>
        <p:nvSpPr>
          <p:cNvPr id="2" name="Title 1">
            <a:extLst>
              <a:ext uri="{FF2B5EF4-FFF2-40B4-BE49-F238E27FC236}">
                <a16:creationId xmlns:a16="http://schemas.microsoft.com/office/drawing/2014/main" id="{2A65ED6F-7A85-4A2B-8B3F-5854F018C3FF}"/>
              </a:ext>
            </a:extLst>
          </p:cNvPr>
          <p:cNvSpPr>
            <a:spLocks noGrp="1"/>
          </p:cNvSpPr>
          <p:nvPr>
            <p:ph type="title"/>
          </p:nvPr>
        </p:nvSpPr>
        <p:spPr>
          <a:xfrm>
            <a:off x="144494" y="168572"/>
            <a:ext cx="6507139" cy="414619"/>
          </a:xfrm>
        </p:spPr>
        <p:txBody>
          <a:bodyPr>
            <a:normAutofit fontScale="90000"/>
          </a:bodyPr>
          <a:lstStyle/>
          <a:p>
            <a:pPr algn="l"/>
            <a:r>
              <a:rPr lang="en-US" sz="3600" dirty="0"/>
              <a:t>Definition of Virologic Failure</a:t>
            </a:r>
          </a:p>
        </p:txBody>
      </p:sp>
      <p:sp>
        <p:nvSpPr>
          <p:cNvPr id="7" name="Left Brace 6">
            <a:extLst>
              <a:ext uri="{FF2B5EF4-FFF2-40B4-BE49-F238E27FC236}">
                <a16:creationId xmlns:a16="http://schemas.microsoft.com/office/drawing/2014/main" id="{1F831811-14A9-4867-A989-B6F95B04A638}"/>
              </a:ext>
            </a:extLst>
          </p:cNvPr>
          <p:cNvSpPr/>
          <p:nvPr/>
        </p:nvSpPr>
        <p:spPr>
          <a:xfrm>
            <a:off x="2680222" y="1122188"/>
            <a:ext cx="372233" cy="125771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43" name="Left Brace 42">
            <a:extLst>
              <a:ext uri="{FF2B5EF4-FFF2-40B4-BE49-F238E27FC236}">
                <a16:creationId xmlns:a16="http://schemas.microsoft.com/office/drawing/2014/main" id="{02A1F866-3D7E-457A-AC80-81C78B576474}"/>
              </a:ext>
            </a:extLst>
          </p:cNvPr>
          <p:cNvSpPr/>
          <p:nvPr/>
        </p:nvSpPr>
        <p:spPr>
          <a:xfrm>
            <a:off x="2652895" y="3499398"/>
            <a:ext cx="372233" cy="1257713"/>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8" name="TextBox 7">
            <a:extLst>
              <a:ext uri="{FF2B5EF4-FFF2-40B4-BE49-F238E27FC236}">
                <a16:creationId xmlns:a16="http://schemas.microsoft.com/office/drawing/2014/main" id="{DD2AE478-1E21-473E-9882-8C49DA274736}"/>
              </a:ext>
            </a:extLst>
          </p:cNvPr>
          <p:cNvSpPr txBox="1"/>
          <p:nvPr/>
        </p:nvSpPr>
        <p:spPr>
          <a:xfrm>
            <a:off x="257410" y="1449658"/>
            <a:ext cx="2293091"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2"/>
            </a:solidFill>
          </a:ln>
        </p:spPr>
        <p:txBody>
          <a:bodyPr wrap="square" rtlCol="0">
            <a:spAutoFit/>
          </a:bodyPr>
          <a:lstStyle/>
          <a:p>
            <a:r>
              <a:rPr lang="en-US" dirty="0"/>
              <a:t>Never Achieved Virologic Suppression</a:t>
            </a:r>
          </a:p>
        </p:txBody>
      </p:sp>
      <p:sp>
        <p:nvSpPr>
          <p:cNvPr id="46" name="TextBox 45">
            <a:extLst>
              <a:ext uri="{FF2B5EF4-FFF2-40B4-BE49-F238E27FC236}">
                <a16:creationId xmlns:a16="http://schemas.microsoft.com/office/drawing/2014/main" id="{69862F93-4D47-430E-9264-E2A66C2EC6A1}"/>
              </a:ext>
            </a:extLst>
          </p:cNvPr>
          <p:cNvSpPr txBox="1"/>
          <p:nvPr/>
        </p:nvSpPr>
        <p:spPr>
          <a:xfrm>
            <a:off x="158295" y="3730660"/>
            <a:ext cx="2328534" cy="64633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accent2"/>
            </a:solidFill>
          </a:ln>
        </p:spPr>
        <p:txBody>
          <a:bodyPr wrap="square" rtlCol="0">
            <a:spAutoFit/>
          </a:bodyPr>
          <a:lstStyle>
            <a:defPPr>
              <a:defRPr lang="en-US"/>
            </a:defPPr>
          </a:lstStyle>
          <a:p>
            <a:r>
              <a:rPr lang="en-US" dirty="0"/>
              <a:t>Achieved &amp; Lost Virologic Suppression</a:t>
            </a:r>
          </a:p>
        </p:txBody>
      </p:sp>
    </p:spTree>
    <p:extLst>
      <p:ext uri="{BB962C8B-B14F-4D97-AF65-F5344CB8AC3E}">
        <p14:creationId xmlns:p14="http://schemas.microsoft.com/office/powerpoint/2010/main" val="1054216600"/>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17217</TotalTime>
  <Words>1757</Words>
  <Application>Microsoft Macintosh PowerPoint</Application>
  <PresentationFormat>Widescreen</PresentationFormat>
  <Paragraphs>225</Paragraphs>
  <Slides>24</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Franklin Gothic Book</vt:lpstr>
      <vt:lpstr>Raleway</vt:lpstr>
      <vt:lpstr>Times New Roman</vt:lpstr>
      <vt:lpstr>AIDS 2016_Template</vt:lpstr>
      <vt:lpstr>Virologic Failure In ART-Naive HIV Patients With High Pre-Therapy Viral Load Burden Initiating On Common Core Agents</vt:lpstr>
      <vt:lpstr>Disclosures</vt:lpstr>
      <vt:lpstr>Background</vt:lpstr>
      <vt:lpstr>Objective</vt:lpstr>
      <vt:lpstr>METHODS</vt:lpstr>
      <vt:lpstr>Study Population: Data Source</vt:lpstr>
      <vt:lpstr>U.S. Map of OPERA &amp; CDC, HIV+ Population</vt:lpstr>
      <vt:lpstr>Study Design</vt:lpstr>
      <vt:lpstr>Definition of Virologic Failure</vt:lpstr>
      <vt:lpstr>Analyses</vt:lpstr>
      <vt:lpstr>RESULTS</vt:lpstr>
      <vt:lpstr>Study Population: Individuals with  Baseline VL ≥ 100,000 copies/mL (N=2,038)</vt:lpstr>
      <vt:lpstr>Baseline Demographic Characteristics</vt:lpstr>
      <vt:lpstr>Baseline Clinical Characteristics</vt:lpstr>
      <vt:lpstr>≥ 100,000 copies/mL Achieved Virologic Suppression  by 36 Weeks, Unadjusted</vt:lpstr>
      <vt:lpstr>Unadjusted Cumulative Probability of Virologic Failure in Individuals with Baseline VL ≥ 100,000 copies/mL</vt:lpstr>
      <vt:lpstr>Association Between Core Agent and Virologic Failure in Individuals with Baseline VL ≥ 100,000 copies/mL</vt:lpstr>
      <vt:lpstr>DISCUSSION</vt:lpstr>
      <vt:lpstr>Key Findings</vt:lpstr>
      <vt:lpstr>Strengths</vt:lpstr>
      <vt:lpstr>Acknowledgements</vt:lpstr>
      <vt:lpstr>BACK-UP SLIDES</vt:lpstr>
      <vt:lpstr>Virologic Failures After Excluding 203 Patients Without Baseline VACS Index for Modeling</vt:lpstr>
      <vt:lpstr>COX MODEL RESULTS</vt:lpstr>
    </vt:vector>
  </TitlesOfParts>
  <Company>Microsoft</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Tony Mills</cp:lastModifiedBy>
  <cp:revision>164</cp:revision>
  <cp:lastPrinted>2019-07-20T05:24:57Z</cp:lastPrinted>
  <dcterms:created xsi:type="dcterms:W3CDTF">2017-01-13T09:09:35Z</dcterms:created>
  <dcterms:modified xsi:type="dcterms:W3CDTF">2019-07-22T13:01:32Z</dcterms:modified>
</cp:coreProperties>
</file>