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9DD"/>
    <a:srgbClr val="4267B2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 autoAdjust="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24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597E-BDAC-3B48-BFA9-60842E9FE7E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F4E7B-9340-3044-8375-A707244D5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43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F4E7B-9340-3044-8375-A707244D58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7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5932488" algn="l"/>
                <a:tab pos="8159750" algn="l"/>
                <a:tab pos="11137900" algn="l"/>
              </a:tabLst>
            </a:pPr>
            <a:r>
              <a:rPr lang="en-US" dirty="0">
                <a:latin typeface="Arial"/>
                <a:cs typeface="Arial"/>
              </a:rPr>
              <a:t>CD8</a:t>
            </a:r>
            <a:r>
              <a:rPr lang="en-US" baseline="30000" dirty="0">
                <a:latin typeface="Arial"/>
                <a:cs typeface="Arial"/>
              </a:rPr>
              <a:t>+</a:t>
            </a:r>
            <a:r>
              <a:rPr lang="en-US" dirty="0">
                <a:latin typeface="Arial"/>
                <a:cs typeface="Arial"/>
              </a:rPr>
              <a:t> lymphocyte mediated suppression of HIV expression in CD4</a:t>
            </a:r>
            <a:r>
              <a:rPr lang="en-US" baseline="30000" dirty="0">
                <a:latin typeface="Arial"/>
                <a:cs typeface="Arial"/>
              </a:rPr>
              <a:t>+</a:t>
            </a:r>
            <a:r>
              <a:rPr lang="en-US" dirty="0">
                <a:latin typeface="Arial"/>
                <a:cs typeface="Arial"/>
              </a:rPr>
              <a:t> T cells</a:t>
            </a:r>
            <a:r>
              <a:rPr lang="it-IT" dirty="0">
                <a:latin typeface="Arial"/>
                <a:cs typeface="Arial"/>
              </a:rPr>
              <a:t> 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1017"/>
            <a:ext cx="8534400" cy="794402"/>
          </a:xfrm>
        </p:spPr>
        <p:txBody>
          <a:bodyPr>
            <a:normAutofit fontScale="47500" lnSpcReduction="20000"/>
          </a:bodyPr>
          <a:lstStyle/>
          <a:p>
            <a:r>
              <a:rPr lang="en-US" sz="6700" dirty="0"/>
              <a:t>Deanna Kulpa</a:t>
            </a:r>
          </a:p>
          <a:p>
            <a:r>
              <a:rPr lang="en-US" sz="3300" dirty="0"/>
              <a:t>Emory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265" y="4663751"/>
            <a:ext cx="266777" cy="2667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2080" y="4629262"/>
            <a:ext cx="163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DeannaKulpa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5932488" algn="l"/>
                <a:tab pos="8159750" algn="l"/>
                <a:tab pos="11137900" algn="l"/>
              </a:tabLst>
            </a:pPr>
            <a:r>
              <a:rPr lang="en-US" dirty="0">
                <a:latin typeface="Arial"/>
                <a:cs typeface="Arial"/>
              </a:rPr>
              <a:t>CD8</a:t>
            </a:r>
            <a:r>
              <a:rPr lang="en-US" baseline="30000" dirty="0">
                <a:latin typeface="Arial"/>
                <a:cs typeface="Arial"/>
              </a:rPr>
              <a:t>+</a:t>
            </a:r>
            <a:r>
              <a:rPr lang="en-US" dirty="0">
                <a:latin typeface="Arial"/>
                <a:cs typeface="Arial"/>
              </a:rPr>
              <a:t> lymphocyte mediated suppression of HIV expression in CD4</a:t>
            </a:r>
            <a:r>
              <a:rPr lang="en-US" baseline="30000" dirty="0">
                <a:latin typeface="Arial"/>
                <a:cs typeface="Arial"/>
              </a:rPr>
              <a:t>+</a:t>
            </a:r>
            <a:r>
              <a:rPr lang="en-US" dirty="0">
                <a:latin typeface="Arial"/>
                <a:cs typeface="Arial"/>
              </a:rPr>
              <a:t> T cells</a:t>
            </a:r>
            <a:r>
              <a:rPr lang="it-IT" dirty="0">
                <a:latin typeface="Arial"/>
                <a:cs typeface="Arial"/>
              </a:rPr>
              <a:t> 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CD8 T cell control viral replication through cytolytic and non-cytolytic mechanisms. Cytolytic mechanisms like HIV-specific CTL responses are well characterized. </a:t>
            </a:r>
            <a:r>
              <a:rPr lang="en-US" dirty="0">
                <a:latin typeface="Arial" panose="020B0604020202020204" pitchFamily="34" charset="0"/>
              </a:rPr>
              <a:t>Non-cytolytic mechanisms include the secretion of beta-chemokines that block infection of CD4+ T cells.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Numerous studies also have demonstrated that CD8+ T cells inhibit virus replication during untreated HIV/SIV infection. </a:t>
            </a:r>
            <a:r>
              <a:rPr lang="en-US" dirty="0">
                <a:latin typeface="Arial" panose="020B0604020202020204" pitchFamily="34" charset="0"/>
              </a:rPr>
              <a:t>The mechanisms responsible for this antiviral effect remain poorly understood. Non-cytolytic mechanisms may play a role in the establishment and maintenance of the latent reservoir that remain after ART initiation. Using an </a:t>
            </a:r>
            <a:r>
              <a:rPr lang="en-US" i="1" dirty="0">
                <a:latin typeface="Arial" panose="020B0604020202020204" pitchFamily="34" charset="0"/>
              </a:rPr>
              <a:t>in vitro </a:t>
            </a:r>
            <a:r>
              <a:rPr lang="en-US" dirty="0">
                <a:latin typeface="Arial" panose="020B0604020202020204" pitchFamily="34" charset="0"/>
              </a:rPr>
              <a:t>model of HIV latency, we have shown that </a:t>
            </a:r>
            <a:r>
              <a:rPr lang="en-US" b="1" dirty="0">
                <a:latin typeface="Arial" panose="020B0604020202020204" pitchFamily="34" charset="0"/>
              </a:rPr>
              <a:t>CD8 T cells can suppress HIV expression in CD4 T cells</a:t>
            </a:r>
            <a:r>
              <a:rPr lang="en-US" dirty="0">
                <a:latin typeface="Arial" panose="020B0604020202020204" pitchFamily="34" charset="0"/>
              </a:rPr>
              <a:t>. Suppression of HIV expression is observed during </a:t>
            </a:r>
            <a:r>
              <a:rPr lang="en-US" i="1" dirty="0">
                <a:latin typeface="Arial" panose="020B0604020202020204" pitchFamily="34" charset="0"/>
              </a:rPr>
              <a:t>in vitro </a:t>
            </a:r>
            <a:r>
              <a:rPr lang="en-US" dirty="0">
                <a:latin typeface="Arial" panose="020B0604020202020204" pitchFamily="34" charset="0"/>
              </a:rPr>
              <a:t>latency reversal, suggesting a role for CD8 T cells in controlling viral replication beyond CTL lysis. </a:t>
            </a:r>
          </a:p>
          <a:p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5C46FA9-FBF4-654C-ACA4-231359B89F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53512" y="0"/>
            <a:ext cx="5941191" cy="2875788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1597B2-159B-424F-8D99-4214A58C83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8540"/>
          <a:stretch/>
        </p:blipFill>
        <p:spPr>
          <a:xfrm>
            <a:off x="9098725" y="3279286"/>
            <a:ext cx="1989942" cy="27109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287F7D-475E-F142-ACB2-034205D1F12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0939" r="37463"/>
          <a:stretch/>
        </p:blipFill>
        <p:spPr>
          <a:xfrm>
            <a:off x="5978794" y="3415197"/>
            <a:ext cx="2579040" cy="271096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A73979-3712-2F48-9CED-89D65276A31E}"/>
              </a:ext>
            </a:extLst>
          </p:cNvPr>
          <p:cNvSpPr txBox="1"/>
          <p:nvPr/>
        </p:nvSpPr>
        <p:spPr>
          <a:xfrm>
            <a:off x="6499934" y="2814144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 latency</a:t>
            </a:r>
          </a:p>
          <a:p>
            <a:pPr algn="ctr"/>
            <a:r>
              <a:rPr lang="en-US" b="1" i="1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52E01C-3F92-744E-9B55-CE864125DE2C}"/>
              </a:ext>
            </a:extLst>
          </p:cNvPr>
          <p:cNvSpPr txBox="1"/>
          <p:nvPr/>
        </p:nvSpPr>
        <p:spPr>
          <a:xfrm>
            <a:off x="9531128" y="275527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 latency</a:t>
            </a:r>
          </a:p>
          <a:p>
            <a:pPr algn="ctr"/>
            <a:r>
              <a:rPr lang="en-US" b="1" i="1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51D238-C08F-E54C-ABAD-7AE042E194DC}"/>
              </a:ext>
            </a:extLst>
          </p:cNvPr>
          <p:cNvSpPr txBox="1"/>
          <p:nvPr/>
        </p:nvSpPr>
        <p:spPr>
          <a:xfrm>
            <a:off x="7407817" y="5854343"/>
            <a:ext cx="2988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Franchitti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et 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MOPDA0105LB</a:t>
            </a:r>
          </a:p>
        </p:txBody>
      </p:sp>
    </p:spTree>
    <p:extLst>
      <p:ext uri="{BB962C8B-B14F-4D97-AF65-F5344CB8AC3E}">
        <p14:creationId xmlns:p14="http://schemas.microsoft.com/office/powerpoint/2010/main" val="186274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CD8+ control of HIV replication includes cytolytic and non-cytolytic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CD8 depletion in the NHP primate model of SIV infection using ART treated rhesus macaques has demonstrated detectable plasma viremia despite maintenance of therapeutic suppression (Guido Silvestri, Emory University).</a:t>
            </a:r>
          </a:p>
          <a:p>
            <a:endParaRPr lang="en-GB" sz="2400" dirty="0"/>
          </a:p>
          <a:p>
            <a:r>
              <a:rPr lang="en-GB" sz="2400" dirty="0"/>
              <a:t>We employ a primary cell based </a:t>
            </a:r>
            <a:r>
              <a:rPr lang="en-GB" sz="2400" i="1" dirty="0"/>
              <a:t>in vitro </a:t>
            </a:r>
            <a:r>
              <a:rPr lang="en-GB" sz="2400" dirty="0"/>
              <a:t>model of HIV latency to elucidate the mechanisms by which CD8 T cells enable the establishment and persistence of HIV latency.</a:t>
            </a:r>
          </a:p>
          <a:p>
            <a:endParaRPr lang="en-GB" sz="2400" dirty="0"/>
          </a:p>
          <a:p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/>
              <a:t>demonstrate</a:t>
            </a:r>
            <a:r>
              <a:rPr lang="it-IT" sz="2400" dirty="0"/>
              <a:t> CD8 T </a:t>
            </a:r>
            <a:r>
              <a:rPr lang="it-IT" sz="2400" dirty="0" err="1"/>
              <a:t>cells</a:t>
            </a:r>
            <a:r>
              <a:rPr lang="it-IT" sz="2400" dirty="0"/>
              <a:t> can </a:t>
            </a:r>
            <a:r>
              <a:rPr lang="it-IT" sz="2400" dirty="0" err="1"/>
              <a:t>inhibit</a:t>
            </a:r>
            <a:r>
              <a:rPr lang="it-IT" sz="2400" dirty="0"/>
              <a:t> HIV </a:t>
            </a:r>
            <a:r>
              <a:rPr lang="it-IT" sz="2400" dirty="0" err="1"/>
              <a:t>expression</a:t>
            </a:r>
            <a:r>
              <a:rPr lang="it-IT" sz="2400" dirty="0"/>
              <a:t> in </a:t>
            </a:r>
            <a:r>
              <a:rPr lang="it-IT" sz="2400" dirty="0" err="1"/>
              <a:t>resting</a:t>
            </a:r>
            <a:r>
              <a:rPr lang="it-IT" sz="2400" dirty="0"/>
              <a:t> and </a:t>
            </a:r>
            <a:r>
              <a:rPr lang="it-IT" sz="2400" dirty="0" err="1"/>
              <a:t>activated</a:t>
            </a:r>
            <a:r>
              <a:rPr lang="it-IT" sz="2400" dirty="0"/>
              <a:t> CD4+ T </a:t>
            </a:r>
            <a:r>
              <a:rPr lang="it-IT" sz="2400" dirty="0" err="1"/>
              <a:t>cells</a:t>
            </a:r>
            <a:r>
              <a:rPr lang="it-IT" sz="2400" dirty="0"/>
              <a:t> </a:t>
            </a:r>
            <a:r>
              <a:rPr lang="it-IT" sz="2400" dirty="0" err="1"/>
              <a:t>independent</a:t>
            </a:r>
            <a:r>
              <a:rPr lang="it-IT" sz="2400" dirty="0"/>
              <a:t> of CTL </a:t>
            </a:r>
            <a:r>
              <a:rPr lang="it-IT" sz="2400" dirty="0" err="1"/>
              <a:t>killing</a:t>
            </a:r>
            <a:r>
              <a:rPr lang="it-IT" sz="2400" dirty="0"/>
              <a:t> </a:t>
            </a:r>
            <a:r>
              <a:rPr lang="it-IT" sz="2400" dirty="0" err="1"/>
              <a:t>using</a:t>
            </a:r>
            <a:r>
              <a:rPr lang="it-IT" sz="2400" dirty="0"/>
              <a:t> non-HLA </a:t>
            </a:r>
            <a:r>
              <a:rPr lang="it-IT" sz="2400" dirty="0" err="1"/>
              <a:t>mediated</a:t>
            </a:r>
            <a:r>
              <a:rPr lang="it-IT" sz="2400" dirty="0"/>
              <a:t> </a:t>
            </a:r>
            <a:r>
              <a:rPr lang="it-IT" sz="2400" dirty="0" err="1"/>
              <a:t>mechanisms</a:t>
            </a:r>
            <a:r>
              <a:rPr lang="it-IT" sz="2400" dirty="0"/>
              <a:t>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15188</TotalTime>
  <Words>293</Words>
  <Application>Microsoft Macintosh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Raleway</vt:lpstr>
      <vt:lpstr>AIDS 2016_Template</vt:lpstr>
      <vt:lpstr>PowerPoint Presentation</vt:lpstr>
      <vt:lpstr>CD8+ lymphocyte mediated suppression of HIV expression in CD4+ T cells </vt:lpstr>
      <vt:lpstr>CD8+ lymphocyte mediated suppression of HIV expression in CD4+ T cells </vt:lpstr>
      <vt:lpstr>CD8+ control of HIV replication includes cytolytic and non-cytolytic mechanisms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Kulpa, Deanna A.</cp:lastModifiedBy>
  <cp:revision>50</cp:revision>
  <cp:lastPrinted>2017-01-16T15:31:13Z</cp:lastPrinted>
  <dcterms:created xsi:type="dcterms:W3CDTF">2017-01-13T09:09:35Z</dcterms:created>
  <dcterms:modified xsi:type="dcterms:W3CDTF">2019-07-22T14:51:11Z</dcterms:modified>
</cp:coreProperties>
</file>