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1" r:id="rId4"/>
    <p:sldId id="272" r:id="rId5"/>
    <p:sldId id="275" r:id="rId6"/>
    <p:sldId id="262" r:id="rId7"/>
    <p:sldId id="263" r:id="rId8"/>
    <p:sldId id="264" r:id="rId9"/>
    <p:sldId id="274" r:id="rId10"/>
    <p:sldId id="267" r:id="rId11"/>
    <p:sldId id="269" r:id="rId12"/>
    <p:sldId id="273" r:id="rId13"/>
    <p:sldId id="276" r:id="rId1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03B"/>
    <a:srgbClr val="EA5921"/>
    <a:srgbClr val="42745D"/>
    <a:srgbClr val="A4A353"/>
    <a:srgbClr val="F8E08E"/>
    <a:srgbClr val="5DA9DD"/>
    <a:srgbClr val="4267B2"/>
    <a:srgbClr val="FEF3D4"/>
    <a:srgbClr val="383333"/>
    <a:srgbClr val="C26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7" autoAdjust="0"/>
    <p:restoredTop sz="94694"/>
  </p:normalViewPr>
  <p:slideViewPr>
    <p:cSldViewPr snapToGrid="0" snapToObjects="1">
      <p:cViewPr>
        <p:scale>
          <a:sx n="80" d="100"/>
          <a:sy n="80" d="100"/>
        </p:scale>
        <p:origin x="-124" y="-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7C9B7-E36F-CB46-8EB1-4AEDCD0ED8F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8326A-B222-AD43-B941-B54D5C4C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6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Male rites of passage – African cultural practices</a:t>
            </a:r>
            <a:r>
              <a:rPr lang="en-ZA" baseline="0" dirty="0" smtClean="0"/>
              <a:t> vary</a:t>
            </a:r>
          </a:p>
          <a:p>
            <a:endParaRPr lang="en-ZA" baseline="0" dirty="0" smtClean="0"/>
          </a:p>
          <a:p>
            <a:r>
              <a:rPr lang="en-ZA" baseline="0" dirty="0" smtClean="0"/>
              <a:t>Three major provinces, some localised circumcision in three other provinces</a:t>
            </a:r>
          </a:p>
          <a:p>
            <a:endParaRPr lang="en-ZA" baseline="0" dirty="0" smtClean="0"/>
          </a:p>
          <a:p>
            <a:r>
              <a:rPr lang="en-ZA" baseline="0" dirty="0" smtClean="0"/>
              <a:t>Jewish and Muslim communities</a:t>
            </a:r>
          </a:p>
          <a:p>
            <a:endParaRPr lang="en-ZA" baseline="0" dirty="0" smtClean="0"/>
          </a:p>
          <a:p>
            <a:r>
              <a:rPr lang="en-ZA" baseline="0" dirty="0" smtClean="0"/>
              <a:t>Notoriously hard area to break into – cultural norms established but sometimes divergent – </a:t>
            </a:r>
            <a:r>
              <a:rPr lang="en-ZA" baseline="0" dirty="0" err="1" smtClean="0"/>
              <a:t>eg</a:t>
            </a:r>
            <a:r>
              <a:rPr lang="en-ZA" baseline="0" dirty="0" smtClean="0"/>
              <a:t> </a:t>
            </a:r>
            <a:r>
              <a:rPr lang="en-ZA" baseline="0" dirty="0" err="1" smtClean="0"/>
              <a:t>Biko</a:t>
            </a:r>
            <a:r>
              <a:rPr lang="en-ZA" baseline="0" dirty="0" smtClean="0"/>
              <a:t> and Mandela</a:t>
            </a:r>
          </a:p>
          <a:p>
            <a:r>
              <a:rPr lang="en-ZA" baseline="0" dirty="0" smtClean="0"/>
              <a:t>Secrecy is important factor in the ritual – not allowed to be discussed by non initiates</a:t>
            </a:r>
          </a:p>
          <a:p>
            <a:endParaRPr lang="en-ZA" baseline="0" dirty="0" smtClean="0"/>
          </a:p>
          <a:p>
            <a:r>
              <a:rPr lang="en-ZA" baseline="0" dirty="0" smtClean="0"/>
              <a:t>Death and </a:t>
            </a:r>
            <a:r>
              <a:rPr lang="en-ZA" baseline="0" dirty="0" err="1" smtClean="0"/>
              <a:t>disfgurement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8326A-B222-AD43-B941-B54D5C4CD3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9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Medical Risks are well known</a:t>
            </a:r>
          </a:p>
          <a:p>
            <a:endParaRPr lang="en-US" dirty="0" smtClean="0"/>
          </a:p>
          <a:p>
            <a:r>
              <a:rPr lang="en-US" dirty="0" smtClean="0"/>
              <a:t>Long term there have been legal and cultural attempts through </a:t>
            </a:r>
            <a:r>
              <a:rPr lang="en-US" dirty="0" err="1" smtClean="0"/>
              <a:t>Depts</a:t>
            </a:r>
            <a:r>
              <a:rPr lang="en-US" dirty="0" smtClean="0"/>
              <a:t> of Health and </a:t>
            </a:r>
            <a:r>
              <a:rPr lang="en-US" dirty="0" err="1" smtClean="0"/>
              <a:t>CoGTA</a:t>
            </a:r>
            <a:r>
              <a:rPr lang="en-US" dirty="0" smtClean="0"/>
              <a:t> to </a:t>
            </a:r>
            <a:r>
              <a:rPr lang="en-US" dirty="0" err="1" smtClean="0"/>
              <a:t>minimise</a:t>
            </a:r>
            <a:r>
              <a:rPr lang="en-US" dirty="0" smtClean="0"/>
              <a:t> deaths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8326A-B222-AD43-B941-B54D5C4CD3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This is a large scale cultural practice in SA – recognised opportunity to engage a large group of males that</a:t>
            </a:r>
            <a:r>
              <a:rPr lang="en-ZA" baseline="0" dirty="0" smtClean="0"/>
              <a:t> was assumed to either traditional circumcise OR medically circumcise</a:t>
            </a:r>
          </a:p>
          <a:p>
            <a:endParaRPr lang="en-ZA" baseline="0" dirty="0" smtClean="0"/>
          </a:p>
          <a:p>
            <a:r>
              <a:rPr lang="en-ZA" baseline="0" dirty="0" smtClean="0"/>
              <a:t>Recognition that circumcision reduces potential for HIV infection</a:t>
            </a:r>
          </a:p>
          <a:p>
            <a:endParaRPr lang="en-ZA" baseline="0" dirty="0" smtClean="0"/>
          </a:p>
          <a:p>
            <a:r>
              <a:rPr lang="en-ZA" baseline="0" dirty="0" smtClean="0"/>
              <a:t>Produces a higher quality outcome – reduces death &amp; disfigurement</a:t>
            </a:r>
          </a:p>
          <a:p>
            <a:endParaRPr lang="en-ZA" baseline="0" dirty="0" smtClean="0"/>
          </a:p>
          <a:p>
            <a:r>
              <a:rPr lang="en-ZA" baseline="0" dirty="0" smtClean="0"/>
              <a:t>EC 2001 – 2006 Initiates 2262 Hospital admissions 115 deaths and 208 genital amputations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8326A-B222-AD43-B941-B54D5C4CD3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5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8326A-B222-AD43-B941-B54D5C4CD3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37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8326A-B222-AD43-B941-B54D5C4CD3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0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8326A-B222-AD43-B941-B54D5C4CD3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6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8326A-B222-AD43-B941-B54D5C4CD3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2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7B0C32E-4D2C-FE4B-A83E-345FF4E5F45F}"/>
              </a:ext>
            </a:extLst>
          </p:cNvPr>
          <p:cNvGrpSpPr/>
          <p:nvPr userDrawn="1"/>
        </p:nvGrpSpPr>
        <p:grpSpPr>
          <a:xfrm>
            <a:off x="-72296" y="6111995"/>
            <a:ext cx="12347682" cy="846842"/>
            <a:chOff x="-72296" y="6111995"/>
            <a:chExt cx="12347682" cy="846842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296" y="6111995"/>
              <a:ext cx="12347682" cy="74600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156" y="6111995"/>
              <a:ext cx="4331688" cy="84684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5D8054C-EDB7-6743-B689-BBD9ABE0FAB8}"/>
              </a:ext>
            </a:extLst>
          </p:cNvPr>
          <p:cNvGrpSpPr/>
          <p:nvPr userDrawn="1"/>
        </p:nvGrpSpPr>
        <p:grpSpPr>
          <a:xfrm>
            <a:off x="-72296" y="6111995"/>
            <a:ext cx="12347682" cy="846842"/>
            <a:chOff x="-72296" y="6111995"/>
            <a:chExt cx="12347682" cy="846842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296" y="6111995"/>
              <a:ext cx="12347682" cy="7460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156" y="6111995"/>
              <a:ext cx="4331688" cy="84684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5">
            <a:extLst>
              <a:ext uri="{FF2B5EF4-FFF2-40B4-BE49-F238E27FC236}">
                <a16:creationId xmlns="" xmlns:a16="http://schemas.microsoft.com/office/drawing/2014/main" id="{7F2F6F24-3E5E-3045-9BF7-73BBE940D6C8}"/>
              </a:ext>
            </a:extLst>
          </p:cNvPr>
          <p:cNvSpPr txBox="1">
            <a:spLocks/>
          </p:cNvSpPr>
          <p:nvPr/>
        </p:nvSpPr>
        <p:spPr>
          <a:xfrm>
            <a:off x="3095090" y="2785576"/>
            <a:ext cx="1860210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Program Initiation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January 2016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52379E78-D10D-604F-9604-8C8DB5DF579D}"/>
              </a:ext>
            </a:extLst>
          </p:cNvPr>
          <p:cNvSpPr/>
          <p:nvPr/>
        </p:nvSpPr>
        <p:spPr>
          <a:xfrm>
            <a:off x="1894200" y="4943761"/>
            <a:ext cx="585787" cy="566928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851EACF8-6640-1A43-BB5E-F28AA75BA2A5}"/>
              </a:ext>
            </a:extLst>
          </p:cNvPr>
          <p:cNvSpPr/>
          <p:nvPr/>
        </p:nvSpPr>
        <p:spPr>
          <a:xfrm>
            <a:off x="3601113" y="5035201"/>
            <a:ext cx="585787" cy="475488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641485B0-9CB2-864D-9351-DC446AEDD6F6}"/>
              </a:ext>
            </a:extLst>
          </p:cNvPr>
          <p:cNvSpPr/>
          <p:nvPr/>
        </p:nvSpPr>
        <p:spPr>
          <a:xfrm>
            <a:off x="4739055" y="1990249"/>
            <a:ext cx="585787" cy="3520440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1CE1C54C-E866-7043-AD77-15C86B9B83B5}"/>
              </a:ext>
            </a:extLst>
          </p:cNvPr>
          <p:cNvSpPr/>
          <p:nvPr/>
        </p:nvSpPr>
        <p:spPr>
          <a:xfrm>
            <a:off x="6445968" y="2886361"/>
            <a:ext cx="585787" cy="2624328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FF89373B-604F-9541-AF45-1D3992412DF3}"/>
              </a:ext>
            </a:extLst>
          </p:cNvPr>
          <p:cNvSpPr/>
          <p:nvPr/>
        </p:nvSpPr>
        <p:spPr>
          <a:xfrm>
            <a:off x="8152881" y="2913793"/>
            <a:ext cx="585787" cy="2596896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B885FA4E-FB02-3B44-970A-BB72ED500A27}"/>
              </a:ext>
            </a:extLst>
          </p:cNvPr>
          <p:cNvSpPr/>
          <p:nvPr/>
        </p:nvSpPr>
        <p:spPr>
          <a:xfrm>
            <a:off x="9859794" y="4129945"/>
            <a:ext cx="585787" cy="1380744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A663E591-BB5D-844A-B625-741941A25AD7}"/>
              </a:ext>
            </a:extLst>
          </p:cNvPr>
          <p:cNvSpPr txBox="1">
            <a:spLocks/>
          </p:cNvSpPr>
          <p:nvPr/>
        </p:nvSpPr>
        <p:spPr>
          <a:xfrm>
            <a:off x="1831979" y="4622311"/>
            <a:ext cx="710227" cy="2443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6,276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="" xmlns:a16="http://schemas.microsoft.com/office/drawing/2014/main" id="{3B7D1FDE-8A0B-0349-BDA5-A13588D7E874}"/>
              </a:ext>
            </a:extLst>
          </p:cNvPr>
          <p:cNvSpPr txBox="1">
            <a:spLocks/>
          </p:cNvSpPr>
          <p:nvPr/>
        </p:nvSpPr>
        <p:spPr>
          <a:xfrm>
            <a:off x="3538892" y="4742663"/>
            <a:ext cx="710227" cy="2443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5,270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="" xmlns:a16="http://schemas.microsoft.com/office/drawing/2014/main" id="{B58106E0-A1F6-D346-BDEF-D4B59FBE3815}"/>
              </a:ext>
            </a:extLst>
          </p:cNvPr>
          <p:cNvSpPr txBox="1">
            <a:spLocks/>
          </p:cNvSpPr>
          <p:nvPr/>
        </p:nvSpPr>
        <p:spPr>
          <a:xfrm>
            <a:off x="4608124" y="1712099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30,852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="" xmlns:a16="http://schemas.microsoft.com/office/drawing/2014/main" id="{67A65D23-BB5F-E142-BE7B-7027AE365A59}"/>
              </a:ext>
            </a:extLst>
          </p:cNvPr>
          <p:cNvSpPr txBox="1">
            <a:spLocks/>
          </p:cNvSpPr>
          <p:nvPr/>
        </p:nvSpPr>
        <p:spPr>
          <a:xfrm>
            <a:off x="6301994" y="2590048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28,649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="" xmlns:a16="http://schemas.microsoft.com/office/drawing/2014/main" id="{5843FD9F-FF8F-AD47-A18D-BC60A4133F41}"/>
              </a:ext>
            </a:extLst>
          </p:cNvPr>
          <p:cNvSpPr txBox="1">
            <a:spLocks/>
          </p:cNvSpPr>
          <p:nvPr/>
        </p:nvSpPr>
        <p:spPr>
          <a:xfrm>
            <a:off x="8008907" y="2649698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28,339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="" xmlns:a16="http://schemas.microsoft.com/office/drawing/2014/main" id="{036F60B9-E7A8-5D45-8BBA-CAFFD65EEE2D}"/>
              </a:ext>
            </a:extLst>
          </p:cNvPr>
          <p:cNvSpPr txBox="1">
            <a:spLocks/>
          </p:cNvSpPr>
          <p:nvPr/>
        </p:nvSpPr>
        <p:spPr>
          <a:xfrm>
            <a:off x="9690735" y="3846584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15,120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F349527-C800-E845-9E18-AE8AFF4E7F49}"/>
              </a:ext>
            </a:extLst>
          </p:cNvPr>
          <p:cNvSpPr/>
          <p:nvPr/>
        </p:nvSpPr>
        <p:spPr>
          <a:xfrm>
            <a:off x="871537" y="5486408"/>
            <a:ext cx="10710863" cy="471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6900" dist="23000" dir="16200000" rotWithShape="0">
              <a:schemeClr val="bg1">
                <a:lumMod val="50000"/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262F272-E39F-014C-99CB-42BD0B1EDEDD}"/>
              </a:ext>
            </a:extLst>
          </p:cNvPr>
          <p:cNvSpPr/>
          <p:nvPr/>
        </p:nvSpPr>
        <p:spPr>
          <a:xfrm>
            <a:off x="0" y="5486408"/>
            <a:ext cx="12192000" cy="642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F1947755-D2E0-834C-A8BA-2816349310A5}"/>
              </a:ext>
            </a:extLst>
          </p:cNvPr>
          <p:cNvGrpSpPr/>
          <p:nvPr/>
        </p:nvGrpSpPr>
        <p:grpSpPr>
          <a:xfrm>
            <a:off x="-72296" y="6111995"/>
            <a:ext cx="12347682" cy="846842"/>
            <a:chOff x="-72296" y="6111995"/>
            <a:chExt cx="12347682" cy="846842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4FE889E5-B808-9948-9EC2-9458F7CA73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296" y="6111995"/>
              <a:ext cx="12347682" cy="74600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C911B2F-F1E9-7040-ADB2-796828C5CF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156" y="6111995"/>
              <a:ext cx="4331688" cy="846842"/>
            </a:xfrm>
            <a:prstGeom prst="rect">
              <a:avLst/>
            </a:prstGeom>
          </p:spPr>
        </p:pic>
      </p:grp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A6EC4051-0A0C-D149-8E9E-DA11195BAEED}"/>
              </a:ext>
            </a:extLst>
          </p:cNvPr>
          <p:cNvSpPr/>
          <p:nvPr/>
        </p:nvSpPr>
        <p:spPr>
          <a:xfrm flipV="1">
            <a:off x="1176336" y="1125420"/>
            <a:ext cx="173736" cy="176238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E3A23215-0190-5C4B-B54E-9EE4BE79B7A6}"/>
              </a:ext>
            </a:extLst>
          </p:cNvPr>
          <p:cNvSpPr/>
          <p:nvPr/>
        </p:nvSpPr>
        <p:spPr>
          <a:xfrm>
            <a:off x="1176336" y="1371760"/>
            <a:ext cx="173736" cy="173736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="" xmlns:a16="http://schemas.microsoft.com/office/drawing/2014/main" id="{49FAA874-5754-BD49-BB6B-59B9906AD6ED}"/>
              </a:ext>
            </a:extLst>
          </p:cNvPr>
          <p:cNvSpPr txBox="1">
            <a:spLocks/>
          </p:cNvSpPr>
          <p:nvPr/>
        </p:nvSpPr>
        <p:spPr>
          <a:xfrm>
            <a:off x="1327120" y="1060867"/>
            <a:ext cx="588340" cy="2247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Actual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="" xmlns:a16="http://schemas.microsoft.com/office/drawing/2014/main" id="{411C2FA0-C96B-DF44-9E78-E7F09402E8ED}"/>
              </a:ext>
            </a:extLst>
          </p:cNvPr>
          <p:cNvSpPr txBox="1">
            <a:spLocks/>
          </p:cNvSpPr>
          <p:nvPr/>
        </p:nvSpPr>
        <p:spPr>
          <a:xfrm>
            <a:off x="1327119" y="1327345"/>
            <a:ext cx="710227" cy="2443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Targets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="" xmlns:a16="http://schemas.microsoft.com/office/drawing/2014/main" id="{D004BD48-EA78-354D-BB9F-B1A0F5193FEC}"/>
              </a:ext>
            </a:extLst>
          </p:cNvPr>
          <p:cNvSpPr txBox="1">
            <a:spLocks/>
          </p:cNvSpPr>
          <p:nvPr/>
        </p:nvSpPr>
        <p:spPr>
          <a:xfrm>
            <a:off x="11936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2014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2015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49E4A611-059F-354C-B870-48FFEBB1A72F}"/>
              </a:ext>
            </a:extLst>
          </p:cNvPr>
          <p:cNvSpPr txBox="1">
            <a:spLocks/>
          </p:cNvSpPr>
          <p:nvPr/>
        </p:nvSpPr>
        <p:spPr>
          <a:xfrm>
            <a:off x="29233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2015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2016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="" xmlns:a16="http://schemas.microsoft.com/office/drawing/2014/main" id="{DB3B3C4A-C60C-CF4F-BBBE-DEC3852B46F0}"/>
              </a:ext>
            </a:extLst>
          </p:cNvPr>
          <p:cNvSpPr txBox="1">
            <a:spLocks/>
          </p:cNvSpPr>
          <p:nvPr/>
        </p:nvSpPr>
        <p:spPr>
          <a:xfrm>
            <a:off x="46530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2016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2017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="" xmlns:a16="http://schemas.microsoft.com/office/drawing/2014/main" id="{0F49F61B-806E-7C45-9888-E71B1553E71B}"/>
              </a:ext>
            </a:extLst>
          </p:cNvPr>
          <p:cNvSpPr txBox="1">
            <a:spLocks/>
          </p:cNvSpPr>
          <p:nvPr/>
        </p:nvSpPr>
        <p:spPr>
          <a:xfrm>
            <a:off x="63827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2017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2018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="" xmlns:a16="http://schemas.microsoft.com/office/drawing/2014/main" id="{8EE24821-AD0F-DB40-8E9E-095C83649F97}"/>
              </a:ext>
            </a:extLst>
          </p:cNvPr>
          <p:cNvSpPr txBox="1">
            <a:spLocks/>
          </p:cNvSpPr>
          <p:nvPr/>
        </p:nvSpPr>
        <p:spPr>
          <a:xfrm>
            <a:off x="81124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2018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2019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="" xmlns:a16="http://schemas.microsoft.com/office/drawing/2014/main" id="{8AD301A7-645B-E241-A698-A3F85E991E7F}"/>
              </a:ext>
            </a:extLst>
          </p:cNvPr>
          <p:cNvSpPr txBox="1">
            <a:spLocks/>
          </p:cNvSpPr>
          <p:nvPr/>
        </p:nvSpPr>
        <p:spPr>
          <a:xfrm>
            <a:off x="98421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2019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2020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8D076C0-60FC-4344-B69C-5F8423D53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178229" flipH="1">
            <a:off x="3369802" y="2929391"/>
            <a:ext cx="2261302" cy="2261302"/>
          </a:xfrm>
          <a:prstGeom prst="rect">
            <a:avLst/>
          </a:prstGeom>
        </p:spPr>
      </p:pic>
      <p:sp>
        <p:nvSpPr>
          <p:cNvPr id="47" name="Text Placeholder 5">
            <a:extLst>
              <a:ext uri="{FF2B5EF4-FFF2-40B4-BE49-F238E27FC236}">
                <a16:creationId xmlns="" xmlns:a16="http://schemas.microsoft.com/office/drawing/2014/main" id="{7DF0227A-AF5D-4C48-AF92-F2E2F9741332}"/>
              </a:ext>
            </a:extLst>
          </p:cNvPr>
          <p:cNvSpPr txBox="1">
            <a:spLocks/>
          </p:cNvSpPr>
          <p:nvPr/>
        </p:nvSpPr>
        <p:spPr>
          <a:xfrm>
            <a:off x="5231448" y="1347835"/>
            <a:ext cx="2957391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First year expectations were higher because </a:t>
            </a:r>
            <a:r>
              <a:rPr lang="en-GB" sz="1600" dirty="0" smtClean="0"/>
              <a:t>of threatened PEPFAR retraction</a:t>
            </a:r>
            <a:endParaRPr lang="en-GB" sz="1600" dirty="0"/>
          </a:p>
        </p:txBody>
      </p:sp>
      <p:sp>
        <p:nvSpPr>
          <p:cNvPr id="48" name="Text Placeholder 5">
            <a:extLst>
              <a:ext uri="{FF2B5EF4-FFF2-40B4-BE49-F238E27FC236}">
                <a16:creationId xmlns="" xmlns:a16="http://schemas.microsoft.com/office/drawing/2014/main" id="{3560ABFF-1E19-CB49-8499-8639A4F5FA31}"/>
              </a:ext>
            </a:extLst>
          </p:cNvPr>
          <p:cNvSpPr txBox="1">
            <a:spLocks/>
          </p:cNvSpPr>
          <p:nvPr/>
        </p:nvSpPr>
        <p:spPr>
          <a:xfrm>
            <a:off x="6127076" y="2058616"/>
            <a:ext cx="2957391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Years 2 and 3 had tempered expectations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="" xmlns:a16="http://schemas.microsoft.com/office/drawing/2014/main" id="{928363F5-52EE-E543-8FE8-DF175EE597E2}"/>
              </a:ext>
            </a:extLst>
          </p:cNvPr>
          <p:cNvSpPr txBox="1">
            <a:spLocks/>
          </p:cNvSpPr>
          <p:nvPr/>
        </p:nvSpPr>
        <p:spPr>
          <a:xfrm>
            <a:off x="9259512" y="3096551"/>
            <a:ext cx="2208456" cy="7148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After program cessation, we expected a significant decrease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7887F37-64D5-524D-8FEA-B23EF837FE13}"/>
              </a:ext>
            </a:extLst>
          </p:cNvPr>
          <p:cNvSpPr/>
          <p:nvPr/>
        </p:nvSpPr>
        <p:spPr>
          <a:xfrm>
            <a:off x="4417198" y="5510689"/>
            <a:ext cx="5251804" cy="601306"/>
          </a:xfrm>
          <a:prstGeom prst="rect">
            <a:avLst/>
          </a:prstGeom>
          <a:noFill/>
          <a:ln w="28575">
            <a:solidFill>
              <a:srgbClr val="EA59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F8115F9-7386-EA45-982C-F88693B11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942244">
            <a:off x="8187199" y="2159620"/>
            <a:ext cx="2377505" cy="2377505"/>
          </a:xfrm>
          <a:prstGeom prst="rect">
            <a:avLst/>
          </a:prstGeom>
        </p:spPr>
      </p:pic>
      <p:sp>
        <p:nvSpPr>
          <p:cNvPr id="51" name="Text Placeholder 5">
            <a:extLst>
              <a:ext uri="{FF2B5EF4-FFF2-40B4-BE49-F238E27FC236}">
                <a16:creationId xmlns="" xmlns:a16="http://schemas.microsoft.com/office/drawing/2014/main" id="{C9064205-B5D4-2546-A861-30F455C84BCA}"/>
              </a:ext>
            </a:extLst>
          </p:cNvPr>
          <p:cNvSpPr txBox="1">
            <a:spLocks/>
          </p:cNvSpPr>
          <p:nvPr/>
        </p:nvSpPr>
        <p:spPr>
          <a:xfrm>
            <a:off x="9143125" y="1745045"/>
            <a:ext cx="1749464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Program Cessation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December 2018</a:t>
            </a:r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80A207D0-5ED6-654B-9C18-645AA7FC7405}"/>
              </a:ext>
            </a:extLst>
          </p:cNvPr>
          <p:cNvSpPr txBox="1">
            <a:spLocks/>
          </p:cNvSpPr>
          <p:nvPr/>
        </p:nvSpPr>
        <p:spPr>
          <a:xfrm>
            <a:off x="609600" y="179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E8303B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Expectations </a:t>
            </a:r>
            <a:r>
              <a:rPr lang="en-US" dirty="0" smtClean="0"/>
              <a:t>for VMMC </a:t>
            </a:r>
            <a:r>
              <a:rPr lang="en-US" smtClean="0"/>
              <a:t>Nkangala District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3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9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31" grpId="0"/>
      <p:bldP spid="32" grpId="0"/>
      <p:bldP spid="42" grpId="0"/>
      <p:bldP spid="43" grpId="0"/>
      <p:bldP spid="44" grpId="0"/>
      <p:bldP spid="45" grpId="0"/>
      <p:bldP spid="47" grpId="2"/>
      <p:bldP spid="47" grpId="3"/>
      <p:bldP spid="48" grpId="0"/>
      <p:bldP spid="48" grpId="1"/>
      <p:bldP spid="49" grpId="0"/>
      <p:bldP spid="12" grpId="0" animBg="1"/>
      <p:bldP spid="51" grpId="0"/>
      <p:bldP spid="5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Placeholder 5">
            <a:extLst>
              <a:ext uri="{FF2B5EF4-FFF2-40B4-BE49-F238E27FC236}">
                <a16:creationId xmlns="" xmlns:a16="http://schemas.microsoft.com/office/drawing/2014/main" id="{5C669910-D816-2542-880D-C5F6845A7E3F}"/>
              </a:ext>
            </a:extLst>
          </p:cNvPr>
          <p:cNvSpPr txBox="1">
            <a:spLocks/>
          </p:cNvSpPr>
          <p:nvPr/>
        </p:nvSpPr>
        <p:spPr>
          <a:xfrm>
            <a:off x="5245805" y="4636536"/>
            <a:ext cx="710227" cy="2443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6,188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="" xmlns:a16="http://schemas.microsoft.com/office/drawing/2014/main" id="{8EF52E1C-531E-2748-8D23-DF2515C9EBCA}"/>
              </a:ext>
            </a:extLst>
          </p:cNvPr>
          <p:cNvSpPr txBox="1">
            <a:spLocks/>
          </p:cNvSpPr>
          <p:nvPr/>
        </p:nvSpPr>
        <p:spPr>
          <a:xfrm>
            <a:off x="6870965" y="1041837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45,713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="" xmlns:a16="http://schemas.microsoft.com/office/drawing/2014/main" id="{3BD77C4D-F5D3-834F-BBB3-54D21205220F}"/>
              </a:ext>
            </a:extLst>
          </p:cNvPr>
          <p:cNvSpPr txBox="1">
            <a:spLocks/>
          </p:cNvSpPr>
          <p:nvPr/>
        </p:nvSpPr>
        <p:spPr>
          <a:xfrm>
            <a:off x="8577878" y="1243793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45,563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="" xmlns:a16="http://schemas.microsoft.com/office/drawing/2014/main" id="{244ACEE8-88C4-914A-BBDF-577A798576B8}"/>
              </a:ext>
            </a:extLst>
          </p:cNvPr>
          <p:cNvSpPr txBox="1">
            <a:spLocks/>
          </p:cNvSpPr>
          <p:nvPr/>
        </p:nvSpPr>
        <p:spPr>
          <a:xfrm>
            <a:off x="10284798" y="3064474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23,346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="" xmlns:a16="http://schemas.microsoft.com/office/drawing/2014/main" id="{D600049E-3B08-B14A-BC19-1B15FFE08CEC}"/>
              </a:ext>
            </a:extLst>
          </p:cNvPr>
          <p:cNvSpPr/>
          <p:nvPr/>
        </p:nvSpPr>
        <p:spPr>
          <a:xfrm>
            <a:off x="5308026" y="4952905"/>
            <a:ext cx="585787" cy="557784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="" xmlns:a16="http://schemas.microsoft.com/office/drawing/2014/main" id="{55EDDFEC-9100-A441-9DB1-C4846DA9D1D9}"/>
              </a:ext>
            </a:extLst>
          </p:cNvPr>
          <p:cNvSpPr/>
          <p:nvPr/>
        </p:nvSpPr>
        <p:spPr>
          <a:xfrm>
            <a:off x="7014939" y="1331881"/>
            <a:ext cx="585787" cy="4178808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>
            <a:extLst>
              <a:ext uri="{FF2B5EF4-FFF2-40B4-BE49-F238E27FC236}">
                <a16:creationId xmlns="" xmlns:a16="http://schemas.microsoft.com/office/drawing/2014/main" id="{816E437B-0CEE-B843-B285-E69CCB1060AB}"/>
              </a:ext>
            </a:extLst>
          </p:cNvPr>
          <p:cNvSpPr/>
          <p:nvPr/>
        </p:nvSpPr>
        <p:spPr>
          <a:xfrm>
            <a:off x="8721852" y="1523905"/>
            <a:ext cx="585787" cy="3986784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>
            <a:extLst>
              <a:ext uri="{FF2B5EF4-FFF2-40B4-BE49-F238E27FC236}">
                <a16:creationId xmlns="" xmlns:a16="http://schemas.microsoft.com/office/drawing/2014/main" id="{B51A4DAF-9B97-DA4C-AD5F-2B297F899975}"/>
              </a:ext>
            </a:extLst>
          </p:cNvPr>
          <p:cNvSpPr/>
          <p:nvPr/>
        </p:nvSpPr>
        <p:spPr>
          <a:xfrm>
            <a:off x="10428772" y="3370993"/>
            <a:ext cx="585787" cy="2139696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52379E78-D10D-604F-9604-8C8DB5DF579D}"/>
              </a:ext>
            </a:extLst>
          </p:cNvPr>
          <p:cNvSpPr/>
          <p:nvPr/>
        </p:nvSpPr>
        <p:spPr>
          <a:xfrm>
            <a:off x="1894200" y="4943761"/>
            <a:ext cx="585787" cy="566928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851EACF8-6640-1A43-BB5E-F28AA75BA2A5}"/>
              </a:ext>
            </a:extLst>
          </p:cNvPr>
          <p:cNvSpPr/>
          <p:nvPr/>
        </p:nvSpPr>
        <p:spPr>
          <a:xfrm>
            <a:off x="3601113" y="5035201"/>
            <a:ext cx="585787" cy="475488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641485B0-9CB2-864D-9351-DC446AEDD6F6}"/>
              </a:ext>
            </a:extLst>
          </p:cNvPr>
          <p:cNvSpPr/>
          <p:nvPr/>
        </p:nvSpPr>
        <p:spPr>
          <a:xfrm>
            <a:off x="4739055" y="1990249"/>
            <a:ext cx="585787" cy="3520440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1CE1C54C-E866-7043-AD77-15C86B9B83B5}"/>
              </a:ext>
            </a:extLst>
          </p:cNvPr>
          <p:cNvSpPr/>
          <p:nvPr/>
        </p:nvSpPr>
        <p:spPr>
          <a:xfrm>
            <a:off x="6445968" y="2886361"/>
            <a:ext cx="585787" cy="2624328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FF89373B-604F-9541-AF45-1D3992412DF3}"/>
              </a:ext>
            </a:extLst>
          </p:cNvPr>
          <p:cNvSpPr/>
          <p:nvPr/>
        </p:nvSpPr>
        <p:spPr>
          <a:xfrm>
            <a:off x="8152881" y="2913793"/>
            <a:ext cx="585787" cy="2596896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B885FA4E-FB02-3B44-970A-BB72ED500A27}"/>
              </a:ext>
            </a:extLst>
          </p:cNvPr>
          <p:cNvSpPr/>
          <p:nvPr/>
        </p:nvSpPr>
        <p:spPr>
          <a:xfrm>
            <a:off x="9859794" y="4129945"/>
            <a:ext cx="585787" cy="1380744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A663E591-BB5D-844A-B625-741941A25AD7}"/>
              </a:ext>
            </a:extLst>
          </p:cNvPr>
          <p:cNvSpPr txBox="1">
            <a:spLocks/>
          </p:cNvSpPr>
          <p:nvPr/>
        </p:nvSpPr>
        <p:spPr>
          <a:xfrm>
            <a:off x="1831979" y="4622311"/>
            <a:ext cx="710227" cy="2443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6,276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="" xmlns:a16="http://schemas.microsoft.com/office/drawing/2014/main" id="{3B7D1FDE-8A0B-0349-BDA5-A13588D7E874}"/>
              </a:ext>
            </a:extLst>
          </p:cNvPr>
          <p:cNvSpPr txBox="1">
            <a:spLocks/>
          </p:cNvSpPr>
          <p:nvPr/>
        </p:nvSpPr>
        <p:spPr>
          <a:xfrm>
            <a:off x="3538892" y="4742663"/>
            <a:ext cx="710227" cy="2443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5,270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="" xmlns:a16="http://schemas.microsoft.com/office/drawing/2014/main" id="{B58106E0-A1F6-D346-BDEF-D4B59FBE3815}"/>
              </a:ext>
            </a:extLst>
          </p:cNvPr>
          <p:cNvSpPr txBox="1">
            <a:spLocks/>
          </p:cNvSpPr>
          <p:nvPr/>
        </p:nvSpPr>
        <p:spPr>
          <a:xfrm>
            <a:off x="4608124" y="1712099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30,852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="" xmlns:a16="http://schemas.microsoft.com/office/drawing/2014/main" id="{67A65D23-BB5F-E142-BE7B-7027AE365A59}"/>
              </a:ext>
            </a:extLst>
          </p:cNvPr>
          <p:cNvSpPr txBox="1">
            <a:spLocks/>
          </p:cNvSpPr>
          <p:nvPr/>
        </p:nvSpPr>
        <p:spPr>
          <a:xfrm>
            <a:off x="6301994" y="2590048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28,649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="" xmlns:a16="http://schemas.microsoft.com/office/drawing/2014/main" id="{5843FD9F-FF8F-AD47-A18D-BC60A4133F41}"/>
              </a:ext>
            </a:extLst>
          </p:cNvPr>
          <p:cNvSpPr txBox="1">
            <a:spLocks/>
          </p:cNvSpPr>
          <p:nvPr/>
        </p:nvSpPr>
        <p:spPr>
          <a:xfrm>
            <a:off x="8008907" y="2649698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28,339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="" xmlns:a16="http://schemas.microsoft.com/office/drawing/2014/main" id="{036F60B9-E7A8-5D45-8BBA-CAFFD65EEE2D}"/>
              </a:ext>
            </a:extLst>
          </p:cNvPr>
          <p:cNvSpPr txBox="1">
            <a:spLocks/>
          </p:cNvSpPr>
          <p:nvPr/>
        </p:nvSpPr>
        <p:spPr>
          <a:xfrm>
            <a:off x="9690735" y="3846584"/>
            <a:ext cx="873734" cy="248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15,120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967"/>
            <a:ext cx="10972800" cy="1143000"/>
          </a:xfrm>
        </p:spPr>
        <p:txBody>
          <a:bodyPr/>
          <a:lstStyle/>
          <a:p>
            <a:r>
              <a:rPr lang="en-US" dirty="0"/>
              <a:t>Results for </a:t>
            </a:r>
            <a:r>
              <a:rPr lang="en-US" dirty="0" smtClean="0"/>
              <a:t>VMCC Nkangala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F349527-C800-E845-9E18-AE8AFF4E7F49}"/>
              </a:ext>
            </a:extLst>
          </p:cNvPr>
          <p:cNvSpPr/>
          <p:nvPr/>
        </p:nvSpPr>
        <p:spPr>
          <a:xfrm>
            <a:off x="871537" y="5486408"/>
            <a:ext cx="10710863" cy="471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6900" dist="23000" dir="16200000" rotWithShape="0">
              <a:schemeClr val="bg1">
                <a:lumMod val="50000"/>
                <a:alpha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262F272-E39F-014C-99CB-42BD0B1EDEDD}"/>
              </a:ext>
            </a:extLst>
          </p:cNvPr>
          <p:cNvSpPr/>
          <p:nvPr/>
        </p:nvSpPr>
        <p:spPr>
          <a:xfrm>
            <a:off x="0" y="5486408"/>
            <a:ext cx="12192000" cy="642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F1947755-D2E0-834C-A8BA-2816349310A5}"/>
              </a:ext>
            </a:extLst>
          </p:cNvPr>
          <p:cNvGrpSpPr/>
          <p:nvPr/>
        </p:nvGrpSpPr>
        <p:grpSpPr>
          <a:xfrm>
            <a:off x="-72296" y="6111995"/>
            <a:ext cx="12347682" cy="846842"/>
            <a:chOff x="-72296" y="6111995"/>
            <a:chExt cx="12347682" cy="846842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4FE889E5-B808-9948-9EC2-9458F7CA73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296" y="6111995"/>
              <a:ext cx="12347682" cy="74600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C911B2F-F1E9-7040-ADB2-796828C5CF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156" y="6111995"/>
              <a:ext cx="4331688" cy="846842"/>
            </a:xfrm>
            <a:prstGeom prst="rect">
              <a:avLst/>
            </a:prstGeom>
          </p:spPr>
        </p:pic>
      </p:grp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A6EC4051-0A0C-D149-8E9E-DA11195BAEED}"/>
              </a:ext>
            </a:extLst>
          </p:cNvPr>
          <p:cNvSpPr/>
          <p:nvPr/>
        </p:nvSpPr>
        <p:spPr>
          <a:xfrm flipV="1">
            <a:off x="1176336" y="1125420"/>
            <a:ext cx="173736" cy="176238"/>
          </a:xfrm>
          <a:prstGeom prst="roundRect">
            <a:avLst/>
          </a:prstGeom>
          <a:solidFill>
            <a:srgbClr val="EA592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E3A23215-0190-5C4B-B54E-9EE4BE79B7A6}"/>
              </a:ext>
            </a:extLst>
          </p:cNvPr>
          <p:cNvSpPr/>
          <p:nvPr/>
        </p:nvSpPr>
        <p:spPr>
          <a:xfrm>
            <a:off x="1176336" y="1371760"/>
            <a:ext cx="173736" cy="173736"/>
          </a:xfrm>
          <a:prstGeom prst="roundRect">
            <a:avLst/>
          </a:prstGeom>
          <a:solidFill>
            <a:srgbClr val="42745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="" xmlns:a16="http://schemas.microsoft.com/office/drawing/2014/main" id="{49FAA874-5754-BD49-BB6B-59B9906AD6ED}"/>
              </a:ext>
            </a:extLst>
          </p:cNvPr>
          <p:cNvSpPr txBox="1">
            <a:spLocks/>
          </p:cNvSpPr>
          <p:nvPr/>
        </p:nvSpPr>
        <p:spPr>
          <a:xfrm>
            <a:off x="1327120" y="1060867"/>
            <a:ext cx="588340" cy="2247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Actual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="" xmlns:a16="http://schemas.microsoft.com/office/drawing/2014/main" id="{411C2FA0-C96B-DF44-9E78-E7F09402E8ED}"/>
              </a:ext>
            </a:extLst>
          </p:cNvPr>
          <p:cNvSpPr txBox="1">
            <a:spLocks/>
          </p:cNvSpPr>
          <p:nvPr/>
        </p:nvSpPr>
        <p:spPr>
          <a:xfrm>
            <a:off x="1327119" y="1327345"/>
            <a:ext cx="710227" cy="2443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Targets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="" xmlns:a16="http://schemas.microsoft.com/office/drawing/2014/main" id="{D004BD48-EA78-354D-BB9F-B1A0F5193FEC}"/>
              </a:ext>
            </a:extLst>
          </p:cNvPr>
          <p:cNvSpPr txBox="1">
            <a:spLocks/>
          </p:cNvSpPr>
          <p:nvPr/>
        </p:nvSpPr>
        <p:spPr>
          <a:xfrm>
            <a:off x="11936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2014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2015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="" xmlns:a16="http://schemas.microsoft.com/office/drawing/2014/main" id="{49E4A611-059F-354C-B870-48FFEBB1A72F}"/>
              </a:ext>
            </a:extLst>
          </p:cNvPr>
          <p:cNvSpPr txBox="1">
            <a:spLocks/>
          </p:cNvSpPr>
          <p:nvPr/>
        </p:nvSpPr>
        <p:spPr>
          <a:xfrm>
            <a:off x="29233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2015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2016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="" xmlns:a16="http://schemas.microsoft.com/office/drawing/2014/main" id="{DB3B3C4A-C60C-CF4F-BBBE-DEC3852B46F0}"/>
              </a:ext>
            </a:extLst>
          </p:cNvPr>
          <p:cNvSpPr txBox="1">
            <a:spLocks/>
          </p:cNvSpPr>
          <p:nvPr/>
        </p:nvSpPr>
        <p:spPr>
          <a:xfrm>
            <a:off x="46530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2016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2017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="" xmlns:a16="http://schemas.microsoft.com/office/drawing/2014/main" id="{0F49F61B-806E-7C45-9888-E71B1553E71B}"/>
              </a:ext>
            </a:extLst>
          </p:cNvPr>
          <p:cNvSpPr txBox="1">
            <a:spLocks/>
          </p:cNvSpPr>
          <p:nvPr/>
        </p:nvSpPr>
        <p:spPr>
          <a:xfrm>
            <a:off x="63827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2017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2018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="" xmlns:a16="http://schemas.microsoft.com/office/drawing/2014/main" id="{8EE24821-AD0F-DB40-8E9E-095C83649F97}"/>
              </a:ext>
            </a:extLst>
          </p:cNvPr>
          <p:cNvSpPr txBox="1">
            <a:spLocks/>
          </p:cNvSpPr>
          <p:nvPr/>
        </p:nvSpPr>
        <p:spPr>
          <a:xfrm>
            <a:off x="81124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2018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2019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="" xmlns:a16="http://schemas.microsoft.com/office/drawing/2014/main" id="{8AD301A7-645B-E241-A698-A3F85E991E7F}"/>
              </a:ext>
            </a:extLst>
          </p:cNvPr>
          <p:cNvSpPr txBox="1">
            <a:spLocks/>
          </p:cNvSpPr>
          <p:nvPr/>
        </p:nvSpPr>
        <p:spPr>
          <a:xfrm>
            <a:off x="9842116" y="5582660"/>
            <a:ext cx="1329382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April 2019 –</a:t>
            </a:r>
          </a:p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March 2020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7887F37-64D5-524D-8FEA-B23EF837FE13}"/>
              </a:ext>
            </a:extLst>
          </p:cNvPr>
          <p:cNvSpPr/>
          <p:nvPr/>
        </p:nvSpPr>
        <p:spPr>
          <a:xfrm>
            <a:off x="4417198" y="5510689"/>
            <a:ext cx="5251804" cy="601306"/>
          </a:xfrm>
          <a:prstGeom prst="rect">
            <a:avLst/>
          </a:prstGeom>
          <a:noFill/>
          <a:ln w="28575">
            <a:solidFill>
              <a:srgbClr val="EA59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5">
            <a:extLst>
              <a:ext uri="{FF2B5EF4-FFF2-40B4-BE49-F238E27FC236}">
                <a16:creationId xmlns="" xmlns:a16="http://schemas.microsoft.com/office/drawing/2014/main" id="{5C2B9F3F-3E45-0C46-A535-BBCB063D7539}"/>
              </a:ext>
            </a:extLst>
          </p:cNvPr>
          <p:cNvSpPr txBox="1">
            <a:spLocks/>
          </p:cNvSpPr>
          <p:nvPr/>
        </p:nvSpPr>
        <p:spPr>
          <a:xfrm>
            <a:off x="5432119" y="1811312"/>
            <a:ext cx="2957391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First year actual results were significantly lower than target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="" xmlns:a16="http://schemas.microsoft.com/office/drawing/2014/main" id="{F82E15B1-BFD5-D64E-A3EE-8BF1D3FB6F38}"/>
              </a:ext>
            </a:extLst>
          </p:cNvPr>
          <p:cNvSpPr txBox="1">
            <a:spLocks/>
          </p:cNvSpPr>
          <p:nvPr/>
        </p:nvSpPr>
        <p:spPr>
          <a:xfrm>
            <a:off x="9431949" y="1615456"/>
            <a:ext cx="2564293" cy="5845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Second and third year actual results vastly exceeded expectations</a:t>
            </a:r>
          </a:p>
        </p:txBody>
      </p:sp>
      <p:sp>
        <p:nvSpPr>
          <p:cNvPr id="63" name="Text Placeholder 5">
            <a:extLst>
              <a:ext uri="{FF2B5EF4-FFF2-40B4-BE49-F238E27FC236}">
                <a16:creationId xmlns="" xmlns:a16="http://schemas.microsoft.com/office/drawing/2014/main" id="{F20B6C6A-1536-4F42-9ACB-E11EE35571BA}"/>
              </a:ext>
            </a:extLst>
          </p:cNvPr>
          <p:cNvSpPr txBox="1">
            <a:spLocks/>
          </p:cNvSpPr>
          <p:nvPr/>
        </p:nvSpPr>
        <p:spPr>
          <a:xfrm>
            <a:off x="9439518" y="1623695"/>
            <a:ext cx="2564293" cy="11098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20"/>
              </a:lnSpc>
              <a:spcBef>
                <a:spcPts val="0"/>
              </a:spcBef>
              <a:buNone/>
            </a:pPr>
            <a:r>
              <a:rPr lang="en-GB" sz="1600" dirty="0"/>
              <a:t>The effects of the programme are still continuing after programme cessation</a:t>
            </a:r>
          </a:p>
        </p:txBody>
      </p:sp>
    </p:spTree>
    <p:extLst>
      <p:ext uri="{BB962C8B-B14F-4D97-AF65-F5344CB8AC3E}">
        <p14:creationId xmlns:p14="http://schemas.microsoft.com/office/powerpoint/2010/main" val="2178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59" grpId="0"/>
      <p:bldP spid="60" grpId="0"/>
      <p:bldP spid="52" grpId="0" animBg="1"/>
      <p:bldP spid="53" grpId="0" animBg="1"/>
      <p:bldP spid="54" grpId="0" animBg="1"/>
      <p:bldP spid="55" grpId="0" animBg="1"/>
      <p:bldP spid="61" grpId="0"/>
      <p:bldP spid="61" grpId="1"/>
      <p:bldP spid="62" grpId="0"/>
      <p:bldP spid="62" grpId="1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Continued impact likely a result of community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Planning</a:t>
            </a:r>
          </a:p>
          <a:p>
            <a:pPr lvl="1"/>
            <a:r>
              <a:rPr lang="en-US" sz="2000" dirty="0"/>
              <a:t>Lead time of 6 to 12 months</a:t>
            </a:r>
          </a:p>
          <a:p>
            <a:r>
              <a:rPr lang="en-US" sz="2400" dirty="0"/>
              <a:t>Community and cultural acceptance</a:t>
            </a:r>
          </a:p>
          <a:p>
            <a:pPr lvl="1"/>
            <a:r>
              <a:rPr lang="en-US" sz="2000" dirty="0"/>
              <a:t>Negotiations and understanding cultural acceptance, clarity, and delineation of purpose</a:t>
            </a:r>
          </a:p>
          <a:p>
            <a:r>
              <a:rPr lang="en-US" sz="2400" dirty="0"/>
              <a:t>Benefits of dual reporting – PEPFAR / </a:t>
            </a:r>
            <a:r>
              <a:rPr lang="en-US" sz="2400" dirty="0" smtClean="0"/>
              <a:t>DHIS </a:t>
            </a:r>
            <a:r>
              <a:rPr lang="en-US" sz="2400" dirty="0"/>
              <a:t>systems</a:t>
            </a:r>
          </a:p>
          <a:p>
            <a:r>
              <a:rPr lang="en-US" sz="2400" dirty="0"/>
              <a:t>System alignment and feedback</a:t>
            </a:r>
          </a:p>
          <a:p>
            <a:r>
              <a:rPr lang="en-US" sz="2400" dirty="0"/>
              <a:t>Minimized bureaucracy and responsiveness</a:t>
            </a:r>
          </a:p>
        </p:txBody>
      </p:sp>
    </p:spTree>
    <p:extLst>
      <p:ext uri="{BB962C8B-B14F-4D97-AF65-F5344CB8AC3E}">
        <p14:creationId xmlns:p14="http://schemas.microsoft.com/office/powerpoint/2010/main" val="24778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5F9D6A-1C29-A34C-AAF2-ED3C92D7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82DED5-28E8-3C4A-8D55-EB0A7172A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KwaNdebele</a:t>
            </a:r>
            <a:r>
              <a:rPr lang="en-US" dirty="0"/>
              <a:t> cultural leaders, </a:t>
            </a:r>
            <a:r>
              <a:rPr lang="en-US" dirty="0" smtClean="0"/>
              <a:t>initiation </a:t>
            </a:r>
            <a:r>
              <a:rPr lang="en-US" dirty="0"/>
              <a:t>school leaders and </a:t>
            </a:r>
            <a:r>
              <a:rPr lang="en-US" dirty="0" smtClean="0"/>
              <a:t>initiates</a:t>
            </a:r>
          </a:p>
          <a:p>
            <a:r>
              <a:rPr lang="en-US" dirty="0" err="1"/>
              <a:t>Mr</a:t>
            </a:r>
            <a:r>
              <a:rPr lang="en-US" dirty="0"/>
              <a:t> Ayanda </a:t>
            </a:r>
            <a:r>
              <a:rPr lang="en-US" dirty="0" err="1"/>
              <a:t>Nquketo</a:t>
            </a:r>
            <a:endParaRPr lang="en-US" dirty="0"/>
          </a:p>
          <a:p>
            <a:r>
              <a:rPr lang="en-US" dirty="0" err="1" smtClean="0"/>
              <a:t>Ingoma</a:t>
            </a:r>
            <a:r>
              <a:rPr lang="en-US" dirty="0" smtClean="0"/>
              <a:t> </a:t>
            </a:r>
            <a:r>
              <a:rPr lang="en-US" dirty="0"/>
              <a:t>Forum</a:t>
            </a:r>
          </a:p>
          <a:p>
            <a:r>
              <a:rPr lang="en-US" dirty="0" smtClean="0"/>
              <a:t>Right </a:t>
            </a:r>
            <a:r>
              <a:rPr lang="en-US" dirty="0"/>
              <a:t>to Care </a:t>
            </a:r>
            <a:r>
              <a:rPr lang="en-US" dirty="0" smtClean="0"/>
              <a:t>NGO</a:t>
            </a:r>
          </a:p>
          <a:p>
            <a:r>
              <a:rPr lang="en-US" smtClean="0"/>
              <a:t>NDOH &amp; CHAI </a:t>
            </a:r>
            <a:r>
              <a:rPr lang="en-US" dirty="0" smtClean="0"/>
              <a:t>VMMC Support Teams</a:t>
            </a:r>
            <a:endParaRPr lang="en-US" dirty="0"/>
          </a:p>
          <a:p>
            <a:r>
              <a:rPr lang="en-US" dirty="0" smtClean="0"/>
              <a:t>Bill </a:t>
            </a:r>
            <a:r>
              <a:rPr lang="en-US" dirty="0"/>
              <a:t>&amp; Melinda Gates Foundation</a:t>
            </a:r>
          </a:p>
        </p:txBody>
      </p:sp>
    </p:spTree>
    <p:extLst>
      <p:ext uri="{BB962C8B-B14F-4D97-AF65-F5344CB8AC3E}">
        <p14:creationId xmlns:p14="http://schemas.microsoft.com/office/powerpoint/2010/main" val="37840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Improving uptake for Voluntary Male Medical Circumcision in traditional initiation settings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7429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Kevin Bellis, Clinton Health Access Initiative, South Africa</a:t>
            </a:r>
          </a:p>
          <a:p>
            <a:r>
              <a:rPr lang="en-US" dirty="0"/>
              <a:t>Collen </a:t>
            </a:r>
            <a:r>
              <a:rPr lang="en-US" dirty="0" err="1"/>
              <a:t>Bonnecwe</a:t>
            </a:r>
            <a:r>
              <a:rPr lang="en-US" dirty="0"/>
              <a:t>, National Department of Health, South Africa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9E7E33B-5BAE-6E4C-93A8-EDE467186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82" y="4963158"/>
            <a:ext cx="2374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66F04C9-1262-B845-897E-2620316CE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156" y="4914898"/>
            <a:ext cx="1776413" cy="94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 Initiation in South Africa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3530"/>
            <a:ext cx="4844716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Male rites of passage are not standardized across South Africa</a:t>
            </a:r>
          </a:p>
          <a:p>
            <a:r>
              <a:rPr lang="en-US" sz="2400" dirty="0"/>
              <a:t>Mixed cultural and religious practices vary by Province</a:t>
            </a:r>
          </a:p>
          <a:p>
            <a:r>
              <a:rPr lang="en-US" sz="2400" dirty="0"/>
              <a:t>Secrecy in cultural practices are only now becoming more open as post-apartheid legacy and gender norms are challenged</a:t>
            </a:r>
          </a:p>
          <a:p>
            <a:r>
              <a:rPr lang="en-US" sz="2400" dirty="0"/>
              <a:t>Increasing community pressure to reduce death and disfigurement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876D96-A745-C643-8994-D8110692F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78" y="1273261"/>
            <a:ext cx="6495814" cy="47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2808" y="-910079"/>
            <a:ext cx="5014696" cy="427456"/>
          </a:xfrm>
        </p:spPr>
        <p:txBody>
          <a:bodyPr/>
          <a:lstStyle/>
          <a:p>
            <a:r>
              <a:rPr lang="en-GB" dirty="0"/>
              <a:t>Medical risks are well known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D3AC05F-730E-7744-A1A7-A49C6F50AA0B}"/>
              </a:ext>
            </a:extLst>
          </p:cNvPr>
          <p:cNvGrpSpPr/>
          <p:nvPr/>
        </p:nvGrpSpPr>
        <p:grpSpPr>
          <a:xfrm>
            <a:off x="-72296" y="6111995"/>
            <a:ext cx="12347682" cy="846842"/>
            <a:chOff x="-72296" y="6111995"/>
            <a:chExt cx="12347682" cy="846842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A5DD02DD-0AA9-6241-AC35-A57A6908E2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296" y="6111995"/>
              <a:ext cx="12347682" cy="7460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DC78EEEA-5C3B-E442-9E10-454A723FF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156" y="6111995"/>
              <a:ext cx="4331688" cy="84684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26291F-140F-1649-8407-4D8BB6DE9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844" y="0"/>
            <a:ext cx="3930156" cy="329962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3AFCF5-A735-734B-8E5C-EEA5C1E62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334" y="1"/>
            <a:ext cx="6214860" cy="3116991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3FA7DE-241C-5B4E-A78B-4408C089F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928" y="775567"/>
            <a:ext cx="4981916" cy="539255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="" xmlns:a16="http://schemas.microsoft.com/office/drawing/2014/main" id="{8809FA49-02B5-3246-9ADB-F2DCAD336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158" y="3051133"/>
            <a:ext cx="3340170" cy="3829495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FDB2086-F838-AB49-82A1-231BB0473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928" y="5578327"/>
            <a:ext cx="4368771" cy="181333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671DECA-65F3-0B41-8BAE-BD03FB970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9643" y="3558376"/>
            <a:ext cx="4522357" cy="329962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931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Rationale for introduction </a:t>
            </a:r>
            <a:r>
              <a:rPr lang="en-US"/>
              <a:t>of </a:t>
            </a:r>
            <a:r>
              <a:rPr lang="en-US" smtClean="0"/>
              <a:t>VMMC </a:t>
            </a:r>
            <a:r>
              <a:rPr lang="en-US" dirty="0"/>
              <a:t>into traditional initiations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Large scale cultural practice in SA male population</a:t>
            </a:r>
          </a:p>
          <a:p>
            <a:r>
              <a:rPr lang="en-US" sz="2400" dirty="0" smtClean="0"/>
              <a:t>Medical Circumcision (involving full removal of foreskin) can reduce </a:t>
            </a:r>
            <a:r>
              <a:rPr lang="en-US" sz="2400" dirty="0"/>
              <a:t>HIV i</a:t>
            </a:r>
            <a:r>
              <a:rPr lang="en-US" sz="2400" dirty="0" smtClean="0"/>
              <a:t>nfections</a:t>
            </a:r>
            <a:endParaRPr lang="en-US" sz="2400" dirty="0"/>
          </a:p>
          <a:p>
            <a:r>
              <a:rPr lang="en-US" sz="2400" dirty="0"/>
              <a:t>Reduce rates of death and </a:t>
            </a:r>
            <a:r>
              <a:rPr lang="en-US" sz="2400" dirty="0" smtClean="0"/>
              <a:t>disfigurement through traditional circumcision</a:t>
            </a:r>
            <a:endParaRPr lang="en-US" sz="2400" dirty="0"/>
          </a:p>
          <a:p>
            <a:r>
              <a:rPr lang="en-US" sz="2400" dirty="0" smtClean="0"/>
              <a:t>Synchronicity </a:t>
            </a:r>
            <a:r>
              <a:rPr lang="en-US" sz="2400" dirty="0"/>
              <a:t>with initiation cycle in winter 2017 (April to September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Meet changing needs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678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="" xmlns:a16="http://schemas.microsoft.com/office/drawing/2014/main" id="{E12551D2-31AE-5D42-B541-57C1C32EA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4"/>
            <a:ext cx="12192000" cy="6235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397" y="428625"/>
            <a:ext cx="3729368" cy="720726"/>
          </a:xfrm>
        </p:spPr>
        <p:txBody>
          <a:bodyPr/>
          <a:lstStyle/>
          <a:p>
            <a:r>
              <a:rPr lang="en-GB" dirty="0"/>
              <a:t>South Africa General Overview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="" xmlns:a16="http://schemas.microsoft.com/office/drawing/2014/main" id="{6727B8E6-8662-3F4F-B644-B3E10C35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397" y="1346994"/>
            <a:ext cx="3729368" cy="46910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Mixed cultural and religious practices vary by Province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D3AC05F-730E-7744-A1A7-A49C6F50AA0B}"/>
              </a:ext>
            </a:extLst>
          </p:cNvPr>
          <p:cNvGrpSpPr/>
          <p:nvPr/>
        </p:nvGrpSpPr>
        <p:grpSpPr>
          <a:xfrm>
            <a:off x="-72296" y="6111995"/>
            <a:ext cx="12347682" cy="846842"/>
            <a:chOff x="-72296" y="6111995"/>
            <a:chExt cx="12347682" cy="846842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A5DD02DD-0AA9-6241-AC35-A57A6908E2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296" y="6111995"/>
              <a:ext cx="12347682" cy="7460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DC78EEEA-5C3B-E442-9E10-454A723FF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156" y="6111995"/>
              <a:ext cx="4331688" cy="846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45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="" xmlns:a16="http://schemas.microsoft.com/office/drawing/2014/main" id="{6A7BE16E-D38B-DE44-BB19-DFE8ADF0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4"/>
            <a:ext cx="12192000" cy="6235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397" y="428625"/>
            <a:ext cx="3729368" cy="72072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Based on initial research Intervention  potentially targeted </a:t>
            </a:r>
            <a:r>
              <a:rPr lang="en-GB" dirty="0"/>
              <a:t>in</a:t>
            </a:r>
            <a:br>
              <a:rPr lang="en-GB" dirty="0"/>
            </a:br>
            <a:r>
              <a:rPr lang="en-GB" dirty="0"/>
              <a:t>three Provinces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28208349-5026-D440-9368-88B726637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397" y="1346994"/>
            <a:ext cx="3729368" cy="4691063"/>
          </a:xfrm>
        </p:spPr>
        <p:txBody>
          <a:bodyPr/>
          <a:lstStyle/>
          <a:p>
            <a:r>
              <a:rPr lang="en-GB" dirty="0" smtClean="0"/>
              <a:t>Eastern Cape – largest  number of traditional circumcision schools</a:t>
            </a:r>
          </a:p>
          <a:p>
            <a:endParaRPr lang="en-GB" dirty="0" smtClean="0"/>
          </a:p>
          <a:p>
            <a:r>
              <a:rPr lang="en-GB" dirty="0" smtClean="0"/>
              <a:t>Limpopo – traditional circumcisions but with different cultural groups in one province</a:t>
            </a:r>
          </a:p>
          <a:p>
            <a:endParaRPr lang="en-GB" dirty="0"/>
          </a:p>
          <a:p>
            <a:r>
              <a:rPr lang="en-GB" dirty="0" smtClean="0"/>
              <a:t>Mpumalanga – traditional circumcision in a single cultural 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893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="" xmlns:a16="http://schemas.microsoft.com/office/drawing/2014/main" id="{DFA59CE2-0DAD-9147-8BDD-01D78FCD3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4"/>
            <a:ext cx="12192000" cy="6235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397" y="428625"/>
            <a:ext cx="3729368" cy="720726"/>
          </a:xfrm>
        </p:spPr>
        <p:txBody>
          <a:bodyPr/>
          <a:lstStyle/>
          <a:p>
            <a:r>
              <a:rPr lang="en-GB" dirty="0"/>
              <a:t>Presenting data for</a:t>
            </a:r>
            <a:br>
              <a:rPr lang="en-GB" dirty="0"/>
            </a:br>
            <a:r>
              <a:rPr lang="en-GB" dirty="0"/>
              <a:t>Nkangala District, Mpumalanga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28208349-5026-D440-9368-88B726637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397" y="1346994"/>
            <a:ext cx="3729368" cy="46910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Ndebele Communities run on four year initiation school cycles in this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Males initiated away from communities &amp; health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Initiation process may last several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These are ‘closed’ initiation communities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036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="" xmlns:a16="http://schemas.microsoft.com/office/drawing/2014/main" id="{DFA59CE2-0DAD-9147-8BDD-01D78FCD3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4"/>
            <a:ext cx="12192000" cy="6235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397" y="428625"/>
            <a:ext cx="3729368" cy="720726"/>
          </a:xfrm>
        </p:spPr>
        <p:txBody>
          <a:bodyPr/>
          <a:lstStyle/>
          <a:p>
            <a:r>
              <a:rPr lang="en-GB" dirty="0"/>
              <a:t>Key Factors for addressing traditional initiation integration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28208349-5026-D440-9368-88B726637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397" y="1346994"/>
            <a:ext cx="3729368" cy="469106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Discussions/Negotiations </a:t>
            </a:r>
            <a:r>
              <a:rPr lang="en-GB" dirty="0"/>
              <a:t>with </a:t>
            </a:r>
            <a:r>
              <a:rPr lang="en-GB" b="1" dirty="0">
                <a:solidFill>
                  <a:srgbClr val="E8303B"/>
                </a:solidFill>
              </a:rPr>
              <a:t>traditional leaders </a:t>
            </a:r>
            <a:r>
              <a:rPr lang="en-GB" dirty="0"/>
              <a:t>focused on benefits of HIV prevention in their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Discussions/Negotiations </a:t>
            </a:r>
            <a:r>
              <a:rPr lang="en-GB" dirty="0"/>
              <a:t>with leaders of </a:t>
            </a:r>
            <a:r>
              <a:rPr lang="en-GB" b="1" dirty="0">
                <a:solidFill>
                  <a:srgbClr val="E8303B"/>
                </a:solidFill>
              </a:rPr>
              <a:t>traditional initiation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Recognition of the </a:t>
            </a:r>
            <a:r>
              <a:rPr lang="en-GB" b="1" dirty="0" err="1">
                <a:solidFill>
                  <a:srgbClr val="E8303B"/>
                </a:solidFill>
              </a:rPr>
              <a:t>Ingoma</a:t>
            </a:r>
            <a:r>
              <a:rPr lang="en-GB" b="1" dirty="0">
                <a:solidFill>
                  <a:srgbClr val="E8303B"/>
                </a:solidFill>
              </a:rPr>
              <a:t> Forum </a:t>
            </a:r>
            <a:r>
              <a:rPr lang="en-GB" dirty="0"/>
              <a:t>in Mpumalanga Province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Recruitment of </a:t>
            </a:r>
            <a:r>
              <a:rPr lang="en-GB" b="1" dirty="0">
                <a:solidFill>
                  <a:srgbClr val="E8303B"/>
                </a:solidFill>
              </a:rPr>
              <a:t>male staff </a:t>
            </a:r>
            <a:r>
              <a:rPr lang="en-GB" dirty="0"/>
              <a:t>(who had be initiated themselves) to undertake care from service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Outreach from </a:t>
            </a:r>
            <a:r>
              <a:rPr lang="en-GB" dirty="0" err="1" smtClean="0"/>
              <a:t>Ingoma</a:t>
            </a:r>
            <a:r>
              <a:rPr lang="en-GB" dirty="0" smtClean="0"/>
              <a:t> Forum &amp; CHAI </a:t>
            </a:r>
            <a:r>
              <a:rPr lang="en-GB" dirty="0"/>
              <a:t>to support </a:t>
            </a:r>
            <a:r>
              <a:rPr lang="en-GB" b="1" dirty="0">
                <a:solidFill>
                  <a:srgbClr val="E8303B"/>
                </a:solidFill>
              </a:rPr>
              <a:t>initiation camp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E8303B"/>
              </a:solidFill>
            </a:endParaRPr>
          </a:p>
          <a:p>
            <a:endParaRPr lang="en-GB" b="1" dirty="0">
              <a:solidFill>
                <a:srgbClr val="E8303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Integration with PEPFAR Service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collection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Data collection nodes at sub-district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Provision of surgical kits to PEPFAR / </a:t>
            </a:r>
            <a:r>
              <a:rPr lang="en-GB" dirty="0" err="1"/>
              <a:t>Ingoma</a:t>
            </a:r>
            <a:r>
              <a:rPr lang="en-GB" dirty="0"/>
              <a:t> Forum staff to undertake MMC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Surgical </a:t>
            </a:r>
            <a:r>
              <a:rPr lang="en-GB" smtClean="0"/>
              <a:t>reviews undertaken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E8303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303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18550</TotalTime>
  <Words>701</Words>
  <Application>Microsoft Office PowerPoint</Application>
  <PresentationFormat>Custom</PresentationFormat>
  <Paragraphs>139</Paragraphs>
  <Slides>13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AIDS 2016_Template</vt:lpstr>
      <vt:lpstr>PowerPoint Presentation</vt:lpstr>
      <vt:lpstr>Improving uptake for Voluntary Male Medical Circumcision in traditional initiation settings</vt:lpstr>
      <vt:lpstr>Traditional Initiation in South Africa</vt:lpstr>
      <vt:lpstr>Medical risks are well known</vt:lpstr>
      <vt:lpstr>Rationale for introduction of VMMC into traditional initiations</vt:lpstr>
      <vt:lpstr>South Africa General Overview</vt:lpstr>
      <vt:lpstr>Based on initial research Intervention  potentially targeted in three Provinces</vt:lpstr>
      <vt:lpstr>Presenting data for Nkangala District, Mpumalanga</vt:lpstr>
      <vt:lpstr>Key Factors for addressing traditional initiation integration</vt:lpstr>
      <vt:lpstr>PowerPoint Presentation</vt:lpstr>
      <vt:lpstr>Results for VMCC Nkangala</vt:lpstr>
      <vt:lpstr>Continued impact likely a result of community involvement</vt:lpstr>
      <vt:lpstr>Acknowledgements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Kevin Bellis</cp:lastModifiedBy>
  <cp:revision>83</cp:revision>
  <cp:lastPrinted>2017-01-16T15:31:13Z</cp:lastPrinted>
  <dcterms:created xsi:type="dcterms:W3CDTF">2017-01-13T09:09:35Z</dcterms:created>
  <dcterms:modified xsi:type="dcterms:W3CDTF">2019-07-22T11:25:23Z</dcterms:modified>
</cp:coreProperties>
</file>