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3"/>
  </p:notesMasterIdLst>
  <p:sldIdLst>
    <p:sldId id="256" r:id="rId2"/>
    <p:sldId id="279" r:id="rId3"/>
    <p:sldId id="277" r:id="rId4"/>
    <p:sldId id="287" r:id="rId5"/>
    <p:sldId id="1056" r:id="rId6"/>
    <p:sldId id="1054" r:id="rId7"/>
    <p:sldId id="1058" r:id="rId8"/>
    <p:sldId id="888" r:id="rId9"/>
    <p:sldId id="1071" r:id="rId10"/>
    <p:sldId id="1072" r:id="rId11"/>
    <p:sldId id="1036" r:id="rId12"/>
    <p:sldId id="263" r:id="rId13"/>
    <p:sldId id="763" r:id="rId14"/>
    <p:sldId id="1039" r:id="rId15"/>
    <p:sldId id="259" r:id="rId16"/>
    <p:sldId id="1075" r:id="rId17"/>
    <p:sldId id="887" r:id="rId18"/>
    <p:sldId id="266" r:id="rId19"/>
    <p:sldId id="877" r:id="rId20"/>
    <p:sldId id="1078" r:id="rId21"/>
    <p:sldId id="1079" r:id="rId22"/>
  </p:sldIdLst>
  <p:sldSz cx="12192000" cy="6858000"/>
  <p:notesSz cx="6858000" cy="9144000"/>
  <p:defaultTextStyle>
    <a:defPPr>
      <a:defRPr lang="en-US"/>
    </a:defPPr>
    <a:lvl1pPr marL="0" algn="l" defTabSz="109596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7987" algn="l" defTabSz="109596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5964" algn="l" defTabSz="109596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3941" algn="l" defTabSz="109596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1931" algn="l" defTabSz="109596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39899" algn="l" defTabSz="109596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87881" algn="l" defTabSz="109596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35872" algn="l" defTabSz="109596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3857" algn="l" defTabSz="1095964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oel Gallant" initials="JG" lastIdx="10" clrIdx="6"/>
  <p:cmAuthor id="1" name="Christoph Spinner" initials="CS" lastIdx="37" clrIdx="0"/>
  <p:cmAuthor id="8" name="Erik Berglund" initials="EB" lastIdx="5" clrIdx="7"/>
  <p:cmAuthor id="2" name="Sean Collins" initials="SC" lastIdx="2" clrIdx="1"/>
  <p:cmAuthor id="9" name="Anita Mathias" initials="AM" lastIdx="8" clrIdx="8"/>
  <p:cmAuthor id="3" name="Sophia Majeed" initials="SM" lastIdx="4" clrIdx="2"/>
  <p:cmAuthor id="4" name="Moupali Das" initials="MD" lastIdx="12" clrIdx="3"/>
  <p:cmAuthor id="5" name="Christian Callebaut" initials="CC" lastIdx="17" clrIdx="4"/>
  <p:cmAuthor id="6" name="Terry Farrow" initials="TF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BA6"/>
    <a:srgbClr val="FFC000"/>
    <a:srgbClr val="1DC5B1"/>
    <a:srgbClr val="00358A"/>
    <a:srgbClr val="DC460B"/>
    <a:srgbClr val="FB9729"/>
    <a:srgbClr val="921035"/>
    <a:srgbClr val="0045B4"/>
    <a:srgbClr val="13A7D5"/>
    <a:srgbClr val="96C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7" autoAdjust="0"/>
    <p:restoredTop sz="88255" autoAdjust="0"/>
  </p:normalViewPr>
  <p:slideViewPr>
    <p:cSldViewPr snapToGrid="0">
      <p:cViewPr varScale="1">
        <p:scale>
          <a:sx n="88" d="100"/>
          <a:sy n="88" d="100"/>
        </p:scale>
        <p:origin x="200" y="216"/>
      </p:cViewPr>
      <p:guideLst>
        <p:guide orient="horz" pos="30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Znycfp2\ny%20dept\NY%20Bioscience\GILEAD\_HIV\AD%20COMM\2019\DESCOVY%20for%20PrEP\_SLIDES\_BACKUP\SR_Safety\SR14\Cabotegravir%20PrEP%20weigh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19255960433"/>
          <c:y val="9.8704890869531631E-2"/>
          <c:w val="0.87961050859208634"/>
          <c:h val="0.865822329367408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91-4A24-B270-19AA93DF609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791-4A24-B270-19AA93DF6097}"/>
              </c:ext>
            </c:extLst>
          </c:dPt>
          <c:dLbls>
            <c:dLbl>
              <c:idx val="0"/>
              <c:layout>
                <c:manualLayout>
                  <c:x val="-5.2595141339619289E-17"/>
                  <c:y val="-4.6849853966740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91-4A24-B270-19AA93DF6097}"/>
                </c:ext>
              </c:extLst>
            </c:dLbl>
            <c:numFmt formatCode="#,##0.00" sourceLinked="0"/>
            <c:spPr>
              <a:solidFill>
                <a:schemeClr val="bg1"/>
              </a:solidFill>
              <a:ln w="18955">
                <a:noFill/>
              </a:ln>
            </c:spPr>
            <c:txPr>
              <a:bodyPr rot="0" vert="horz" lIns="0" tIns="0" rIns="0" bIns="0"/>
              <a:lstStyle/>
              <a:p>
                <a:pPr>
                  <a:defRPr sz="200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Sheet1!$K$2:$K$3</c:f>
                <c:numCache>
                  <c:formatCode>General</c:formatCode>
                  <c:ptCount val="2"/>
                  <c:pt idx="0">
                    <c:v>0.17</c:v>
                  </c:pt>
                  <c:pt idx="1">
                    <c:v>0.22199999999999992</c:v>
                  </c:pt>
                </c:numCache>
              </c:numRef>
            </c:plus>
            <c:minus>
              <c:numRef>
                <c:f>Sheet1!$I$2:$I$3</c:f>
                <c:numCache>
                  <c:formatCode>General</c:formatCode>
                  <c:ptCount val="2"/>
                  <c:pt idx="0">
                    <c:v>9.6000000000000002E-2</c:v>
                  </c:pt>
                  <c:pt idx="1">
                    <c:v>0.15100000000000002</c:v>
                  </c:pt>
                </c:numCache>
              </c:numRef>
            </c:minus>
            <c:spPr>
              <a:ln w="15875"/>
            </c:spPr>
          </c:errBars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0.16</c:v>
                </c:pt>
                <c:pt idx="1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91-4A24-B270-19AA93DF609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791-4A24-B270-19AA93DF6097}"/>
              </c:ext>
            </c:extLst>
          </c:dPt>
          <c:dLbls>
            <c:dLbl>
              <c:idx val="1"/>
              <c:layout>
                <c:manualLayout>
                  <c:x val="0"/>
                  <c:y val="0.172372527121802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91-4A24-B270-19AA93DF609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2000" b="1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2791-4A24-B270-19AA93DF6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2372480"/>
        <c:axId val="42804352"/>
      </c:barChart>
      <c:catAx>
        <c:axId val="4237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5875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 sz="1192" b="0"/>
            </a:pPr>
            <a:endParaRPr lang="de-DE"/>
          </a:p>
        </c:txPr>
        <c:crossAx val="42804352"/>
        <c:crosses val="autoZero"/>
        <c:auto val="1"/>
        <c:lblAlgn val="ctr"/>
        <c:lblOffset val="100"/>
        <c:tickMarkSkip val="1"/>
        <c:noMultiLvlLbl val="0"/>
      </c:catAx>
      <c:valAx>
        <c:axId val="42804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875">
            <a:solidFill>
              <a:sysClr val="windowText" lastClr="000000"/>
            </a:solidFill>
          </a:ln>
        </c:spPr>
        <c:txPr>
          <a:bodyPr rot="-60000000" vert="horz"/>
          <a:lstStyle/>
          <a:p>
            <a:pPr>
              <a:defRPr sz="1800" b="0"/>
            </a:pPr>
            <a:endParaRPr lang="de-DE"/>
          </a:p>
        </c:txPr>
        <c:crossAx val="42372480"/>
        <c:crosses val="autoZero"/>
        <c:crossBetween val="between"/>
      </c:valAx>
      <c:spPr>
        <a:noFill/>
        <a:ln w="19038">
          <a:noFill/>
        </a:ln>
      </c:spPr>
    </c:plotArea>
    <c:plotVisOnly val="1"/>
    <c:dispBlanksAs val="span"/>
    <c:showDLblsOverMax val="0"/>
  </c:chart>
  <c:txPr>
    <a:bodyPr/>
    <a:lstStyle/>
    <a:p>
      <a:pPr>
        <a:defRPr sz="1342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12080396044098E-2"/>
          <c:y val="4.2227323208587193E-2"/>
          <c:w val="0.85814667642623554"/>
          <c:h val="0.85761559264478071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F/TAF 25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6347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Sheet1!$K$11:$K$15</c:f>
                <c:numCache>
                  <c:formatCode>General</c:formatCode>
                  <c:ptCount val="5"/>
                  <c:pt idx="0">
                    <c:v>61.67</c:v>
                  </c:pt>
                  <c:pt idx="1">
                    <c:v>233.82</c:v>
                  </c:pt>
                  <c:pt idx="2">
                    <c:v>206.68999999999997</c:v>
                  </c:pt>
                  <c:pt idx="3">
                    <c:v>267.81</c:v>
                  </c:pt>
                  <c:pt idx="4">
                    <c:v>197.9</c:v>
                  </c:pt>
                </c:numCache>
              </c:numRef>
            </c:plus>
            <c:minus>
              <c:numRef>
                <c:f>Sheet1!$H$11:$H$15</c:f>
                <c:numCache>
                  <c:formatCode>General</c:formatCode>
                  <c:ptCount val="5"/>
                  <c:pt idx="0">
                    <c:v>71.86999999999999</c:v>
                  </c:pt>
                  <c:pt idx="1">
                    <c:v>148.76</c:v>
                  </c:pt>
                  <c:pt idx="2">
                    <c:v>62.960000000000008</c:v>
                  </c:pt>
                  <c:pt idx="3">
                    <c:v>55.72999999999999</c:v>
                  </c:pt>
                  <c:pt idx="4">
                    <c:v>151.16000000000003</c:v>
                  </c:pt>
                </c:numCache>
              </c:numRef>
            </c:minus>
            <c:spPr>
              <a:ln w="12700">
                <a:solidFill>
                  <a:schemeClr val="accent1"/>
                </a:solidFill>
                <a:prstDash val="solid"/>
              </a:ln>
            </c:spPr>
          </c:errBars>
          <c:xVal>
            <c:numRef>
              <c:f>Sheet1!$A$10:$A$14</c:f>
              <c:numCache>
                <c:formatCode>General</c:formatCode>
                <c:ptCount val="5"/>
                <c:pt idx="0">
                  <c:v>1.2</c:v>
                </c:pt>
                <c:pt idx="1">
                  <c:v>2.2000000000000002</c:v>
                </c:pt>
                <c:pt idx="2">
                  <c:v>4.2</c:v>
                </c:pt>
                <c:pt idx="3">
                  <c:v>8.1999999999999993</c:v>
                </c:pt>
                <c:pt idx="4">
                  <c:v>24.2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77.459999999999994</c:v>
                </c:pt>
                <c:pt idx="1">
                  <c:v>153.26</c:v>
                </c:pt>
                <c:pt idx="2">
                  <c:v>159.9</c:v>
                </c:pt>
                <c:pt idx="3">
                  <c:v>172.51</c:v>
                </c:pt>
                <c:pt idx="4">
                  <c:v>152.33000000000001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EB-4868-AF9B-7105147B375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F/TDF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9521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Sheet1!$L$11:$L$15</c:f>
                <c:numCache>
                  <c:formatCode>General</c:formatCode>
                  <c:ptCount val="5"/>
                  <c:pt idx="0">
                    <c:v>57.74</c:v>
                  </c:pt>
                  <c:pt idx="1">
                    <c:v>38.24</c:v>
                  </c:pt>
                  <c:pt idx="2">
                    <c:v>18.729999999999997</c:v>
                  </c:pt>
                  <c:pt idx="3">
                    <c:v>114.76999999999998</c:v>
                  </c:pt>
                  <c:pt idx="4">
                    <c:v>23.979999999999997</c:v>
                  </c:pt>
                </c:numCache>
              </c:numRef>
            </c:plus>
            <c:minus>
              <c:numRef>
                <c:f>Sheet1!$I$11:$I$15</c:f>
                <c:numCache>
                  <c:formatCode>General</c:formatCode>
                  <c:ptCount val="5"/>
                  <c:pt idx="0">
                    <c:v>4.91</c:v>
                  </c:pt>
                  <c:pt idx="1">
                    <c:v>7.7600000000000007</c:v>
                  </c:pt>
                  <c:pt idx="2">
                    <c:v>9.7000000000000011</c:v>
                  </c:pt>
                  <c:pt idx="3">
                    <c:v>6.42</c:v>
                  </c:pt>
                  <c:pt idx="4">
                    <c:v>9.07</c:v>
                  </c:pt>
                </c:numCache>
              </c:numRef>
            </c:minus>
            <c:spPr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24</c:v>
                </c:pt>
                <c:pt idx="5">
                  <c:v>0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5.39</c:v>
                </c:pt>
                <c:pt idx="1">
                  <c:v>8.4700000000000006</c:v>
                </c:pt>
                <c:pt idx="2">
                  <c:v>10.38</c:v>
                </c:pt>
                <c:pt idx="3">
                  <c:v>14.15</c:v>
                </c:pt>
                <c:pt idx="4">
                  <c:v>16.53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EB-4868-AF9B-7105147B3754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40</c:v>
                </c:pt>
              </c:strCache>
            </c:strRef>
          </c:tx>
          <c:spPr>
            <a:ln w="12700">
              <a:solidFill>
                <a:srgbClr val="13A7D5"/>
              </a:solidFill>
              <a:prstDash val="solid"/>
            </a:ln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24</c:v>
                </c:pt>
                <c:pt idx="5">
                  <c:v>0</c:v>
                </c:pt>
                <c:pt idx="6">
                  <c:v>27</c:v>
                </c:pt>
              </c:numCache>
            </c:numRef>
          </c:xVal>
          <c:yVal>
            <c:numRef>
              <c:f>Sheet1!$E$2:$E$8</c:f>
              <c:numCache>
                <c:formatCode>General</c:formatCode>
                <c:ptCount val="7"/>
                <c:pt idx="4">
                  <c:v>40</c:v>
                </c:pt>
                <c:pt idx="5">
                  <c:v>40</c:v>
                </c:pt>
                <c:pt idx="6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1EB-4868-AF9B-7105147B3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62240"/>
        <c:axId val="84001152"/>
      </c:scatterChart>
      <c:valAx>
        <c:axId val="81562240"/>
        <c:scaling>
          <c:orientation val="minMax"/>
          <c:max val="2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84001152"/>
        <c:crossesAt val="0.1"/>
        <c:crossBetween val="midCat"/>
        <c:majorUnit val="2"/>
      </c:valAx>
      <c:valAx>
        <c:axId val="84001152"/>
        <c:scaling>
          <c:logBase val="10"/>
          <c:orientation val="minMax"/>
          <c:max val="1000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562240"/>
        <c:crossesAt val="0"/>
        <c:crossBetween val="midCat"/>
        <c:majorUnit val="10"/>
      </c:valAx>
      <c:spPr>
        <a:noFill/>
        <a:ln w="25388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864162064808063"/>
          <c:y val="5.1400554097404488E-2"/>
          <c:w val="0.73441446000724386"/>
          <c:h val="0.76664296275807609"/>
        </c:manualLayout>
      </c:layout>
      <c:scatterChart>
        <c:scatterStyle val="lineMarker"/>
        <c:varyColors val="0"/>
        <c:ser>
          <c:idx val="1"/>
          <c:order val="0"/>
          <c:tx>
            <c:v>F/TDF</c:v>
          </c:tx>
          <c:spPr>
            <a:ln w="38100" cap="flat">
              <a:solidFill>
                <a:srgbClr val="000000">
                  <a:lumMod val="50000"/>
                  <a:lumOff val="50000"/>
                </a:srgbClr>
              </a:solidFill>
            </a:ln>
          </c:spPr>
          <c:marker>
            <c:symbol val="circle"/>
            <c:size val="7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'Percent change'!$N$48:$N$52</c:f>
                <c:numCache>
                  <c:formatCode>General</c:formatCode>
                  <c:ptCount val="5"/>
                  <c:pt idx="0">
                    <c:v>0.11623033255210209</c:v>
                  </c:pt>
                  <c:pt idx="1">
                    <c:v>0.15904097812257814</c:v>
                  </c:pt>
                  <c:pt idx="2">
                    <c:v>0.20539630908131074</c:v>
                  </c:pt>
                  <c:pt idx="3">
                    <c:v>0.23563590025479911</c:v>
                  </c:pt>
                  <c:pt idx="4">
                    <c:v>0.25526042394094234</c:v>
                  </c:pt>
                </c:numCache>
              </c:numRef>
            </c:plus>
            <c:minus>
              <c:numRef>
                <c:f>'Percent change'!$N$48:$N$52</c:f>
                <c:numCache>
                  <c:formatCode>General</c:formatCode>
                  <c:ptCount val="5"/>
                  <c:pt idx="0">
                    <c:v>0.11623033255210209</c:v>
                  </c:pt>
                  <c:pt idx="1">
                    <c:v>0.15904097812257814</c:v>
                  </c:pt>
                  <c:pt idx="2">
                    <c:v>0.20539630908131074</c:v>
                  </c:pt>
                  <c:pt idx="3">
                    <c:v>0.23563590025479911</c:v>
                  </c:pt>
                  <c:pt idx="4">
                    <c:v>0.25526042394094234</c:v>
                  </c:pt>
                </c:numCache>
              </c:numRef>
            </c:minus>
            <c:spPr>
              <a:ln w="19050">
                <a:solidFill>
                  <a:srgbClr val="000000">
                    <a:lumMod val="50000"/>
                    <a:lumOff val="50000"/>
                  </a:srgbClr>
                </a:solidFill>
              </a:ln>
            </c:spPr>
          </c:errBars>
          <c:xVal>
            <c:numRef>
              <c:f>'Percent change'!$B$48:$B$52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</c:numCache>
            </c:numRef>
          </c:xVal>
          <c:yVal>
            <c:numRef>
              <c:f>'Percent change'!$D$48:$D$52</c:f>
              <c:numCache>
                <c:formatCode>General</c:formatCode>
                <c:ptCount val="5"/>
                <c:pt idx="0">
                  <c:v>0</c:v>
                </c:pt>
                <c:pt idx="1">
                  <c:v>-0.2</c:v>
                </c:pt>
                <c:pt idx="2">
                  <c:v>-0.6</c:v>
                </c:pt>
                <c:pt idx="3">
                  <c:v>-0.1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DA-4139-986F-B9677FF83868}"/>
            </c:ext>
          </c:extLst>
        </c:ser>
        <c:ser>
          <c:idx val="0"/>
          <c:order val="1"/>
          <c:tx>
            <c:v>F/TAF</c:v>
          </c:tx>
          <c:spPr>
            <a:ln w="38100" cap="flat">
              <a:solidFill>
                <a:srgbClr val="00C42A"/>
              </a:solidFill>
            </a:ln>
          </c:spPr>
          <c:marker>
            <c:symbol val="circle"/>
            <c:size val="7"/>
            <c:spPr>
              <a:solidFill>
                <a:srgbClr val="00C42A"/>
              </a:solidFill>
              <a:ln w="19050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'Percent change'!$I$48:$I$52</c:f>
                <c:numCache>
                  <c:formatCode>General</c:formatCode>
                  <c:ptCount val="5"/>
                  <c:pt idx="0">
                    <c:v>0.10844559522597649</c:v>
                  </c:pt>
                  <c:pt idx="1">
                    <c:v>0.1517310933663116</c:v>
                  </c:pt>
                  <c:pt idx="2">
                    <c:v>0.20194840940848294</c:v>
                  </c:pt>
                  <c:pt idx="3">
                    <c:v>0.23802657270457186</c:v>
                  </c:pt>
                  <c:pt idx="4">
                    <c:v>0.25549552313333523</c:v>
                  </c:pt>
                </c:numCache>
              </c:numRef>
            </c:plus>
            <c:minus>
              <c:numRef>
                <c:f>'Percent change'!$I$48:$I$52</c:f>
                <c:numCache>
                  <c:formatCode>General</c:formatCode>
                  <c:ptCount val="5"/>
                  <c:pt idx="0">
                    <c:v>0.10844559522597649</c:v>
                  </c:pt>
                  <c:pt idx="1">
                    <c:v>0.1517310933663116</c:v>
                  </c:pt>
                  <c:pt idx="2">
                    <c:v>0.20194840940848294</c:v>
                  </c:pt>
                  <c:pt idx="3">
                    <c:v>0.23802657270457186</c:v>
                  </c:pt>
                  <c:pt idx="4">
                    <c:v>0.25549552313333523</c:v>
                  </c:pt>
                </c:numCache>
              </c:numRef>
            </c:minus>
            <c:spPr>
              <a:ln w="19050">
                <a:solidFill>
                  <a:srgbClr val="00C42A"/>
                </a:solidFill>
              </a:ln>
            </c:spPr>
          </c:errBars>
          <c:xVal>
            <c:numRef>
              <c:f>'Percent change'!$P$48:$P$52</c:f>
              <c:numCache>
                <c:formatCode>General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25</c:v>
                </c:pt>
                <c:pt idx="3">
                  <c:v>37</c:v>
                </c:pt>
                <c:pt idx="4">
                  <c:v>49</c:v>
                </c:pt>
              </c:numCache>
            </c:numRef>
          </c:xVal>
          <c:yVal>
            <c:numRef>
              <c:f>'Percent change'!$C$48:$C$52</c:f>
              <c:numCache>
                <c:formatCode>General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  <c:pt idx="3">
                  <c:v>1.1000000000000001</c:v>
                </c:pt>
                <c:pt idx="4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DDA-4139-986F-B9677FF83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481280"/>
        <c:axId val="118482816"/>
      </c:scatterChart>
      <c:valAx>
        <c:axId val="118481280"/>
        <c:scaling>
          <c:orientation val="minMax"/>
          <c:max val="5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118482816"/>
        <c:crossesAt val="-2"/>
        <c:crossBetween val="midCat"/>
        <c:majorUnit val="12"/>
      </c:valAx>
      <c:valAx>
        <c:axId val="118482816"/>
        <c:scaling>
          <c:orientation val="minMax"/>
          <c:min val="-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875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118481280"/>
        <c:crosses val="autoZero"/>
        <c:crossBetween val="midCat"/>
        <c:majorUnit val="1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de-DE"/>
          </a:p>
        </c:txPr>
      </c:legendEntry>
      <c:layout>
        <c:manualLayout>
          <c:xMode val="edge"/>
          <c:yMode val="edge"/>
          <c:x val="0.27760594197936983"/>
          <c:y val="6.4980996808597299E-2"/>
          <c:w val="0.23878386893509762"/>
          <c:h val="0.1699716643289815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0" baseline="0">
          <a:latin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50256405215265"/>
          <c:y val="5.8807933818399286E-2"/>
          <c:w val="0.58672132275600386"/>
          <c:h val="0.81869530549187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Sheet1!$B$74</c:f>
              <c:strCache>
                <c:ptCount val="1"/>
                <c:pt idx="0">
                  <c:v>Week 41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5A7BA6"/>
              </a:solidFill>
            </c:spPr>
            <c:extLst>
              <c:ext xmlns:c16="http://schemas.microsoft.com/office/drawing/2014/chart" uri="{C3380CC4-5D6E-409C-BE32-E72D297353CC}">
                <c16:uniqueId val="{00000001-D6BB-49E2-BED2-4894F5EEF29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D6BB-49E2-BED2-4894F5EEF29C}"/>
              </c:ext>
            </c:extLst>
          </c:dPt>
          <c:cat>
            <c:strRef>
              <c:f>Sheet1!$C$73:$D$73</c:f>
              <c:strCache>
                <c:ptCount val="2"/>
                <c:pt idx="0">
                  <c:v>CAB</c:v>
                </c:pt>
                <c:pt idx="1">
                  <c:v>PBO</c:v>
                </c:pt>
              </c:strCache>
            </c:strRef>
          </c:cat>
          <c:val>
            <c:numRef>
              <c:f>Sheet1!$C$74:$D$74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BB-49E2-BED2-4894F5EEF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7813632"/>
        <c:axId val="117815168"/>
      </c:barChart>
      <c:catAx>
        <c:axId val="11781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600" b="0"/>
            </a:pPr>
            <a:endParaRPr lang="de-DE"/>
          </a:p>
        </c:txPr>
        <c:crossAx val="117815168"/>
        <c:crosses val="autoZero"/>
        <c:auto val="1"/>
        <c:lblAlgn val="ctr"/>
        <c:lblOffset val="100"/>
        <c:noMultiLvlLbl val="0"/>
      </c:catAx>
      <c:valAx>
        <c:axId val="117815168"/>
        <c:scaling>
          <c:orientation val="minMax"/>
          <c:max val="1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/>
                  <a:t>Median Weight</a:t>
                </a:r>
                <a:br>
                  <a:rPr lang="en-US" sz="1600" b="0" dirty="0"/>
                </a:br>
                <a:r>
                  <a:rPr lang="en-US" sz="1600" b="0" dirty="0"/>
                  <a:t>Change,</a:t>
                </a:r>
                <a:r>
                  <a:rPr lang="en-US" sz="1600" b="0" baseline="0" dirty="0"/>
                  <a:t> </a:t>
                </a:r>
                <a:r>
                  <a:rPr lang="en-US" sz="1600" b="0" dirty="0"/>
                  <a:t>kg</a:t>
                </a:r>
              </a:p>
            </c:rich>
          </c:tx>
          <c:layout>
            <c:manualLayout>
              <c:xMode val="edge"/>
              <c:yMode val="edge"/>
              <c:x val="4.161464835622139E-2"/>
              <c:y val="0.223787501245888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1600" b="0"/>
            </a:pPr>
            <a:endParaRPr lang="de-DE"/>
          </a:p>
        </c:txPr>
        <c:crossAx val="117813632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221582209569293E-2"/>
          <c:y val="5.8257882094099551E-2"/>
          <c:w val="0.91625600022911047"/>
          <c:h val="0.8834842358118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solidFill>
              <a:srgbClr val="00C42A"/>
            </a:solidFill>
            <a:ln w="25369">
              <a:noFill/>
            </a:ln>
          </c:spPr>
          <c:invertIfNegative val="0"/>
          <c:dLbls>
            <c:spPr>
              <a:noFill/>
              <a:ln w="2536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8" b="1" i="0" u="none" strike="noStrike" kern="1200" baseline="0">
                    <a:solidFill>
                      <a:srgbClr val="00C42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LDL</c:v>
                </c:pt>
                <c:pt idx="2">
                  <c:v>HDL</c:v>
                </c:pt>
                <c:pt idx="3">
                  <c:v>Triglycerides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-1</c:v>
                </c:pt>
                <c:pt idx="1">
                  <c:v>1</c:v>
                </c:pt>
                <c:pt idx="2">
                  <c:v>-2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F-D04D-8FF6-A89B972EEB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 w="2536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8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LDL</c:v>
                </c:pt>
                <c:pt idx="2">
                  <c:v>HDL</c:v>
                </c:pt>
                <c:pt idx="3">
                  <c:v>Triglycerides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-11</c:v>
                </c:pt>
                <c:pt idx="1">
                  <c:v>-7</c:v>
                </c:pt>
                <c:pt idx="2">
                  <c:v>-5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F-D04D-8FF6-A89B972EE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997760"/>
        <c:axId val="12099929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Total</c:v>
                      </c:pt>
                      <c:pt idx="1">
                        <c:v>LDL</c:v>
                      </c:pt>
                      <c:pt idx="2">
                        <c:v>HDL</c:v>
                      </c:pt>
                      <c:pt idx="3">
                        <c:v>Triglycerides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B4F-D04D-8FF6-A89B972EEBB6}"/>
                  </c:ext>
                </c:extLst>
              </c15:ser>
            </c15:filteredBarSeries>
          </c:ext>
        </c:extLst>
      </c:barChart>
      <c:catAx>
        <c:axId val="1209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0999296"/>
        <c:crosses val="autoZero"/>
        <c:auto val="1"/>
        <c:lblAlgn val="ctr"/>
        <c:lblOffset val="100"/>
        <c:noMultiLvlLbl val="0"/>
      </c:catAx>
      <c:valAx>
        <c:axId val="120999296"/>
        <c:scaling>
          <c:orientation val="minMax"/>
          <c:max val="15"/>
          <c:min val="-1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0997760"/>
        <c:crosses val="autoZero"/>
        <c:crossBetween val="between"/>
        <c:majorUnit val="5"/>
      </c:valAx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solidFill>
              <a:srgbClr val="00C42A"/>
            </a:solidFill>
            <a:ln w="25369">
              <a:noFill/>
            </a:ln>
          </c:spPr>
          <c:invertIfNegative val="0"/>
          <c:dLbls>
            <c:spPr>
              <a:noFill/>
              <a:ln w="2536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8" b="1" i="0" u="none" strike="noStrike" kern="1200" baseline="0">
                    <a:solidFill>
                      <a:srgbClr val="00C42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TC:HDL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3-A44E-BB9F-72371B3928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 w="2536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8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TC:HDL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3-A44E-BB9F-72371B39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211520"/>
        <c:axId val="121233792"/>
      </c:barChart>
      <c:catAx>
        <c:axId val="1212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1233792"/>
        <c:crosses val="autoZero"/>
        <c:auto val="1"/>
        <c:lblAlgn val="ctr"/>
        <c:lblOffset val="100"/>
        <c:noMultiLvlLbl val="0"/>
      </c:catAx>
      <c:valAx>
        <c:axId val="121233792"/>
        <c:scaling>
          <c:orientation val="minMax"/>
          <c:max val="1"/>
          <c:min val="-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1211520"/>
        <c:crosses val="autoZero"/>
        <c:crossBetween val="between"/>
        <c:majorUnit val="0.5"/>
      </c:valAx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8898183568713E-2"/>
          <c:y val="4.446643637623527E-2"/>
          <c:w val="0.90765432332728202"/>
          <c:h val="0.850530241132697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64C-43D0-BDA7-B4DC99AFD1E8}"/>
              </c:ext>
            </c:extLst>
          </c:dPt>
          <c:errBars>
            <c:errDir val="x"/>
            <c:errBarType val="both"/>
            <c:errValType val="cust"/>
            <c:noEndCap val="1"/>
            <c:plus>
              <c:numRef>
                <c:f>Sheet1!$E$2:$E$12</c:f>
                <c:numCache>
                  <c:formatCode>General</c:formatCode>
                  <c:ptCount val="11"/>
                  <c:pt idx="0">
                    <c:v>0.68100000000000005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</c:numCache>
              </c:numRef>
            </c:plus>
            <c:minus>
              <c:numRef>
                <c:f>Sheet1!$D$2:$D$12</c:f>
                <c:numCache>
                  <c:formatCode>General</c:formatCode>
                  <c:ptCount val="11"/>
                  <c:pt idx="0">
                    <c:v>0.27700000000000002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Sheet1!$A$2:$A$12</c:f>
              <c:numCache>
                <c:formatCode>General</c:formatCode>
                <c:ptCount val="11"/>
                <c:pt idx="0">
                  <c:v>0.46800000000000003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4C-43D0-BDA7-B4DC99AFD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89760"/>
        <c:axId val="43191296"/>
      </c:scatterChart>
      <c:valAx>
        <c:axId val="43189760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191296"/>
        <c:crossesAt val="0"/>
        <c:crossBetween val="midCat"/>
        <c:majorUnit val="1"/>
      </c:valAx>
      <c:valAx>
        <c:axId val="43191296"/>
        <c:scaling>
          <c:orientation val="minMax"/>
          <c:max val="2.5"/>
          <c:min val="1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381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189760"/>
        <c:crossesAt val="1.6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12080396044098E-2"/>
          <c:y val="4.2227323208587193E-2"/>
          <c:w val="0.85814667642623554"/>
          <c:h val="0.85761559264478071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F/TDF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 w="9521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Sheet1!$I$8:$I$11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Sheet1!$H$8:$H$11</c:f>
                <c:numCache>
                  <c:formatCode>General</c:formatCode>
                  <c:ptCount val="4"/>
                </c:numCache>
              </c:numRef>
            </c:minus>
            <c:spPr>
              <a:ln w="3174">
                <a:solidFill>
                  <a:schemeClr val="accent3">
                    <a:lumMod val="50000"/>
                  </a:schemeClr>
                </a:solidFill>
                <a:prstDash val="solid"/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10.5</c:v>
                </c:pt>
                <c:pt idx="1">
                  <c:v>12.2</c:v>
                </c:pt>
                <c:pt idx="2">
                  <c:v>10.5</c:v>
                </c:pt>
                <c:pt idx="3">
                  <c:v>11.2</c:v>
                </c:pt>
                <c:pt idx="4">
                  <c:v>10.7</c:v>
                </c:pt>
                <c:pt idx="5">
                  <c:v>9.6999999999999993</c:v>
                </c:pt>
                <c:pt idx="6">
                  <c:v>10.3</c:v>
                </c:pt>
                <c:pt idx="7">
                  <c:v>9.6999999999999993</c:v>
                </c:pt>
                <c:pt idx="8">
                  <c:v>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AF-440E-8CFE-A3527C4685F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F/TAF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6347"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Sheet1!$F$8:$F$11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Sheet1!$E$8:$E$11</c:f>
                <c:numCache>
                  <c:formatCode>General</c:formatCode>
                  <c:ptCount val="4"/>
                </c:numCache>
              </c:numRef>
            </c:minus>
            <c:spPr>
              <a:noFill/>
              <a:ln w="9521" cap="flat" cmpd="sng" algn="ctr">
                <a:solidFill>
                  <a:srgbClr val="00C42A"/>
                </a:solidFill>
                <a:round/>
              </a:ln>
              <a:effectLst/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11.3</c:v>
                </c:pt>
                <c:pt idx="1">
                  <c:v>13.7</c:v>
                </c:pt>
                <c:pt idx="2">
                  <c:v>10.3</c:v>
                </c:pt>
                <c:pt idx="3">
                  <c:v>10.3</c:v>
                </c:pt>
                <c:pt idx="4">
                  <c:v>10.1</c:v>
                </c:pt>
                <c:pt idx="5">
                  <c:v>9.9</c:v>
                </c:pt>
                <c:pt idx="6">
                  <c:v>9.5</c:v>
                </c:pt>
                <c:pt idx="7">
                  <c:v>10.4</c:v>
                </c:pt>
                <c:pt idx="8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AF-440E-8CFE-A3527C46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14400"/>
        <c:axId val="44615936"/>
      </c:scatterChart>
      <c:valAx>
        <c:axId val="44614400"/>
        <c:scaling>
          <c:orientation val="minMax"/>
          <c:max val="9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4615936"/>
        <c:crosses val="autoZero"/>
        <c:crossBetween val="midCat"/>
        <c:majorUnit val="12"/>
      </c:valAx>
      <c:valAx>
        <c:axId val="44615936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614400"/>
        <c:crosses val="autoZero"/>
        <c:crossBetween val="midCat"/>
        <c:majorUnit val="5"/>
      </c:valAx>
      <c:spPr>
        <a:noFill/>
        <a:ln w="25388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61290322580638E-2"/>
          <c:y val="7.1598909038792485E-2"/>
          <c:w val="0.86290322580645162"/>
          <c:h val="0.80552247925352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F/TDF</c:v>
                </c:pt>
              </c:strCache>
            </c:strRef>
          </c:tx>
          <c:spPr>
            <a:ln w="381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Sheet1!$C$3:$L$3</c:f>
                <c:numCache>
                  <c:formatCode>General</c:formatCode>
                  <c:ptCount val="10"/>
                  <c:pt idx="0">
                    <c:v>6.19</c:v>
                  </c:pt>
                  <c:pt idx="1">
                    <c:v>5.71</c:v>
                  </c:pt>
                  <c:pt idx="2">
                    <c:v>8.23</c:v>
                  </c:pt>
                  <c:pt idx="3">
                    <c:v>7.83</c:v>
                  </c:pt>
                  <c:pt idx="4">
                    <c:v>7.81</c:v>
                  </c:pt>
                  <c:pt idx="5">
                    <c:v>7.63</c:v>
                  </c:pt>
                  <c:pt idx="6">
                    <c:v>8.76</c:v>
                  </c:pt>
                  <c:pt idx="7">
                    <c:v>8.35</c:v>
                  </c:pt>
                  <c:pt idx="8">
                    <c:v>6.02</c:v>
                  </c:pt>
                </c:numCache>
              </c:numRef>
            </c:plus>
            <c:minus>
              <c:numRef>
                <c:f>Sheet1!$C$3:$L$3</c:f>
                <c:numCache>
                  <c:formatCode>General</c:formatCode>
                  <c:ptCount val="10"/>
                  <c:pt idx="0">
                    <c:v>6.19</c:v>
                  </c:pt>
                  <c:pt idx="1">
                    <c:v>5.71</c:v>
                  </c:pt>
                  <c:pt idx="2">
                    <c:v>8.23</c:v>
                  </c:pt>
                  <c:pt idx="3">
                    <c:v>7.83</c:v>
                  </c:pt>
                  <c:pt idx="4">
                    <c:v>7.81</c:v>
                  </c:pt>
                  <c:pt idx="5">
                    <c:v>7.63</c:v>
                  </c:pt>
                  <c:pt idx="6">
                    <c:v>8.76</c:v>
                  </c:pt>
                  <c:pt idx="7">
                    <c:v>8.35</c:v>
                  </c:pt>
                  <c:pt idx="8">
                    <c:v>6.02</c:v>
                  </c:pt>
                </c:numCache>
              </c:numRef>
            </c:minus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errBars>
          <c:xVal>
            <c:numRef>
              <c:f>Sheet1!$C$1:$L$1</c:f>
              <c:numCache>
                <c:formatCode>General</c:formatCode>
                <c:ptCount val="10"/>
                <c:pt idx="0">
                  <c:v>0</c:v>
                </c:pt>
                <c:pt idx="1">
                  <c:v>11.7</c:v>
                </c:pt>
                <c:pt idx="2">
                  <c:v>23.7</c:v>
                </c:pt>
                <c:pt idx="3">
                  <c:v>35.700000000000003</c:v>
                </c:pt>
                <c:pt idx="4">
                  <c:v>47.7</c:v>
                </c:pt>
                <c:pt idx="5">
                  <c:v>59.7</c:v>
                </c:pt>
                <c:pt idx="6">
                  <c:v>71.7</c:v>
                </c:pt>
                <c:pt idx="7">
                  <c:v>83.7</c:v>
                </c:pt>
                <c:pt idx="8">
                  <c:v>95</c:v>
                </c:pt>
              </c:numCache>
            </c:numRef>
          </c:xVal>
          <c:yVal>
            <c:numRef>
              <c:f>Sheet1!$C$2:$L$2</c:f>
              <c:numCache>
                <c:formatCode>General</c:formatCode>
                <c:ptCount val="10"/>
                <c:pt idx="0">
                  <c:v>3.4</c:v>
                </c:pt>
                <c:pt idx="1">
                  <c:v>4.7</c:v>
                </c:pt>
                <c:pt idx="2">
                  <c:v>4</c:v>
                </c:pt>
                <c:pt idx="3">
                  <c:v>3.9</c:v>
                </c:pt>
                <c:pt idx="4">
                  <c:v>3.9</c:v>
                </c:pt>
                <c:pt idx="5">
                  <c:v>3.9</c:v>
                </c:pt>
                <c:pt idx="6">
                  <c:v>4.2</c:v>
                </c:pt>
                <c:pt idx="7">
                  <c:v>4.2</c:v>
                </c:pt>
                <c:pt idx="8">
                  <c:v>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2E-4555-91B3-D9036B6D6DA8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F/TAF</c:v>
                </c:pt>
              </c:strCache>
            </c:strRef>
          </c:tx>
          <c:spPr>
            <a:ln w="38100" cap="sq">
              <a:solidFill>
                <a:schemeClr val="accent1"/>
              </a:solidFill>
              <a:prstDash val="solid"/>
            </a:ln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  <a:prstDash val="solid"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Sheet1!$C$10:$L$10</c:f>
                <c:numCache>
                  <c:formatCode>General</c:formatCode>
                  <c:ptCount val="10"/>
                  <c:pt idx="0">
                    <c:v>5.91</c:v>
                  </c:pt>
                  <c:pt idx="1">
                    <c:v>5.28</c:v>
                  </c:pt>
                  <c:pt idx="2">
                    <c:v>7.23</c:v>
                  </c:pt>
                  <c:pt idx="3">
                    <c:v>6.9</c:v>
                  </c:pt>
                  <c:pt idx="4">
                    <c:v>7.16</c:v>
                  </c:pt>
                  <c:pt idx="5">
                    <c:v>7.35</c:v>
                  </c:pt>
                  <c:pt idx="6">
                    <c:v>8.09</c:v>
                  </c:pt>
                  <c:pt idx="7">
                    <c:v>7.11</c:v>
                  </c:pt>
                  <c:pt idx="8">
                    <c:v>5.68</c:v>
                  </c:pt>
                </c:numCache>
              </c:numRef>
            </c:plus>
            <c:minus>
              <c:numRef>
                <c:f>Sheet1!$C$10:$L$10</c:f>
                <c:numCache>
                  <c:formatCode>General</c:formatCode>
                  <c:ptCount val="10"/>
                  <c:pt idx="0">
                    <c:v>5.91</c:v>
                  </c:pt>
                  <c:pt idx="1">
                    <c:v>5.28</c:v>
                  </c:pt>
                  <c:pt idx="2">
                    <c:v>7.23</c:v>
                  </c:pt>
                  <c:pt idx="3">
                    <c:v>6.9</c:v>
                  </c:pt>
                  <c:pt idx="4">
                    <c:v>7.16</c:v>
                  </c:pt>
                  <c:pt idx="5">
                    <c:v>7.35</c:v>
                  </c:pt>
                  <c:pt idx="6">
                    <c:v>8.09</c:v>
                  </c:pt>
                  <c:pt idx="7">
                    <c:v>7.11</c:v>
                  </c:pt>
                  <c:pt idx="8">
                    <c:v>5.68</c:v>
                  </c:pt>
                </c:numCache>
              </c:numRef>
            </c:minus>
            <c:spPr>
              <a:ln w="19050">
                <a:solidFill>
                  <a:schemeClr val="accent1"/>
                </a:solidFill>
                <a:prstDash val="solid"/>
              </a:ln>
            </c:spPr>
          </c:errBars>
          <c:xVal>
            <c:numRef>
              <c:f>Sheet1!$C$8:$L$8</c:f>
              <c:numCache>
                <c:formatCode>General</c:formatCode>
                <c:ptCount val="10"/>
                <c:pt idx="0">
                  <c:v>0.7</c:v>
                </c:pt>
                <c:pt idx="1">
                  <c:v>12.5</c:v>
                </c:pt>
                <c:pt idx="2">
                  <c:v>24.5</c:v>
                </c:pt>
                <c:pt idx="3">
                  <c:v>36.5</c:v>
                </c:pt>
                <c:pt idx="4">
                  <c:v>48.5</c:v>
                </c:pt>
                <c:pt idx="5">
                  <c:v>60.5</c:v>
                </c:pt>
                <c:pt idx="6">
                  <c:v>72.5</c:v>
                </c:pt>
                <c:pt idx="7">
                  <c:v>84.5</c:v>
                </c:pt>
                <c:pt idx="8">
                  <c:v>95.7</c:v>
                </c:pt>
              </c:numCache>
            </c:numRef>
          </c:xVal>
          <c:yVal>
            <c:numRef>
              <c:f>Sheet1!$C$9:$L$9</c:f>
              <c:numCache>
                <c:formatCode>General</c:formatCode>
                <c:ptCount val="10"/>
                <c:pt idx="0">
                  <c:v>3.6</c:v>
                </c:pt>
                <c:pt idx="1">
                  <c:v>4.8</c:v>
                </c:pt>
                <c:pt idx="2">
                  <c:v>3.9</c:v>
                </c:pt>
                <c:pt idx="3">
                  <c:v>3.8</c:v>
                </c:pt>
                <c:pt idx="4">
                  <c:v>3.9</c:v>
                </c:pt>
                <c:pt idx="5">
                  <c:v>3.7</c:v>
                </c:pt>
                <c:pt idx="6">
                  <c:v>4.0999999999999996</c:v>
                </c:pt>
                <c:pt idx="7">
                  <c:v>3.9</c:v>
                </c:pt>
                <c:pt idx="8">
                  <c:v>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2E-4555-91B3-D9036B6D6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41312"/>
        <c:axId val="44942848"/>
      </c:scatterChart>
      <c:valAx>
        <c:axId val="44941312"/>
        <c:scaling>
          <c:orientation val="minMax"/>
          <c:max val="96"/>
          <c:min val="0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5875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600" b="0"/>
            </a:pPr>
            <a:endParaRPr lang="de-DE"/>
          </a:p>
        </c:txPr>
        <c:crossAx val="44942848"/>
        <c:crossesAt val="-30"/>
        <c:crossBetween val="midCat"/>
        <c:majorUnit val="12"/>
      </c:valAx>
      <c:valAx>
        <c:axId val="44942848"/>
        <c:scaling>
          <c:orientation val="minMax"/>
          <c:max val="10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58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44941312"/>
        <c:crosses val="autoZero"/>
        <c:crossBetween val="midCat"/>
        <c:majorUnit val="2"/>
      </c:valAx>
      <c:spPr>
        <a:noFill/>
        <a:ln w="31421">
          <a:noFill/>
        </a:ln>
      </c:spPr>
    </c:plotArea>
    <c:plotVisOnly val="1"/>
    <c:dispBlanksAs val="span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0604762199943"/>
          <c:y val="3.4033286617545934E-2"/>
          <c:w val="0.48475450209074905"/>
          <c:h val="0.872609815282523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&lt;80</c:v>
                </c:pt>
              </c:strCache>
            </c:strRef>
          </c:tx>
          <c:spPr>
            <a:solidFill>
              <a:schemeClr val="accent5"/>
            </a:solidFill>
            <a:ln w="25384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6-4C64-947A-42ADC466D3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≥80–&lt;95</c:v>
                </c:pt>
              </c:strCache>
            </c:strRef>
          </c:tx>
          <c:spPr>
            <a:solidFill>
              <a:srgbClr val="FFC000"/>
            </a:solidFill>
            <a:ln w="25384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24.700000000000003</c:v>
                </c:pt>
                <c:pt idx="1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6-4C64-947A-42ADC466D3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≥95</c:v>
                </c:pt>
              </c:strCache>
            </c:strRef>
          </c:tx>
          <c:spPr>
            <a:solidFill>
              <a:srgbClr val="1DC5B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F/TAF</c:v>
                </c:pt>
                <c:pt idx="1">
                  <c:v>F/TDF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67.900000000000006</c:v>
                </c:pt>
                <c:pt idx="1">
                  <c:v>68.900000000000006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C6-4C64-947A-42ADC466D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5292928"/>
        <c:axId val="45298816"/>
      </c:barChart>
      <c:catAx>
        <c:axId val="4529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98816"/>
        <c:crosses val="autoZero"/>
        <c:auto val="1"/>
        <c:lblAlgn val="ctr"/>
        <c:lblOffset val="0"/>
        <c:noMultiLvlLbl val="0"/>
      </c:catAx>
      <c:valAx>
        <c:axId val="4529881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92928"/>
        <c:crosses val="autoZero"/>
        <c:crossBetween val="between"/>
        <c:majorUnit val="20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3222612525099853"/>
          <c:y val="0.36320695659117908"/>
          <c:w val="0.35903469422899764"/>
          <c:h val="0.23822986588513459"/>
        </c:manualLayout>
      </c:layout>
      <c:overlay val="0"/>
      <c:txPr>
        <a:bodyPr/>
        <a:lstStyle/>
        <a:p>
          <a:pPr>
            <a:defRPr sz="1400" b="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0604762199943"/>
          <c:y val="3.4033286617545934E-2"/>
          <c:w val="0.87499395237800059"/>
          <c:h val="0.872609815282523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5"/>
            </a:solidFill>
            <a:ln w="25384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2.7</c:v>
                </c:pt>
                <c:pt idx="1">
                  <c:v>1.9</c:v>
                </c:pt>
                <c:pt idx="2">
                  <c:v>2.2999999999999998</c:v>
                </c:pt>
                <c:pt idx="3">
                  <c:v>3</c:v>
                </c:pt>
                <c:pt idx="4">
                  <c:v>2.4</c:v>
                </c:pt>
                <c:pt idx="5">
                  <c:v>2.7</c:v>
                </c:pt>
                <c:pt idx="6">
                  <c:v>2.9</c:v>
                </c:pt>
                <c:pt idx="7">
                  <c:v>2.8</c:v>
                </c:pt>
                <c:pt idx="8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2-442E-80A9-E9FE954701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FFC000"/>
            </a:solidFill>
            <a:ln w="25384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15.1</c:v>
                </c:pt>
                <c:pt idx="1">
                  <c:v>18.5</c:v>
                </c:pt>
                <c:pt idx="2">
                  <c:v>16.5</c:v>
                </c:pt>
                <c:pt idx="3">
                  <c:v>15.9</c:v>
                </c:pt>
                <c:pt idx="4">
                  <c:v>17.200000000000003</c:v>
                </c:pt>
                <c:pt idx="5">
                  <c:v>16.799999999999997</c:v>
                </c:pt>
                <c:pt idx="6">
                  <c:v>19</c:v>
                </c:pt>
                <c:pt idx="7">
                  <c:v>17.2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12-442E-80A9-E9FE954701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1DC5B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82.3</c:v>
                </c:pt>
                <c:pt idx="1">
                  <c:v>79.900000000000006</c:v>
                </c:pt>
                <c:pt idx="2">
                  <c:v>81.3</c:v>
                </c:pt>
                <c:pt idx="3">
                  <c:v>81.099999999999994</c:v>
                </c:pt>
                <c:pt idx="4">
                  <c:v>80.5</c:v>
                </c:pt>
                <c:pt idx="5">
                  <c:v>80.400000000000006</c:v>
                </c:pt>
                <c:pt idx="6">
                  <c:v>78.099999999999994</c:v>
                </c:pt>
                <c:pt idx="7">
                  <c:v>80</c:v>
                </c:pt>
                <c:pt idx="8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12-442E-80A9-E9FE95470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45340928"/>
        <c:axId val="45346816"/>
      </c:barChart>
      <c:catAx>
        <c:axId val="453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346816"/>
        <c:crosses val="autoZero"/>
        <c:auto val="1"/>
        <c:lblAlgn val="ctr"/>
        <c:lblOffset val="0"/>
        <c:noMultiLvlLbl val="0"/>
      </c:catAx>
      <c:valAx>
        <c:axId val="4534681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340928"/>
        <c:crosses val="autoZero"/>
        <c:crossBetween val="between"/>
        <c:majorUnit val="20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0604762199943"/>
          <c:y val="3.4033286617545934E-2"/>
          <c:w val="0.87499395237800059"/>
          <c:h val="0.872609815282523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5"/>
            </a:solidFill>
            <a:ln w="25384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2.5999999999999996</c:v>
                </c:pt>
                <c:pt idx="1">
                  <c:v>2.1</c:v>
                </c:pt>
                <c:pt idx="2">
                  <c:v>2.7</c:v>
                </c:pt>
                <c:pt idx="3">
                  <c:v>2.5999999999999996</c:v>
                </c:pt>
                <c:pt idx="4">
                  <c:v>3.4</c:v>
                </c:pt>
                <c:pt idx="5">
                  <c:v>3.1</c:v>
                </c:pt>
                <c:pt idx="6">
                  <c:v>2.7</c:v>
                </c:pt>
                <c:pt idx="7">
                  <c:v>3.1</c:v>
                </c:pt>
                <c:pt idx="8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7F0-95FA-56FD4D9872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FFC000"/>
            </a:solidFill>
            <a:ln w="25384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15.8</c:v>
                </c:pt>
                <c:pt idx="1">
                  <c:v>20.100000000000001</c:v>
                </c:pt>
                <c:pt idx="2">
                  <c:v>16.2</c:v>
                </c:pt>
                <c:pt idx="3">
                  <c:v>17.899999999999999</c:v>
                </c:pt>
                <c:pt idx="4">
                  <c:v>16.600000000000001</c:v>
                </c:pt>
                <c:pt idx="5">
                  <c:v>17.899999999999999</c:v>
                </c:pt>
                <c:pt idx="6">
                  <c:v>17.5</c:v>
                </c:pt>
                <c:pt idx="7">
                  <c:v>16.899999999999999</c:v>
                </c:pt>
                <c:pt idx="8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F6-47F0-95FA-56FD4D9872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1DC5B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4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81.5</c:v>
                </c:pt>
                <c:pt idx="1">
                  <c:v>77.599999999999994</c:v>
                </c:pt>
                <c:pt idx="2">
                  <c:v>81.099999999999994</c:v>
                </c:pt>
                <c:pt idx="3">
                  <c:v>79.5</c:v>
                </c:pt>
                <c:pt idx="4">
                  <c:v>80</c:v>
                </c:pt>
                <c:pt idx="5">
                  <c:v>78.900000000000006</c:v>
                </c:pt>
                <c:pt idx="6">
                  <c:v>79.7</c:v>
                </c:pt>
                <c:pt idx="7">
                  <c:v>80</c:v>
                </c:pt>
                <c:pt idx="8">
                  <c:v>79.7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F6-47F0-95FA-56FD4D987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45466368"/>
        <c:axId val="45467904"/>
      </c:barChart>
      <c:catAx>
        <c:axId val="4546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467904"/>
        <c:crosses val="autoZero"/>
        <c:auto val="1"/>
        <c:lblAlgn val="ctr"/>
        <c:lblOffset val="0"/>
        <c:noMultiLvlLbl val="0"/>
      </c:catAx>
      <c:valAx>
        <c:axId val="454679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466368"/>
        <c:crosses val="autoZero"/>
        <c:crossBetween val="between"/>
        <c:majorUnit val="20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0604762199943"/>
          <c:y val="3.4033286617545934E-2"/>
          <c:w val="0.87499395237800059"/>
          <c:h val="0.872609815282523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5"/>
            </a:solidFill>
            <a:ln w="25384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29519160580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4C-402D-B378-AFB1C2BA06DF}"/>
                </c:ext>
              </c:extLst>
            </c:dLbl>
            <c:dLbl>
              <c:idx val="1"/>
              <c:layout>
                <c:manualLayout>
                  <c:x val="0"/>
                  <c:y val="-5.6475958029025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4C-402D-B378-AFB1C2BA06D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3.3</c:v>
                </c:pt>
                <c:pt idx="2">
                  <c:v>5</c:v>
                </c:pt>
                <c:pt idx="3">
                  <c:v>5.6</c:v>
                </c:pt>
                <c:pt idx="4">
                  <c:v>6.9</c:v>
                </c:pt>
                <c:pt idx="5">
                  <c:v>4.5</c:v>
                </c:pt>
                <c:pt idx="6">
                  <c:v>5.0999999999999996</c:v>
                </c:pt>
                <c:pt idx="7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4C-402D-B378-AFB1C2BA06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FFC000"/>
            </a:solidFill>
            <a:ln w="25384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3.388557481741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4C-402D-B378-AFB1C2BA06DF}"/>
                </c:ext>
              </c:extLst>
            </c:dLbl>
            <c:dLbl>
              <c:idx val="1"/>
              <c:layout>
                <c:manualLayout>
                  <c:x val="0"/>
                  <c:y val="-1.4118989507256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4C-402D-B378-AFB1C2BA06DF}"/>
                </c:ext>
              </c:extLst>
            </c:dLbl>
            <c:dLbl>
              <c:idx val="2"/>
              <c:layout>
                <c:manualLayout>
                  <c:x val="0"/>
                  <c:y val="-1.4118989507256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4C-402D-B378-AFB1C2BA06DF}"/>
                </c:ext>
              </c:extLst>
            </c:dLbl>
            <c:dLbl>
              <c:idx val="3"/>
              <c:layout>
                <c:manualLayout>
                  <c:x val="0"/>
                  <c:y val="-1.976658531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4C-402D-B378-AFB1C2BA06D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3.7</c:v>
                </c:pt>
                <c:pt idx="2">
                  <c:v>2.9</c:v>
                </c:pt>
                <c:pt idx="3">
                  <c:v>2.6</c:v>
                </c:pt>
                <c:pt idx="4">
                  <c:v>5.6</c:v>
                </c:pt>
                <c:pt idx="5">
                  <c:v>7.3</c:v>
                </c:pt>
                <c:pt idx="6">
                  <c:v>5.0999999999999996</c:v>
                </c:pt>
                <c:pt idx="7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4C-402D-B378-AFB1C2BA06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1DC5B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Sheet1!$D$2:$D$9</c:f>
              <c:numCache>
                <c:formatCode>0.00</c:formatCode>
                <c:ptCount val="8"/>
                <c:pt idx="0">
                  <c:v>95.6</c:v>
                </c:pt>
                <c:pt idx="1">
                  <c:v>93</c:v>
                </c:pt>
                <c:pt idx="2">
                  <c:v>92.1</c:v>
                </c:pt>
                <c:pt idx="3">
                  <c:v>91.9</c:v>
                </c:pt>
                <c:pt idx="4">
                  <c:v>87.5</c:v>
                </c:pt>
                <c:pt idx="5">
                  <c:v>88.2</c:v>
                </c:pt>
                <c:pt idx="6">
                  <c:v>89.8</c:v>
                </c:pt>
                <c:pt idx="7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4C-402D-B378-AFB1C2BA0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79279616"/>
        <c:axId val="79281152"/>
      </c:barChart>
      <c:catAx>
        <c:axId val="792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281152"/>
        <c:crosses val="autoZero"/>
        <c:auto val="1"/>
        <c:lblAlgn val="ctr"/>
        <c:lblOffset val="0"/>
        <c:noMultiLvlLbl val="0"/>
      </c:catAx>
      <c:valAx>
        <c:axId val="7928115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279616"/>
        <c:crosses val="autoZero"/>
        <c:crossBetween val="between"/>
        <c:majorUnit val="20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0604762199943"/>
          <c:y val="3.4033286617545934E-2"/>
          <c:w val="0.87499395237800059"/>
          <c:h val="0.872609815282523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5"/>
            </a:solidFill>
            <a:ln w="25384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6475958029025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45-4EF2-8AD9-31475ECF08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3.1</c:v>
                </c:pt>
                <c:pt idx="1">
                  <c:v>4.0999999999999996</c:v>
                </c:pt>
                <c:pt idx="2">
                  <c:v>5.0999999999999996</c:v>
                </c:pt>
                <c:pt idx="3">
                  <c:v>5.2</c:v>
                </c:pt>
                <c:pt idx="4">
                  <c:v>4.4000000000000004</c:v>
                </c:pt>
                <c:pt idx="5">
                  <c:v>4.9000000000000004</c:v>
                </c:pt>
                <c:pt idx="6">
                  <c:v>5</c:v>
                </c:pt>
                <c:pt idx="7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5-4EF2-8AD9-31475ECF0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FFC000"/>
            </a:solidFill>
            <a:ln w="25384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2590383211609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45-4EF2-8AD9-31475ECF08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3.9</c:v>
                </c:pt>
                <c:pt idx="1">
                  <c:v>6.2</c:v>
                </c:pt>
                <c:pt idx="2">
                  <c:v>6.4</c:v>
                </c:pt>
                <c:pt idx="3">
                  <c:v>7.8</c:v>
                </c:pt>
                <c:pt idx="4">
                  <c:v>8.4</c:v>
                </c:pt>
                <c:pt idx="5">
                  <c:v>7.2</c:v>
                </c:pt>
                <c:pt idx="6">
                  <c:v>10.9</c:v>
                </c:pt>
                <c:pt idx="7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45-4EF2-8AD9-31475ECF0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1DC5B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</c:numCache>
            </c:numRef>
          </c:cat>
          <c:val>
            <c:numRef>
              <c:f>Sheet1!$D$2:$D$9</c:f>
              <c:numCache>
                <c:formatCode>0.00</c:formatCode>
                <c:ptCount val="8"/>
                <c:pt idx="0">
                  <c:v>92.9</c:v>
                </c:pt>
                <c:pt idx="1">
                  <c:v>89.6</c:v>
                </c:pt>
                <c:pt idx="2">
                  <c:v>88.5</c:v>
                </c:pt>
                <c:pt idx="3">
                  <c:v>87</c:v>
                </c:pt>
                <c:pt idx="4">
                  <c:v>87.2</c:v>
                </c:pt>
                <c:pt idx="5">
                  <c:v>87.9</c:v>
                </c:pt>
                <c:pt idx="6">
                  <c:v>84.1</c:v>
                </c:pt>
                <c:pt idx="7">
                  <c:v>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45-4EF2-8AD9-31475ECF0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80559104"/>
        <c:axId val="80573184"/>
      </c:barChart>
      <c:catAx>
        <c:axId val="8055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573184"/>
        <c:crosses val="autoZero"/>
        <c:auto val="1"/>
        <c:lblAlgn val="ctr"/>
        <c:lblOffset val="0"/>
        <c:noMultiLvlLbl val="0"/>
      </c:catAx>
      <c:valAx>
        <c:axId val="8057318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559104"/>
        <c:crosses val="autoZero"/>
        <c:crossBetween val="between"/>
        <c:majorUnit val="20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212F2-1CCA-44F5-9292-81EBB8848AC7}" type="datetimeFigureOut">
              <a:rPr lang="en-US" smtClean="0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C7F16-FA16-46EA-A76B-F192CBED89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596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7987" algn="l" defTabSz="109596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5964" algn="l" defTabSz="109596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3941" algn="l" defTabSz="109596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1931" algn="l" defTabSz="109596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39899" algn="l" defTabSz="109596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87881" algn="l" defTabSz="109596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35872" algn="l" defTabSz="109596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3857" algn="l" defTabSz="1095964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 Technical University </a:t>
            </a:r>
            <a:r>
              <a:rPr lang="de-DE" dirty="0" err="1"/>
              <a:t>Munich</a:t>
            </a:r>
            <a:r>
              <a:rPr lang="de-DE" dirty="0"/>
              <a:t>, School of </a:t>
            </a:r>
            <a:r>
              <a:rPr lang="de-DE" dirty="0" err="1"/>
              <a:t>Medicine</a:t>
            </a:r>
            <a:r>
              <a:rPr lang="de-DE" dirty="0"/>
              <a:t>, </a:t>
            </a:r>
            <a:r>
              <a:rPr lang="de-DE" dirty="0" err="1"/>
              <a:t>Munich</a:t>
            </a:r>
            <a:r>
              <a:rPr lang="de-DE" dirty="0"/>
              <a:t>, Germany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C7F16-FA16-46EA-A76B-F192CBED8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2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B3D58-902C-4EA6-BD4D-7DAF336CC9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37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C7F16-FA16-46EA-A76B-F192CBED8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C7F16-FA16-46EA-A76B-F192CBED8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53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3D58-902C-4EA6-BD4D-7DAF336CC9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3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FA2AF01-D8D9-4C0B-897A-0F28437C437A}" type="datetime1">
              <a:rPr lang="en-US" smtClean="0">
                <a:solidFill>
                  <a:prstClr val="black"/>
                </a:solidFill>
              </a:rPr>
              <a:pPr/>
              <a:t>7/23/19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846D2-B465-4EE1-A1CF-2F1C9A30539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SPROUT</a:t>
            </a:r>
          </a:p>
        </p:txBody>
      </p:sp>
      <p:sp>
        <p:nvSpPr>
          <p:cNvPr id="19" name="Header Placeholder 1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Slide Image Placeholder 23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25" name="Notes Placeholder 2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3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C7F16-FA16-46EA-A76B-F192CBED89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39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A0E5C-5037-48B9-BE64-8AA2668BFF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87559-B3B0-45DA-A913-E02DE51FD0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87559-B3B0-45DA-A913-E02DE51FD03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7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000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5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17" indent="-280391" defTabSz="93775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564" indent="-224312" defTabSz="93775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189" indent="-224312" defTabSz="93775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816" indent="-224312" defTabSz="93775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441" indent="-224312" defTabSz="9377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065" indent="-224312" defTabSz="9377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692" indent="-224312" defTabSz="9377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317" indent="-224312" defTabSz="9377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BA8FE6-95F8-4B1C-B2A7-07FAEABC58D6}" type="slidenum">
              <a:rPr lang="en-US" altLang="en-US" sz="1100">
                <a:solidFill>
                  <a:srgbClr val="000000"/>
                </a:solidFill>
                <a:ea typeface="MS PGothic" pitchFamily="34" charset="-128"/>
              </a:rPr>
              <a:pPr/>
              <a:t>5</a:t>
            </a:fld>
            <a:endParaRPr lang="en-US" altLang="en-US" sz="110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29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C7F16-FA16-46EA-A76B-F192CBED8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87559-B3B0-45DA-A913-E02DE51FD03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3D58-902C-4EA6-BD4D-7DAF336CC9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0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3D58-902C-4EA6-BD4D-7DAF336CC9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0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C7F16-FA16-46EA-A76B-F192CBED8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676400"/>
            <a:ext cx="10565728" cy="4419600"/>
          </a:xfrm>
        </p:spPr>
        <p:txBody>
          <a:bodyPr/>
          <a:lstStyle>
            <a:lvl1pPr>
              <a:spcBef>
                <a:spcPts val="81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2" y="6248400"/>
            <a:ext cx="10565726" cy="457200"/>
          </a:xfrm>
        </p:spPr>
        <p:txBody>
          <a:bodyPr tIns="0" rIns="0" bIns="0"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9" y="6340478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39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2" y="6248400"/>
            <a:ext cx="10565726" cy="457200"/>
          </a:xfrm>
        </p:spPr>
        <p:txBody>
          <a:bodyPr tIns="0" rIns="0" bIns="0"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9" y="6340478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1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5" y="0"/>
            <a:ext cx="1222163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2160" b="1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4233" y="3581402"/>
            <a:ext cx="12227984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25000"/>
              </a:spcAft>
              <a:defRPr/>
            </a:pPr>
            <a:endParaRPr lang="en-GB" sz="216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4233" y="3429000"/>
            <a:ext cx="12227984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4233" y="3516313"/>
            <a:ext cx="12227984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6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59" y="457200"/>
            <a:ext cx="10566400" cy="2816352"/>
          </a:xfrm>
        </p:spPr>
        <p:txBody>
          <a:bodyPr/>
          <a:lstStyle>
            <a:lvl1pPr algn="ctr"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619" y="4114800"/>
            <a:ext cx="10566400" cy="609600"/>
          </a:xfrm>
        </p:spPr>
        <p:txBody>
          <a:bodyPr/>
          <a:lstStyle>
            <a:lvl1pPr marL="0" indent="0" algn="ctr">
              <a:buNone/>
              <a:defRPr sz="1620"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27619" y="5029200"/>
            <a:ext cx="10566400" cy="914400"/>
          </a:xfrm>
        </p:spPr>
        <p:txBody>
          <a:bodyPr/>
          <a:lstStyle>
            <a:lvl1pPr marL="0" indent="0" algn="ctr">
              <a:buNone/>
              <a:defRPr sz="144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03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6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0566-8D74-D743-8158-1C8E4155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7E41AE-8758-B741-8D0A-A9406714A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328" y="6504503"/>
            <a:ext cx="11247120" cy="3077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28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1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40" b="1" baseline="-25000" dirty="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/>
        </p:nvSpPr>
        <p:spPr bwMode="auto">
          <a:xfrm>
            <a:off x="812801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4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4" y="64928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497638"/>
            <a:ext cx="9144000" cy="25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8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8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6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31" r:id="rId4"/>
    <p:sldLayoutId id="2147483732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1"/>
          </a:solidFill>
          <a:latin typeface="Arial" charset="0"/>
        </a:defRPr>
      </a:lvl5pPr>
      <a:lvl6pPr marL="41148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6pPr>
      <a:lvl7pPr marL="82296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7pPr>
      <a:lvl8pPr marL="123444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8pPr>
      <a:lvl9pPr marL="1645920" algn="l" rtl="0" eaLnBrk="1" fontAlgn="base" hangingPunct="1">
        <a:spcBef>
          <a:spcPct val="0"/>
        </a:spcBef>
        <a:spcAft>
          <a:spcPct val="0"/>
        </a:spcAft>
        <a:defRPr sz="2880" b="1">
          <a:solidFill>
            <a:schemeClr val="tx1"/>
          </a:solidFill>
          <a:latin typeface="Arial" charset="0"/>
        </a:defRPr>
      </a:lvl9pPr>
    </p:titleStyle>
    <p:bodyStyle>
      <a:lvl1pPr marL="308610" indent="-30861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16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rtl="0" eaLnBrk="1" fontAlgn="base" hangingPunct="1">
        <a:spcBef>
          <a:spcPct val="20000"/>
        </a:spcBef>
        <a:spcAft>
          <a:spcPct val="0"/>
        </a:spcAft>
        <a:buChar char="–"/>
        <a:defRPr sz="1980">
          <a:solidFill>
            <a:schemeClr val="tx1"/>
          </a:solidFill>
          <a:latin typeface="+mn-lt"/>
        </a:defRPr>
      </a:lvl2pPr>
      <a:lvl3pPr marL="1028700" indent="-20574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440180" indent="-20574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5166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5pPr>
      <a:lvl6pPr marL="226314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6pPr>
      <a:lvl7pPr marL="267462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7pPr>
      <a:lvl8pPr marL="308610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8pPr>
      <a:lvl9pPr marL="3497580" indent="-205740" algn="l" rtl="0" eaLnBrk="1" fontAlgn="base" hangingPunct="1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559" y="457200"/>
            <a:ext cx="10566400" cy="28163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360" dirty="0">
                <a:ea typeface="Calibri"/>
                <a:cs typeface="Arial"/>
              </a:rPr>
              <a:t>DISCOVER STUDY for </a:t>
            </a:r>
            <a:br>
              <a:rPr lang="en-US" sz="3360" dirty="0">
                <a:ea typeface="Calibri"/>
                <a:cs typeface="Arial"/>
              </a:rPr>
            </a:br>
            <a:r>
              <a:rPr lang="en-US" sz="3360" dirty="0">
                <a:ea typeface="Calibri"/>
                <a:cs typeface="Arial"/>
              </a:rPr>
              <a:t>HIV Pre-Exposure Prophylaxis: </a:t>
            </a:r>
            <a:br>
              <a:rPr lang="en-US" sz="3360" dirty="0">
                <a:ea typeface="Calibri"/>
                <a:cs typeface="Arial"/>
              </a:rPr>
            </a:br>
            <a:r>
              <a:rPr lang="en-US" sz="3360" dirty="0">
                <a:ea typeface="Calibri"/>
                <a:cs typeface="Arial"/>
              </a:rPr>
              <a:t>F/TAF has a more Rapid Onset and </a:t>
            </a:r>
            <a:br>
              <a:rPr lang="en-US" sz="3360" dirty="0">
                <a:ea typeface="Calibri"/>
                <a:cs typeface="Arial"/>
              </a:rPr>
            </a:br>
            <a:r>
              <a:rPr lang="en-US" sz="3360" dirty="0">
                <a:ea typeface="Calibri"/>
                <a:cs typeface="Arial"/>
              </a:rPr>
              <a:t>Longer Sustained Duration of HIV Protection Compared with F/TDF</a:t>
            </a:r>
            <a:endParaRPr lang="en-US" sz="336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619" y="3728933"/>
            <a:ext cx="10794538" cy="23927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1" dirty="0"/>
              <a:t>Christoph D. Spinner</a:t>
            </a:r>
            <a:r>
              <a:rPr lang="en-US" sz="1800" b="1" baseline="30000" dirty="0"/>
              <a:t>1</a:t>
            </a:r>
            <a:r>
              <a:rPr lang="en-US" sz="1800" b="1" dirty="0"/>
              <a:t>, Jason Brunetta</a:t>
            </a:r>
            <a:r>
              <a:rPr lang="en-US" sz="1800" b="1" baseline="30000" dirty="0"/>
              <a:t>2</a:t>
            </a:r>
            <a:r>
              <a:rPr lang="en-US" sz="1800" b="1" dirty="0"/>
              <a:t>, Peter Shalit</a:t>
            </a:r>
            <a:r>
              <a:rPr lang="en-US" sz="1800" b="1" baseline="30000" dirty="0"/>
              <a:t>3</a:t>
            </a:r>
            <a:r>
              <a:rPr lang="en-US" sz="1800" b="1" dirty="0"/>
              <a:t>, Maria Prins</a:t>
            </a:r>
            <a:r>
              <a:rPr lang="en-US" sz="1800" b="1" baseline="30000" dirty="0"/>
              <a:t>4</a:t>
            </a:r>
            <a:r>
              <a:rPr lang="en-US" sz="1800" b="1" dirty="0"/>
              <a:t>, Michelle Cespedes</a:t>
            </a:r>
            <a:r>
              <a:rPr lang="en-US" sz="1800" b="1" baseline="30000" dirty="0"/>
              <a:t>5</a:t>
            </a:r>
            <a:r>
              <a:rPr lang="en-US" sz="1800" b="1" dirty="0"/>
              <a:t>, </a:t>
            </a:r>
            <a:br>
              <a:rPr lang="en-US" sz="1800" b="1" dirty="0"/>
            </a:br>
            <a:r>
              <a:rPr lang="en-US" sz="1800" b="1" dirty="0"/>
              <a:t>Diana Brainard</a:t>
            </a:r>
            <a:r>
              <a:rPr lang="en-US" sz="1800" b="1" baseline="30000" dirty="0"/>
              <a:t>6</a:t>
            </a:r>
            <a:r>
              <a:rPr lang="en-US" sz="1800" b="1" dirty="0"/>
              <a:t>, Moupali Das</a:t>
            </a:r>
            <a:r>
              <a:rPr lang="en-US" sz="1800" b="1" baseline="30000" dirty="0"/>
              <a:t>6</a:t>
            </a:r>
            <a:r>
              <a:rPr lang="en-US" sz="1800" b="1" dirty="0"/>
              <a:t>, Scott McCallister</a:t>
            </a:r>
            <a:r>
              <a:rPr lang="en-US" sz="1800" b="1" baseline="30000" dirty="0"/>
              <a:t>6</a:t>
            </a:r>
            <a:r>
              <a:rPr lang="en-US" sz="1800" b="1" dirty="0"/>
              <a:t>, Sophia R. Majeed</a:t>
            </a:r>
            <a:r>
              <a:rPr lang="en-US" sz="1800" b="1" baseline="30000" dirty="0"/>
              <a:t>6</a:t>
            </a:r>
            <a:r>
              <a:rPr lang="en-US" sz="1800" b="1" dirty="0"/>
              <a:t>, Anita Mathias</a:t>
            </a:r>
            <a:r>
              <a:rPr lang="en-US" sz="1800" b="1" baseline="30000" dirty="0"/>
              <a:t>6</a:t>
            </a:r>
            <a:r>
              <a:rPr lang="en-US" sz="1800" b="1" dirty="0"/>
              <a:t>, </a:t>
            </a:r>
            <a:br>
              <a:rPr lang="en-US" sz="1800" b="1" dirty="0"/>
            </a:br>
            <a:r>
              <a:rPr lang="en-US" sz="1800" b="1" dirty="0"/>
              <a:t>Ramin Ebrahimi</a:t>
            </a:r>
            <a:r>
              <a:rPr lang="en-US" sz="1800" b="1" baseline="30000" dirty="0"/>
              <a:t>6</a:t>
            </a:r>
            <a:r>
              <a:rPr lang="en-US" sz="1800" b="1" dirty="0"/>
              <a:t>, Frederick Cruickshank</a:t>
            </a:r>
            <a:r>
              <a:rPr lang="en-US" sz="1800" b="1" baseline="30000" dirty="0"/>
              <a:t>8</a:t>
            </a:r>
            <a:r>
              <a:rPr lang="en-US" sz="1800" b="1" dirty="0"/>
              <a:t>, Jason Halperin</a:t>
            </a:r>
            <a:r>
              <a:rPr lang="en-US" sz="1800" b="1" baseline="30000" dirty="0"/>
              <a:t>9</a:t>
            </a:r>
            <a:r>
              <a:rPr lang="en-US" sz="1800" b="1" dirty="0"/>
              <a:t>, Jay E. Gladstein</a:t>
            </a:r>
            <a:r>
              <a:rPr lang="en-US" sz="1800" b="1" baseline="30000" dirty="0"/>
              <a:t>10</a:t>
            </a:r>
            <a:r>
              <a:rPr lang="en-US" sz="1800" b="1" dirty="0"/>
              <a:t>, and </a:t>
            </a:r>
            <a:br>
              <a:rPr lang="en-US" sz="1800" b="1" dirty="0"/>
            </a:br>
            <a:r>
              <a:rPr lang="en-US" sz="1800" b="1" dirty="0"/>
              <a:t>Patrick W.G. Mallon</a:t>
            </a:r>
            <a:r>
              <a:rPr lang="en-US" sz="1800" b="1" baseline="30000" dirty="0"/>
              <a:t>11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1400" baseline="30000" dirty="0"/>
              <a:t>1</a:t>
            </a:r>
            <a:r>
              <a:rPr lang="en-US" sz="1400" dirty="0"/>
              <a:t>Technical University Munich, Munich, Germany; </a:t>
            </a:r>
            <a:r>
              <a:rPr lang="en-US" sz="1400" baseline="30000" dirty="0"/>
              <a:t>2</a:t>
            </a:r>
            <a:r>
              <a:rPr lang="en-US" sz="1400" dirty="0"/>
              <a:t>Maple Leaf Medical Clinic, Toronto, Canada; </a:t>
            </a:r>
            <a:r>
              <a:rPr lang="en-US" sz="1400" baseline="30000" dirty="0"/>
              <a:t>3</a:t>
            </a:r>
            <a:r>
              <a:rPr lang="en-US" sz="1400" dirty="0"/>
              <a:t>University of Washington School of Medicine, Seattle, USA; </a:t>
            </a:r>
            <a:r>
              <a:rPr lang="en-US" sz="1400" baseline="30000" dirty="0"/>
              <a:t>4</a:t>
            </a:r>
            <a:r>
              <a:rPr lang="en-US" sz="1400" dirty="0"/>
              <a:t>Public Health Service of Amsterdam (</a:t>
            </a:r>
            <a:r>
              <a:rPr lang="en-US" sz="1400" dirty="0" err="1"/>
              <a:t>Geneeskundige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Gezondheidsdienst</a:t>
            </a:r>
            <a:r>
              <a:rPr lang="en-US" sz="1400" dirty="0"/>
              <a:t> Amsterdam), Netherlands; </a:t>
            </a:r>
            <a:r>
              <a:rPr lang="en-US" sz="1400" baseline="30000" dirty="0"/>
              <a:t>5</a:t>
            </a:r>
            <a:r>
              <a:rPr lang="en-US" sz="1400" dirty="0"/>
              <a:t>Icahn School of Medicine at Mount Sinai, New York, New York, USA; </a:t>
            </a:r>
            <a:r>
              <a:rPr lang="en-US" sz="1400" baseline="30000" dirty="0"/>
              <a:t>6</a:t>
            </a:r>
            <a:r>
              <a:rPr lang="en-US" sz="1400" dirty="0"/>
              <a:t>Gilead Sciences, Inc., Foster City, California, USA; </a:t>
            </a:r>
            <a:r>
              <a:rPr lang="en-US" sz="1400" baseline="30000" dirty="0"/>
              <a:t>7</a:t>
            </a:r>
            <a:r>
              <a:rPr lang="en-US" sz="1400" dirty="0"/>
              <a:t> University of Colorado, Denver, CO, </a:t>
            </a:r>
            <a:r>
              <a:rPr lang="en-US" sz="1400" baseline="30000" dirty="0"/>
              <a:t>8</a:t>
            </a:r>
            <a:r>
              <a:rPr lang="en-US" sz="1400" dirty="0"/>
              <a:t>Novant Health Presbyterian Medical Center, NC,USA; </a:t>
            </a:r>
            <a:r>
              <a:rPr lang="en-US" sz="1400" baseline="30000" dirty="0"/>
              <a:t>9</a:t>
            </a:r>
            <a:r>
              <a:rPr lang="en-US" sz="1400" dirty="0"/>
              <a:t>CrescentCare Health and Wellness Center, New Orleans, Louisiana, USA; </a:t>
            </a:r>
            <a:r>
              <a:rPr lang="en-US" sz="1400" baseline="30000" dirty="0"/>
              <a:t>10</a:t>
            </a:r>
            <a:r>
              <a:rPr lang="en-US" sz="1400" dirty="0"/>
              <a:t>Global Healthcare Los Angeles, California, USA; </a:t>
            </a:r>
            <a:r>
              <a:rPr lang="en-US" sz="1400" baseline="30000" dirty="0"/>
              <a:t>11</a:t>
            </a:r>
            <a:r>
              <a:rPr lang="en-US" sz="1400" dirty="0"/>
              <a:t>University College Dublin School of Medicine, Ireland </a:t>
            </a:r>
            <a:endParaRPr lang="en-US" sz="1400" baseline="30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32F7A-5FA7-459C-B59A-6E60E1F1E9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619" y="6214090"/>
            <a:ext cx="10566400" cy="562630"/>
          </a:xfrm>
        </p:spPr>
        <p:txBody>
          <a:bodyPr/>
          <a:lstStyle/>
          <a:p>
            <a:r>
              <a:rPr lang="en-US" sz="1400" b="1" dirty="0"/>
              <a:t>Tuesday, July 23</a:t>
            </a:r>
          </a:p>
          <a:p>
            <a:r>
              <a:rPr lang="en-US" sz="1400" b="1" dirty="0"/>
              <a:t>IAS 2019, Mexico City</a:t>
            </a:r>
          </a:p>
        </p:txBody>
      </p:sp>
    </p:spTree>
    <p:extLst>
      <p:ext uri="{BB962C8B-B14F-4D97-AF65-F5344CB8AC3E}">
        <p14:creationId xmlns:p14="http://schemas.microsoft.com/office/powerpoint/2010/main" val="306301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0718-576F-48D5-8306-E2F17AB3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No Difference in Adherence by TFV-DP Levels in DBS</a:t>
            </a:r>
            <a:br>
              <a:rPr lang="en-US" sz="3600" dirty="0"/>
            </a:b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PK Cohort Analysis Set (n=536)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08B79-C9AE-43A8-AE7E-8D70FD46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06DD265-EE0E-454D-A3B2-1907DBBED17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8056" y="3548877"/>
            <a:ext cx="1300549" cy="2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55844"/>
            <a:r>
              <a:rPr lang="en-US" altLang="en-US" sz="1600" dirty="0">
                <a:solidFill>
                  <a:srgbClr val="000000"/>
                </a:solidFill>
              </a:rPr>
              <a:t>Participants, 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F00BB2-9C98-41C7-B504-9F642C0A372A}"/>
              </a:ext>
            </a:extLst>
          </p:cNvPr>
          <p:cNvSpPr/>
          <p:nvPr/>
        </p:nvSpPr>
        <p:spPr>
          <a:xfrm>
            <a:off x="2521601" y="1251357"/>
            <a:ext cx="2280341" cy="374403"/>
          </a:xfrm>
          <a:prstGeom prst="rect">
            <a:avLst/>
          </a:prstGeom>
        </p:spPr>
        <p:txBody>
          <a:bodyPr wrap="square" lIns="85483" tIns="42744" rIns="85483" bIns="42744">
            <a:spAutoFit/>
          </a:bodyPr>
          <a:lstStyle/>
          <a:p>
            <a:pPr algn="ctr" defTabSz="854855"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F/TAF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A1ECD1-22F6-4FA9-AB17-3624A265263F}"/>
              </a:ext>
            </a:extLst>
          </p:cNvPr>
          <p:cNvSpPr/>
          <p:nvPr/>
        </p:nvSpPr>
        <p:spPr>
          <a:xfrm>
            <a:off x="7227745" y="1251357"/>
            <a:ext cx="2280341" cy="374403"/>
          </a:xfrm>
          <a:prstGeom prst="rect">
            <a:avLst/>
          </a:prstGeom>
        </p:spPr>
        <p:txBody>
          <a:bodyPr wrap="square" lIns="85483" tIns="42744" rIns="85483" bIns="42744">
            <a:spAutoFit/>
          </a:bodyPr>
          <a:lstStyle/>
          <a:p>
            <a:pPr algn="ctr" defTabSz="854855"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F/TDF</a:t>
            </a:r>
          </a:p>
        </p:txBody>
      </p:sp>
      <p:sp>
        <p:nvSpPr>
          <p:cNvPr id="21" name="Rectangle 85">
            <a:extLst>
              <a:ext uri="{FF2B5EF4-FFF2-40B4-BE49-F238E27FC236}">
                <a16:creationId xmlns:a16="http://schemas.microsoft.com/office/drawing/2014/main" id="{F758F6E4-D398-4A3C-AF9F-18FD1966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545" y="6095759"/>
            <a:ext cx="494452" cy="2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Week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85">
            <a:extLst>
              <a:ext uri="{FF2B5EF4-FFF2-40B4-BE49-F238E27FC236}">
                <a16:creationId xmlns:a16="http://schemas.microsoft.com/office/drawing/2014/main" id="{5A6688BC-A9A9-4D1D-B77F-056903319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361" y="6095759"/>
            <a:ext cx="494452" cy="2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Week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3" name="Chart 26">
            <a:extLst>
              <a:ext uri="{FF2B5EF4-FFF2-40B4-BE49-F238E27FC236}">
                <a16:creationId xmlns:a16="http://schemas.microsoft.com/office/drawing/2014/main" id="{72190E79-8D22-4EDC-B107-803726921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55709"/>
              </p:ext>
            </p:extLst>
          </p:nvPr>
        </p:nvGraphicFramePr>
        <p:xfrm>
          <a:off x="1045287" y="1515573"/>
          <a:ext cx="4669270" cy="458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6">
            <a:extLst>
              <a:ext uri="{FF2B5EF4-FFF2-40B4-BE49-F238E27FC236}">
                <a16:creationId xmlns:a16="http://schemas.microsoft.com/office/drawing/2014/main" id="{1BC82725-7769-4A49-AF8D-F74CF2145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734158"/>
              </p:ext>
            </p:extLst>
          </p:nvPr>
        </p:nvGraphicFramePr>
        <p:xfrm>
          <a:off x="5792557" y="1515573"/>
          <a:ext cx="4669270" cy="458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7B59EE4-9C3D-4204-9890-FF917733DFA2}"/>
              </a:ext>
            </a:extLst>
          </p:cNvPr>
          <p:cNvSpPr txBox="1"/>
          <p:nvPr/>
        </p:nvSpPr>
        <p:spPr>
          <a:xfrm>
            <a:off x="10933202" y="4087091"/>
            <a:ext cx="193408" cy="2046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0000"/>
                </a:solidFill>
              </a:rPr>
              <a:t>&lt;2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EDE183-3C54-4F5F-8A42-F8EEAB79D26F}"/>
              </a:ext>
            </a:extLst>
          </p:cNvPr>
          <p:cNvSpPr txBox="1"/>
          <p:nvPr/>
        </p:nvSpPr>
        <p:spPr>
          <a:xfrm>
            <a:off x="10933202" y="3774125"/>
            <a:ext cx="283258" cy="2046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0000"/>
                </a:solidFill>
              </a:rPr>
              <a:t>2–3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B58955-4C28-4ABC-8F48-C2FC140B910F}"/>
              </a:ext>
            </a:extLst>
          </p:cNvPr>
          <p:cNvSpPr txBox="1"/>
          <p:nvPr/>
        </p:nvSpPr>
        <p:spPr>
          <a:xfrm>
            <a:off x="10933202" y="3461158"/>
            <a:ext cx="187316" cy="2046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0000"/>
                </a:solidFill>
              </a:rPr>
              <a:t>≥4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28C520-ECCA-4E7F-86EA-CC0E970FD08D}"/>
              </a:ext>
            </a:extLst>
          </p:cNvPr>
          <p:cNvSpPr txBox="1"/>
          <p:nvPr/>
        </p:nvSpPr>
        <p:spPr>
          <a:xfrm>
            <a:off x="10582761" y="3205578"/>
            <a:ext cx="794339" cy="2046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0000"/>
                </a:solidFill>
              </a:rPr>
              <a:t>Tablets/</a:t>
            </a:r>
            <a:r>
              <a:rPr lang="en-US" sz="1400" dirty="0" err="1">
                <a:solidFill>
                  <a:srgbClr val="000000"/>
                </a:solidFill>
              </a:rPr>
              <a:t>wk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C3DBD3-C9B9-470D-A69F-9AF5AE695F00}"/>
              </a:ext>
            </a:extLst>
          </p:cNvPr>
          <p:cNvSpPr/>
          <p:nvPr/>
        </p:nvSpPr>
        <p:spPr bwMode="auto">
          <a:xfrm>
            <a:off x="10642364" y="3453473"/>
            <a:ext cx="212362" cy="212362"/>
          </a:xfrm>
          <a:prstGeom prst="rect">
            <a:avLst/>
          </a:prstGeom>
          <a:solidFill>
            <a:srgbClr val="1DC5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endParaRPr kumimoji="0" lang="en-US" sz="1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C90EA7-4F8E-47FF-BB83-997C74A8324D}"/>
              </a:ext>
            </a:extLst>
          </p:cNvPr>
          <p:cNvSpPr/>
          <p:nvPr/>
        </p:nvSpPr>
        <p:spPr bwMode="auto">
          <a:xfrm>
            <a:off x="10642364" y="3766440"/>
            <a:ext cx="212363" cy="21236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endParaRPr kumimoji="0" lang="en-US" sz="1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5B8F-D20C-4999-B20B-80F30622C4EA}"/>
              </a:ext>
            </a:extLst>
          </p:cNvPr>
          <p:cNvSpPr/>
          <p:nvPr/>
        </p:nvSpPr>
        <p:spPr bwMode="auto">
          <a:xfrm>
            <a:off x="10642364" y="4079406"/>
            <a:ext cx="212363" cy="21236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endParaRPr kumimoji="0" lang="en-US" sz="1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167494A-23DA-457B-99B9-2D29D7754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094215"/>
              </p:ext>
            </p:extLst>
          </p:nvPr>
        </p:nvGraphicFramePr>
        <p:xfrm>
          <a:off x="539750" y="1298575"/>
          <a:ext cx="10506076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0" name="Prism 8" r:id="rId3" imgW="6575358" imgH="2957067" progId="Prism8.Document">
                  <p:embed/>
                </p:oleObj>
              </mc:Choice>
              <mc:Fallback>
                <p:oleObj name="Prism 8" r:id="rId3" imgW="6575358" imgH="2957067" progId="Prism8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3AEF09F-2B73-4AA4-88F2-D99D890A59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298575"/>
                        <a:ext cx="10506076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1F98F90-DE88-4DE1-B6F3-F68FAD280CEC}"/>
              </a:ext>
            </a:extLst>
          </p:cNvPr>
          <p:cNvSpPr/>
          <p:nvPr/>
        </p:nvSpPr>
        <p:spPr>
          <a:xfrm>
            <a:off x="2472308" y="1208263"/>
            <a:ext cx="2544193" cy="394099"/>
          </a:xfrm>
          <a:prstGeom prst="rect">
            <a:avLst/>
          </a:prstGeom>
        </p:spPr>
        <p:txBody>
          <a:bodyPr wrap="square" lIns="85483" tIns="42744" rIns="85483" bIns="42744">
            <a:spAutoFit/>
          </a:bodyPr>
          <a:lstStyle/>
          <a:p>
            <a:pPr algn="ctr" defTabSz="854855"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F/TAF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57A469-C90C-4DEF-BC18-8721ABD17BC7}"/>
              </a:ext>
            </a:extLst>
          </p:cNvPr>
          <p:cNvSpPr/>
          <p:nvPr/>
        </p:nvSpPr>
        <p:spPr>
          <a:xfrm>
            <a:off x="6991351" y="1208264"/>
            <a:ext cx="2544193" cy="394099"/>
          </a:xfrm>
          <a:prstGeom prst="rect">
            <a:avLst/>
          </a:prstGeom>
        </p:spPr>
        <p:txBody>
          <a:bodyPr wrap="square" lIns="85483" tIns="42744" rIns="85483" bIns="42744">
            <a:spAutoFit/>
          </a:bodyPr>
          <a:lstStyle/>
          <a:p>
            <a:pPr algn="ctr" defTabSz="854855"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F/TDF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D98C71-FD25-4925-8D77-0CC4E72311E7}"/>
              </a:ext>
            </a:extLst>
          </p:cNvPr>
          <p:cNvSpPr/>
          <p:nvPr/>
        </p:nvSpPr>
        <p:spPr>
          <a:xfrm>
            <a:off x="3332677" y="1512189"/>
            <a:ext cx="823455" cy="301766"/>
          </a:xfrm>
          <a:prstGeom prst="rect">
            <a:avLst/>
          </a:prstGeom>
        </p:spPr>
        <p:txBody>
          <a:bodyPr wrap="none" lIns="85483" tIns="42744" rIns="85483" bIns="42744">
            <a:spAutoFit/>
          </a:bodyPr>
          <a:lstStyle/>
          <a:p>
            <a:pPr algn="ctr" defTabSz="854855"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C3AD69-0C19-4450-B928-85FE2B1B0094}"/>
              </a:ext>
            </a:extLst>
          </p:cNvPr>
          <p:cNvSpPr/>
          <p:nvPr/>
        </p:nvSpPr>
        <p:spPr>
          <a:xfrm>
            <a:off x="7826874" y="1512201"/>
            <a:ext cx="873147" cy="301766"/>
          </a:xfrm>
          <a:prstGeom prst="rect">
            <a:avLst/>
          </a:prstGeom>
        </p:spPr>
        <p:txBody>
          <a:bodyPr wrap="none" lIns="85483" tIns="42744" rIns="85483" bIns="42744">
            <a:spAutoFit/>
          </a:bodyPr>
          <a:lstStyle/>
          <a:p>
            <a:pPr algn="ctr" defTabSz="854855"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p &lt;0.001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AD59EC-8425-45CE-AEF4-BCCE99B43E8E}"/>
              </a:ext>
            </a:extLst>
          </p:cNvPr>
          <p:cNvSpPr txBox="1"/>
          <p:nvPr/>
        </p:nvSpPr>
        <p:spPr>
          <a:xfrm>
            <a:off x="10092940" y="3983306"/>
            <a:ext cx="1438274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45720" rIns="0" bIns="45720" rtlCol="0" anchor="ctr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2–3 doses/</a:t>
            </a:r>
            <a:r>
              <a:rPr lang="en-US" sz="1600" b="1" dirty="0" err="1">
                <a:solidFill>
                  <a:schemeClr val="bg1"/>
                </a:solidFill>
              </a:rPr>
              <a:t>wk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5DBD8-1C71-417A-B43F-4E3808D7DA42}"/>
              </a:ext>
            </a:extLst>
          </p:cNvPr>
          <p:cNvSpPr txBox="1"/>
          <p:nvPr/>
        </p:nvSpPr>
        <p:spPr>
          <a:xfrm>
            <a:off x="10092940" y="3397695"/>
            <a:ext cx="1438274" cy="338554"/>
          </a:xfrm>
          <a:prstGeom prst="rect">
            <a:avLst/>
          </a:prstGeom>
          <a:solidFill>
            <a:srgbClr val="1DC5B1"/>
          </a:solidFill>
        </p:spPr>
        <p:txBody>
          <a:bodyPr wrap="square" lIns="0" tIns="45720" rIns="0" bIns="45720" rtlCol="0" anchor="ctr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≥4 doses/</a:t>
            </a:r>
            <a:r>
              <a:rPr lang="en-US" sz="1600" b="1" dirty="0" err="1">
                <a:solidFill>
                  <a:schemeClr val="bg1"/>
                </a:solidFill>
              </a:rPr>
              <a:t>wk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60495E-6AD9-4B5F-865B-484FE9B84EA1}"/>
              </a:ext>
            </a:extLst>
          </p:cNvPr>
          <p:cNvSpPr txBox="1"/>
          <p:nvPr/>
        </p:nvSpPr>
        <p:spPr>
          <a:xfrm>
            <a:off x="10092940" y="4583402"/>
            <a:ext cx="1438274" cy="338554"/>
          </a:xfrm>
          <a:prstGeom prst="rect">
            <a:avLst/>
          </a:prstGeom>
          <a:solidFill>
            <a:srgbClr val="DC460B"/>
          </a:solidFill>
        </p:spPr>
        <p:txBody>
          <a:bodyPr wrap="square" lIns="0" tIns="45720" rIns="0" bIns="45720" rtlCol="0" anchor="ctr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&lt;2 doses/</a:t>
            </a:r>
            <a:r>
              <a:rPr lang="en-US" sz="1600" b="1" dirty="0" err="1">
                <a:solidFill>
                  <a:schemeClr val="bg1"/>
                </a:solidFill>
              </a:rPr>
              <a:t>wk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6DDC14-9A20-44A0-8E86-68B33010A9F2}"/>
              </a:ext>
            </a:extLst>
          </p:cNvPr>
          <p:cNvSpPr txBox="1"/>
          <p:nvPr/>
        </p:nvSpPr>
        <p:spPr>
          <a:xfrm>
            <a:off x="10092942" y="3041972"/>
            <a:ext cx="1438274" cy="338554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/>
          <a:p>
            <a:pPr lvl="0" algn="ctr">
              <a:defRPr/>
            </a:pPr>
            <a:r>
              <a:rPr lang="en-US" sz="1600" b="1" dirty="0"/>
              <a:t>Adherence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821A4-A4F8-4DAD-AE12-90F3B2EB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Adherence by DBS at HIV Diagnosis Visit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Case-Control Study (Cases=22; Controls=109)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8966C-3905-4D2A-A650-2136CB202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5656966"/>
            <a:ext cx="10565728" cy="663348"/>
          </a:xfrm>
        </p:spPr>
        <p:txBody>
          <a:bodyPr/>
          <a:lstStyle/>
          <a:p>
            <a:pPr defTabSz="914400">
              <a:spcBef>
                <a:spcPts val="600"/>
              </a:spcBef>
            </a:pPr>
            <a:r>
              <a:rPr lang="en-US" sz="1800" dirty="0"/>
              <a:t>Low adherence  (adherence &lt;2 doses/week) was independently associated with increased risk of HIV acquisition in both groups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Similar results from sensitivity analyses excluding 5 suspected baseline infections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D2EB0-8B67-486A-BEBD-30772864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2DAB5F-BC2C-4441-A924-20A01392AC0D}"/>
              </a:ext>
            </a:extLst>
          </p:cNvPr>
          <p:cNvCxnSpPr>
            <a:cxnSpLocks/>
          </p:cNvCxnSpPr>
          <p:nvPr/>
        </p:nvCxnSpPr>
        <p:spPr bwMode="auto">
          <a:xfrm>
            <a:off x="1731170" y="3852812"/>
            <a:ext cx="4246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D0313F-0D16-403E-81D9-F1197361456A}"/>
              </a:ext>
            </a:extLst>
          </p:cNvPr>
          <p:cNvCxnSpPr>
            <a:cxnSpLocks/>
          </p:cNvCxnSpPr>
          <p:nvPr/>
        </p:nvCxnSpPr>
        <p:spPr bwMode="auto">
          <a:xfrm>
            <a:off x="1731170" y="4429075"/>
            <a:ext cx="4246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989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67642"/>
            <a:ext cx="10565728" cy="787400"/>
          </a:xfrm>
        </p:spPr>
        <p:txBody>
          <a:bodyPr/>
          <a:lstStyle/>
          <a:p>
            <a:r>
              <a:rPr lang="en-US" dirty="0"/>
              <a:t>Summary of Behaviors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Differences Between Arms in HIV Risk, STIs, or Adherence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3438908"/>
            <a:ext cx="10565726" cy="2657091"/>
          </a:xfrm>
        </p:spPr>
        <p:txBody>
          <a:bodyPr>
            <a:normAutofit/>
          </a:bodyPr>
          <a:lstStyle/>
          <a:p>
            <a:r>
              <a:rPr lang="en-US" sz="2400" dirty="0"/>
              <a:t>There were no differences in HIV risk behavior, prevalence or incidence of STIs, or adherence by pill count, self-report, or dried blood spot between F/TAF and F/TDF</a:t>
            </a:r>
          </a:p>
          <a:p>
            <a:r>
              <a:rPr lang="en-US" sz="2400" dirty="0"/>
              <a:t>Low adherence was strongly associated with HIV acquisition in both arms</a:t>
            </a:r>
          </a:p>
          <a:p>
            <a:endParaRPr lang="en-US" sz="2400" dirty="0"/>
          </a:p>
          <a:p>
            <a:r>
              <a:rPr lang="en-US" sz="2400" dirty="0"/>
              <a:t>Next we examined pharmacokinetic differences between F/TAF and F/TDF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6A057-906A-4A54-9A8B-10E3090A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08C127-6490-4D5F-83EE-CF6095B77F37}"/>
              </a:ext>
            </a:extLst>
          </p:cNvPr>
          <p:cNvGrpSpPr/>
          <p:nvPr/>
        </p:nvGrpSpPr>
        <p:grpSpPr>
          <a:xfrm>
            <a:off x="7261943" y="1829552"/>
            <a:ext cx="733022" cy="1165729"/>
            <a:chOff x="7590748" y="3252182"/>
            <a:chExt cx="689693" cy="1096824"/>
          </a:xfrm>
        </p:grpSpPr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067A51D4-58AD-4CD1-9A30-195AFEACBB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0748" y="3252182"/>
              <a:ext cx="689693" cy="1096824"/>
            </a:xfrm>
            <a:custGeom>
              <a:avLst/>
              <a:gdLst>
                <a:gd name="T0" fmla="*/ 914 w 1139"/>
                <a:gd name="T1" fmla="*/ 0 h 1813"/>
                <a:gd name="T2" fmla="*/ 225 w 1139"/>
                <a:gd name="T3" fmla="*/ 0 h 1813"/>
                <a:gd name="T4" fmla="*/ 0 w 1139"/>
                <a:gd name="T5" fmla="*/ 208 h 1813"/>
                <a:gd name="T6" fmla="*/ 0 w 1139"/>
                <a:gd name="T7" fmla="*/ 1604 h 1813"/>
                <a:gd name="T8" fmla="*/ 225 w 1139"/>
                <a:gd name="T9" fmla="*/ 1813 h 1813"/>
                <a:gd name="T10" fmla="*/ 914 w 1139"/>
                <a:gd name="T11" fmla="*/ 1813 h 1813"/>
                <a:gd name="T12" fmla="*/ 1139 w 1139"/>
                <a:gd name="T13" fmla="*/ 1604 h 1813"/>
                <a:gd name="T14" fmla="*/ 1139 w 1139"/>
                <a:gd name="T15" fmla="*/ 208 h 1813"/>
                <a:gd name="T16" fmla="*/ 914 w 1139"/>
                <a:gd name="T17" fmla="*/ 0 h 1813"/>
                <a:gd name="T18" fmla="*/ 1060 w 1139"/>
                <a:gd name="T19" fmla="*/ 1358 h 1813"/>
                <a:gd name="T20" fmla="*/ 871 w 1139"/>
                <a:gd name="T21" fmla="*/ 1532 h 1813"/>
                <a:gd name="T22" fmla="*/ 268 w 1139"/>
                <a:gd name="T23" fmla="*/ 1532 h 1813"/>
                <a:gd name="T24" fmla="*/ 79 w 1139"/>
                <a:gd name="T25" fmla="*/ 1358 h 1813"/>
                <a:gd name="T26" fmla="*/ 79 w 1139"/>
                <a:gd name="T27" fmla="*/ 255 h 1813"/>
                <a:gd name="T28" fmla="*/ 268 w 1139"/>
                <a:gd name="T29" fmla="*/ 80 h 1813"/>
                <a:gd name="T30" fmla="*/ 871 w 1139"/>
                <a:gd name="T31" fmla="*/ 80 h 1813"/>
                <a:gd name="T32" fmla="*/ 1060 w 1139"/>
                <a:gd name="T33" fmla="*/ 255 h 1813"/>
                <a:gd name="T34" fmla="*/ 1060 w 1139"/>
                <a:gd name="T35" fmla="*/ 1358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9" h="1813">
                  <a:moveTo>
                    <a:pt x="914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93"/>
                    <a:pt x="0" y="208"/>
                  </a:cubicBezTo>
                  <a:cubicBezTo>
                    <a:pt x="0" y="1604"/>
                    <a:pt x="0" y="1604"/>
                    <a:pt x="0" y="1604"/>
                  </a:cubicBezTo>
                  <a:cubicBezTo>
                    <a:pt x="0" y="1719"/>
                    <a:pt x="101" y="1813"/>
                    <a:pt x="225" y="1813"/>
                  </a:cubicBezTo>
                  <a:cubicBezTo>
                    <a:pt x="914" y="1813"/>
                    <a:pt x="914" y="1813"/>
                    <a:pt x="914" y="1813"/>
                  </a:cubicBezTo>
                  <a:cubicBezTo>
                    <a:pt x="1038" y="1813"/>
                    <a:pt x="1139" y="1719"/>
                    <a:pt x="1139" y="1604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39" y="93"/>
                    <a:pt x="1038" y="0"/>
                    <a:pt x="914" y="0"/>
                  </a:cubicBezTo>
                  <a:close/>
                  <a:moveTo>
                    <a:pt x="1060" y="1358"/>
                  </a:moveTo>
                  <a:cubicBezTo>
                    <a:pt x="1060" y="1454"/>
                    <a:pt x="975" y="1532"/>
                    <a:pt x="871" y="1532"/>
                  </a:cubicBezTo>
                  <a:cubicBezTo>
                    <a:pt x="268" y="1532"/>
                    <a:pt x="268" y="1532"/>
                    <a:pt x="268" y="1532"/>
                  </a:cubicBezTo>
                  <a:cubicBezTo>
                    <a:pt x="163" y="1532"/>
                    <a:pt x="79" y="1454"/>
                    <a:pt x="79" y="1358"/>
                  </a:cubicBezTo>
                  <a:cubicBezTo>
                    <a:pt x="79" y="255"/>
                    <a:pt x="79" y="255"/>
                    <a:pt x="79" y="255"/>
                  </a:cubicBezTo>
                  <a:cubicBezTo>
                    <a:pt x="79" y="158"/>
                    <a:pt x="163" y="80"/>
                    <a:pt x="268" y="80"/>
                  </a:cubicBezTo>
                  <a:cubicBezTo>
                    <a:pt x="871" y="80"/>
                    <a:pt x="871" y="80"/>
                    <a:pt x="871" y="80"/>
                  </a:cubicBezTo>
                  <a:cubicBezTo>
                    <a:pt x="975" y="80"/>
                    <a:pt x="1060" y="158"/>
                    <a:pt x="1060" y="255"/>
                  </a:cubicBezTo>
                  <a:lnTo>
                    <a:pt x="1060" y="13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7" name="Oval 34">
              <a:extLst>
                <a:ext uri="{FF2B5EF4-FFF2-40B4-BE49-F238E27FC236}">
                  <a16:creationId xmlns:a16="http://schemas.microsoft.com/office/drawing/2014/main" id="{F86CD703-2006-44EE-B92A-702A7392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5040" y="4208162"/>
              <a:ext cx="121104" cy="110799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B7FD2389-ACCD-42C7-912E-733892DBA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228" y="3375880"/>
              <a:ext cx="137160" cy="182880"/>
            </a:xfrm>
            <a:prstGeom prst="roundRect">
              <a:avLst/>
            </a:prstGeom>
            <a:solidFill>
              <a:srgbClr val="77E588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246A3F44-A590-41A9-9F9D-C75AAE5F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422261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66435B38-2F01-4F9C-A066-03D3CB01B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458337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1" name="Freeform 38">
              <a:extLst>
                <a:ext uri="{FF2B5EF4-FFF2-40B4-BE49-F238E27FC236}">
                  <a16:creationId xmlns:a16="http://schemas.microsoft.com/office/drawing/2014/main" id="{C4322308-2548-4F3A-BE11-31E274B63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494409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895473A7-86DB-4201-9582-BEDB8107B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228" y="3644717"/>
              <a:ext cx="137160" cy="182880"/>
            </a:xfrm>
            <a:prstGeom prst="roundRect">
              <a:avLst/>
            </a:prstGeom>
            <a:solidFill>
              <a:srgbClr val="77E588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ACC2C00C-8D79-4BEE-AB8F-8D2B6D59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671329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CBDDB982-65B8-4EB9-A235-D6F1F38E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707405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6986FE2F-C68D-4E33-99C6-FAA47F761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744337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id="{88EE1F0B-CBFE-4D76-AE04-8EB24C94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780413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7B8579E4-0C2E-48AA-AA28-A11AE4DFB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228" y="3913556"/>
              <a:ext cx="137160" cy="182880"/>
            </a:xfrm>
            <a:prstGeom prst="roundRect">
              <a:avLst/>
            </a:prstGeom>
            <a:solidFill>
              <a:srgbClr val="77E588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15C9435F-24B2-4920-A928-755724DD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959937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631FD94D-4872-45B2-9590-D943B771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57" y="3996013"/>
              <a:ext cx="278283" cy="18037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rgbClr val="239124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769162-4EB9-45BF-8F8D-A39C76C8E3E9}"/>
              </a:ext>
            </a:extLst>
          </p:cNvPr>
          <p:cNvGrpSpPr/>
          <p:nvPr/>
        </p:nvGrpSpPr>
        <p:grpSpPr>
          <a:xfrm rot="20700000">
            <a:off x="6363478" y="2803481"/>
            <a:ext cx="294627" cy="160441"/>
            <a:chOff x="7827853" y="4946338"/>
            <a:chExt cx="337104" cy="181148"/>
          </a:xfrm>
        </p:grpSpPr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C3019AF-2EEA-4E9A-A105-6ABC03B23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694" y="4946338"/>
              <a:ext cx="322263" cy="147638"/>
            </a:xfrm>
            <a:custGeom>
              <a:avLst/>
              <a:gdLst>
                <a:gd name="T0" fmla="*/ 159 w 163"/>
                <a:gd name="T1" fmla="*/ 59 h 74"/>
                <a:gd name="T2" fmla="*/ 153 w 163"/>
                <a:gd name="T3" fmla="*/ 67 h 74"/>
                <a:gd name="T4" fmla="*/ 153 w 163"/>
                <a:gd name="T5" fmla="*/ 67 h 74"/>
                <a:gd name="T6" fmla="*/ 73 w 163"/>
                <a:gd name="T7" fmla="*/ 65 h 74"/>
                <a:gd name="T8" fmla="*/ 3 w 163"/>
                <a:gd name="T9" fmla="*/ 26 h 74"/>
                <a:gd name="T10" fmla="*/ 3 w 163"/>
                <a:gd name="T11" fmla="*/ 26 h 74"/>
                <a:gd name="T12" fmla="*/ 1 w 163"/>
                <a:gd name="T13" fmla="*/ 17 h 74"/>
                <a:gd name="T14" fmla="*/ 87 w 163"/>
                <a:gd name="T15" fmla="*/ 11 h 74"/>
                <a:gd name="T16" fmla="*/ 159 w 163"/>
                <a:gd name="T17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74">
                  <a:moveTo>
                    <a:pt x="159" y="59"/>
                  </a:moveTo>
                  <a:cubicBezTo>
                    <a:pt x="158" y="62"/>
                    <a:pt x="156" y="65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74"/>
                    <a:pt x="108" y="74"/>
                    <a:pt x="73" y="65"/>
                  </a:cubicBezTo>
                  <a:cubicBezTo>
                    <a:pt x="38" y="55"/>
                    <a:pt x="11" y="40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3"/>
                    <a:pt x="0" y="20"/>
                    <a:pt x="1" y="17"/>
                  </a:cubicBezTo>
                  <a:cubicBezTo>
                    <a:pt x="5" y="2"/>
                    <a:pt x="44" y="0"/>
                    <a:pt x="87" y="11"/>
                  </a:cubicBezTo>
                  <a:cubicBezTo>
                    <a:pt x="131" y="23"/>
                    <a:pt x="163" y="44"/>
                    <a:pt x="159" y="59"/>
                  </a:cubicBezTo>
                  <a:close/>
                </a:path>
              </a:pathLst>
            </a:custGeom>
            <a:solidFill>
              <a:srgbClr val="77E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439C0F2-6FAB-4C6C-AFE8-6987C9FC7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853" y="4978261"/>
              <a:ext cx="330200" cy="149225"/>
            </a:xfrm>
            <a:custGeom>
              <a:avLst/>
              <a:gdLst>
                <a:gd name="T0" fmla="*/ 167 w 167"/>
                <a:gd name="T1" fmla="*/ 42 h 76"/>
                <a:gd name="T2" fmla="*/ 162 w 167"/>
                <a:gd name="T3" fmla="*/ 59 h 76"/>
                <a:gd name="T4" fmla="*/ 76 w 167"/>
                <a:gd name="T5" fmla="*/ 65 h 76"/>
                <a:gd name="T6" fmla="*/ 4 w 167"/>
                <a:gd name="T7" fmla="*/ 17 h 76"/>
                <a:gd name="T8" fmla="*/ 9 w 167"/>
                <a:gd name="T9" fmla="*/ 0 h 76"/>
                <a:gd name="T10" fmla="*/ 11 w 167"/>
                <a:gd name="T11" fmla="*/ 9 h 76"/>
                <a:gd name="T12" fmla="*/ 11 w 167"/>
                <a:gd name="T13" fmla="*/ 9 h 76"/>
                <a:gd name="T14" fmla="*/ 81 w 167"/>
                <a:gd name="T15" fmla="*/ 48 h 76"/>
                <a:gd name="T16" fmla="*/ 161 w 167"/>
                <a:gd name="T17" fmla="*/ 50 h 76"/>
                <a:gd name="T18" fmla="*/ 161 w 167"/>
                <a:gd name="T19" fmla="*/ 50 h 76"/>
                <a:gd name="T20" fmla="*/ 167 w 167"/>
                <a:gd name="T2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76">
                  <a:moveTo>
                    <a:pt x="167" y="42"/>
                  </a:moveTo>
                  <a:cubicBezTo>
                    <a:pt x="162" y="59"/>
                    <a:pt x="162" y="59"/>
                    <a:pt x="162" y="59"/>
                  </a:cubicBezTo>
                  <a:cubicBezTo>
                    <a:pt x="158" y="74"/>
                    <a:pt x="120" y="76"/>
                    <a:pt x="76" y="65"/>
                  </a:cubicBezTo>
                  <a:cubicBezTo>
                    <a:pt x="33" y="53"/>
                    <a:pt x="0" y="31"/>
                    <a:pt x="4" y="1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9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9" y="23"/>
                    <a:pt x="46" y="38"/>
                    <a:pt x="81" y="48"/>
                  </a:cubicBezTo>
                  <a:cubicBezTo>
                    <a:pt x="116" y="57"/>
                    <a:pt x="147" y="57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48"/>
                    <a:pt x="166" y="45"/>
                    <a:pt x="167" y="42"/>
                  </a:cubicBezTo>
                  <a:close/>
                </a:path>
              </a:pathLst>
            </a:custGeom>
            <a:solidFill>
              <a:srgbClr val="00C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889AD1-69E3-458D-AFED-775ADBC5BC24}"/>
              </a:ext>
            </a:extLst>
          </p:cNvPr>
          <p:cNvGrpSpPr/>
          <p:nvPr/>
        </p:nvGrpSpPr>
        <p:grpSpPr>
          <a:xfrm>
            <a:off x="4147977" y="1675528"/>
            <a:ext cx="1056322" cy="1310438"/>
            <a:chOff x="7396323" y="1589437"/>
            <a:chExt cx="976461" cy="121136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A283B9-9E79-4EA1-88C6-EF74D27997A6}"/>
                </a:ext>
              </a:extLst>
            </p:cNvPr>
            <p:cNvGrpSpPr/>
            <p:nvPr/>
          </p:nvGrpSpPr>
          <p:grpSpPr>
            <a:xfrm rot="648618">
              <a:off x="7866276" y="1728074"/>
              <a:ext cx="229957" cy="1072731"/>
              <a:chOff x="3892219" y="4804907"/>
              <a:chExt cx="342871" cy="895351"/>
            </a:xfrm>
          </p:grpSpPr>
          <p:sp>
            <p:nvSpPr>
              <p:cNvPr id="34" name="Round Same Side Corner Rectangle 108">
                <a:extLst>
                  <a:ext uri="{FF2B5EF4-FFF2-40B4-BE49-F238E27FC236}">
                    <a16:creationId xmlns:a16="http://schemas.microsoft.com/office/drawing/2014/main" id="{904D5056-1E75-4190-8DFE-EBC1805284C7}"/>
                  </a:ext>
                </a:extLst>
              </p:cNvPr>
              <p:cNvSpPr/>
              <p:nvPr/>
            </p:nvSpPr>
            <p:spPr>
              <a:xfrm>
                <a:off x="3919537" y="4893521"/>
                <a:ext cx="288235" cy="80673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3AF955-4F74-4E57-8376-E7C226238BED}"/>
                  </a:ext>
                </a:extLst>
              </p:cNvPr>
              <p:cNvSpPr/>
              <p:nvPr/>
            </p:nvSpPr>
            <p:spPr>
              <a:xfrm>
                <a:off x="3892219" y="4804907"/>
                <a:ext cx="342871" cy="121231"/>
              </a:xfrm>
              <a:prstGeom prst="rect">
                <a:avLst/>
              </a:prstGeom>
              <a:solidFill>
                <a:srgbClr val="00C42A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C5E630C-184C-4AE6-87D0-CAFF4A04852C}"/>
                </a:ext>
              </a:extLst>
            </p:cNvPr>
            <p:cNvGrpSpPr/>
            <p:nvPr/>
          </p:nvGrpSpPr>
          <p:grpSpPr>
            <a:xfrm rot="20455288">
              <a:off x="7731382" y="1589437"/>
              <a:ext cx="129647" cy="976461"/>
              <a:chOff x="4423852" y="1762188"/>
              <a:chExt cx="129647" cy="97646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D243C84-6BA5-42E5-9B40-99D50D34C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8675" y="1961539"/>
                <a:ext cx="0" cy="777110"/>
              </a:xfrm>
              <a:prstGeom prst="line">
                <a:avLst/>
              </a:prstGeom>
              <a:ln w="31750">
                <a:solidFill>
                  <a:srgbClr val="00C42A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C99FA0B-C04A-452C-886D-7F1464CB6F04}"/>
                  </a:ext>
                </a:extLst>
              </p:cNvPr>
              <p:cNvSpPr/>
              <p:nvPr/>
            </p:nvSpPr>
            <p:spPr>
              <a:xfrm>
                <a:off x="4423852" y="1762188"/>
                <a:ext cx="129647" cy="215432"/>
              </a:xfrm>
              <a:prstGeom prst="ellipse">
                <a:avLst/>
              </a:prstGeom>
              <a:solidFill>
                <a:srgbClr val="C0EEC7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AF115E1-4F50-43AD-81F0-8CAB105E825A}"/>
                </a:ext>
              </a:extLst>
            </p:cNvPr>
            <p:cNvGrpSpPr/>
            <p:nvPr/>
          </p:nvGrpSpPr>
          <p:grpSpPr>
            <a:xfrm rot="18689149">
              <a:off x="7819730" y="1806293"/>
              <a:ext cx="129647" cy="976461"/>
              <a:chOff x="4423852" y="1762188"/>
              <a:chExt cx="129647" cy="97646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A61FF5B-2B5F-49DB-9847-F92B18D63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8675" y="1961539"/>
                <a:ext cx="0" cy="777110"/>
              </a:xfrm>
              <a:prstGeom prst="line">
                <a:avLst/>
              </a:prstGeom>
              <a:ln w="31750">
                <a:solidFill>
                  <a:srgbClr val="00C42A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146959F-86F1-4DBE-A5BE-2054A2A5FE2A}"/>
                  </a:ext>
                </a:extLst>
              </p:cNvPr>
              <p:cNvSpPr/>
              <p:nvPr/>
            </p:nvSpPr>
            <p:spPr>
              <a:xfrm>
                <a:off x="4423852" y="1762188"/>
                <a:ext cx="129647" cy="215432"/>
              </a:xfrm>
              <a:prstGeom prst="ellipse">
                <a:avLst/>
              </a:prstGeom>
              <a:solidFill>
                <a:srgbClr val="C0EEC7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6B6A45-1A5B-4F9E-8837-1589972B70DB}"/>
              </a:ext>
            </a:extLst>
          </p:cNvPr>
          <p:cNvGrpSpPr/>
          <p:nvPr/>
        </p:nvGrpSpPr>
        <p:grpSpPr>
          <a:xfrm>
            <a:off x="5818846" y="1958731"/>
            <a:ext cx="465168" cy="922312"/>
            <a:chOff x="10949188" y="2893413"/>
            <a:chExt cx="249264" cy="49422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B8A0B59-8616-4186-9509-ABCEB2DC223E}"/>
                </a:ext>
              </a:extLst>
            </p:cNvPr>
            <p:cNvSpPr/>
            <p:nvPr/>
          </p:nvSpPr>
          <p:spPr>
            <a:xfrm>
              <a:off x="10969048" y="2961336"/>
              <a:ext cx="209545" cy="426306"/>
            </a:xfrm>
            <a:prstGeom prst="rect">
              <a:avLst/>
            </a:prstGeom>
            <a:solidFill>
              <a:srgbClr val="00C42A">
                <a:alpha val="99000"/>
              </a:srgb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0C409C-2284-4A9B-B9B6-D2461CE2A4B0}"/>
                </a:ext>
              </a:extLst>
            </p:cNvPr>
            <p:cNvSpPr/>
            <p:nvPr/>
          </p:nvSpPr>
          <p:spPr>
            <a:xfrm>
              <a:off x="10949188" y="2914510"/>
              <a:ext cx="249264" cy="640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788724-DB3D-4D65-8470-C33A21146D34}"/>
                </a:ext>
              </a:extLst>
            </p:cNvPr>
            <p:cNvSpPr/>
            <p:nvPr/>
          </p:nvSpPr>
          <p:spPr>
            <a:xfrm>
              <a:off x="10971012" y="2893413"/>
              <a:ext cx="205617" cy="476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4201E5-1523-415E-B6FF-F0D7A88633A5}"/>
              </a:ext>
            </a:extLst>
          </p:cNvPr>
          <p:cNvGrpSpPr/>
          <p:nvPr/>
        </p:nvGrpSpPr>
        <p:grpSpPr>
          <a:xfrm rot="20700000">
            <a:off x="6153690" y="2873802"/>
            <a:ext cx="294627" cy="160441"/>
            <a:chOff x="7827853" y="4946338"/>
            <a:chExt cx="337104" cy="181148"/>
          </a:xfrm>
        </p:grpSpPr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A62E4E6-D37B-452A-8BCC-98F97E553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694" y="4946338"/>
              <a:ext cx="322263" cy="147638"/>
            </a:xfrm>
            <a:custGeom>
              <a:avLst/>
              <a:gdLst>
                <a:gd name="T0" fmla="*/ 159 w 163"/>
                <a:gd name="T1" fmla="*/ 59 h 74"/>
                <a:gd name="T2" fmla="*/ 153 w 163"/>
                <a:gd name="T3" fmla="*/ 67 h 74"/>
                <a:gd name="T4" fmla="*/ 153 w 163"/>
                <a:gd name="T5" fmla="*/ 67 h 74"/>
                <a:gd name="T6" fmla="*/ 73 w 163"/>
                <a:gd name="T7" fmla="*/ 65 h 74"/>
                <a:gd name="T8" fmla="*/ 3 w 163"/>
                <a:gd name="T9" fmla="*/ 26 h 74"/>
                <a:gd name="T10" fmla="*/ 3 w 163"/>
                <a:gd name="T11" fmla="*/ 26 h 74"/>
                <a:gd name="T12" fmla="*/ 1 w 163"/>
                <a:gd name="T13" fmla="*/ 17 h 74"/>
                <a:gd name="T14" fmla="*/ 87 w 163"/>
                <a:gd name="T15" fmla="*/ 11 h 74"/>
                <a:gd name="T16" fmla="*/ 159 w 163"/>
                <a:gd name="T17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74">
                  <a:moveTo>
                    <a:pt x="159" y="59"/>
                  </a:moveTo>
                  <a:cubicBezTo>
                    <a:pt x="158" y="62"/>
                    <a:pt x="156" y="65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74"/>
                    <a:pt x="108" y="74"/>
                    <a:pt x="73" y="65"/>
                  </a:cubicBezTo>
                  <a:cubicBezTo>
                    <a:pt x="38" y="55"/>
                    <a:pt x="11" y="40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3"/>
                    <a:pt x="0" y="20"/>
                    <a:pt x="1" y="17"/>
                  </a:cubicBezTo>
                  <a:cubicBezTo>
                    <a:pt x="5" y="2"/>
                    <a:pt x="44" y="0"/>
                    <a:pt x="87" y="11"/>
                  </a:cubicBezTo>
                  <a:cubicBezTo>
                    <a:pt x="131" y="23"/>
                    <a:pt x="163" y="44"/>
                    <a:pt x="159" y="59"/>
                  </a:cubicBezTo>
                  <a:close/>
                </a:path>
              </a:pathLst>
            </a:custGeom>
            <a:solidFill>
              <a:srgbClr val="77E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888E2AAE-D190-45F4-9CAB-9AF472359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853" y="4978261"/>
              <a:ext cx="330200" cy="149225"/>
            </a:xfrm>
            <a:custGeom>
              <a:avLst/>
              <a:gdLst>
                <a:gd name="T0" fmla="*/ 167 w 167"/>
                <a:gd name="T1" fmla="*/ 42 h 76"/>
                <a:gd name="T2" fmla="*/ 162 w 167"/>
                <a:gd name="T3" fmla="*/ 59 h 76"/>
                <a:gd name="T4" fmla="*/ 76 w 167"/>
                <a:gd name="T5" fmla="*/ 65 h 76"/>
                <a:gd name="T6" fmla="*/ 4 w 167"/>
                <a:gd name="T7" fmla="*/ 17 h 76"/>
                <a:gd name="T8" fmla="*/ 9 w 167"/>
                <a:gd name="T9" fmla="*/ 0 h 76"/>
                <a:gd name="T10" fmla="*/ 11 w 167"/>
                <a:gd name="T11" fmla="*/ 9 h 76"/>
                <a:gd name="T12" fmla="*/ 11 w 167"/>
                <a:gd name="T13" fmla="*/ 9 h 76"/>
                <a:gd name="T14" fmla="*/ 81 w 167"/>
                <a:gd name="T15" fmla="*/ 48 h 76"/>
                <a:gd name="T16" fmla="*/ 161 w 167"/>
                <a:gd name="T17" fmla="*/ 50 h 76"/>
                <a:gd name="T18" fmla="*/ 161 w 167"/>
                <a:gd name="T19" fmla="*/ 50 h 76"/>
                <a:gd name="T20" fmla="*/ 167 w 167"/>
                <a:gd name="T2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76">
                  <a:moveTo>
                    <a:pt x="167" y="42"/>
                  </a:moveTo>
                  <a:cubicBezTo>
                    <a:pt x="162" y="59"/>
                    <a:pt x="162" y="59"/>
                    <a:pt x="162" y="59"/>
                  </a:cubicBezTo>
                  <a:cubicBezTo>
                    <a:pt x="158" y="74"/>
                    <a:pt x="120" y="76"/>
                    <a:pt x="76" y="65"/>
                  </a:cubicBezTo>
                  <a:cubicBezTo>
                    <a:pt x="33" y="53"/>
                    <a:pt x="0" y="31"/>
                    <a:pt x="4" y="1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9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9" y="23"/>
                    <a:pt x="46" y="38"/>
                    <a:pt x="81" y="48"/>
                  </a:cubicBezTo>
                  <a:cubicBezTo>
                    <a:pt x="116" y="57"/>
                    <a:pt x="147" y="57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48"/>
                    <a:pt x="166" y="45"/>
                    <a:pt x="167" y="42"/>
                  </a:cubicBezTo>
                  <a:close/>
                </a:path>
              </a:pathLst>
            </a:custGeom>
            <a:solidFill>
              <a:srgbClr val="00C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028C997-3133-4591-AD67-29A3E30B5153}"/>
              </a:ext>
            </a:extLst>
          </p:cNvPr>
          <p:cNvGrpSpPr/>
          <p:nvPr/>
        </p:nvGrpSpPr>
        <p:grpSpPr>
          <a:xfrm>
            <a:off x="1842964" y="1721119"/>
            <a:ext cx="1900749" cy="1263012"/>
            <a:chOff x="2015684" y="1721119"/>
            <a:chExt cx="1900749" cy="126301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EB8CC09-8013-4B73-97DE-E86E502F949D}"/>
                </a:ext>
              </a:extLst>
            </p:cNvPr>
            <p:cNvSpPr/>
            <p:nvPr/>
          </p:nvSpPr>
          <p:spPr bwMode="auto">
            <a:xfrm>
              <a:off x="2015684" y="1721119"/>
              <a:ext cx="1900749" cy="12630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9144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tabLst/>
              </a:pPr>
              <a:r>
                <a:rPr kumimoji="0" lang="en-US" sz="20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F/TAF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30C9201-8621-44C5-BBA0-79C12ADC3A67}"/>
                </a:ext>
              </a:extLst>
            </p:cNvPr>
            <p:cNvGrpSpPr/>
            <p:nvPr/>
          </p:nvGrpSpPr>
          <p:grpSpPr>
            <a:xfrm>
              <a:off x="2211386" y="1883438"/>
              <a:ext cx="574396" cy="568734"/>
              <a:chOff x="6431050" y="1899228"/>
              <a:chExt cx="496077" cy="491187"/>
            </a:xfrm>
            <a:solidFill>
              <a:schemeClr val="bg1"/>
            </a:solidFill>
          </p:grpSpPr>
          <p:sp>
            <p:nvSpPr>
              <p:cNvPr id="62" name="Freeform 42">
                <a:extLst>
                  <a:ext uri="{FF2B5EF4-FFF2-40B4-BE49-F238E27FC236}">
                    <a16:creationId xmlns:a16="http://schemas.microsoft.com/office/drawing/2014/main" id="{8F91F757-D58D-43A3-A902-CB7E6D99B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63" name="Freeform 297">
                <a:extLst>
                  <a:ext uri="{FF2B5EF4-FFF2-40B4-BE49-F238E27FC236}">
                    <a16:creationId xmlns:a16="http://schemas.microsoft.com/office/drawing/2014/main" id="{5AA50555-CD20-4F29-8D34-453203CAA7F2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487AB77-910C-4EFF-A7B7-080F1A20A5E6}"/>
                </a:ext>
              </a:extLst>
            </p:cNvPr>
            <p:cNvGrpSpPr/>
            <p:nvPr/>
          </p:nvGrpSpPr>
          <p:grpSpPr>
            <a:xfrm>
              <a:off x="2551739" y="1883438"/>
              <a:ext cx="574396" cy="568734"/>
              <a:chOff x="6431050" y="1899228"/>
              <a:chExt cx="496077" cy="49118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0" name="Freeform 42">
                <a:extLst>
                  <a:ext uri="{FF2B5EF4-FFF2-40B4-BE49-F238E27FC236}">
                    <a16:creationId xmlns:a16="http://schemas.microsoft.com/office/drawing/2014/main" id="{CE21FDA5-0801-49B4-8CD6-19D64DAAD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61" name="Freeform 300">
                <a:extLst>
                  <a:ext uri="{FF2B5EF4-FFF2-40B4-BE49-F238E27FC236}">
                    <a16:creationId xmlns:a16="http://schemas.microsoft.com/office/drawing/2014/main" id="{41A6D85C-01CE-454E-B092-F12DD33CBABC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71C85B7-2F68-4BEC-B36E-C4D44C7B30B7}"/>
                </a:ext>
              </a:extLst>
            </p:cNvPr>
            <p:cNvGrpSpPr/>
            <p:nvPr/>
          </p:nvGrpSpPr>
          <p:grpSpPr>
            <a:xfrm>
              <a:off x="2892092" y="1883438"/>
              <a:ext cx="574396" cy="568734"/>
              <a:chOff x="6431050" y="1899228"/>
              <a:chExt cx="496077" cy="491187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0D40C6CE-C16D-4A3D-91EE-C8B9E8D9D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59" name="Freeform 316">
                <a:extLst>
                  <a:ext uri="{FF2B5EF4-FFF2-40B4-BE49-F238E27FC236}">
                    <a16:creationId xmlns:a16="http://schemas.microsoft.com/office/drawing/2014/main" id="{0EFFFDC4-2FE7-4D5D-BEDB-444B5F4A33E1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5E23159-0EFF-4A6F-8CCB-718723ADAD79}"/>
                </a:ext>
              </a:extLst>
            </p:cNvPr>
            <p:cNvGrpSpPr/>
            <p:nvPr/>
          </p:nvGrpSpPr>
          <p:grpSpPr>
            <a:xfrm>
              <a:off x="3232444" y="1883438"/>
              <a:ext cx="574396" cy="568734"/>
              <a:chOff x="6431050" y="1899228"/>
              <a:chExt cx="496077" cy="49118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F61BE0A2-458A-47AF-877A-14611DAF2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57" name="Freeform 291">
                <a:extLst>
                  <a:ext uri="{FF2B5EF4-FFF2-40B4-BE49-F238E27FC236}">
                    <a16:creationId xmlns:a16="http://schemas.microsoft.com/office/drawing/2014/main" id="{B884DCCD-0B6A-4DE1-B599-84400F88A50D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0230CB-0583-4304-A73C-6B160A76F4F7}"/>
              </a:ext>
            </a:extLst>
          </p:cNvPr>
          <p:cNvGrpSpPr/>
          <p:nvPr/>
        </p:nvGrpSpPr>
        <p:grpSpPr>
          <a:xfrm>
            <a:off x="8456725" y="1721119"/>
            <a:ext cx="1900749" cy="1263012"/>
            <a:chOff x="8629445" y="1721119"/>
            <a:chExt cx="1900749" cy="126301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415C813-C41D-47D1-ADE1-0BCB5A293F3A}"/>
                </a:ext>
              </a:extLst>
            </p:cNvPr>
            <p:cNvSpPr/>
            <p:nvPr/>
          </p:nvSpPr>
          <p:spPr bwMode="auto">
            <a:xfrm>
              <a:off x="8629445" y="1721119"/>
              <a:ext cx="1900749" cy="126301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9144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tabLst/>
              </a:pPr>
              <a:r>
                <a:rPr kumimoji="0" lang="en-US" sz="20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F/TDF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194F5DB-4F24-48CF-84F9-7F3B16DD473D}"/>
                </a:ext>
              </a:extLst>
            </p:cNvPr>
            <p:cNvGrpSpPr/>
            <p:nvPr/>
          </p:nvGrpSpPr>
          <p:grpSpPr>
            <a:xfrm>
              <a:off x="8819943" y="1883438"/>
              <a:ext cx="574396" cy="568734"/>
              <a:chOff x="6431050" y="1899228"/>
              <a:chExt cx="496077" cy="491187"/>
            </a:xfrm>
            <a:solidFill>
              <a:schemeClr val="bg1"/>
            </a:solidFill>
          </p:grpSpPr>
          <p:sp>
            <p:nvSpPr>
              <p:cNvPr id="67" name="Freeform 42">
                <a:extLst>
                  <a:ext uri="{FF2B5EF4-FFF2-40B4-BE49-F238E27FC236}">
                    <a16:creationId xmlns:a16="http://schemas.microsoft.com/office/drawing/2014/main" id="{5503CFE9-17F6-4A46-9410-F73E2160F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68" name="Freeform 297">
                <a:extLst>
                  <a:ext uri="{FF2B5EF4-FFF2-40B4-BE49-F238E27FC236}">
                    <a16:creationId xmlns:a16="http://schemas.microsoft.com/office/drawing/2014/main" id="{8996AEF0-694C-4A2B-9A70-B0C9296849B7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CFA054F-F21C-484F-B879-72DEA273EC9C}"/>
                </a:ext>
              </a:extLst>
            </p:cNvPr>
            <p:cNvGrpSpPr/>
            <p:nvPr/>
          </p:nvGrpSpPr>
          <p:grpSpPr>
            <a:xfrm>
              <a:off x="9160296" y="1883438"/>
              <a:ext cx="574396" cy="568734"/>
              <a:chOff x="6431050" y="1899228"/>
              <a:chExt cx="496077" cy="491187"/>
            </a:xfrm>
            <a:solidFill>
              <a:schemeClr val="bg1">
                <a:lumMod val="85000"/>
              </a:schemeClr>
            </a:solidFill>
          </p:grpSpPr>
          <p:sp>
            <p:nvSpPr>
              <p:cNvPr id="70" name="Freeform 42">
                <a:extLst>
                  <a:ext uri="{FF2B5EF4-FFF2-40B4-BE49-F238E27FC236}">
                    <a16:creationId xmlns:a16="http://schemas.microsoft.com/office/drawing/2014/main" id="{7CD8277C-9502-4130-944F-2880D853D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71" name="Freeform 300">
                <a:extLst>
                  <a:ext uri="{FF2B5EF4-FFF2-40B4-BE49-F238E27FC236}">
                    <a16:creationId xmlns:a16="http://schemas.microsoft.com/office/drawing/2014/main" id="{60B64C74-4D20-4C45-BDEC-68C9DD6A2442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60B018F-0DF0-4796-996E-2558EC9E8544}"/>
                </a:ext>
              </a:extLst>
            </p:cNvPr>
            <p:cNvGrpSpPr/>
            <p:nvPr/>
          </p:nvGrpSpPr>
          <p:grpSpPr>
            <a:xfrm>
              <a:off x="9500649" y="1883438"/>
              <a:ext cx="574396" cy="568734"/>
              <a:chOff x="6431050" y="1899228"/>
              <a:chExt cx="496077" cy="491187"/>
            </a:xfrm>
            <a:solidFill>
              <a:schemeClr val="bg1">
                <a:lumMod val="75000"/>
              </a:schemeClr>
            </a:solidFill>
          </p:grpSpPr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061BE066-891F-421F-A446-C59FF9404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74" name="Freeform 316">
                <a:extLst>
                  <a:ext uri="{FF2B5EF4-FFF2-40B4-BE49-F238E27FC236}">
                    <a16:creationId xmlns:a16="http://schemas.microsoft.com/office/drawing/2014/main" id="{8CB3ED57-76BA-465F-B54F-D1B97FE14B57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183C3D-7716-4ABB-8914-6193FF56BFCE}"/>
                </a:ext>
              </a:extLst>
            </p:cNvPr>
            <p:cNvGrpSpPr/>
            <p:nvPr/>
          </p:nvGrpSpPr>
          <p:grpSpPr>
            <a:xfrm>
              <a:off x="9841001" y="1883438"/>
              <a:ext cx="574396" cy="568734"/>
              <a:chOff x="6431050" y="1899228"/>
              <a:chExt cx="496077" cy="491187"/>
            </a:xfrm>
            <a:solidFill>
              <a:schemeClr val="bg1">
                <a:lumMod val="65000"/>
              </a:schemeClr>
            </a:solidFill>
          </p:grpSpPr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D378F7C7-62BB-48DE-9E1F-DFE529747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>
                  <a:defRPr/>
                </a:pPr>
                <a:endParaRPr lang="en-GB" sz="1867" kern="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77" name="Freeform 291">
                <a:extLst>
                  <a:ext uri="{FF2B5EF4-FFF2-40B4-BE49-F238E27FC236}">
                    <a16:creationId xmlns:a16="http://schemas.microsoft.com/office/drawing/2014/main" id="{311BF941-273F-4795-A3AA-2ECB80AD7CCD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7784481-5358-4BCF-AEF6-A7C95C3E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298">
            <a:extLst>
              <a:ext uri="{FF2B5EF4-FFF2-40B4-BE49-F238E27FC236}">
                <a16:creationId xmlns:a16="http://schemas.microsoft.com/office/drawing/2014/main" id="{D6C3D1D6-670D-4693-B7EB-FAE54FFBC258}"/>
              </a:ext>
            </a:extLst>
          </p:cNvPr>
          <p:cNvSpPr/>
          <p:nvPr/>
        </p:nvSpPr>
        <p:spPr bwMode="auto">
          <a:xfrm>
            <a:off x="1546971" y="1465046"/>
            <a:ext cx="6020336" cy="4378478"/>
          </a:xfrm>
          <a:prstGeom prst="rect">
            <a:avLst/>
          </a:prstGeom>
          <a:gradFill flip="none" rotWithShape="1">
            <a:gsLst>
              <a:gs pos="98333">
                <a:schemeClr val="accent5">
                  <a:lumMod val="20000"/>
                  <a:lumOff val="80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1A63A-9345-487E-8377-9D7CF2EA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TFV-DP Levels in PBMCs with TAF vs TDF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F2CA1E72-1911-4AE4-BB11-44ECA0CAD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GI, gastrointestinal.</a:t>
            </a:r>
          </a:p>
          <a:p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Lee W, et al. </a:t>
            </a:r>
            <a:r>
              <a:rPr lang="en-US" altLang="en-US" dirty="0" err="1">
                <a:solidFill>
                  <a:srgbClr val="000000"/>
                </a:solidFill>
                <a:ea typeface="ＭＳ Ｐゴシック" pitchFamily="34" charset="-128"/>
              </a:rPr>
              <a:t>Antimicr</a:t>
            </a: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 Agents Chemo 2005;49:1898-1906; </a:t>
            </a:r>
            <a:r>
              <a:rPr lang="fr-FR" altLang="en-US" dirty="0" err="1">
                <a:solidFill>
                  <a:srgbClr val="000000"/>
                </a:solidFill>
                <a:ea typeface="ＭＳ Ｐゴシック" pitchFamily="34" charset="-128"/>
              </a:rPr>
              <a:t>Birkus</a:t>
            </a:r>
            <a:r>
              <a:rPr lang="fr-FR" altLang="en-US" dirty="0">
                <a:solidFill>
                  <a:srgbClr val="000000"/>
                </a:solidFill>
                <a:ea typeface="ＭＳ Ｐゴシック" pitchFamily="34" charset="-128"/>
              </a:rPr>
              <a:t> G, et al. </a:t>
            </a:r>
            <a:r>
              <a:rPr lang="fr-FR" altLang="en-US" dirty="0" err="1">
                <a:solidFill>
                  <a:srgbClr val="000000"/>
                </a:solidFill>
                <a:ea typeface="ＭＳ Ｐゴシック" pitchFamily="34" charset="-128"/>
              </a:rPr>
              <a:t>Antimicr</a:t>
            </a:r>
            <a:r>
              <a:rPr lang="fr-FR" altLang="en-US" dirty="0">
                <a:solidFill>
                  <a:srgbClr val="000000"/>
                </a:solidFill>
                <a:ea typeface="ＭＳ Ｐゴシック" pitchFamily="34" charset="-128"/>
              </a:rPr>
              <a:t> Agents Chemo 2007;51:543-50; </a:t>
            </a:r>
            <a:r>
              <a:rPr lang="en-US" altLang="en-US" dirty="0" err="1">
                <a:solidFill>
                  <a:srgbClr val="000000"/>
                </a:solidFill>
                <a:ea typeface="ＭＳ Ｐゴシック" pitchFamily="34" charset="-128"/>
              </a:rPr>
              <a:t>Babusis</a:t>
            </a: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 D, et al. Mol Pharm 2013;10:459-66; Ruane P, et al. J </a:t>
            </a:r>
            <a:r>
              <a:rPr lang="en-US" altLang="en-US" dirty="0" err="1">
                <a:solidFill>
                  <a:srgbClr val="000000"/>
                </a:solidFill>
                <a:ea typeface="ＭＳ Ｐゴシック" pitchFamily="34" charset="-128"/>
              </a:rPr>
              <a:t>Acquir</a:t>
            </a: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 Immune </a:t>
            </a:r>
            <a:r>
              <a:rPr lang="en-US" altLang="en-US" dirty="0" err="1">
                <a:solidFill>
                  <a:srgbClr val="000000"/>
                </a:solidFill>
                <a:ea typeface="ＭＳ Ｐゴシック" pitchFamily="34" charset="-128"/>
              </a:rPr>
              <a:t>Defic</a:t>
            </a: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a typeface="ＭＳ Ｐゴシック" pitchFamily="34" charset="-128"/>
              </a:rPr>
              <a:t>Syndr</a:t>
            </a: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 2013; 63:449-5l; </a:t>
            </a:r>
            <a:r>
              <a:rPr lang="fr-FR" altLang="en-US" dirty="0">
                <a:solidFill>
                  <a:srgbClr val="000000"/>
                </a:solidFill>
                <a:ea typeface="ＭＳ Ｐゴシック" pitchFamily="34" charset="-128"/>
              </a:rPr>
              <a:t>Sax P, et al. JAIDS 2014;67:52-8; </a:t>
            </a:r>
            <a:r>
              <a:rPr lang="da-DK" altLang="en-US" dirty="0">
                <a:solidFill>
                  <a:srgbClr val="000000"/>
                </a:solidFill>
                <a:ea typeface="ＭＳ Ｐゴシック" pitchFamily="34" charset="-128"/>
              </a:rPr>
              <a:t>Sax P, et al. Lancet 2015;385:2606-15.</a:t>
            </a:r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0" name="Freeform: Shape 299">
            <a:extLst>
              <a:ext uri="{FF2B5EF4-FFF2-40B4-BE49-F238E27FC236}">
                <a16:creationId xmlns:a16="http://schemas.microsoft.com/office/drawing/2014/main" id="{41DDE73F-5FD6-4177-9E2E-302B464D79D8}"/>
              </a:ext>
            </a:extLst>
          </p:cNvPr>
          <p:cNvSpPr/>
          <p:nvPr/>
        </p:nvSpPr>
        <p:spPr bwMode="auto">
          <a:xfrm>
            <a:off x="6299761" y="1454404"/>
            <a:ext cx="5043914" cy="4389120"/>
          </a:xfrm>
          <a:custGeom>
            <a:avLst/>
            <a:gdLst>
              <a:gd name="connsiteX0" fmla="*/ 820768 w 4679340"/>
              <a:gd name="connsiteY0" fmla="*/ 0 h 4389698"/>
              <a:gd name="connsiteX1" fmla="*/ 4679340 w 4679340"/>
              <a:gd name="connsiteY1" fmla="*/ 0 h 4389698"/>
              <a:gd name="connsiteX2" fmla="*/ 4679340 w 4679340"/>
              <a:gd name="connsiteY2" fmla="*/ 4389698 h 4389698"/>
              <a:gd name="connsiteX3" fmla="*/ 539422 w 4679340"/>
              <a:gd name="connsiteY3" fmla="*/ 4389698 h 4389698"/>
              <a:gd name="connsiteX4" fmla="*/ 455382 w 4679340"/>
              <a:gd name="connsiteY4" fmla="*/ 4240143 h 4389698"/>
              <a:gd name="connsiteX5" fmla="*/ 0 w 4679340"/>
              <a:gd name="connsiteY5" fmla="*/ 2399914 h 4389698"/>
              <a:gd name="connsiteX6" fmla="*/ 644371 w 4679340"/>
              <a:gd name="connsiteY6" fmla="*/ 241372 h 438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9340" h="4389698">
                <a:moveTo>
                  <a:pt x="820768" y="0"/>
                </a:moveTo>
                <a:lnTo>
                  <a:pt x="4679340" y="0"/>
                </a:lnTo>
                <a:lnTo>
                  <a:pt x="4679340" y="4389698"/>
                </a:lnTo>
                <a:lnTo>
                  <a:pt x="539422" y="4389698"/>
                </a:lnTo>
                <a:lnTo>
                  <a:pt x="455382" y="4240143"/>
                </a:lnTo>
                <a:cubicBezTo>
                  <a:pt x="164965" y="3693111"/>
                  <a:pt x="0" y="3066225"/>
                  <a:pt x="0" y="2399914"/>
                </a:cubicBezTo>
                <a:cubicBezTo>
                  <a:pt x="0" y="1600341"/>
                  <a:pt x="237549" y="857540"/>
                  <a:pt x="644371" y="24137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145">
            <a:extLst>
              <a:ext uri="{FF2B5EF4-FFF2-40B4-BE49-F238E27FC236}">
                <a16:creationId xmlns:a16="http://schemas.microsoft.com/office/drawing/2014/main" id="{B4DE2011-908F-48AB-B154-0AA73A4DA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31" y="1465045"/>
            <a:ext cx="92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small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PBMC</a:t>
            </a:r>
          </a:p>
        </p:txBody>
      </p:sp>
      <p:sp>
        <p:nvSpPr>
          <p:cNvPr id="65" name="Rectangle 145">
            <a:extLst>
              <a:ext uri="{FF2B5EF4-FFF2-40B4-BE49-F238E27FC236}">
                <a16:creationId xmlns:a16="http://schemas.microsoft.com/office/drawing/2014/main" id="{1766CF34-0A26-4B5F-8793-7E4249F98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769" y="1465045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small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Plasma</a:t>
            </a:r>
          </a:p>
        </p:txBody>
      </p:sp>
      <p:sp>
        <p:nvSpPr>
          <p:cNvPr id="88" name="TextBox 1">
            <a:extLst>
              <a:ext uri="{FF2B5EF4-FFF2-40B4-BE49-F238E27FC236}">
                <a16:creationId xmlns:a16="http://schemas.microsoft.com/office/drawing/2014/main" id="{9C6F7A5C-B474-401E-BAE2-7A3C4BB7E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536" y="2829922"/>
            <a:ext cx="1461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B92F5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TFV-DP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D5B78AF-4A90-4F9C-8257-910C5A4ABFA7}"/>
              </a:ext>
            </a:extLst>
          </p:cNvPr>
          <p:cNvGrpSpPr>
            <a:grpSpLocks/>
          </p:cNvGrpSpPr>
          <p:nvPr/>
        </p:nvGrpSpPr>
        <p:grpSpPr bwMode="auto">
          <a:xfrm>
            <a:off x="9861130" y="2941965"/>
            <a:ext cx="365760" cy="299135"/>
            <a:chOff x="6919078" y="3710322"/>
            <a:chExt cx="355195" cy="333375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2525071-5ABF-40A0-9107-B32B05E9BF44}"/>
                </a:ext>
              </a:extLst>
            </p:cNvPr>
            <p:cNvCxnSpPr/>
            <p:nvPr/>
          </p:nvCxnSpPr>
          <p:spPr bwMode="auto">
            <a:xfrm>
              <a:off x="6919078" y="3877009"/>
              <a:ext cx="355195" cy="0"/>
            </a:xfrm>
            <a:prstGeom prst="line">
              <a:avLst/>
            </a:prstGeom>
            <a:ln w="50800">
              <a:solidFill>
                <a:srgbClr val="6B92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ADF21A0-63A5-4406-9A4C-2D28638E7150}"/>
                </a:ext>
              </a:extLst>
            </p:cNvPr>
            <p:cNvCxnSpPr/>
            <p:nvPr/>
          </p:nvCxnSpPr>
          <p:spPr bwMode="auto">
            <a:xfrm>
              <a:off x="7274273" y="3710322"/>
              <a:ext cx="0" cy="333375"/>
            </a:xfrm>
            <a:prstGeom prst="line">
              <a:avLst/>
            </a:prstGeom>
            <a:ln w="50800">
              <a:solidFill>
                <a:srgbClr val="6B92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2C9C041-95D3-4AA2-8D12-B8C7358A264C}"/>
              </a:ext>
            </a:extLst>
          </p:cNvPr>
          <p:cNvGrpSpPr/>
          <p:nvPr/>
        </p:nvGrpSpPr>
        <p:grpSpPr>
          <a:xfrm>
            <a:off x="10385607" y="2703007"/>
            <a:ext cx="773198" cy="777050"/>
            <a:chOff x="10603328" y="3466249"/>
            <a:chExt cx="906331" cy="910845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612CEACB-0FAC-4743-A8F9-088AE5639071}"/>
                </a:ext>
              </a:extLst>
            </p:cNvPr>
            <p:cNvGrpSpPr/>
            <p:nvPr/>
          </p:nvGrpSpPr>
          <p:grpSpPr>
            <a:xfrm>
              <a:off x="10992247" y="3466249"/>
              <a:ext cx="128492" cy="910845"/>
              <a:chOff x="10990115" y="3466249"/>
              <a:chExt cx="128492" cy="910845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21B75D35-570E-48DE-A571-DF51076E04FD}"/>
                  </a:ext>
                </a:extLst>
              </p:cNvPr>
              <p:cNvSpPr/>
              <p:nvPr/>
            </p:nvSpPr>
            <p:spPr>
              <a:xfrm>
                <a:off x="11040646" y="3524886"/>
                <a:ext cx="27432" cy="7935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6" name="Flowchart: Delay 21">
                <a:extLst>
                  <a:ext uri="{FF2B5EF4-FFF2-40B4-BE49-F238E27FC236}">
                    <a16:creationId xmlns:a16="http://schemas.microsoft.com/office/drawing/2014/main" id="{3C2C7804-2BE9-4FF8-B7F8-68F419B7E175}"/>
                  </a:ext>
                </a:extLst>
              </p:cNvPr>
              <p:cNvSpPr/>
              <p:nvPr/>
            </p:nvSpPr>
            <p:spPr>
              <a:xfrm rot="5400000">
                <a:off x="11022249" y="3434118"/>
                <a:ext cx="64224" cy="128486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51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Flowchart: Delay 21">
                <a:extLst>
                  <a:ext uri="{FF2B5EF4-FFF2-40B4-BE49-F238E27FC236}">
                    <a16:creationId xmlns:a16="http://schemas.microsoft.com/office/drawing/2014/main" id="{A625288E-C8EA-4109-8F45-940D3B76249A}"/>
                  </a:ext>
                </a:extLst>
              </p:cNvPr>
              <p:cNvSpPr/>
              <p:nvPr/>
            </p:nvSpPr>
            <p:spPr>
              <a:xfrm rot="16200000">
                <a:off x="11022247" y="4280734"/>
                <a:ext cx="64228" cy="128492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51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A5398A9E-CC7F-46DD-925A-F8781A0D9367}"/>
                </a:ext>
              </a:extLst>
            </p:cNvPr>
            <p:cNvGrpSpPr/>
            <p:nvPr/>
          </p:nvGrpSpPr>
          <p:grpSpPr>
            <a:xfrm>
              <a:off x="10603328" y="3857425"/>
              <a:ext cx="906331" cy="128492"/>
              <a:chOff x="10603328" y="3857424"/>
              <a:chExt cx="906331" cy="128492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5DC32ED3-2CC5-495C-AD5B-FADE6C17F4E1}"/>
                  </a:ext>
                </a:extLst>
              </p:cNvPr>
              <p:cNvSpPr/>
              <p:nvPr/>
            </p:nvSpPr>
            <p:spPr>
              <a:xfrm rot="16200000">
                <a:off x="11040645" y="3524887"/>
                <a:ext cx="27432" cy="7935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0" name="Flowchart: Delay 21">
                <a:extLst>
                  <a:ext uri="{FF2B5EF4-FFF2-40B4-BE49-F238E27FC236}">
                    <a16:creationId xmlns:a16="http://schemas.microsoft.com/office/drawing/2014/main" id="{EFBFFD57-E58B-446C-BF91-142F06651B55}"/>
                  </a:ext>
                </a:extLst>
              </p:cNvPr>
              <p:cNvSpPr/>
              <p:nvPr/>
            </p:nvSpPr>
            <p:spPr>
              <a:xfrm>
                <a:off x="10603328" y="3857424"/>
                <a:ext cx="64226" cy="128492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51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Flowchart: Delay 21">
                <a:extLst>
                  <a:ext uri="{FF2B5EF4-FFF2-40B4-BE49-F238E27FC236}">
                    <a16:creationId xmlns:a16="http://schemas.microsoft.com/office/drawing/2014/main" id="{6C93EFC8-C833-48B1-AD8C-BFD63B7FA541}"/>
                  </a:ext>
                </a:extLst>
              </p:cNvPr>
              <p:cNvSpPr/>
              <p:nvPr/>
            </p:nvSpPr>
            <p:spPr>
              <a:xfrm rot="10800000">
                <a:off x="11445431" y="3857424"/>
                <a:ext cx="64228" cy="128492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51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D9A2FC7D-F2F2-4577-80C0-4DA6F50019DC}"/>
                </a:ext>
              </a:extLst>
            </p:cNvPr>
            <p:cNvGrpSpPr/>
            <p:nvPr/>
          </p:nvGrpSpPr>
          <p:grpSpPr>
            <a:xfrm rot="2700000">
              <a:off x="10603328" y="3857424"/>
              <a:ext cx="906331" cy="128493"/>
              <a:chOff x="10603328" y="3857424"/>
              <a:chExt cx="906331" cy="128493"/>
            </a:xfrm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72EEA92A-838F-4BEA-8629-C693EB3B52CE}"/>
                  </a:ext>
                </a:extLst>
              </p:cNvPr>
              <p:cNvSpPr/>
              <p:nvPr/>
            </p:nvSpPr>
            <p:spPr>
              <a:xfrm rot="16200000">
                <a:off x="11040646" y="3524888"/>
                <a:ext cx="27432" cy="7935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2" name="Flowchart: Delay 21">
                <a:extLst>
                  <a:ext uri="{FF2B5EF4-FFF2-40B4-BE49-F238E27FC236}">
                    <a16:creationId xmlns:a16="http://schemas.microsoft.com/office/drawing/2014/main" id="{BCAC7CDB-DA26-4FC0-9232-203A3EE2F658}"/>
                  </a:ext>
                </a:extLst>
              </p:cNvPr>
              <p:cNvSpPr/>
              <p:nvPr/>
            </p:nvSpPr>
            <p:spPr>
              <a:xfrm>
                <a:off x="10603328" y="3857425"/>
                <a:ext cx="64226" cy="128492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51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Flowchart: Delay 21">
                <a:extLst>
                  <a:ext uri="{FF2B5EF4-FFF2-40B4-BE49-F238E27FC236}">
                    <a16:creationId xmlns:a16="http://schemas.microsoft.com/office/drawing/2014/main" id="{BDAC2B48-9895-4FAC-A91F-33CA408CB994}"/>
                  </a:ext>
                </a:extLst>
              </p:cNvPr>
              <p:cNvSpPr/>
              <p:nvPr/>
            </p:nvSpPr>
            <p:spPr>
              <a:xfrm rot="10800000">
                <a:off x="11445431" y="3857424"/>
                <a:ext cx="64228" cy="128492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51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58DB5221-CE8B-4D6F-8938-AB2E3DD13C70}"/>
                </a:ext>
              </a:extLst>
            </p:cNvPr>
            <p:cNvGrpSpPr/>
            <p:nvPr/>
          </p:nvGrpSpPr>
          <p:grpSpPr>
            <a:xfrm rot="18900000">
              <a:off x="10603328" y="3857425"/>
              <a:ext cx="906331" cy="128493"/>
              <a:chOff x="10603328" y="3857423"/>
              <a:chExt cx="906331" cy="128493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3DC211B-8E09-4705-9A4F-737CF0D244EB}"/>
                  </a:ext>
                </a:extLst>
              </p:cNvPr>
              <p:cNvSpPr/>
              <p:nvPr/>
            </p:nvSpPr>
            <p:spPr>
              <a:xfrm rot="16200000">
                <a:off x="11040646" y="3524886"/>
                <a:ext cx="27432" cy="79356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6" name="Flowchart: Delay 21">
                <a:extLst>
                  <a:ext uri="{FF2B5EF4-FFF2-40B4-BE49-F238E27FC236}">
                    <a16:creationId xmlns:a16="http://schemas.microsoft.com/office/drawing/2014/main" id="{A4022C72-8AD9-4759-AF71-9E460B2D634F}"/>
                  </a:ext>
                </a:extLst>
              </p:cNvPr>
              <p:cNvSpPr/>
              <p:nvPr/>
            </p:nvSpPr>
            <p:spPr>
              <a:xfrm>
                <a:off x="10603328" y="3857423"/>
                <a:ext cx="64226" cy="128492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51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Flowchart: Delay 21">
                <a:extLst>
                  <a:ext uri="{FF2B5EF4-FFF2-40B4-BE49-F238E27FC236}">
                    <a16:creationId xmlns:a16="http://schemas.microsoft.com/office/drawing/2014/main" id="{B1C4D9FC-5003-48C5-AAF2-AD2180C07405}"/>
                  </a:ext>
                </a:extLst>
              </p:cNvPr>
              <p:cNvSpPr/>
              <p:nvPr/>
            </p:nvSpPr>
            <p:spPr>
              <a:xfrm rot="10800000">
                <a:off x="11445431" y="3857424"/>
                <a:ext cx="64228" cy="128492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516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F9961FE-1ADB-4758-B841-D1EC720E42C5}"/>
                </a:ext>
              </a:extLst>
            </p:cNvPr>
            <p:cNvSpPr/>
            <p:nvPr/>
          </p:nvSpPr>
          <p:spPr bwMode="auto">
            <a:xfrm>
              <a:off x="10756453" y="3621631"/>
              <a:ext cx="600080" cy="600080"/>
            </a:xfrm>
            <a:prstGeom prst="ellipse">
              <a:avLst/>
            </a:prstGeom>
            <a:solidFill>
              <a:schemeClr val="tx1"/>
            </a:solidFill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HIV</a:t>
              </a:r>
            </a:p>
          </p:txBody>
        </p:sp>
      </p:grpSp>
      <p:sp>
        <p:nvSpPr>
          <p:cNvPr id="64" name="TextBox 107">
            <a:extLst>
              <a:ext uri="{FF2B5EF4-FFF2-40B4-BE49-F238E27FC236}">
                <a16:creationId xmlns:a16="http://schemas.microsoft.com/office/drawing/2014/main" id="{6D7528A4-A2D1-4924-82AB-38A35DA62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203" y="2225853"/>
            <a:ext cx="86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58A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TFV</a:t>
            </a:r>
          </a:p>
        </p:txBody>
      </p:sp>
      <p:sp>
        <p:nvSpPr>
          <p:cNvPr id="284" name="Freeform: Shape 283">
            <a:extLst>
              <a:ext uri="{FF2B5EF4-FFF2-40B4-BE49-F238E27FC236}">
                <a16:creationId xmlns:a16="http://schemas.microsoft.com/office/drawing/2014/main" id="{B9D867A1-BDB6-4665-BE10-F078ABFEDE41}"/>
              </a:ext>
            </a:extLst>
          </p:cNvPr>
          <p:cNvSpPr/>
          <p:nvPr/>
        </p:nvSpPr>
        <p:spPr>
          <a:xfrm>
            <a:off x="2081069" y="2466754"/>
            <a:ext cx="2381861" cy="113729"/>
          </a:xfrm>
          <a:custGeom>
            <a:avLst/>
            <a:gdLst>
              <a:gd name="connsiteX0" fmla="*/ 0 w 1649896"/>
              <a:gd name="connsiteY0" fmla="*/ 0 h 424070"/>
              <a:gd name="connsiteX1" fmla="*/ 616227 w 1649896"/>
              <a:gd name="connsiteY1" fmla="*/ 99391 h 424070"/>
              <a:gd name="connsiteX2" fmla="*/ 1649896 w 1649896"/>
              <a:gd name="connsiteY2" fmla="*/ 424070 h 424070"/>
              <a:gd name="connsiteX0" fmla="*/ 0 w 1649896"/>
              <a:gd name="connsiteY0" fmla="*/ 0 h 424070"/>
              <a:gd name="connsiteX1" fmla="*/ 748748 w 1649896"/>
              <a:gd name="connsiteY1" fmla="*/ 192156 h 424070"/>
              <a:gd name="connsiteX2" fmla="*/ 1649896 w 1649896"/>
              <a:gd name="connsiteY2" fmla="*/ 424070 h 424070"/>
              <a:gd name="connsiteX0" fmla="*/ 0 w 1676400"/>
              <a:gd name="connsiteY0" fmla="*/ 0 h 371061"/>
              <a:gd name="connsiteX1" fmla="*/ 775252 w 1676400"/>
              <a:gd name="connsiteY1" fmla="*/ 139147 h 371061"/>
              <a:gd name="connsiteX2" fmla="*/ 1676400 w 1676400"/>
              <a:gd name="connsiteY2" fmla="*/ 371061 h 371061"/>
              <a:gd name="connsiteX0" fmla="*/ 0 w 1676400"/>
              <a:gd name="connsiteY0" fmla="*/ 0 h 371061"/>
              <a:gd name="connsiteX1" fmla="*/ 1676400 w 1676400"/>
              <a:gd name="connsiteY1" fmla="*/ 371061 h 371061"/>
              <a:gd name="connsiteX0" fmla="*/ 0 w 1676400"/>
              <a:gd name="connsiteY0" fmla="*/ 0 h 371061"/>
              <a:gd name="connsiteX1" fmla="*/ 1676400 w 1676400"/>
              <a:gd name="connsiteY1" fmla="*/ 371061 h 371061"/>
              <a:gd name="connsiteX0" fmla="*/ 0 w 1676400"/>
              <a:gd name="connsiteY0" fmla="*/ 0 h 371828"/>
              <a:gd name="connsiteX1" fmla="*/ 1676400 w 1676400"/>
              <a:gd name="connsiteY1" fmla="*/ 371061 h 371828"/>
              <a:gd name="connsiteX0" fmla="*/ 0 w 1696278"/>
              <a:gd name="connsiteY0" fmla="*/ 0 h 404736"/>
              <a:gd name="connsiteX1" fmla="*/ 1696278 w 1696278"/>
              <a:gd name="connsiteY1" fmla="*/ 404192 h 404736"/>
              <a:gd name="connsiteX0" fmla="*/ 0 w 2398643"/>
              <a:gd name="connsiteY0" fmla="*/ 0 h 543579"/>
              <a:gd name="connsiteX1" fmla="*/ 2398643 w 2398643"/>
              <a:gd name="connsiteY1" fmla="*/ 543340 h 543579"/>
              <a:gd name="connsiteX0" fmla="*/ 0 w 2398643"/>
              <a:gd name="connsiteY0" fmla="*/ 0 h 543721"/>
              <a:gd name="connsiteX1" fmla="*/ 2398643 w 2398643"/>
              <a:gd name="connsiteY1" fmla="*/ 543340 h 543721"/>
              <a:gd name="connsiteX0" fmla="*/ 0 w 2398643"/>
              <a:gd name="connsiteY0" fmla="*/ 0 h 543340"/>
              <a:gd name="connsiteX1" fmla="*/ 2398643 w 2398643"/>
              <a:gd name="connsiteY1" fmla="*/ 543340 h 543340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2802834"/>
              <a:gd name="connsiteY0" fmla="*/ 0 h 470453"/>
              <a:gd name="connsiteX1" fmla="*/ 2802834 w 2802834"/>
              <a:gd name="connsiteY1" fmla="*/ 470453 h 470453"/>
              <a:gd name="connsiteX0" fmla="*/ 0 w 3709614"/>
              <a:gd name="connsiteY0" fmla="*/ 0 h 226613"/>
              <a:gd name="connsiteX1" fmla="*/ 3709614 w 3709614"/>
              <a:gd name="connsiteY1" fmla="*/ 226613 h 226613"/>
              <a:gd name="connsiteX0" fmla="*/ 0 w 3709614"/>
              <a:gd name="connsiteY0" fmla="*/ 60153 h 286766"/>
              <a:gd name="connsiteX1" fmla="*/ 3709614 w 3709614"/>
              <a:gd name="connsiteY1" fmla="*/ 286766 h 286766"/>
              <a:gd name="connsiteX0" fmla="*/ 0 w 3709614"/>
              <a:gd name="connsiteY0" fmla="*/ 184786 h 411399"/>
              <a:gd name="connsiteX1" fmla="*/ 3709614 w 3709614"/>
              <a:gd name="connsiteY1" fmla="*/ 411399 h 411399"/>
              <a:gd name="connsiteX0" fmla="*/ 0 w 3709614"/>
              <a:gd name="connsiteY0" fmla="*/ 130726 h 357339"/>
              <a:gd name="connsiteX1" fmla="*/ 3709614 w 3709614"/>
              <a:gd name="connsiteY1" fmla="*/ 357339 h 357339"/>
              <a:gd name="connsiteX0" fmla="*/ 0 w 3709614"/>
              <a:gd name="connsiteY0" fmla="*/ 130726 h 357339"/>
              <a:gd name="connsiteX1" fmla="*/ 3709614 w 3709614"/>
              <a:gd name="connsiteY1" fmla="*/ 357339 h 357339"/>
              <a:gd name="connsiteX0" fmla="*/ 0 w 3023814"/>
              <a:gd name="connsiteY0" fmla="*/ 140107 h 351480"/>
              <a:gd name="connsiteX1" fmla="*/ 3023814 w 3023814"/>
              <a:gd name="connsiteY1" fmla="*/ 351480 h 351480"/>
              <a:gd name="connsiteX0" fmla="*/ 0 w 3221934"/>
              <a:gd name="connsiteY0" fmla="*/ 121537 h 363390"/>
              <a:gd name="connsiteX1" fmla="*/ 3221934 w 3221934"/>
              <a:gd name="connsiteY1" fmla="*/ 363390 h 363390"/>
              <a:gd name="connsiteX0" fmla="*/ 0 w 3214314"/>
              <a:gd name="connsiteY0" fmla="*/ 154522 h 343035"/>
              <a:gd name="connsiteX1" fmla="*/ 3214314 w 3214314"/>
              <a:gd name="connsiteY1" fmla="*/ 343035 h 343035"/>
              <a:gd name="connsiteX0" fmla="*/ 0 w 3305754"/>
              <a:gd name="connsiteY0" fmla="*/ 293299 h 293717"/>
              <a:gd name="connsiteX1" fmla="*/ 3305754 w 3305754"/>
              <a:gd name="connsiteY1" fmla="*/ 283692 h 293717"/>
              <a:gd name="connsiteX0" fmla="*/ 0 w 3305754"/>
              <a:gd name="connsiteY0" fmla="*/ 178238 h 178906"/>
              <a:gd name="connsiteX1" fmla="*/ 3305754 w 3305754"/>
              <a:gd name="connsiteY1" fmla="*/ 168631 h 178906"/>
              <a:gd name="connsiteX0" fmla="*/ 0 w 3404814"/>
              <a:gd name="connsiteY0" fmla="*/ 189873 h 190518"/>
              <a:gd name="connsiteX1" fmla="*/ 3404814 w 3404814"/>
              <a:gd name="connsiteY1" fmla="*/ 165026 h 190518"/>
              <a:gd name="connsiteX0" fmla="*/ 0 w 3686754"/>
              <a:gd name="connsiteY0" fmla="*/ 178237 h 178905"/>
              <a:gd name="connsiteX1" fmla="*/ 3686754 w 3686754"/>
              <a:gd name="connsiteY1" fmla="*/ 168630 h 178905"/>
              <a:gd name="connsiteX0" fmla="*/ 0 w 3686754"/>
              <a:gd name="connsiteY0" fmla="*/ 169097 h 175457"/>
              <a:gd name="connsiteX1" fmla="*/ 3686754 w 3686754"/>
              <a:gd name="connsiteY1" fmla="*/ 159490 h 175457"/>
              <a:gd name="connsiteX0" fmla="*/ 0 w 3252414"/>
              <a:gd name="connsiteY0" fmla="*/ 169097 h 175457"/>
              <a:gd name="connsiteX1" fmla="*/ 3252414 w 3252414"/>
              <a:gd name="connsiteY1" fmla="*/ 159490 h 175457"/>
              <a:gd name="connsiteX0" fmla="*/ 0 w 3252414"/>
              <a:gd name="connsiteY0" fmla="*/ 189965 h 189965"/>
              <a:gd name="connsiteX1" fmla="*/ 3252414 w 3252414"/>
              <a:gd name="connsiteY1" fmla="*/ 180358 h 189965"/>
              <a:gd name="connsiteX0" fmla="*/ 0 w 3031434"/>
              <a:gd name="connsiteY0" fmla="*/ 201163 h 201163"/>
              <a:gd name="connsiteX1" fmla="*/ 3031434 w 3031434"/>
              <a:gd name="connsiteY1" fmla="*/ 176316 h 201163"/>
              <a:gd name="connsiteX0" fmla="*/ 0 w 3008574"/>
              <a:gd name="connsiteY0" fmla="*/ 189966 h 189966"/>
              <a:gd name="connsiteX1" fmla="*/ 3008574 w 3008574"/>
              <a:gd name="connsiteY1" fmla="*/ 180359 h 189966"/>
              <a:gd name="connsiteX0" fmla="*/ 0 w 3008574"/>
              <a:gd name="connsiteY0" fmla="*/ 173042 h 173042"/>
              <a:gd name="connsiteX1" fmla="*/ 3008574 w 3008574"/>
              <a:gd name="connsiteY1" fmla="*/ 163435 h 173042"/>
              <a:gd name="connsiteX0" fmla="*/ 0 w 2894274"/>
              <a:gd name="connsiteY0" fmla="*/ 135581 h 179314"/>
              <a:gd name="connsiteX1" fmla="*/ 2894274 w 2894274"/>
              <a:gd name="connsiteY1" fmla="*/ 179314 h 179314"/>
              <a:gd name="connsiteX0" fmla="*/ 0 w 2894274"/>
              <a:gd name="connsiteY0" fmla="*/ 293385 h 293385"/>
              <a:gd name="connsiteX1" fmla="*/ 2894274 w 2894274"/>
              <a:gd name="connsiteY1" fmla="*/ 129858 h 293385"/>
              <a:gd name="connsiteX0" fmla="*/ 0 w 2894274"/>
              <a:gd name="connsiteY0" fmla="*/ 207031 h 207031"/>
              <a:gd name="connsiteX1" fmla="*/ 2894274 w 2894274"/>
              <a:gd name="connsiteY1" fmla="*/ 43504 h 207031"/>
              <a:gd name="connsiteX0" fmla="*/ 0 w 2668513"/>
              <a:gd name="connsiteY0" fmla="*/ 207031 h 207031"/>
              <a:gd name="connsiteX1" fmla="*/ 2668513 w 2668513"/>
              <a:gd name="connsiteY1" fmla="*/ 43503 h 207031"/>
              <a:gd name="connsiteX0" fmla="*/ 0 w 3206038"/>
              <a:gd name="connsiteY0" fmla="*/ 142817 h 142817"/>
              <a:gd name="connsiteX1" fmla="*/ 3206038 w 3206038"/>
              <a:gd name="connsiteY1" fmla="*/ 53773 h 142817"/>
              <a:gd name="connsiteX0" fmla="*/ 0 w 3206038"/>
              <a:gd name="connsiteY0" fmla="*/ 188049 h 188049"/>
              <a:gd name="connsiteX1" fmla="*/ 3206038 w 3206038"/>
              <a:gd name="connsiteY1" fmla="*/ 99005 h 188049"/>
              <a:gd name="connsiteX0" fmla="*/ 0 w 3195287"/>
              <a:gd name="connsiteY0" fmla="*/ 153108 h 153108"/>
              <a:gd name="connsiteX1" fmla="*/ 3195287 w 3195287"/>
              <a:gd name="connsiteY1" fmla="*/ 108754 h 153108"/>
              <a:gd name="connsiteX0" fmla="*/ 0 w 3034030"/>
              <a:gd name="connsiteY0" fmla="*/ 243285 h 243284"/>
              <a:gd name="connsiteX1" fmla="*/ 3034030 w 3034030"/>
              <a:gd name="connsiteY1" fmla="*/ 87205 h 243284"/>
              <a:gd name="connsiteX0" fmla="*/ 0 w 3175884"/>
              <a:gd name="connsiteY0" fmla="*/ 181718 h 181718"/>
              <a:gd name="connsiteX1" fmla="*/ 3175884 w 3175884"/>
              <a:gd name="connsiteY1" fmla="*/ 100609 h 181718"/>
              <a:gd name="connsiteX0" fmla="*/ 0 w 3159195"/>
              <a:gd name="connsiteY0" fmla="*/ 158281 h 158281"/>
              <a:gd name="connsiteX1" fmla="*/ 3159195 w 3159195"/>
              <a:gd name="connsiteY1" fmla="*/ 107162 h 158281"/>
              <a:gd name="connsiteX0" fmla="*/ 0 w 3159195"/>
              <a:gd name="connsiteY0" fmla="*/ 122742 h 122742"/>
              <a:gd name="connsiteX1" fmla="*/ 3159195 w 3159195"/>
              <a:gd name="connsiteY1" fmla="*/ 119501 h 122742"/>
              <a:gd name="connsiteX0" fmla="*/ 0 w 3159195"/>
              <a:gd name="connsiteY0" fmla="*/ 70099 h 147681"/>
              <a:gd name="connsiteX1" fmla="*/ 3159195 w 3159195"/>
              <a:gd name="connsiteY1" fmla="*/ 147681 h 147681"/>
              <a:gd name="connsiteX0" fmla="*/ 0 w 3159195"/>
              <a:gd name="connsiteY0" fmla="*/ 68983 h 146565"/>
              <a:gd name="connsiteX1" fmla="*/ 3159195 w 3159195"/>
              <a:gd name="connsiteY1" fmla="*/ 146565 h 146565"/>
              <a:gd name="connsiteX0" fmla="*/ 0 w 3111850"/>
              <a:gd name="connsiteY0" fmla="*/ 26812 h 195320"/>
              <a:gd name="connsiteX1" fmla="*/ 3111850 w 3111850"/>
              <a:gd name="connsiteY1" fmla="*/ 195320 h 195320"/>
              <a:gd name="connsiteX0" fmla="*/ 0 w 3120458"/>
              <a:gd name="connsiteY0" fmla="*/ 35449 h 180384"/>
              <a:gd name="connsiteX1" fmla="*/ 3120458 w 3120458"/>
              <a:gd name="connsiteY1" fmla="*/ 180384 h 180384"/>
              <a:gd name="connsiteX0" fmla="*/ 0 w 3077417"/>
              <a:gd name="connsiteY0" fmla="*/ 49048 h 163675"/>
              <a:gd name="connsiteX1" fmla="*/ 3077417 w 3077417"/>
              <a:gd name="connsiteY1" fmla="*/ 163675 h 163675"/>
              <a:gd name="connsiteX0" fmla="*/ 0 w 3206540"/>
              <a:gd name="connsiteY0" fmla="*/ 54151 h 158674"/>
              <a:gd name="connsiteX1" fmla="*/ 3206540 w 3206540"/>
              <a:gd name="connsiteY1" fmla="*/ 158674 h 158674"/>
              <a:gd name="connsiteX0" fmla="*/ 0 w 3206540"/>
              <a:gd name="connsiteY0" fmla="*/ 70057 h 174580"/>
              <a:gd name="connsiteX1" fmla="*/ 3206540 w 3206540"/>
              <a:gd name="connsiteY1" fmla="*/ 174580 h 174580"/>
              <a:gd name="connsiteX0" fmla="*/ 0 w 2408989"/>
              <a:gd name="connsiteY0" fmla="*/ 127050 h 141844"/>
              <a:gd name="connsiteX1" fmla="*/ 2408989 w 2408989"/>
              <a:gd name="connsiteY1" fmla="*/ 141844 h 141844"/>
              <a:gd name="connsiteX0" fmla="*/ 0 w 2408989"/>
              <a:gd name="connsiteY0" fmla="*/ 96477 h 111271"/>
              <a:gd name="connsiteX1" fmla="*/ 2408989 w 2408989"/>
              <a:gd name="connsiteY1" fmla="*/ 111271 h 111271"/>
              <a:gd name="connsiteX0" fmla="*/ 0 w 2419531"/>
              <a:gd name="connsiteY0" fmla="*/ 187703 h 187703"/>
              <a:gd name="connsiteX1" fmla="*/ 2419531 w 2419531"/>
              <a:gd name="connsiteY1" fmla="*/ 82888 h 187703"/>
              <a:gd name="connsiteX0" fmla="*/ 0 w 2419531"/>
              <a:gd name="connsiteY0" fmla="*/ 145740 h 145740"/>
              <a:gd name="connsiteX1" fmla="*/ 2419531 w 2419531"/>
              <a:gd name="connsiteY1" fmla="*/ 40925 h 145740"/>
              <a:gd name="connsiteX0" fmla="*/ 0 w 2406499"/>
              <a:gd name="connsiteY0" fmla="*/ 99240 h 99240"/>
              <a:gd name="connsiteX1" fmla="*/ 2406499 w 2406499"/>
              <a:gd name="connsiteY1" fmla="*/ 50506 h 99240"/>
              <a:gd name="connsiteX0" fmla="*/ 0 w 2406499"/>
              <a:gd name="connsiteY0" fmla="*/ 69630 h 69630"/>
              <a:gd name="connsiteX1" fmla="*/ 2406499 w 2406499"/>
              <a:gd name="connsiteY1" fmla="*/ 20896 h 69630"/>
              <a:gd name="connsiteX0" fmla="*/ 0 w 2406499"/>
              <a:gd name="connsiteY0" fmla="*/ 78684 h 78684"/>
              <a:gd name="connsiteX1" fmla="*/ 2406499 w 2406499"/>
              <a:gd name="connsiteY1" fmla="*/ 29950 h 7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6499" h="78684">
                <a:moveTo>
                  <a:pt x="0" y="78684"/>
                </a:moveTo>
                <a:cubicBezTo>
                  <a:pt x="435870" y="2485"/>
                  <a:pt x="1348485" y="-27446"/>
                  <a:pt x="2406499" y="29950"/>
                </a:cubicBezTo>
              </a:path>
            </a:pathLst>
          </a:custGeom>
          <a:noFill/>
          <a:ln w="317500">
            <a:gradFill flip="none" rotWithShape="1">
              <a:gsLst>
                <a:gs pos="40000">
                  <a:srgbClr val="F66900"/>
                </a:gs>
                <a:gs pos="74000">
                  <a:srgbClr val="00358A"/>
                </a:gs>
              </a:gsLst>
              <a:lin ang="0" scaled="1"/>
              <a:tileRect/>
            </a:gradFill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E9CECD2F-23B1-4ED6-A32B-8B5E435ACED9}"/>
              </a:ext>
            </a:extLst>
          </p:cNvPr>
          <p:cNvSpPr/>
          <p:nvPr/>
        </p:nvSpPr>
        <p:spPr bwMode="auto">
          <a:xfrm>
            <a:off x="6855486" y="3446861"/>
            <a:ext cx="666529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30" normalizeH="0" baseline="0" noProof="0" dirty="0">
                <a:ln>
                  <a:noFill/>
                </a:ln>
                <a:solidFill>
                  <a:srgbClr val="00358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TFV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5D985F94-4AF9-41D8-BD1E-9DE82A9D1247}"/>
              </a:ext>
            </a:extLst>
          </p:cNvPr>
          <p:cNvSpPr/>
          <p:nvPr/>
        </p:nvSpPr>
        <p:spPr bwMode="auto">
          <a:xfrm>
            <a:off x="2720567" y="2625929"/>
            <a:ext cx="104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1738" algn="l"/>
              </a:tabLst>
              <a:defRPr/>
            </a:pPr>
            <a:r>
              <a:rPr kumimoji="0" 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F669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0.4 min</a:t>
            </a:r>
            <a:endParaRPr kumimoji="0" lang="en-US" sz="2000" b="1" i="0" u="none" strike="noStrike" kern="1200" cap="none" spc="-20" normalizeH="0" baseline="70000" noProof="0" dirty="0">
              <a:ln>
                <a:noFill/>
              </a:ln>
              <a:solidFill>
                <a:srgbClr val="F669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11201F08-B80E-4A80-A7C1-7B6375C25561}"/>
              </a:ext>
            </a:extLst>
          </p:cNvPr>
          <p:cNvSpPr/>
          <p:nvPr/>
        </p:nvSpPr>
        <p:spPr bwMode="auto">
          <a:xfrm>
            <a:off x="2720567" y="3908724"/>
            <a:ext cx="980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1738" algn="l"/>
              </a:tabLst>
              <a:defRPr/>
            </a:pPr>
            <a:r>
              <a:rPr kumimoji="0" 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6338A2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30 min</a:t>
            </a:r>
            <a:endParaRPr kumimoji="0" lang="en-US" sz="2000" b="1" i="0" u="none" strike="noStrike" kern="1200" cap="none" spc="-20" normalizeH="0" baseline="70000" noProof="0" dirty="0">
              <a:ln>
                <a:noFill/>
              </a:ln>
              <a:solidFill>
                <a:srgbClr val="6338A2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301" name="Freeform: Shape 300">
            <a:extLst>
              <a:ext uri="{FF2B5EF4-FFF2-40B4-BE49-F238E27FC236}">
                <a16:creationId xmlns:a16="http://schemas.microsoft.com/office/drawing/2014/main" id="{61BD8ACE-339C-4EE8-9754-4CC963E0005A}"/>
              </a:ext>
            </a:extLst>
          </p:cNvPr>
          <p:cNvSpPr/>
          <p:nvPr/>
        </p:nvSpPr>
        <p:spPr>
          <a:xfrm>
            <a:off x="7575565" y="3099504"/>
            <a:ext cx="681578" cy="393073"/>
          </a:xfrm>
          <a:custGeom>
            <a:avLst/>
            <a:gdLst>
              <a:gd name="connsiteX0" fmla="*/ 0 w 1649896"/>
              <a:gd name="connsiteY0" fmla="*/ 0 h 424070"/>
              <a:gd name="connsiteX1" fmla="*/ 616227 w 1649896"/>
              <a:gd name="connsiteY1" fmla="*/ 99391 h 424070"/>
              <a:gd name="connsiteX2" fmla="*/ 1649896 w 1649896"/>
              <a:gd name="connsiteY2" fmla="*/ 424070 h 424070"/>
              <a:gd name="connsiteX0" fmla="*/ 0 w 1649896"/>
              <a:gd name="connsiteY0" fmla="*/ 0 h 424070"/>
              <a:gd name="connsiteX1" fmla="*/ 748748 w 1649896"/>
              <a:gd name="connsiteY1" fmla="*/ 192156 h 424070"/>
              <a:gd name="connsiteX2" fmla="*/ 1649896 w 1649896"/>
              <a:gd name="connsiteY2" fmla="*/ 424070 h 424070"/>
              <a:gd name="connsiteX0" fmla="*/ 0 w 1676400"/>
              <a:gd name="connsiteY0" fmla="*/ 0 h 371061"/>
              <a:gd name="connsiteX1" fmla="*/ 775252 w 1676400"/>
              <a:gd name="connsiteY1" fmla="*/ 139147 h 371061"/>
              <a:gd name="connsiteX2" fmla="*/ 1676400 w 1676400"/>
              <a:gd name="connsiteY2" fmla="*/ 371061 h 371061"/>
              <a:gd name="connsiteX0" fmla="*/ 0 w 1676400"/>
              <a:gd name="connsiteY0" fmla="*/ 0 h 371061"/>
              <a:gd name="connsiteX1" fmla="*/ 1676400 w 1676400"/>
              <a:gd name="connsiteY1" fmla="*/ 371061 h 371061"/>
              <a:gd name="connsiteX0" fmla="*/ 0 w 1676400"/>
              <a:gd name="connsiteY0" fmla="*/ 0 h 371061"/>
              <a:gd name="connsiteX1" fmla="*/ 1676400 w 1676400"/>
              <a:gd name="connsiteY1" fmla="*/ 371061 h 371061"/>
              <a:gd name="connsiteX0" fmla="*/ 0 w 1676400"/>
              <a:gd name="connsiteY0" fmla="*/ 0 h 371828"/>
              <a:gd name="connsiteX1" fmla="*/ 1676400 w 1676400"/>
              <a:gd name="connsiteY1" fmla="*/ 371061 h 371828"/>
              <a:gd name="connsiteX0" fmla="*/ 0 w 1696278"/>
              <a:gd name="connsiteY0" fmla="*/ 0 h 404736"/>
              <a:gd name="connsiteX1" fmla="*/ 1696278 w 1696278"/>
              <a:gd name="connsiteY1" fmla="*/ 404192 h 404736"/>
              <a:gd name="connsiteX0" fmla="*/ 0 w 2398643"/>
              <a:gd name="connsiteY0" fmla="*/ 0 h 543579"/>
              <a:gd name="connsiteX1" fmla="*/ 2398643 w 2398643"/>
              <a:gd name="connsiteY1" fmla="*/ 543340 h 543579"/>
              <a:gd name="connsiteX0" fmla="*/ 0 w 2398643"/>
              <a:gd name="connsiteY0" fmla="*/ 0 h 543721"/>
              <a:gd name="connsiteX1" fmla="*/ 2398643 w 2398643"/>
              <a:gd name="connsiteY1" fmla="*/ 543340 h 543721"/>
              <a:gd name="connsiteX0" fmla="*/ 0 w 2398643"/>
              <a:gd name="connsiteY0" fmla="*/ 0 h 543340"/>
              <a:gd name="connsiteX1" fmla="*/ 2398643 w 2398643"/>
              <a:gd name="connsiteY1" fmla="*/ 543340 h 543340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2802834"/>
              <a:gd name="connsiteY0" fmla="*/ 0 h 470453"/>
              <a:gd name="connsiteX1" fmla="*/ 2802834 w 2802834"/>
              <a:gd name="connsiteY1" fmla="*/ 470453 h 470453"/>
              <a:gd name="connsiteX0" fmla="*/ 0 w 3709614"/>
              <a:gd name="connsiteY0" fmla="*/ 0 h 226613"/>
              <a:gd name="connsiteX1" fmla="*/ 3709614 w 3709614"/>
              <a:gd name="connsiteY1" fmla="*/ 226613 h 226613"/>
              <a:gd name="connsiteX0" fmla="*/ 0 w 3709614"/>
              <a:gd name="connsiteY0" fmla="*/ 60153 h 286766"/>
              <a:gd name="connsiteX1" fmla="*/ 3709614 w 3709614"/>
              <a:gd name="connsiteY1" fmla="*/ 286766 h 286766"/>
              <a:gd name="connsiteX0" fmla="*/ 0 w 3709614"/>
              <a:gd name="connsiteY0" fmla="*/ 184786 h 411399"/>
              <a:gd name="connsiteX1" fmla="*/ 3709614 w 3709614"/>
              <a:gd name="connsiteY1" fmla="*/ 411399 h 411399"/>
              <a:gd name="connsiteX0" fmla="*/ 0 w 3709614"/>
              <a:gd name="connsiteY0" fmla="*/ 130726 h 357339"/>
              <a:gd name="connsiteX1" fmla="*/ 3709614 w 3709614"/>
              <a:gd name="connsiteY1" fmla="*/ 357339 h 357339"/>
              <a:gd name="connsiteX0" fmla="*/ 0 w 3709614"/>
              <a:gd name="connsiteY0" fmla="*/ 130726 h 357339"/>
              <a:gd name="connsiteX1" fmla="*/ 3709614 w 3709614"/>
              <a:gd name="connsiteY1" fmla="*/ 357339 h 357339"/>
              <a:gd name="connsiteX0" fmla="*/ 0 w 3023814"/>
              <a:gd name="connsiteY0" fmla="*/ 140107 h 351480"/>
              <a:gd name="connsiteX1" fmla="*/ 3023814 w 3023814"/>
              <a:gd name="connsiteY1" fmla="*/ 351480 h 351480"/>
              <a:gd name="connsiteX0" fmla="*/ 0 w 3221934"/>
              <a:gd name="connsiteY0" fmla="*/ 121537 h 363390"/>
              <a:gd name="connsiteX1" fmla="*/ 3221934 w 3221934"/>
              <a:gd name="connsiteY1" fmla="*/ 363390 h 363390"/>
              <a:gd name="connsiteX0" fmla="*/ 0 w 3214314"/>
              <a:gd name="connsiteY0" fmla="*/ 154522 h 343035"/>
              <a:gd name="connsiteX1" fmla="*/ 3214314 w 3214314"/>
              <a:gd name="connsiteY1" fmla="*/ 343035 h 343035"/>
              <a:gd name="connsiteX0" fmla="*/ 0 w 3305754"/>
              <a:gd name="connsiteY0" fmla="*/ 293299 h 293717"/>
              <a:gd name="connsiteX1" fmla="*/ 3305754 w 3305754"/>
              <a:gd name="connsiteY1" fmla="*/ 283692 h 293717"/>
              <a:gd name="connsiteX0" fmla="*/ 0 w 3305754"/>
              <a:gd name="connsiteY0" fmla="*/ 178238 h 178906"/>
              <a:gd name="connsiteX1" fmla="*/ 3305754 w 3305754"/>
              <a:gd name="connsiteY1" fmla="*/ 168631 h 178906"/>
              <a:gd name="connsiteX0" fmla="*/ 0 w 3404814"/>
              <a:gd name="connsiteY0" fmla="*/ 189873 h 190518"/>
              <a:gd name="connsiteX1" fmla="*/ 3404814 w 3404814"/>
              <a:gd name="connsiteY1" fmla="*/ 165026 h 190518"/>
              <a:gd name="connsiteX0" fmla="*/ 0 w 3686754"/>
              <a:gd name="connsiteY0" fmla="*/ 178237 h 178905"/>
              <a:gd name="connsiteX1" fmla="*/ 3686754 w 3686754"/>
              <a:gd name="connsiteY1" fmla="*/ 168630 h 178905"/>
              <a:gd name="connsiteX0" fmla="*/ 0 w 3686754"/>
              <a:gd name="connsiteY0" fmla="*/ 169097 h 175457"/>
              <a:gd name="connsiteX1" fmla="*/ 3686754 w 3686754"/>
              <a:gd name="connsiteY1" fmla="*/ 159490 h 175457"/>
              <a:gd name="connsiteX0" fmla="*/ 0 w 3252414"/>
              <a:gd name="connsiteY0" fmla="*/ 169097 h 175457"/>
              <a:gd name="connsiteX1" fmla="*/ 3252414 w 3252414"/>
              <a:gd name="connsiteY1" fmla="*/ 159490 h 175457"/>
              <a:gd name="connsiteX0" fmla="*/ 0 w 3252414"/>
              <a:gd name="connsiteY0" fmla="*/ 189965 h 189965"/>
              <a:gd name="connsiteX1" fmla="*/ 3252414 w 3252414"/>
              <a:gd name="connsiteY1" fmla="*/ 180358 h 189965"/>
              <a:gd name="connsiteX0" fmla="*/ 0 w 3031434"/>
              <a:gd name="connsiteY0" fmla="*/ 201163 h 201163"/>
              <a:gd name="connsiteX1" fmla="*/ 3031434 w 3031434"/>
              <a:gd name="connsiteY1" fmla="*/ 176316 h 201163"/>
              <a:gd name="connsiteX0" fmla="*/ 0 w 3008574"/>
              <a:gd name="connsiteY0" fmla="*/ 189966 h 189966"/>
              <a:gd name="connsiteX1" fmla="*/ 3008574 w 3008574"/>
              <a:gd name="connsiteY1" fmla="*/ 180359 h 189966"/>
              <a:gd name="connsiteX0" fmla="*/ 0 w 3008574"/>
              <a:gd name="connsiteY0" fmla="*/ 173042 h 173042"/>
              <a:gd name="connsiteX1" fmla="*/ 3008574 w 3008574"/>
              <a:gd name="connsiteY1" fmla="*/ 163435 h 173042"/>
              <a:gd name="connsiteX0" fmla="*/ 0 w 2894274"/>
              <a:gd name="connsiteY0" fmla="*/ 135581 h 179314"/>
              <a:gd name="connsiteX1" fmla="*/ 2894274 w 2894274"/>
              <a:gd name="connsiteY1" fmla="*/ 179314 h 179314"/>
              <a:gd name="connsiteX0" fmla="*/ 0 w 3591829"/>
              <a:gd name="connsiteY0" fmla="*/ 289069 h 289070"/>
              <a:gd name="connsiteX1" fmla="*/ 3591829 w 3591829"/>
              <a:gd name="connsiteY1" fmla="*/ 130778 h 289070"/>
              <a:gd name="connsiteX0" fmla="*/ 0 w 3591829"/>
              <a:gd name="connsiteY0" fmla="*/ 330152 h 330152"/>
              <a:gd name="connsiteX1" fmla="*/ 3591829 w 3591829"/>
              <a:gd name="connsiteY1" fmla="*/ 171861 h 330152"/>
              <a:gd name="connsiteX0" fmla="*/ 0 w 1333494"/>
              <a:gd name="connsiteY0" fmla="*/ 496137 h 496137"/>
              <a:gd name="connsiteX1" fmla="*/ 1333494 w 1333494"/>
              <a:gd name="connsiteY1" fmla="*/ 127038 h 496137"/>
              <a:gd name="connsiteX0" fmla="*/ 0 w 1333494"/>
              <a:gd name="connsiteY0" fmla="*/ 369099 h 369099"/>
              <a:gd name="connsiteX1" fmla="*/ 1333494 w 1333494"/>
              <a:gd name="connsiteY1" fmla="*/ 0 h 369099"/>
              <a:gd name="connsiteX0" fmla="*/ 0 w 749291"/>
              <a:gd name="connsiteY0" fmla="*/ 184642 h 184642"/>
              <a:gd name="connsiteX1" fmla="*/ 749291 w 749291"/>
              <a:gd name="connsiteY1" fmla="*/ 0 h 184642"/>
              <a:gd name="connsiteX0" fmla="*/ 0 w 749291"/>
              <a:gd name="connsiteY0" fmla="*/ 184642 h 184642"/>
              <a:gd name="connsiteX1" fmla="*/ 749291 w 749291"/>
              <a:gd name="connsiteY1" fmla="*/ 0 h 184642"/>
              <a:gd name="connsiteX0" fmla="*/ 0 w 749291"/>
              <a:gd name="connsiteY0" fmla="*/ 184642 h 184642"/>
              <a:gd name="connsiteX1" fmla="*/ 749291 w 749291"/>
              <a:gd name="connsiteY1" fmla="*/ 0 h 184642"/>
              <a:gd name="connsiteX0" fmla="*/ 0 w 749291"/>
              <a:gd name="connsiteY0" fmla="*/ 184642 h 184642"/>
              <a:gd name="connsiteX1" fmla="*/ 749291 w 749291"/>
              <a:gd name="connsiteY1" fmla="*/ 0 h 184642"/>
              <a:gd name="connsiteX0" fmla="*/ 0 w 846949"/>
              <a:gd name="connsiteY0" fmla="*/ 339235 h 339235"/>
              <a:gd name="connsiteX1" fmla="*/ 846949 w 846949"/>
              <a:gd name="connsiteY1" fmla="*/ 0 h 339235"/>
              <a:gd name="connsiteX0" fmla="*/ 0 w 846949"/>
              <a:gd name="connsiteY0" fmla="*/ 339235 h 339235"/>
              <a:gd name="connsiteX1" fmla="*/ 846949 w 846949"/>
              <a:gd name="connsiteY1" fmla="*/ 0 h 339235"/>
              <a:gd name="connsiteX0" fmla="*/ 0 w 853925"/>
              <a:gd name="connsiteY0" fmla="*/ 318154 h 318154"/>
              <a:gd name="connsiteX1" fmla="*/ 853925 w 853925"/>
              <a:gd name="connsiteY1" fmla="*/ 0 h 318154"/>
              <a:gd name="connsiteX0" fmla="*/ 0 w 853925"/>
              <a:gd name="connsiteY0" fmla="*/ 318154 h 318154"/>
              <a:gd name="connsiteX1" fmla="*/ 853925 w 853925"/>
              <a:gd name="connsiteY1" fmla="*/ 0 h 318154"/>
              <a:gd name="connsiteX0" fmla="*/ 0 w 832998"/>
              <a:gd name="connsiteY0" fmla="*/ 275992 h 275992"/>
              <a:gd name="connsiteX1" fmla="*/ 832998 w 832998"/>
              <a:gd name="connsiteY1" fmla="*/ 0 h 275992"/>
              <a:gd name="connsiteX0" fmla="*/ 0 w 832998"/>
              <a:gd name="connsiteY0" fmla="*/ 275992 h 275992"/>
              <a:gd name="connsiteX1" fmla="*/ 832998 w 832998"/>
              <a:gd name="connsiteY1" fmla="*/ 0 h 275992"/>
              <a:gd name="connsiteX0" fmla="*/ 0 w 1047633"/>
              <a:gd name="connsiteY0" fmla="*/ 303557 h 303557"/>
              <a:gd name="connsiteX1" fmla="*/ 1047633 w 1047633"/>
              <a:gd name="connsiteY1" fmla="*/ 0 h 303557"/>
              <a:gd name="connsiteX0" fmla="*/ 0 w 1047633"/>
              <a:gd name="connsiteY0" fmla="*/ 303557 h 303557"/>
              <a:gd name="connsiteX1" fmla="*/ 1047633 w 1047633"/>
              <a:gd name="connsiteY1" fmla="*/ 0 h 303557"/>
              <a:gd name="connsiteX0" fmla="*/ 0 w 1047633"/>
              <a:gd name="connsiteY0" fmla="*/ 303557 h 303557"/>
              <a:gd name="connsiteX1" fmla="*/ 1047633 w 1047633"/>
              <a:gd name="connsiteY1" fmla="*/ 0 h 303557"/>
              <a:gd name="connsiteX0" fmla="*/ 0 w 1019015"/>
              <a:gd name="connsiteY0" fmla="*/ 287018 h 287018"/>
              <a:gd name="connsiteX1" fmla="*/ 1019015 w 1019015"/>
              <a:gd name="connsiteY1" fmla="*/ 0 h 287018"/>
              <a:gd name="connsiteX0" fmla="*/ 0 w 1019015"/>
              <a:gd name="connsiteY0" fmla="*/ 287356 h 287356"/>
              <a:gd name="connsiteX1" fmla="*/ 1019015 w 1019015"/>
              <a:gd name="connsiteY1" fmla="*/ 338 h 287356"/>
              <a:gd name="connsiteX0" fmla="*/ 0 w 1069097"/>
              <a:gd name="connsiteY0" fmla="*/ 298370 h 298370"/>
              <a:gd name="connsiteX1" fmla="*/ 1069097 w 1069097"/>
              <a:gd name="connsiteY1" fmla="*/ 326 h 298370"/>
              <a:gd name="connsiteX0" fmla="*/ 0 w 1069097"/>
              <a:gd name="connsiteY0" fmla="*/ 298467 h 298467"/>
              <a:gd name="connsiteX1" fmla="*/ 1069097 w 1069097"/>
              <a:gd name="connsiteY1" fmla="*/ 423 h 298467"/>
              <a:gd name="connsiteX0" fmla="*/ 0 w 1083406"/>
              <a:gd name="connsiteY0" fmla="*/ 303971 h 303971"/>
              <a:gd name="connsiteX1" fmla="*/ 1083406 w 1083406"/>
              <a:gd name="connsiteY1" fmla="*/ 414 h 303971"/>
              <a:gd name="connsiteX0" fmla="*/ 0 w 1083406"/>
              <a:gd name="connsiteY0" fmla="*/ 303917 h 303917"/>
              <a:gd name="connsiteX1" fmla="*/ 1083406 w 1083406"/>
              <a:gd name="connsiteY1" fmla="*/ 360 h 303917"/>
              <a:gd name="connsiteX0" fmla="*/ 0 w 1072674"/>
              <a:gd name="connsiteY0" fmla="*/ 394787 h 394787"/>
              <a:gd name="connsiteX1" fmla="*/ 1072674 w 1072674"/>
              <a:gd name="connsiteY1" fmla="*/ 266 h 394787"/>
              <a:gd name="connsiteX0" fmla="*/ 0 w 1072674"/>
              <a:gd name="connsiteY0" fmla="*/ 394760 h 394760"/>
              <a:gd name="connsiteX1" fmla="*/ 1072674 w 1072674"/>
              <a:gd name="connsiteY1" fmla="*/ 239 h 394760"/>
              <a:gd name="connsiteX0" fmla="*/ 0 w 909596"/>
              <a:gd name="connsiteY0" fmla="*/ 394760 h 394760"/>
              <a:gd name="connsiteX1" fmla="*/ 909596 w 909596"/>
              <a:gd name="connsiteY1" fmla="*/ 239 h 394760"/>
              <a:gd name="connsiteX0" fmla="*/ 0 w 991135"/>
              <a:gd name="connsiteY0" fmla="*/ 505183 h 505183"/>
              <a:gd name="connsiteX1" fmla="*/ 991135 w 991135"/>
              <a:gd name="connsiteY1" fmla="*/ 185 h 505183"/>
              <a:gd name="connsiteX0" fmla="*/ 0 w 991135"/>
              <a:gd name="connsiteY0" fmla="*/ 505202 h 505202"/>
              <a:gd name="connsiteX1" fmla="*/ 991135 w 991135"/>
              <a:gd name="connsiteY1" fmla="*/ 204 h 505202"/>
              <a:gd name="connsiteX0" fmla="*/ 0 w 991135"/>
              <a:gd name="connsiteY0" fmla="*/ 505196 h 505196"/>
              <a:gd name="connsiteX1" fmla="*/ 991135 w 991135"/>
              <a:gd name="connsiteY1" fmla="*/ 198 h 505196"/>
              <a:gd name="connsiteX0" fmla="*/ 0 w 1215554"/>
              <a:gd name="connsiteY0" fmla="*/ 489531 h 489531"/>
              <a:gd name="connsiteX1" fmla="*/ 1215554 w 1215554"/>
              <a:gd name="connsiteY1" fmla="*/ 204 h 4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5554" h="489531">
                <a:moveTo>
                  <a:pt x="0" y="489531"/>
                </a:moveTo>
                <a:cubicBezTo>
                  <a:pt x="130305" y="429626"/>
                  <a:pt x="662056" y="-10836"/>
                  <a:pt x="1215554" y="204"/>
                </a:cubicBezTo>
              </a:path>
            </a:pathLst>
          </a:custGeom>
          <a:noFill/>
          <a:ln w="88900">
            <a:gradFill flip="none" rotWithShape="1">
              <a:gsLst>
                <a:gs pos="11000">
                  <a:srgbClr val="00358A"/>
                </a:gs>
                <a:gs pos="47000">
                  <a:srgbClr val="6B92F5"/>
                </a:gs>
              </a:gsLst>
              <a:lin ang="0" scaled="1"/>
              <a:tileRect/>
            </a:gradFill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id="{2E034E44-1C9B-41F1-A8CD-017EB7770016}"/>
              </a:ext>
            </a:extLst>
          </p:cNvPr>
          <p:cNvSpPr/>
          <p:nvPr/>
        </p:nvSpPr>
        <p:spPr>
          <a:xfrm>
            <a:off x="5565216" y="2510128"/>
            <a:ext cx="2708152" cy="587550"/>
          </a:xfrm>
          <a:custGeom>
            <a:avLst/>
            <a:gdLst>
              <a:gd name="connsiteX0" fmla="*/ 0 w 1649896"/>
              <a:gd name="connsiteY0" fmla="*/ 0 h 424070"/>
              <a:gd name="connsiteX1" fmla="*/ 616227 w 1649896"/>
              <a:gd name="connsiteY1" fmla="*/ 99391 h 424070"/>
              <a:gd name="connsiteX2" fmla="*/ 1649896 w 1649896"/>
              <a:gd name="connsiteY2" fmla="*/ 424070 h 424070"/>
              <a:gd name="connsiteX0" fmla="*/ 0 w 1649896"/>
              <a:gd name="connsiteY0" fmla="*/ 0 h 424070"/>
              <a:gd name="connsiteX1" fmla="*/ 748748 w 1649896"/>
              <a:gd name="connsiteY1" fmla="*/ 192156 h 424070"/>
              <a:gd name="connsiteX2" fmla="*/ 1649896 w 1649896"/>
              <a:gd name="connsiteY2" fmla="*/ 424070 h 424070"/>
              <a:gd name="connsiteX0" fmla="*/ 0 w 1676400"/>
              <a:gd name="connsiteY0" fmla="*/ 0 h 371061"/>
              <a:gd name="connsiteX1" fmla="*/ 775252 w 1676400"/>
              <a:gd name="connsiteY1" fmla="*/ 139147 h 371061"/>
              <a:gd name="connsiteX2" fmla="*/ 1676400 w 1676400"/>
              <a:gd name="connsiteY2" fmla="*/ 371061 h 371061"/>
              <a:gd name="connsiteX0" fmla="*/ 0 w 1676400"/>
              <a:gd name="connsiteY0" fmla="*/ 0 h 371061"/>
              <a:gd name="connsiteX1" fmla="*/ 1676400 w 1676400"/>
              <a:gd name="connsiteY1" fmla="*/ 371061 h 371061"/>
              <a:gd name="connsiteX0" fmla="*/ 0 w 1676400"/>
              <a:gd name="connsiteY0" fmla="*/ 0 h 371061"/>
              <a:gd name="connsiteX1" fmla="*/ 1676400 w 1676400"/>
              <a:gd name="connsiteY1" fmla="*/ 371061 h 371061"/>
              <a:gd name="connsiteX0" fmla="*/ 0 w 1676400"/>
              <a:gd name="connsiteY0" fmla="*/ 0 h 371828"/>
              <a:gd name="connsiteX1" fmla="*/ 1676400 w 1676400"/>
              <a:gd name="connsiteY1" fmla="*/ 371061 h 371828"/>
              <a:gd name="connsiteX0" fmla="*/ 0 w 1696278"/>
              <a:gd name="connsiteY0" fmla="*/ 0 h 404736"/>
              <a:gd name="connsiteX1" fmla="*/ 1696278 w 1696278"/>
              <a:gd name="connsiteY1" fmla="*/ 404192 h 404736"/>
              <a:gd name="connsiteX0" fmla="*/ 0 w 2398643"/>
              <a:gd name="connsiteY0" fmla="*/ 0 h 543579"/>
              <a:gd name="connsiteX1" fmla="*/ 2398643 w 2398643"/>
              <a:gd name="connsiteY1" fmla="*/ 543340 h 543579"/>
              <a:gd name="connsiteX0" fmla="*/ 0 w 2398643"/>
              <a:gd name="connsiteY0" fmla="*/ 0 h 543721"/>
              <a:gd name="connsiteX1" fmla="*/ 2398643 w 2398643"/>
              <a:gd name="connsiteY1" fmla="*/ 543340 h 543721"/>
              <a:gd name="connsiteX0" fmla="*/ 0 w 2398643"/>
              <a:gd name="connsiteY0" fmla="*/ 0 h 543340"/>
              <a:gd name="connsiteX1" fmla="*/ 2398643 w 2398643"/>
              <a:gd name="connsiteY1" fmla="*/ 543340 h 543340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2802834"/>
              <a:gd name="connsiteY0" fmla="*/ 0 h 470453"/>
              <a:gd name="connsiteX1" fmla="*/ 2802834 w 2802834"/>
              <a:gd name="connsiteY1" fmla="*/ 470453 h 470453"/>
              <a:gd name="connsiteX0" fmla="*/ 0 w 3709614"/>
              <a:gd name="connsiteY0" fmla="*/ 0 h 226613"/>
              <a:gd name="connsiteX1" fmla="*/ 3709614 w 3709614"/>
              <a:gd name="connsiteY1" fmla="*/ 226613 h 226613"/>
              <a:gd name="connsiteX0" fmla="*/ 0 w 3709614"/>
              <a:gd name="connsiteY0" fmla="*/ 60153 h 286766"/>
              <a:gd name="connsiteX1" fmla="*/ 3709614 w 3709614"/>
              <a:gd name="connsiteY1" fmla="*/ 286766 h 286766"/>
              <a:gd name="connsiteX0" fmla="*/ 0 w 3709614"/>
              <a:gd name="connsiteY0" fmla="*/ 184786 h 411399"/>
              <a:gd name="connsiteX1" fmla="*/ 3709614 w 3709614"/>
              <a:gd name="connsiteY1" fmla="*/ 411399 h 411399"/>
              <a:gd name="connsiteX0" fmla="*/ 0 w 3709614"/>
              <a:gd name="connsiteY0" fmla="*/ 130726 h 357339"/>
              <a:gd name="connsiteX1" fmla="*/ 3709614 w 3709614"/>
              <a:gd name="connsiteY1" fmla="*/ 357339 h 357339"/>
              <a:gd name="connsiteX0" fmla="*/ 0 w 3709614"/>
              <a:gd name="connsiteY0" fmla="*/ 130726 h 357339"/>
              <a:gd name="connsiteX1" fmla="*/ 3709614 w 3709614"/>
              <a:gd name="connsiteY1" fmla="*/ 357339 h 357339"/>
              <a:gd name="connsiteX0" fmla="*/ 0 w 3023814"/>
              <a:gd name="connsiteY0" fmla="*/ 140107 h 351480"/>
              <a:gd name="connsiteX1" fmla="*/ 3023814 w 3023814"/>
              <a:gd name="connsiteY1" fmla="*/ 351480 h 351480"/>
              <a:gd name="connsiteX0" fmla="*/ 0 w 3221934"/>
              <a:gd name="connsiteY0" fmla="*/ 121537 h 363390"/>
              <a:gd name="connsiteX1" fmla="*/ 3221934 w 3221934"/>
              <a:gd name="connsiteY1" fmla="*/ 363390 h 363390"/>
              <a:gd name="connsiteX0" fmla="*/ 0 w 3214314"/>
              <a:gd name="connsiteY0" fmla="*/ 154522 h 343035"/>
              <a:gd name="connsiteX1" fmla="*/ 3214314 w 3214314"/>
              <a:gd name="connsiteY1" fmla="*/ 343035 h 343035"/>
              <a:gd name="connsiteX0" fmla="*/ 0 w 3305754"/>
              <a:gd name="connsiteY0" fmla="*/ 293299 h 293717"/>
              <a:gd name="connsiteX1" fmla="*/ 3305754 w 3305754"/>
              <a:gd name="connsiteY1" fmla="*/ 283692 h 293717"/>
              <a:gd name="connsiteX0" fmla="*/ 0 w 3305754"/>
              <a:gd name="connsiteY0" fmla="*/ 178238 h 178906"/>
              <a:gd name="connsiteX1" fmla="*/ 3305754 w 3305754"/>
              <a:gd name="connsiteY1" fmla="*/ 168631 h 178906"/>
              <a:gd name="connsiteX0" fmla="*/ 0 w 3404814"/>
              <a:gd name="connsiteY0" fmla="*/ 189873 h 190518"/>
              <a:gd name="connsiteX1" fmla="*/ 3404814 w 3404814"/>
              <a:gd name="connsiteY1" fmla="*/ 165026 h 190518"/>
              <a:gd name="connsiteX0" fmla="*/ 0 w 3686754"/>
              <a:gd name="connsiteY0" fmla="*/ 178237 h 178905"/>
              <a:gd name="connsiteX1" fmla="*/ 3686754 w 3686754"/>
              <a:gd name="connsiteY1" fmla="*/ 168630 h 178905"/>
              <a:gd name="connsiteX0" fmla="*/ 0 w 3686754"/>
              <a:gd name="connsiteY0" fmla="*/ 169097 h 175457"/>
              <a:gd name="connsiteX1" fmla="*/ 3686754 w 3686754"/>
              <a:gd name="connsiteY1" fmla="*/ 159490 h 175457"/>
              <a:gd name="connsiteX0" fmla="*/ 0 w 3252414"/>
              <a:gd name="connsiteY0" fmla="*/ 169097 h 175457"/>
              <a:gd name="connsiteX1" fmla="*/ 3252414 w 3252414"/>
              <a:gd name="connsiteY1" fmla="*/ 159490 h 175457"/>
              <a:gd name="connsiteX0" fmla="*/ 0 w 3252414"/>
              <a:gd name="connsiteY0" fmla="*/ 189965 h 189965"/>
              <a:gd name="connsiteX1" fmla="*/ 3252414 w 3252414"/>
              <a:gd name="connsiteY1" fmla="*/ 180358 h 189965"/>
              <a:gd name="connsiteX0" fmla="*/ 0 w 3031434"/>
              <a:gd name="connsiteY0" fmla="*/ 201163 h 201163"/>
              <a:gd name="connsiteX1" fmla="*/ 3031434 w 3031434"/>
              <a:gd name="connsiteY1" fmla="*/ 176316 h 201163"/>
              <a:gd name="connsiteX0" fmla="*/ 0 w 3008574"/>
              <a:gd name="connsiteY0" fmla="*/ 189966 h 189966"/>
              <a:gd name="connsiteX1" fmla="*/ 3008574 w 3008574"/>
              <a:gd name="connsiteY1" fmla="*/ 180359 h 189966"/>
              <a:gd name="connsiteX0" fmla="*/ 0 w 3008574"/>
              <a:gd name="connsiteY0" fmla="*/ 173042 h 173042"/>
              <a:gd name="connsiteX1" fmla="*/ 3008574 w 3008574"/>
              <a:gd name="connsiteY1" fmla="*/ 163435 h 173042"/>
              <a:gd name="connsiteX0" fmla="*/ 0 w 2894274"/>
              <a:gd name="connsiteY0" fmla="*/ 135581 h 179314"/>
              <a:gd name="connsiteX1" fmla="*/ 2894274 w 2894274"/>
              <a:gd name="connsiteY1" fmla="*/ 179314 h 179314"/>
              <a:gd name="connsiteX0" fmla="*/ 0 w 2894274"/>
              <a:gd name="connsiteY0" fmla="*/ 110247 h 192840"/>
              <a:gd name="connsiteX1" fmla="*/ 2894274 w 2894274"/>
              <a:gd name="connsiteY1" fmla="*/ 192840 h 192840"/>
              <a:gd name="connsiteX0" fmla="*/ 0 w 4100200"/>
              <a:gd name="connsiteY0" fmla="*/ 2768 h 603508"/>
              <a:gd name="connsiteX1" fmla="*/ 4100200 w 4100200"/>
              <a:gd name="connsiteY1" fmla="*/ 603508 h 603508"/>
              <a:gd name="connsiteX0" fmla="*/ 0 w 4100200"/>
              <a:gd name="connsiteY0" fmla="*/ 0 h 600740"/>
              <a:gd name="connsiteX1" fmla="*/ 4100200 w 4100200"/>
              <a:gd name="connsiteY1" fmla="*/ 600740 h 600740"/>
              <a:gd name="connsiteX0" fmla="*/ 0 w 4389995"/>
              <a:gd name="connsiteY0" fmla="*/ 0 h 885721"/>
              <a:gd name="connsiteX1" fmla="*/ 4389995 w 4389995"/>
              <a:gd name="connsiteY1" fmla="*/ 885721 h 885721"/>
              <a:gd name="connsiteX0" fmla="*/ 0 w 4109548"/>
              <a:gd name="connsiteY0" fmla="*/ 0 h 872768"/>
              <a:gd name="connsiteX1" fmla="*/ 4109548 w 4109548"/>
              <a:gd name="connsiteY1" fmla="*/ 872768 h 872768"/>
              <a:gd name="connsiteX0" fmla="*/ 0 w 4109548"/>
              <a:gd name="connsiteY0" fmla="*/ 0 h 872768"/>
              <a:gd name="connsiteX1" fmla="*/ 4109548 w 4109548"/>
              <a:gd name="connsiteY1" fmla="*/ 872768 h 872768"/>
              <a:gd name="connsiteX0" fmla="*/ 0 w 4072258"/>
              <a:gd name="connsiteY0" fmla="*/ 0 h 862713"/>
              <a:gd name="connsiteX1" fmla="*/ 4072258 w 4072258"/>
              <a:gd name="connsiteY1" fmla="*/ 862713 h 862713"/>
              <a:gd name="connsiteX0" fmla="*/ 0 w 4072258"/>
              <a:gd name="connsiteY0" fmla="*/ 0 h 862713"/>
              <a:gd name="connsiteX1" fmla="*/ 4072258 w 4072258"/>
              <a:gd name="connsiteY1" fmla="*/ 862713 h 862713"/>
              <a:gd name="connsiteX0" fmla="*/ 0 w 4072258"/>
              <a:gd name="connsiteY0" fmla="*/ 0 h 862713"/>
              <a:gd name="connsiteX1" fmla="*/ 4072258 w 4072258"/>
              <a:gd name="connsiteY1" fmla="*/ 862713 h 862713"/>
              <a:gd name="connsiteX0" fmla="*/ 0 w 4072258"/>
              <a:gd name="connsiteY0" fmla="*/ 0 h 862713"/>
              <a:gd name="connsiteX1" fmla="*/ 4072258 w 4072258"/>
              <a:gd name="connsiteY1" fmla="*/ 862713 h 862713"/>
              <a:gd name="connsiteX0" fmla="*/ 0 w 11297127"/>
              <a:gd name="connsiteY0" fmla="*/ 0 h 2396547"/>
              <a:gd name="connsiteX1" fmla="*/ 11297127 w 11297127"/>
              <a:gd name="connsiteY1" fmla="*/ 2396547 h 2396547"/>
              <a:gd name="connsiteX0" fmla="*/ 0 w 11297127"/>
              <a:gd name="connsiteY0" fmla="*/ 0 h 2423784"/>
              <a:gd name="connsiteX1" fmla="*/ 11297127 w 11297127"/>
              <a:gd name="connsiteY1" fmla="*/ 2396547 h 2423784"/>
              <a:gd name="connsiteX0" fmla="*/ 0 w 11297127"/>
              <a:gd name="connsiteY0" fmla="*/ 0 h 2428314"/>
              <a:gd name="connsiteX1" fmla="*/ 11297127 w 11297127"/>
              <a:gd name="connsiteY1" fmla="*/ 2396547 h 2428314"/>
              <a:gd name="connsiteX0" fmla="*/ 0 w 11297127"/>
              <a:gd name="connsiteY0" fmla="*/ 0 h 2430595"/>
              <a:gd name="connsiteX1" fmla="*/ 11297127 w 11297127"/>
              <a:gd name="connsiteY1" fmla="*/ 2396547 h 2430595"/>
              <a:gd name="connsiteX0" fmla="*/ 0 w 11343261"/>
              <a:gd name="connsiteY0" fmla="*/ 0 h 2687305"/>
              <a:gd name="connsiteX1" fmla="*/ 11343261 w 11343261"/>
              <a:gd name="connsiteY1" fmla="*/ 2656192 h 2687305"/>
              <a:gd name="connsiteX0" fmla="*/ 0 w 11343261"/>
              <a:gd name="connsiteY0" fmla="*/ 0 h 2690694"/>
              <a:gd name="connsiteX1" fmla="*/ 11343261 w 11343261"/>
              <a:gd name="connsiteY1" fmla="*/ 2656192 h 2690694"/>
              <a:gd name="connsiteX0" fmla="*/ 0 w 11253984"/>
              <a:gd name="connsiteY0" fmla="*/ 0 h 2859378"/>
              <a:gd name="connsiteX1" fmla="*/ 11253984 w 11253984"/>
              <a:gd name="connsiteY1" fmla="*/ 2826914 h 2859378"/>
              <a:gd name="connsiteX0" fmla="*/ 0 w 11907057"/>
              <a:gd name="connsiteY0" fmla="*/ 0 h 3112892"/>
              <a:gd name="connsiteX1" fmla="*/ 11907057 w 11907057"/>
              <a:gd name="connsiteY1" fmla="*/ 3083068 h 3112892"/>
              <a:gd name="connsiteX0" fmla="*/ 0 w 15070828"/>
              <a:gd name="connsiteY0" fmla="*/ 0 h 3557278"/>
              <a:gd name="connsiteX1" fmla="*/ 15070828 w 15070828"/>
              <a:gd name="connsiteY1" fmla="*/ 3531172 h 3557278"/>
              <a:gd name="connsiteX0" fmla="*/ 0 w 15016087"/>
              <a:gd name="connsiteY0" fmla="*/ 0 h 4339360"/>
              <a:gd name="connsiteX1" fmla="*/ 15016087 w 15016087"/>
              <a:gd name="connsiteY1" fmla="*/ 4317944 h 4339360"/>
              <a:gd name="connsiteX0" fmla="*/ 0 w 15016087"/>
              <a:gd name="connsiteY0" fmla="*/ 0 h 4337614"/>
              <a:gd name="connsiteX1" fmla="*/ 15016087 w 15016087"/>
              <a:gd name="connsiteY1" fmla="*/ 4317944 h 4337614"/>
              <a:gd name="connsiteX0" fmla="*/ 0 w 15016087"/>
              <a:gd name="connsiteY0" fmla="*/ 0 h 4337614"/>
              <a:gd name="connsiteX1" fmla="*/ 15016087 w 15016087"/>
              <a:gd name="connsiteY1" fmla="*/ 4317944 h 433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16087" h="4337614">
                <a:moveTo>
                  <a:pt x="0" y="0"/>
                </a:moveTo>
                <a:cubicBezTo>
                  <a:pt x="6293959" y="154523"/>
                  <a:pt x="11621207" y="4671080"/>
                  <a:pt x="15016087" y="4317944"/>
                </a:cubicBezTo>
              </a:path>
            </a:pathLst>
          </a:custGeom>
          <a:noFill/>
          <a:ln w="88900">
            <a:gradFill flip="none" rotWithShape="1">
              <a:gsLst>
                <a:gs pos="63000">
                  <a:srgbClr val="00358A"/>
                </a:gs>
                <a:gs pos="73000">
                  <a:srgbClr val="6B92F5"/>
                </a:gs>
              </a:gsLst>
              <a:lin ang="0" scaled="1"/>
              <a:tileRect/>
            </a:gradFill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4" name="Freeform: Shape 303">
            <a:extLst>
              <a:ext uri="{FF2B5EF4-FFF2-40B4-BE49-F238E27FC236}">
                <a16:creationId xmlns:a16="http://schemas.microsoft.com/office/drawing/2014/main" id="{87D40625-5AC3-4FE0-99D6-B81D72DFA12B}"/>
              </a:ext>
            </a:extLst>
          </p:cNvPr>
          <p:cNvSpPr/>
          <p:nvPr/>
        </p:nvSpPr>
        <p:spPr>
          <a:xfrm>
            <a:off x="1442751" y="3776744"/>
            <a:ext cx="5423203" cy="592857"/>
          </a:xfrm>
          <a:custGeom>
            <a:avLst/>
            <a:gdLst>
              <a:gd name="connsiteX0" fmla="*/ 0 w 1649896"/>
              <a:gd name="connsiteY0" fmla="*/ 0 h 424070"/>
              <a:gd name="connsiteX1" fmla="*/ 616227 w 1649896"/>
              <a:gd name="connsiteY1" fmla="*/ 99391 h 424070"/>
              <a:gd name="connsiteX2" fmla="*/ 1649896 w 1649896"/>
              <a:gd name="connsiteY2" fmla="*/ 424070 h 424070"/>
              <a:gd name="connsiteX0" fmla="*/ 0 w 1649896"/>
              <a:gd name="connsiteY0" fmla="*/ 0 h 424070"/>
              <a:gd name="connsiteX1" fmla="*/ 748748 w 1649896"/>
              <a:gd name="connsiteY1" fmla="*/ 192156 h 424070"/>
              <a:gd name="connsiteX2" fmla="*/ 1649896 w 1649896"/>
              <a:gd name="connsiteY2" fmla="*/ 424070 h 424070"/>
              <a:gd name="connsiteX0" fmla="*/ 0 w 1676400"/>
              <a:gd name="connsiteY0" fmla="*/ 0 h 371061"/>
              <a:gd name="connsiteX1" fmla="*/ 775252 w 1676400"/>
              <a:gd name="connsiteY1" fmla="*/ 139147 h 371061"/>
              <a:gd name="connsiteX2" fmla="*/ 1676400 w 1676400"/>
              <a:gd name="connsiteY2" fmla="*/ 371061 h 371061"/>
              <a:gd name="connsiteX0" fmla="*/ 0 w 1676400"/>
              <a:gd name="connsiteY0" fmla="*/ 0 h 371061"/>
              <a:gd name="connsiteX1" fmla="*/ 1676400 w 1676400"/>
              <a:gd name="connsiteY1" fmla="*/ 371061 h 371061"/>
              <a:gd name="connsiteX0" fmla="*/ 0 w 1676400"/>
              <a:gd name="connsiteY0" fmla="*/ 0 h 371061"/>
              <a:gd name="connsiteX1" fmla="*/ 1676400 w 1676400"/>
              <a:gd name="connsiteY1" fmla="*/ 371061 h 371061"/>
              <a:gd name="connsiteX0" fmla="*/ 0 w 1676400"/>
              <a:gd name="connsiteY0" fmla="*/ 0 h 371828"/>
              <a:gd name="connsiteX1" fmla="*/ 1676400 w 1676400"/>
              <a:gd name="connsiteY1" fmla="*/ 371061 h 371828"/>
              <a:gd name="connsiteX0" fmla="*/ 0 w 1696278"/>
              <a:gd name="connsiteY0" fmla="*/ 0 h 404736"/>
              <a:gd name="connsiteX1" fmla="*/ 1696278 w 1696278"/>
              <a:gd name="connsiteY1" fmla="*/ 404192 h 404736"/>
              <a:gd name="connsiteX0" fmla="*/ 0 w 2398643"/>
              <a:gd name="connsiteY0" fmla="*/ 0 h 543579"/>
              <a:gd name="connsiteX1" fmla="*/ 2398643 w 2398643"/>
              <a:gd name="connsiteY1" fmla="*/ 543340 h 543579"/>
              <a:gd name="connsiteX0" fmla="*/ 0 w 2398643"/>
              <a:gd name="connsiteY0" fmla="*/ 0 h 543721"/>
              <a:gd name="connsiteX1" fmla="*/ 2398643 w 2398643"/>
              <a:gd name="connsiteY1" fmla="*/ 543340 h 543721"/>
              <a:gd name="connsiteX0" fmla="*/ 0 w 2398643"/>
              <a:gd name="connsiteY0" fmla="*/ 0 h 543340"/>
              <a:gd name="connsiteX1" fmla="*/ 2398643 w 2398643"/>
              <a:gd name="connsiteY1" fmla="*/ 543340 h 543340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1696278"/>
              <a:gd name="connsiteY0" fmla="*/ 0 h 337931"/>
              <a:gd name="connsiteX1" fmla="*/ 1696278 w 1696278"/>
              <a:gd name="connsiteY1" fmla="*/ 337931 h 337931"/>
              <a:gd name="connsiteX0" fmla="*/ 0 w 2802834"/>
              <a:gd name="connsiteY0" fmla="*/ 0 h 470453"/>
              <a:gd name="connsiteX1" fmla="*/ 2802834 w 2802834"/>
              <a:gd name="connsiteY1" fmla="*/ 470453 h 470453"/>
              <a:gd name="connsiteX0" fmla="*/ 0 w 3709614"/>
              <a:gd name="connsiteY0" fmla="*/ 0 h 226613"/>
              <a:gd name="connsiteX1" fmla="*/ 3709614 w 3709614"/>
              <a:gd name="connsiteY1" fmla="*/ 226613 h 226613"/>
              <a:gd name="connsiteX0" fmla="*/ 0 w 3709614"/>
              <a:gd name="connsiteY0" fmla="*/ 60153 h 286766"/>
              <a:gd name="connsiteX1" fmla="*/ 3709614 w 3709614"/>
              <a:gd name="connsiteY1" fmla="*/ 286766 h 286766"/>
              <a:gd name="connsiteX0" fmla="*/ 0 w 3709614"/>
              <a:gd name="connsiteY0" fmla="*/ 184786 h 411399"/>
              <a:gd name="connsiteX1" fmla="*/ 3709614 w 3709614"/>
              <a:gd name="connsiteY1" fmla="*/ 411399 h 411399"/>
              <a:gd name="connsiteX0" fmla="*/ 0 w 3709614"/>
              <a:gd name="connsiteY0" fmla="*/ 130726 h 357339"/>
              <a:gd name="connsiteX1" fmla="*/ 3709614 w 3709614"/>
              <a:gd name="connsiteY1" fmla="*/ 357339 h 357339"/>
              <a:gd name="connsiteX0" fmla="*/ 0 w 3709614"/>
              <a:gd name="connsiteY0" fmla="*/ 130726 h 357339"/>
              <a:gd name="connsiteX1" fmla="*/ 3709614 w 3709614"/>
              <a:gd name="connsiteY1" fmla="*/ 357339 h 357339"/>
              <a:gd name="connsiteX0" fmla="*/ 0 w 3023814"/>
              <a:gd name="connsiteY0" fmla="*/ 140107 h 351480"/>
              <a:gd name="connsiteX1" fmla="*/ 3023814 w 3023814"/>
              <a:gd name="connsiteY1" fmla="*/ 351480 h 351480"/>
              <a:gd name="connsiteX0" fmla="*/ 0 w 3221934"/>
              <a:gd name="connsiteY0" fmla="*/ 121537 h 363390"/>
              <a:gd name="connsiteX1" fmla="*/ 3221934 w 3221934"/>
              <a:gd name="connsiteY1" fmla="*/ 363390 h 363390"/>
              <a:gd name="connsiteX0" fmla="*/ 0 w 3214314"/>
              <a:gd name="connsiteY0" fmla="*/ 154522 h 343035"/>
              <a:gd name="connsiteX1" fmla="*/ 3214314 w 3214314"/>
              <a:gd name="connsiteY1" fmla="*/ 343035 h 343035"/>
              <a:gd name="connsiteX0" fmla="*/ 0 w 3305754"/>
              <a:gd name="connsiteY0" fmla="*/ 293299 h 293717"/>
              <a:gd name="connsiteX1" fmla="*/ 3305754 w 3305754"/>
              <a:gd name="connsiteY1" fmla="*/ 283692 h 293717"/>
              <a:gd name="connsiteX0" fmla="*/ 0 w 3305754"/>
              <a:gd name="connsiteY0" fmla="*/ 178238 h 178906"/>
              <a:gd name="connsiteX1" fmla="*/ 3305754 w 3305754"/>
              <a:gd name="connsiteY1" fmla="*/ 168631 h 178906"/>
              <a:gd name="connsiteX0" fmla="*/ 0 w 3404814"/>
              <a:gd name="connsiteY0" fmla="*/ 189873 h 190518"/>
              <a:gd name="connsiteX1" fmla="*/ 3404814 w 3404814"/>
              <a:gd name="connsiteY1" fmla="*/ 165026 h 190518"/>
              <a:gd name="connsiteX0" fmla="*/ 0 w 3686754"/>
              <a:gd name="connsiteY0" fmla="*/ 178237 h 178905"/>
              <a:gd name="connsiteX1" fmla="*/ 3686754 w 3686754"/>
              <a:gd name="connsiteY1" fmla="*/ 168630 h 178905"/>
              <a:gd name="connsiteX0" fmla="*/ 0 w 3686754"/>
              <a:gd name="connsiteY0" fmla="*/ 169097 h 175457"/>
              <a:gd name="connsiteX1" fmla="*/ 3686754 w 3686754"/>
              <a:gd name="connsiteY1" fmla="*/ 159490 h 175457"/>
              <a:gd name="connsiteX0" fmla="*/ 0 w 3252414"/>
              <a:gd name="connsiteY0" fmla="*/ 169097 h 175457"/>
              <a:gd name="connsiteX1" fmla="*/ 3252414 w 3252414"/>
              <a:gd name="connsiteY1" fmla="*/ 159490 h 175457"/>
              <a:gd name="connsiteX0" fmla="*/ 0 w 3252414"/>
              <a:gd name="connsiteY0" fmla="*/ 189965 h 189965"/>
              <a:gd name="connsiteX1" fmla="*/ 3252414 w 3252414"/>
              <a:gd name="connsiteY1" fmla="*/ 180358 h 189965"/>
              <a:gd name="connsiteX0" fmla="*/ 0 w 3031434"/>
              <a:gd name="connsiteY0" fmla="*/ 201163 h 201163"/>
              <a:gd name="connsiteX1" fmla="*/ 3031434 w 3031434"/>
              <a:gd name="connsiteY1" fmla="*/ 176316 h 201163"/>
              <a:gd name="connsiteX0" fmla="*/ 0 w 3008574"/>
              <a:gd name="connsiteY0" fmla="*/ 189966 h 189966"/>
              <a:gd name="connsiteX1" fmla="*/ 3008574 w 3008574"/>
              <a:gd name="connsiteY1" fmla="*/ 180359 h 189966"/>
              <a:gd name="connsiteX0" fmla="*/ 0 w 3008574"/>
              <a:gd name="connsiteY0" fmla="*/ 173042 h 173042"/>
              <a:gd name="connsiteX1" fmla="*/ 3008574 w 3008574"/>
              <a:gd name="connsiteY1" fmla="*/ 163435 h 173042"/>
              <a:gd name="connsiteX0" fmla="*/ 0 w 2894274"/>
              <a:gd name="connsiteY0" fmla="*/ 135581 h 179314"/>
              <a:gd name="connsiteX1" fmla="*/ 2894274 w 2894274"/>
              <a:gd name="connsiteY1" fmla="*/ 179314 h 179314"/>
              <a:gd name="connsiteX0" fmla="*/ 0 w 2894274"/>
              <a:gd name="connsiteY0" fmla="*/ 293385 h 293385"/>
              <a:gd name="connsiteX1" fmla="*/ 2894274 w 2894274"/>
              <a:gd name="connsiteY1" fmla="*/ 129858 h 293385"/>
              <a:gd name="connsiteX0" fmla="*/ 0 w 2894274"/>
              <a:gd name="connsiteY0" fmla="*/ 207031 h 207031"/>
              <a:gd name="connsiteX1" fmla="*/ 2894274 w 2894274"/>
              <a:gd name="connsiteY1" fmla="*/ 43504 h 207031"/>
              <a:gd name="connsiteX0" fmla="*/ 0 w 5530485"/>
              <a:gd name="connsiteY0" fmla="*/ 301469 h 301469"/>
              <a:gd name="connsiteX1" fmla="*/ 5530485 w 5530485"/>
              <a:gd name="connsiteY1" fmla="*/ 34314 h 301469"/>
              <a:gd name="connsiteX0" fmla="*/ 0 w 5530485"/>
              <a:gd name="connsiteY0" fmla="*/ 284469 h 418799"/>
              <a:gd name="connsiteX1" fmla="*/ 5530485 w 5530485"/>
              <a:gd name="connsiteY1" fmla="*/ 17314 h 418799"/>
              <a:gd name="connsiteX0" fmla="*/ 0 w 5530485"/>
              <a:gd name="connsiteY0" fmla="*/ 267156 h 667467"/>
              <a:gd name="connsiteX1" fmla="*/ 5530485 w 5530485"/>
              <a:gd name="connsiteY1" fmla="*/ 1 h 667467"/>
              <a:gd name="connsiteX0" fmla="*/ 0 w 5530485"/>
              <a:gd name="connsiteY0" fmla="*/ 267154 h 687249"/>
              <a:gd name="connsiteX1" fmla="*/ 5530485 w 5530485"/>
              <a:gd name="connsiteY1" fmla="*/ -1 h 687249"/>
              <a:gd name="connsiteX0" fmla="*/ 0 w 5530485"/>
              <a:gd name="connsiteY0" fmla="*/ 267156 h 636915"/>
              <a:gd name="connsiteX1" fmla="*/ 5530485 w 5530485"/>
              <a:gd name="connsiteY1" fmla="*/ 1 h 636915"/>
              <a:gd name="connsiteX0" fmla="*/ 0 w 5867022"/>
              <a:gd name="connsiteY0" fmla="*/ 241247 h 622513"/>
              <a:gd name="connsiteX1" fmla="*/ 5867022 w 5867022"/>
              <a:gd name="connsiteY1" fmla="*/ 0 h 622513"/>
              <a:gd name="connsiteX0" fmla="*/ 0 w 5782887"/>
              <a:gd name="connsiteY0" fmla="*/ 189433 h 594864"/>
              <a:gd name="connsiteX1" fmla="*/ 5782887 w 5782887"/>
              <a:gd name="connsiteY1" fmla="*/ 0 h 594864"/>
              <a:gd name="connsiteX0" fmla="*/ 0 w 5782887"/>
              <a:gd name="connsiteY0" fmla="*/ 189433 h 571547"/>
              <a:gd name="connsiteX1" fmla="*/ 5782887 w 5782887"/>
              <a:gd name="connsiteY1" fmla="*/ 0 h 571547"/>
              <a:gd name="connsiteX0" fmla="*/ 0 w 6083901"/>
              <a:gd name="connsiteY0" fmla="*/ 278813 h 622112"/>
              <a:gd name="connsiteX1" fmla="*/ 6083901 w 6083901"/>
              <a:gd name="connsiteY1" fmla="*/ 0 h 622112"/>
              <a:gd name="connsiteX0" fmla="*/ 0 w 6083901"/>
              <a:gd name="connsiteY0" fmla="*/ 278813 h 665739"/>
              <a:gd name="connsiteX1" fmla="*/ 6083901 w 6083901"/>
              <a:gd name="connsiteY1" fmla="*/ 0 h 665739"/>
              <a:gd name="connsiteX0" fmla="*/ 0 w 6083901"/>
              <a:gd name="connsiteY0" fmla="*/ 278813 h 665739"/>
              <a:gd name="connsiteX1" fmla="*/ 6083901 w 6083901"/>
              <a:gd name="connsiteY1" fmla="*/ 0 h 665739"/>
              <a:gd name="connsiteX0" fmla="*/ 0 w 6125008"/>
              <a:gd name="connsiteY0" fmla="*/ 368254 h 722455"/>
              <a:gd name="connsiteX1" fmla="*/ 6125008 w 6125008"/>
              <a:gd name="connsiteY1" fmla="*/ 0 h 722455"/>
              <a:gd name="connsiteX0" fmla="*/ 0 w 6104455"/>
              <a:gd name="connsiteY0" fmla="*/ 562043 h 857901"/>
              <a:gd name="connsiteX1" fmla="*/ 6104455 w 6104455"/>
              <a:gd name="connsiteY1" fmla="*/ 0 h 857901"/>
              <a:gd name="connsiteX0" fmla="*/ 0 w 6104455"/>
              <a:gd name="connsiteY0" fmla="*/ 562043 h 771776"/>
              <a:gd name="connsiteX1" fmla="*/ 6104455 w 6104455"/>
              <a:gd name="connsiteY1" fmla="*/ 0 h 771776"/>
              <a:gd name="connsiteX0" fmla="*/ 0 w 6090928"/>
              <a:gd name="connsiteY0" fmla="*/ 328837 h 614699"/>
              <a:gd name="connsiteX1" fmla="*/ 6090928 w 6090928"/>
              <a:gd name="connsiteY1" fmla="*/ 0 h 614699"/>
              <a:gd name="connsiteX0" fmla="*/ 0 w 6090928"/>
              <a:gd name="connsiteY0" fmla="*/ 328837 h 827717"/>
              <a:gd name="connsiteX1" fmla="*/ 6090928 w 6090928"/>
              <a:gd name="connsiteY1" fmla="*/ 0 h 827717"/>
              <a:gd name="connsiteX0" fmla="*/ 0 w 6090928"/>
              <a:gd name="connsiteY0" fmla="*/ 328837 h 896209"/>
              <a:gd name="connsiteX1" fmla="*/ 6090928 w 6090928"/>
              <a:gd name="connsiteY1" fmla="*/ 0 h 896209"/>
              <a:gd name="connsiteX0" fmla="*/ 0 w 6063873"/>
              <a:gd name="connsiteY0" fmla="*/ 649493 h 1109772"/>
              <a:gd name="connsiteX1" fmla="*/ 6063873 w 6063873"/>
              <a:gd name="connsiteY1" fmla="*/ 0 h 1109772"/>
              <a:gd name="connsiteX0" fmla="*/ 0 w 6063873"/>
              <a:gd name="connsiteY0" fmla="*/ 649493 h 916142"/>
              <a:gd name="connsiteX1" fmla="*/ 6063873 w 6063873"/>
              <a:gd name="connsiteY1" fmla="*/ 0 h 916142"/>
              <a:gd name="connsiteX0" fmla="*/ 0 w 5998941"/>
              <a:gd name="connsiteY0" fmla="*/ 1069261 h 1243690"/>
              <a:gd name="connsiteX1" fmla="*/ 5998941 w 5998941"/>
              <a:gd name="connsiteY1" fmla="*/ 0 h 1243690"/>
              <a:gd name="connsiteX0" fmla="*/ 0 w 5998941"/>
              <a:gd name="connsiteY0" fmla="*/ 1069261 h 1374967"/>
              <a:gd name="connsiteX1" fmla="*/ 5998941 w 5998941"/>
              <a:gd name="connsiteY1" fmla="*/ 0 h 1374967"/>
              <a:gd name="connsiteX0" fmla="*/ 0 w 5998941"/>
              <a:gd name="connsiteY0" fmla="*/ 1069261 h 1406955"/>
              <a:gd name="connsiteX1" fmla="*/ 5998941 w 5998941"/>
              <a:gd name="connsiteY1" fmla="*/ 0 h 1406955"/>
              <a:gd name="connsiteX0" fmla="*/ 0 w 5998941"/>
              <a:gd name="connsiteY0" fmla="*/ 1069261 h 1728220"/>
              <a:gd name="connsiteX1" fmla="*/ 5998941 w 5998941"/>
              <a:gd name="connsiteY1" fmla="*/ 0 h 1728220"/>
              <a:gd name="connsiteX0" fmla="*/ 0 w 5998941"/>
              <a:gd name="connsiteY0" fmla="*/ 1069261 h 1956913"/>
              <a:gd name="connsiteX1" fmla="*/ 5998941 w 5998941"/>
              <a:gd name="connsiteY1" fmla="*/ 0 h 1956913"/>
              <a:gd name="connsiteX0" fmla="*/ 0 w 5912062"/>
              <a:gd name="connsiteY0" fmla="*/ 1433309 h 2182893"/>
              <a:gd name="connsiteX1" fmla="*/ 5912062 w 5912062"/>
              <a:gd name="connsiteY1" fmla="*/ 0 h 2182893"/>
              <a:gd name="connsiteX0" fmla="*/ 0 w 5912062"/>
              <a:gd name="connsiteY0" fmla="*/ 1433309 h 2058191"/>
              <a:gd name="connsiteX1" fmla="*/ 5912062 w 5912062"/>
              <a:gd name="connsiteY1" fmla="*/ 0 h 20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12062" h="2058191">
                <a:moveTo>
                  <a:pt x="0" y="1433309"/>
                </a:moveTo>
                <a:cubicBezTo>
                  <a:pt x="1669802" y="2645985"/>
                  <a:pt x="4872091" y="2054258"/>
                  <a:pt x="5912062" y="0"/>
                </a:cubicBezTo>
              </a:path>
            </a:pathLst>
          </a:custGeom>
          <a:noFill/>
          <a:ln w="88900">
            <a:gradFill flip="none" rotWithShape="1">
              <a:gsLst>
                <a:gs pos="85000">
                  <a:srgbClr val="6338A2"/>
                </a:gs>
                <a:gs pos="94000">
                  <a:srgbClr val="00358A"/>
                </a:gs>
              </a:gsLst>
              <a:lin ang="0" scaled="1"/>
              <a:tileRect/>
            </a:gra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3E5B94A-A066-42B5-9526-0058735C4EA6}"/>
              </a:ext>
            </a:extLst>
          </p:cNvPr>
          <p:cNvSpPr/>
          <p:nvPr/>
        </p:nvSpPr>
        <p:spPr>
          <a:xfrm>
            <a:off x="864538" y="1454404"/>
            <a:ext cx="1391678" cy="43891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3175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A8026F3-921C-4131-9FA6-72C1AC9FC1B1}"/>
              </a:ext>
            </a:extLst>
          </p:cNvPr>
          <p:cNvSpPr/>
          <p:nvPr/>
        </p:nvSpPr>
        <p:spPr bwMode="auto">
          <a:xfrm>
            <a:off x="1219256" y="2236204"/>
            <a:ext cx="772006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30" normalizeH="0" baseline="0" noProof="0" dirty="0">
                <a:ln>
                  <a:noFill/>
                </a:ln>
                <a:solidFill>
                  <a:srgbClr val="F669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TDF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srgbClr val="F669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300 mg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83627F4-4025-4573-B4B5-F446AB5DEEF0}"/>
              </a:ext>
            </a:extLst>
          </p:cNvPr>
          <p:cNvSpPr/>
          <p:nvPr/>
        </p:nvSpPr>
        <p:spPr bwMode="auto">
          <a:xfrm>
            <a:off x="1265160" y="3881608"/>
            <a:ext cx="660694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30" normalizeH="0" baseline="0" noProof="0" dirty="0">
                <a:ln>
                  <a:noFill/>
                </a:ln>
                <a:solidFill>
                  <a:srgbClr val="6338A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TAF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srgbClr val="6338A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25 mg</a:t>
            </a:r>
          </a:p>
        </p:txBody>
      </p:sp>
      <p:sp>
        <p:nvSpPr>
          <p:cNvPr id="92" name="Rectangle 145">
            <a:extLst>
              <a:ext uri="{FF2B5EF4-FFF2-40B4-BE49-F238E27FC236}">
                <a16:creationId xmlns:a16="http://schemas.microsoft.com/office/drawing/2014/main" id="{9C841FC1-7093-4E41-95CC-951498C1E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24" y="1465045"/>
            <a:ext cx="1249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small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GI Tract</a:t>
            </a:r>
          </a:p>
        </p:txBody>
      </p:sp>
      <p:sp>
        <p:nvSpPr>
          <p:cNvPr id="305" name="Isosceles Triangle 304">
            <a:extLst>
              <a:ext uri="{FF2B5EF4-FFF2-40B4-BE49-F238E27FC236}">
                <a16:creationId xmlns:a16="http://schemas.microsoft.com/office/drawing/2014/main" id="{680C5B24-EA48-46CD-9E01-CA8D40BCD1AF}"/>
              </a:ext>
            </a:extLst>
          </p:cNvPr>
          <p:cNvSpPr/>
          <p:nvPr/>
        </p:nvSpPr>
        <p:spPr>
          <a:xfrm rot="5400000">
            <a:off x="8173404" y="2952183"/>
            <a:ext cx="323291" cy="278699"/>
          </a:xfrm>
          <a:prstGeom prst="triangle">
            <a:avLst/>
          </a:prstGeom>
          <a:solidFill>
            <a:srgbClr val="6B9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F945AC84-A989-4D39-9809-ACD6E9E0D178}"/>
              </a:ext>
            </a:extLst>
          </p:cNvPr>
          <p:cNvSpPr/>
          <p:nvPr/>
        </p:nvSpPr>
        <p:spPr>
          <a:xfrm>
            <a:off x="850901" y="1454404"/>
            <a:ext cx="10492774" cy="438912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18E020F4-E685-4661-9E33-3B15B884384D}"/>
              </a:ext>
            </a:extLst>
          </p:cNvPr>
          <p:cNvSpPr/>
          <p:nvPr/>
        </p:nvSpPr>
        <p:spPr bwMode="auto">
          <a:xfrm>
            <a:off x="4741202" y="3999812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8777F63F-AC30-4F3A-93E6-2AC178139E01}"/>
              </a:ext>
            </a:extLst>
          </p:cNvPr>
          <p:cNvSpPr txBox="1"/>
          <p:nvPr/>
        </p:nvSpPr>
        <p:spPr>
          <a:xfrm>
            <a:off x="2506283" y="4822468"/>
            <a:ext cx="3733254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Plasma TFV levels ~90% lower with TAF vs TDF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786574B0-B82B-4BAE-9A09-4326C404E98D}"/>
              </a:ext>
            </a:extLst>
          </p:cNvPr>
          <p:cNvSpPr txBox="1"/>
          <p:nvPr/>
        </p:nvSpPr>
        <p:spPr>
          <a:xfrm>
            <a:off x="7627532" y="4822468"/>
            <a:ext cx="341684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TAF delivers 4–7 fold higher TFV-DP</a:t>
            </a: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CB1E23BC-947A-41B7-9284-41B54B9BA83A}"/>
              </a:ext>
            </a:extLst>
          </p:cNvPr>
          <p:cNvGrpSpPr/>
          <p:nvPr/>
        </p:nvGrpSpPr>
        <p:grpSpPr>
          <a:xfrm>
            <a:off x="8880073" y="2678854"/>
            <a:ext cx="638684" cy="198471"/>
            <a:chOff x="9222364" y="3340572"/>
            <a:chExt cx="638684" cy="198471"/>
          </a:xfrm>
          <a:solidFill>
            <a:srgbClr val="6B92F5"/>
          </a:solidFill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7C919F4B-D9F1-4EE6-A60D-1A3E794F6339}"/>
                </a:ext>
              </a:extLst>
            </p:cNvPr>
            <p:cNvSpPr/>
            <p:nvPr/>
          </p:nvSpPr>
          <p:spPr bwMode="auto">
            <a:xfrm>
              <a:off x="9222364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EF208CAE-ED4A-418C-85E8-5CC56A979DB9}"/>
                </a:ext>
              </a:extLst>
            </p:cNvPr>
            <p:cNvSpPr/>
            <p:nvPr/>
          </p:nvSpPr>
          <p:spPr bwMode="auto">
            <a:xfrm>
              <a:off x="9787896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E84F16D-3D67-4021-AA44-B163C8AF9C1C}"/>
                </a:ext>
              </a:extLst>
            </p:cNvPr>
            <p:cNvSpPr/>
            <p:nvPr/>
          </p:nvSpPr>
          <p:spPr bwMode="auto">
            <a:xfrm>
              <a:off x="9526843" y="3465891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A8C85A-815A-48E7-9D7B-8552116C5677}"/>
              </a:ext>
            </a:extLst>
          </p:cNvPr>
          <p:cNvGrpSpPr/>
          <p:nvPr/>
        </p:nvGrpSpPr>
        <p:grpSpPr>
          <a:xfrm>
            <a:off x="2474157" y="2856347"/>
            <a:ext cx="253978" cy="1293312"/>
            <a:chOff x="3416856" y="3383763"/>
            <a:chExt cx="253978" cy="1199115"/>
          </a:xfrm>
        </p:grpSpPr>
        <p:sp>
          <p:nvSpPr>
            <p:cNvPr id="252" name="Rectangle 2">
              <a:extLst>
                <a:ext uri="{FF2B5EF4-FFF2-40B4-BE49-F238E27FC236}">
                  <a16:creationId xmlns:a16="http://schemas.microsoft.com/office/drawing/2014/main" id="{07A99EE0-D29B-4FBD-B643-4403FD443242}"/>
                </a:ext>
              </a:extLst>
            </p:cNvPr>
            <p:cNvSpPr/>
            <p:nvPr/>
          </p:nvSpPr>
          <p:spPr>
            <a:xfrm>
              <a:off x="3486468" y="3383763"/>
              <a:ext cx="184366" cy="1199115"/>
            </a:xfrm>
            <a:custGeom>
              <a:avLst/>
              <a:gdLst>
                <a:gd name="connsiteX0" fmla="*/ 0 w 240217"/>
                <a:gd name="connsiteY0" fmla="*/ 0 h 1263774"/>
                <a:gd name="connsiteX1" fmla="*/ 240217 w 240217"/>
                <a:gd name="connsiteY1" fmla="*/ 0 h 1263774"/>
                <a:gd name="connsiteX2" fmla="*/ 240217 w 240217"/>
                <a:gd name="connsiteY2" fmla="*/ 1263774 h 1263774"/>
                <a:gd name="connsiteX3" fmla="*/ 0 w 240217"/>
                <a:gd name="connsiteY3" fmla="*/ 1263774 h 1263774"/>
                <a:gd name="connsiteX4" fmla="*/ 0 w 240217"/>
                <a:gd name="connsiteY4" fmla="*/ 0 h 1263774"/>
                <a:gd name="connsiteX0" fmla="*/ 0 w 240217"/>
                <a:gd name="connsiteY0" fmla="*/ 0 h 1263774"/>
                <a:gd name="connsiteX1" fmla="*/ 240217 w 240217"/>
                <a:gd name="connsiteY1" fmla="*/ 0 h 1263774"/>
                <a:gd name="connsiteX2" fmla="*/ 238739 w 240217"/>
                <a:gd name="connsiteY2" fmla="*/ 317840 h 1263774"/>
                <a:gd name="connsiteX3" fmla="*/ 240217 w 240217"/>
                <a:gd name="connsiteY3" fmla="*/ 1263774 h 1263774"/>
                <a:gd name="connsiteX4" fmla="*/ 0 w 240217"/>
                <a:gd name="connsiteY4" fmla="*/ 1263774 h 1263774"/>
                <a:gd name="connsiteX5" fmla="*/ 0 w 240217"/>
                <a:gd name="connsiteY5" fmla="*/ 0 h 1263774"/>
                <a:gd name="connsiteX0" fmla="*/ 238739 w 330179"/>
                <a:gd name="connsiteY0" fmla="*/ 317840 h 1263774"/>
                <a:gd name="connsiteX1" fmla="*/ 240217 w 330179"/>
                <a:gd name="connsiteY1" fmla="*/ 1263774 h 1263774"/>
                <a:gd name="connsiteX2" fmla="*/ 0 w 330179"/>
                <a:gd name="connsiteY2" fmla="*/ 1263774 h 1263774"/>
                <a:gd name="connsiteX3" fmla="*/ 0 w 330179"/>
                <a:gd name="connsiteY3" fmla="*/ 0 h 1263774"/>
                <a:gd name="connsiteX4" fmla="*/ 240217 w 330179"/>
                <a:gd name="connsiteY4" fmla="*/ 0 h 1263774"/>
                <a:gd name="connsiteX5" fmla="*/ 330179 w 330179"/>
                <a:gd name="connsiteY5" fmla="*/ 409280 h 1263774"/>
                <a:gd name="connsiteX0" fmla="*/ 238739 w 240217"/>
                <a:gd name="connsiteY0" fmla="*/ 317840 h 1263774"/>
                <a:gd name="connsiteX1" fmla="*/ 240217 w 240217"/>
                <a:gd name="connsiteY1" fmla="*/ 1263774 h 1263774"/>
                <a:gd name="connsiteX2" fmla="*/ 0 w 240217"/>
                <a:gd name="connsiteY2" fmla="*/ 1263774 h 1263774"/>
                <a:gd name="connsiteX3" fmla="*/ 0 w 240217"/>
                <a:gd name="connsiteY3" fmla="*/ 0 h 1263774"/>
                <a:gd name="connsiteX4" fmla="*/ 240217 w 240217"/>
                <a:gd name="connsiteY4" fmla="*/ 0 h 1263774"/>
                <a:gd name="connsiteX0" fmla="*/ 240217 w 240217"/>
                <a:gd name="connsiteY0" fmla="*/ 1263774 h 1263774"/>
                <a:gd name="connsiteX1" fmla="*/ 0 w 240217"/>
                <a:gd name="connsiteY1" fmla="*/ 1263774 h 1263774"/>
                <a:gd name="connsiteX2" fmla="*/ 0 w 240217"/>
                <a:gd name="connsiteY2" fmla="*/ 0 h 1263774"/>
                <a:gd name="connsiteX3" fmla="*/ 240217 w 240217"/>
                <a:gd name="connsiteY3" fmla="*/ 0 h 126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17" h="1263774">
                  <a:moveTo>
                    <a:pt x="240217" y="1263774"/>
                  </a:moveTo>
                  <a:lnTo>
                    <a:pt x="0" y="1263774"/>
                  </a:lnTo>
                  <a:lnTo>
                    <a:pt x="0" y="0"/>
                  </a:lnTo>
                  <a:lnTo>
                    <a:pt x="240217" y="0"/>
                  </a:lnTo>
                </a:path>
              </a:pathLst>
            </a:cu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600ED69D-D7A2-4A36-8409-DAFFD97E2B15}"/>
                </a:ext>
              </a:extLst>
            </p:cNvPr>
            <p:cNvSpPr/>
            <p:nvPr/>
          </p:nvSpPr>
          <p:spPr bwMode="auto">
            <a:xfrm>
              <a:off x="3416856" y="3694087"/>
              <a:ext cx="186973" cy="578466"/>
            </a:xfrm>
            <a:prstGeom prst="rect">
              <a:avLst/>
            </a:prstGeom>
            <a:solidFill>
              <a:srgbClr val="FFFAFC"/>
            </a:solidFill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201738" algn="l"/>
                </a:tabLst>
                <a:defRPr/>
              </a:pPr>
              <a:r>
                <a:rPr kumimoji="0" lang="en-US" sz="18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rPr>
                <a:t>Plasma</a:t>
              </a:r>
              <a:br>
                <a:rPr kumimoji="0" lang="en-US" sz="18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rPr>
              </a:br>
              <a:r>
                <a:rPr kumimoji="0" lang="en-US" sz="18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charset="0"/>
                </a:rPr>
                <a:t>Half-life</a:t>
              </a:r>
            </a:p>
          </p:txBody>
        </p:sp>
      </p:grpSp>
      <p:sp>
        <p:nvSpPr>
          <p:cNvPr id="285" name="Isosceles Triangle 284">
            <a:extLst>
              <a:ext uri="{FF2B5EF4-FFF2-40B4-BE49-F238E27FC236}">
                <a16:creationId xmlns:a16="http://schemas.microsoft.com/office/drawing/2014/main" id="{4CC84FE1-6FA6-47B9-8D8B-D47EE37A0D73}"/>
              </a:ext>
            </a:extLst>
          </p:cNvPr>
          <p:cNvSpPr/>
          <p:nvPr/>
        </p:nvSpPr>
        <p:spPr>
          <a:xfrm rot="5400000">
            <a:off x="4299679" y="2320865"/>
            <a:ext cx="545050" cy="378097"/>
          </a:xfrm>
          <a:prstGeom prst="triangl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8957D31A-0AE2-466D-842C-31108823EAEF}"/>
              </a:ext>
            </a:extLst>
          </p:cNvPr>
          <p:cNvSpPr/>
          <p:nvPr/>
        </p:nvSpPr>
        <p:spPr bwMode="auto">
          <a:xfrm>
            <a:off x="4873526" y="4073132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4F7A6D1F-FE3F-4BFE-8B73-63A461DFF77D}"/>
              </a:ext>
            </a:extLst>
          </p:cNvPr>
          <p:cNvSpPr/>
          <p:nvPr/>
        </p:nvSpPr>
        <p:spPr bwMode="auto">
          <a:xfrm>
            <a:off x="5110136" y="3967315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32473E57-F27F-4FE6-A089-8DD9DD621AC6}"/>
              </a:ext>
            </a:extLst>
          </p:cNvPr>
          <p:cNvSpPr/>
          <p:nvPr/>
        </p:nvSpPr>
        <p:spPr bwMode="auto">
          <a:xfrm>
            <a:off x="4577744" y="2024994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E676DA4-4A86-496D-ACB7-E7EF3F492BB8}"/>
              </a:ext>
            </a:extLst>
          </p:cNvPr>
          <p:cNvSpPr/>
          <p:nvPr/>
        </p:nvSpPr>
        <p:spPr bwMode="auto">
          <a:xfrm>
            <a:off x="4710068" y="2098314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2086069-FB55-4185-91D8-115EC5746EF7}"/>
              </a:ext>
            </a:extLst>
          </p:cNvPr>
          <p:cNvSpPr/>
          <p:nvPr/>
        </p:nvSpPr>
        <p:spPr bwMode="auto">
          <a:xfrm>
            <a:off x="4946678" y="1992497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765B5E1F-B377-4E46-A409-92E27065F39C}"/>
              </a:ext>
            </a:extLst>
          </p:cNvPr>
          <p:cNvSpPr/>
          <p:nvPr/>
        </p:nvSpPr>
        <p:spPr bwMode="auto">
          <a:xfrm>
            <a:off x="5017363" y="2100076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61A94CAD-76D3-40CB-BB20-BDAC03620C49}"/>
              </a:ext>
            </a:extLst>
          </p:cNvPr>
          <p:cNvSpPr/>
          <p:nvPr/>
        </p:nvSpPr>
        <p:spPr bwMode="auto">
          <a:xfrm>
            <a:off x="5149687" y="2173396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072728B-80B4-465F-A364-400F52DBE15B}"/>
              </a:ext>
            </a:extLst>
          </p:cNvPr>
          <p:cNvSpPr/>
          <p:nvPr/>
        </p:nvSpPr>
        <p:spPr bwMode="auto">
          <a:xfrm>
            <a:off x="5386297" y="2067579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67B405B6-65D4-433E-9D68-9C2F905ACEEC}"/>
              </a:ext>
            </a:extLst>
          </p:cNvPr>
          <p:cNvSpPr/>
          <p:nvPr/>
        </p:nvSpPr>
        <p:spPr bwMode="auto">
          <a:xfrm>
            <a:off x="4654567" y="1795370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39E69DEA-7428-4397-BCFF-92079CDED988}"/>
              </a:ext>
            </a:extLst>
          </p:cNvPr>
          <p:cNvSpPr/>
          <p:nvPr/>
        </p:nvSpPr>
        <p:spPr bwMode="auto">
          <a:xfrm>
            <a:off x="4786891" y="1868690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EE8DB254-5398-4B34-BDDD-FC829AF8EE24}"/>
              </a:ext>
            </a:extLst>
          </p:cNvPr>
          <p:cNvSpPr/>
          <p:nvPr/>
        </p:nvSpPr>
        <p:spPr bwMode="auto">
          <a:xfrm>
            <a:off x="5023501" y="1762873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FF44F021-8AB5-4BAF-AE68-FFFF017D1DEA}"/>
              </a:ext>
            </a:extLst>
          </p:cNvPr>
          <p:cNvSpPr/>
          <p:nvPr/>
        </p:nvSpPr>
        <p:spPr bwMode="auto">
          <a:xfrm>
            <a:off x="5118009" y="1984339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CFDF06A5-6446-485E-9965-DD522C96CDE6}"/>
              </a:ext>
            </a:extLst>
          </p:cNvPr>
          <p:cNvSpPr/>
          <p:nvPr/>
        </p:nvSpPr>
        <p:spPr bwMode="auto">
          <a:xfrm>
            <a:off x="5250333" y="2057659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3D06FECC-1BEC-4AE8-8517-7BDAA1056023}"/>
              </a:ext>
            </a:extLst>
          </p:cNvPr>
          <p:cNvSpPr/>
          <p:nvPr/>
        </p:nvSpPr>
        <p:spPr bwMode="auto">
          <a:xfrm>
            <a:off x="5486943" y="1951842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35344D73-BB6A-4AE6-8D67-AD897F2A1056}"/>
              </a:ext>
            </a:extLst>
          </p:cNvPr>
          <p:cNvSpPr/>
          <p:nvPr/>
        </p:nvSpPr>
        <p:spPr bwMode="auto">
          <a:xfrm>
            <a:off x="5124015" y="1570783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2D3B5C8-639F-4E17-9257-4757124D442B}"/>
              </a:ext>
            </a:extLst>
          </p:cNvPr>
          <p:cNvSpPr/>
          <p:nvPr/>
        </p:nvSpPr>
        <p:spPr bwMode="auto">
          <a:xfrm>
            <a:off x="5256339" y="1644103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BA7B9A58-51F1-4093-BE70-2C63F851EE84}"/>
              </a:ext>
            </a:extLst>
          </p:cNvPr>
          <p:cNvSpPr/>
          <p:nvPr/>
        </p:nvSpPr>
        <p:spPr bwMode="auto">
          <a:xfrm>
            <a:off x="5492949" y="1538286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E213E0F7-1450-4D3F-B97C-944D76A1378A}"/>
              </a:ext>
            </a:extLst>
          </p:cNvPr>
          <p:cNvSpPr/>
          <p:nvPr/>
        </p:nvSpPr>
        <p:spPr bwMode="auto">
          <a:xfrm>
            <a:off x="5521235" y="2210573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64CAEBF2-B23F-4F6A-8D26-ECE6B36FD2CA}"/>
              </a:ext>
            </a:extLst>
          </p:cNvPr>
          <p:cNvSpPr/>
          <p:nvPr/>
        </p:nvSpPr>
        <p:spPr bwMode="auto">
          <a:xfrm>
            <a:off x="5653559" y="2283893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5C61CFD-88B9-44EA-8A8C-E3EDC9B3BB61}"/>
              </a:ext>
            </a:extLst>
          </p:cNvPr>
          <p:cNvSpPr/>
          <p:nvPr/>
        </p:nvSpPr>
        <p:spPr bwMode="auto">
          <a:xfrm>
            <a:off x="5890169" y="2178076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D3E6BBFC-9C0C-43C4-982E-C3AD61769AC5}"/>
              </a:ext>
            </a:extLst>
          </p:cNvPr>
          <p:cNvSpPr/>
          <p:nvPr/>
        </p:nvSpPr>
        <p:spPr bwMode="auto">
          <a:xfrm>
            <a:off x="5185070" y="1837097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4776C3F5-8671-4C67-9C14-310C06E0FD85}"/>
              </a:ext>
            </a:extLst>
          </p:cNvPr>
          <p:cNvSpPr/>
          <p:nvPr/>
        </p:nvSpPr>
        <p:spPr bwMode="auto">
          <a:xfrm>
            <a:off x="5317394" y="1910417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4EDD986-C3AF-4FE8-AC37-DB50BFF9806D}"/>
              </a:ext>
            </a:extLst>
          </p:cNvPr>
          <p:cNvSpPr/>
          <p:nvPr/>
        </p:nvSpPr>
        <p:spPr bwMode="auto">
          <a:xfrm>
            <a:off x="5554004" y="1804600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AF9D330A-B6BE-4ECE-BF01-C7594F11DD5A}"/>
              </a:ext>
            </a:extLst>
          </p:cNvPr>
          <p:cNvSpPr/>
          <p:nvPr/>
        </p:nvSpPr>
        <p:spPr bwMode="auto">
          <a:xfrm>
            <a:off x="4430099" y="1814021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C11928E4-DD84-4A2D-AD24-72572031901B}"/>
              </a:ext>
            </a:extLst>
          </p:cNvPr>
          <p:cNvSpPr/>
          <p:nvPr/>
        </p:nvSpPr>
        <p:spPr bwMode="auto">
          <a:xfrm>
            <a:off x="4562423" y="1887341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D1D620D-5068-43E2-AF4B-F294834CEB19}"/>
              </a:ext>
            </a:extLst>
          </p:cNvPr>
          <p:cNvSpPr/>
          <p:nvPr/>
        </p:nvSpPr>
        <p:spPr bwMode="auto">
          <a:xfrm>
            <a:off x="4799033" y="1781524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B33ADB75-024E-4F51-B57C-19E18E772B4A}"/>
              </a:ext>
            </a:extLst>
          </p:cNvPr>
          <p:cNvSpPr/>
          <p:nvPr/>
        </p:nvSpPr>
        <p:spPr bwMode="auto">
          <a:xfrm>
            <a:off x="5302296" y="2233441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5AE6FFD9-F93E-4D1A-8DCE-9FB2F5144DA1}"/>
              </a:ext>
            </a:extLst>
          </p:cNvPr>
          <p:cNvSpPr/>
          <p:nvPr/>
        </p:nvSpPr>
        <p:spPr bwMode="auto">
          <a:xfrm>
            <a:off x="4710068" y="1627983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A952CEE6-7A19-413D-A13D-2112398F4AEB}"/>
              </a:ext>
            </a:extLst>
          </p:cNvPr>
          <p:cNvSpPr/>
          <p:nvPr/>
        </p:nvSpPr>
        <p:spPr bwMode="auto">
          <a:xfrm>
            <a:off x="4780141" y="2024994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EC6A54B9-C13C-4F73-847D-208D90AB55B2}"/>
              </a:ext>
            </a:extLst>
          </p:cNvPr>
          <p:cNvSpPr/>
          <p:nvPr/>
        </p:nvSpPr>
        <p:spPr bwMode="auto">
          <a:xfrm>
            <a:off x="4509795" y="2141338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6499E127-1528-424E-9569-A19FDC18E0A8}"/>
              </a:ext>
            </a:extLst>
          </p:cNvPr>
          <p:cNvSpPr/>
          <p:nvPr/>
        </p:nvSpPr>
        <p:spPr bwMode="auto">
          <a:xfrm>
            <a:off x="4642119" y="2214658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8F6873A2-9F92-4162-963B-208206ED5986}"/>
              </a:ext>
            </a:extLst>
          </p:cNvPr>
          <p:cNvSpPr/>
          <p:nvPr/>
        </p:nvSpPr>
        <p:spPr bwMode="auto">
          <a:xfrm>
            <a:off x="4878729" y="2108841"/>
            <a:ext cx="73152" cy="73152"/>
          </a:xfrm>
          <a:prstGeom prst="ellipse">
            <a:avLst/>
          </a:prstGeom>
          <a:solidFill>
            <a:srgbClr val="003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7A5DF43-DE09-4D67-9D29-C92D52596C47}"/>
              </a:ext>
            </a:extLst>
          </p:cNvPr>
          <p:cNvGrpSpPr/>
          <p:nvPr/>
        </p:nvGrpSpPr>
        <p:grpSpPr>
          <a:xfrm>
            <a:off x="8449852" y="3345525"/>
            <a:ext cx="638684" cy="198471"/>
            <a:chOff x="9222364" y="3340572"/>
            <a:chExt cx="638684" cy="198471"/>
          </a:xfrm>
          <a:solidFill>
            <a:srgbClr val="6B92F5"/>
          </a:solidFill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329B5489-F027-4811-B758-656353307421}"/>
                </a:ext>
              </a:extLst>
            </p:cNvPr>
            <p:cNvSpPr/>
            <p:nvPr/>
          </p:nvSpPr>
          <p:spPr bwMode="auto">
            <a:xfrm>
              <a:off x="9222364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D53FC7A-B268-4DCB-B372-574FC73354C9}"/>
                </a:ext>
              </a:extLst>
            </p:cNvPr>
            <p:cNvSpPr/>
            <p:nvPr/>
          </p:nvSpPr>
          <p:spPr bwMode="auto">
            <a:xfrm>
              <a:off x="9787896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F21C38B-CC6D-4309-B100-4ECEFFB3A603}"/>
                </a:ext>
              </a:extLst>
            </p:cNvPr>
            <p:cNvSpPr/>
            <p:nvPr/>
          </p:nvSpPr>
          <p:spPr bwMode="auto">
            <a:xfrm>
              <a:off x="9526843" y="3465891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9BC4315-DF93-4ECC-A745-8933665C0F49}"/>
              </a:ext>
            </a:extLst>
          </p:cNvPr>
          <p:cNvGrpSpPr/>
          <p:nvPr/>
        </p:nvGrpSpPr>
        <p:grpSpPr>
          <a:xfrm>
            <a:off x="8971542" y="3484947"/>
            <a:ext cx="638684" cy="198471"/>
            <a:chOff x="9222364" y="3340572"/>
            <a:chExt cx="638684" cy="198471"/>
          </a:xfrm>
          <a:solidFill>
            <a:srgbClr val="6B92F5"/>
          </a:solidFill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A322235-0D77-4D64-97DB-834FDD56F02C}"/>
                </a:ext>
              </a:extLst>
            </p:cNvPr>
            <p:cNvSpPr/>
            <p:nvPr/>
          </p:nvSpPr>
          <p:spPr bwMode="auto">
            <a:xfrm>
              <a:off x="9222364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D2A7235C-6092-40BB-BF8F-3EC6AA0729BC}"/>
                </a:ext>
              </a:extLst>
            </p:cNvPr>
            <p:cNvSpPr/>
            <p:nvPr/>
          </p:nvSpPr>
          <p:spPr bwMode="auto">
            <a:xfrm>
              <a:off x="9787896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9CFA279A-1546-48EE-A97A-4A4FD91CC472}"/>
                </a:ext>
              </a:extLst>
            </p:cNvPr>
            <p:cNvSpPr/>
            <p:nvPr/>
          </p:nvSpPr>
          <p:spPr bwMode="auto">
            <a:xfrm>
              <a:off x="9526843" y="3465891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8EB5AD36-EAE5-4717-936D-3E5560B79BE8}"/>
              </a:ext>
            </a:extLst>
          </p:cNvPr>
          <p:cNvGrpSpPr/>
          <p:nvPr/>
        </p:nvGrpSpPr>
        <p:grpSpPr>
          <a:xfrm>
            <a:off x="9372616" y="3282277"/>
            <a:ext cx="638684" cy="198471"/>
            <a:chOff x="9222364" y="3340572"/>
            <a:chExt cx="638684" cy="198471"/>
          </a:xfrm>
          <a:solidFill>
            <a:srgbClr val="6B92F5"/>
          </a:solidFill>
        </p:grpSpPr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8968AD2-C980-48F9-947B-4D65E50CA638}"/>
                </a:ext>
              </a:extLst>
            </p:cNvPr>
            <p:cNvSpPr/>
            <p:nvPr/>
          </p:nvSpPr>
          <p:spPr bwMode="auto">
            <a:xfrm>
              <a:off x="9222364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FF7A8C71-E08F-47B0-A44E-C33F19F08676}"/>
                </a:ext>
              </a:extLst>
            </p:cNvPr>
            <p:cNvSpPr/>
            <p:nvPr/>
          </p:nvSpPr>
          <p:spPr bwMode="auto">
            <a:xfrm>
              <a:off x="9787896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FD8F0CDA-A1D9-4B29-89D1-3964D192F10F}"/>
                </a:ext>
              </a:extLst>
            </p:cNvPr>
            <p:cNvSpPr/>
            <p:nvPr/>
          </p:nvSpPr>
          <p:spPr bwMode="auto">
            <a:xfrm>
              <a:off x="9526843" y="3465891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7473E12D-645E-4EF9-A585-DB44FD7C782B}"/>
              </a:ext>
            </a:extLst>
          </p:cNvPr>
          <p:cNvGrpSpPr/>
          <p:nvPr/>
        </p:nvGrpSpPr>
        <p:grpSpPr>
          <a:xfrm>
            <a:off x="9554217" y="3709012"/>
            <a:ext cx="638684" cy="198471"/>
            <a:chOff x="9222364" y="3340572"/>
            <a:chExt cx="638684" cy="198471"/>
          </a:xfrm>
          <a:solidFill>
            <a:srgbClr val="6B92F5"/>
          </a:solidFill>
        </p:grpSpPr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3D177343-D2DF-4C6A-8E6E-85079BC85664}"/>
                </a:ext>
              </a:extLst>
            </p:cNvPr>
            <p:cNvSpPr/>
            <p:nvPr/>
          </p:nvSpPr>
          <p:spPr bwMode="auto">
            <a:xfrm>
              <a:off x="9222364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AB56598E-3634-4B90-8C35-31D9E162B05D}"/>
                </a:ext>
              </a:extLst>
            </p:cNvPr>
            <p:cNvSpPr/>
            <p:nvPr/>
          </p:nvSpPr>
          <p:spPr bwMode="auto">
            <a:xfrm>
              <a:off x="9787896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93770484-D495-4C60-80B8-10696ADECE0B}"/>
                </a:ext>
              </a:extLst>
            </p:cNvPr>
            <p:cNvSpPr/>
            <p:nvPr/>
          </p:nvSpPr>
          <p:spPr bwMode="auto">
            <a:xfrm>
              <a:off x="9526843" y="3465891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0099A4C-C6E3-4F69-812B-E226505CEDBC}"/>
              </a:ext>
            </a:extLst>
          </p:cNvPr>
          <p:cNvGrpSpPr/>
          <p:nvPr/>
        </p:nvGrpSpPr>
        <p:grpSpPr>
          <a:xfrm>
            <a:off x="8572182" y="3646050"/>
            <a:ext cx="638684" cy="198471"/>
            <a:chOff x="9222364" y="3340572"/>
            <a:chExt cx="638684" cy="198471"/>
          </a:xfrm>
          <a:solidFill>
            <a:srgbClr val="6B92F5"/>
          </a:solidFill>
        </p:grpSpPr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87540995-7ED8-4787-8265-28FBB745338D}"/>
                </a:ext>
              </a:extLst>
            </p:cNvPr>
            <p:cNvSpPr/>
            <p:nvPr/>
          </p:nvSpPr>
          <p:spPr bwMode="auto">
            <a:xfrm>
              <a:off x="9222364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6610FF9F-FF4E-44FE-B935-603E86031E47}"/>
                </a:ext>
              </a:extLst>
            </p:cNvPr>
            <p:cNvSpPr/>
            <p:nvPr/>
          </p:nvSpPr>
          <p:spPr bwMode="auto">
            <a:xfrm>
              <a:off x="9787896" y="3340572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3533A80C-54D4-4500-8E73-E514EAAEA66F}"/>
                </a:ext>
              </a:extLst>
            </p:cNvPr>
            <p:cNvSpPr/>
            <p:nvPr/>
          </p:nvSpPr>
          <p:spPr bwMode="auto">
            <a:xfrm>
              <a:off x="9526843" y="3465891"/>
              <a:ext cx="73152" cy="7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6A0DD-EE04-4140-B22F-FEBD6EED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5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PBMC TFV-DP Levels and HIV Risk Reduction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iPrEX Case-Control Study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50AE5E-BD32-4345-902F-2DD0EAE8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5671417"/>
            <a:ext cx="10565728" cy="787401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800" dirty="0"/>
              <a:t>Relationship between TFV-DP levels in PBMCs and HIV incidence established from </a:t>
            </a:r>
            <a:r>
              <a:rPr lang="en-US" sz="1800" dirty="0" err="1"/>
              <a:t>iPrEx</a:t>
            </a:r>
            <a:r>
              <a:rPr lang="en-US" sz="1800" dirty="0"/>
              <a:t> data</a:t>
            </a:r>
            <a:r>
              <a:rPr lang="en-US" sz="1800" baseline="30000" dirty="0"/>
              <a:t>1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EC</a:t>
            </a:r>
            <a:r>
              <a:rPr lang="en-US" sz="1800" baseline="-25000" dirty="0"/>
              <a:t>90</a:t>
            </a:r>
            <a:r>
              <a:rPr lang="en-US" sz="1800" dirty="0"/>
              <a:t>: TFV-DP level of 40 </a:t>
            </a:r>
            <a:r>
              <a:rPr lang="en-US" sz="1800" dirty="0" err="1"/>
              <a:t>fmol</a:t>
            </a:r>
            <a:r>
              <a:rPr lang="en-US" sz="1800" dirty="0"/>
              <a:t>/10</a:t>
            </a:r>
            <a:r>
              <a:rPr lang="en-US" sz="1800" baseline="30000" dirty="0"/>
              <a:t>6</a:t>
            </a:r>
            <a:r>
              <a:rPr lang="en-US" sz="1800" dirty="0"/>
              <a:t> cells in PBMCs associated with 90% HIV risk reduction</a:t>
            </a:r>
            <a:r>
              <a:rPr lang="en-US" sz="1800" baseline="30000" dirty="0"/>
              <a:t>2</a:t>
            </a:r>
            <a:r>
              <a:rPr lang="en-US" sz="18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Figure adapted from Anderson PL, et al. Sci </a:t>
            </a:r>
            <a:r>
              <a:rPr lang="en-US" dirty="0" err="1"/>
              <a:t>Transl</a:t>
            </a:r>
            <a:r>
              <a:rPr lang="en-US" dirty="0"/>
              <a:t> Med 2012;4:151ra125; 2. Anderson PL, et al. CROI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6F37-D63B-443C-96C0-C234F1098F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D7F20-F127-4922-8361-0B2596D3E177}"/>
              </a:ext>
            </a:extLst>
          </p:cNvPr>
          <p:cNvSpPr/>
          <p:nvPr/>
        </p:nvSpPr>
        <p:spPr bwMode="auto">
          <a:xfrm>
            <a:off x="1473768" y="2163512"/>
            <a:ext cx="9701779" cy="771600"/>
          </a:xfrm>
          <a:prstGeom prst="rect">
            <a:avLst/>
          </a:prstGeom>
          <a:solidFill>
            <a:srgbClr val="D4D4D2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endParaRPr kumimoji="0" lang="en-US" sz="1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D52331-4CC8-4CCA-9F5C-F557551A684C}"/>
              </a:ext>
            </a:extLst>
          </p:cNvPr>
          <p:cNvSpPr txBox="1"/>
          <p:nvPr/>
        </p:nvSpPr>
        <p:spPr>
          <a:xfrm>
            <a:off x="4779556" y="5220413"/>
            <a:ext cx="2867270" cy="2430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400" dirty="0"/>
              <a:t>TFV-DP, </a:t>
            </a:r>
            <a:r>
              <a:rPr lang="en-US" sz="1400" dirty="0" err="1"/>
              <a:t>fmol</a:t>
            </a:r>
            <a:r>
              <a:rPr lang="en-US" sz="1400" dirty="0"/>
              <a:t>/10</a:t>
            </a:r>
            <a:r>
              <a:rPr lang="en-US" sz="1400" baseline="30000" dirty="0"/>
              <a:t>6</a:t>
            </a:r>
            <a:r>
              <a:rPr lang="en-US" sz="1400" dirty="0"/>
              <a:t> Freshly Lysed PBMCs</a:t>
            </a:r>
          </a:p>
        </p:txBody>
      </p:sp>
      <p:sp>
        <p:nvSpPr>
          <p:cNvPr id="47" name="Line 15">
            <a:extLst>
              <a:ext uri="{FF2B5EF4-FFF2-40B4-BE49-F238E27FC236}">
                <a16:creationId xmlns:a16="http://schemas.microsoft.com/office/drawing/2014/main" id="{6845C21D-5DD5-4A69-9AAE-0F3AA9D29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5417" y="4376786"/>
            <a:ext cx="69077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8" name="Line 16">
            <a:extLst>
              <a:ext uri="{FF2B5EF4-FFF2-40B4-BE49-F238E27FC236}">
                <a16:creationId xmlns:a16="http://schemas.microsoft.com/office/drawing/2014/main" id="{83488568-AA71-4905-AEE7-08B59C901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5417" y="3921210"/>
            <a:ext cx="69077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9" name="Line 17">
            <a:extLst>
              <a:ext uri="{FF2B5EF4-FFF2-40B4-BE49-F238E27FC236}">
                <a16:creationId xmlns:a16="http://schemas.microsoft.com/office/drawing/2014/main" id="{C17F32CF-4BA2-4FF0-BB65-A2B19666C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5417" y="3465636"/>
            <a:ext cx="69077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0" name="Line 18">
            <a:extLst>
              <a:ext uri="{FF2B5EF4-FFF2-40B4-BE49-F238E27FC236}">
                <a16:creationId xmlns:a16="http://schemas.microsoft.com/office/drawing/2014/main" id="{EA77B5E5-1305-4A06-A5B6-0812816E9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5417" y="3010061"/>
            <a:ext cx="69077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1" name="Line 19">
            <a:extLst>
              <a:ext uri="{FF2B5EF4-FFF2-40B4-BE49-F238E27FC236}">
                <a16:creationId xmlns:a16="http://schemas.microsoft.com/office/drawing/2014/main" id="{23629388-E86F-449E-91B3-F06B63550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5417" y="2554485"/>
            <a:ext cx="69077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2" name="Line 20">
            <a:extLst>
              <a:ext uri="{FF2B5EF4-FFF2-40B4-BE49-F238E27FC236}">
                <a16:creationId xmlns:a16="http://schemas.microsoft.com/office/drawing/2014/main" id="{41331255-97CD-433A-B7E1-09580A2F3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5417" y="2098910"/>
            <a:ext cx="69077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3" name="Line 21">
            <a:extLst>
              <a:ext uri="{FF2B5EF4-FFF2-40B4-BE49-F238E27FC236}">
                <a16:creationId xmlns:a16="http://schemas.microsoft.com/office/drawing/2014/main" id="{983A848E-B11C-486B-9871-E8CE3633B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5417" y="1642495"/>
            <a:ext cx="69077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5845EB-A59C-4925-8AD4-5FF407D2CDE2}"/>
              </a:ext>
            </a:extLst>
          </p:cNvPr>
          <p:cNvSpPr txBox="1"/>
          <p:nvPr/>
        </p:nvSpPr>
        <p:spPr>
          <a:xfrm>
            <a:off x="1243672" y="4270207"/>
            <a:ext cx="89501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r">
              <a:defRPr/>
            </a:pPr>
            <a:r>
              <a:rPr lang="en-US" sz="1400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11CF47-F262-41A3-95FD-50F18C332845}"/>
              </a:ext>
            </a:extLst>
          </p:cNvPr>
          <p:cNvSpPr txBox="1"/>
          <p:nvPr/>
        </p:nvSpPr>
        <p:spPr>
          <a:xfrm>
            <a:off x="1243672" y="3814631"/>
            <a:ext cx="89501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r">
              <a:defRPr/>
            </a:pPr>
            <a:r>
              <a:rPr lang="en-US" sz="14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A8CBA-29E9-4490-819A-DCA1438FD35D}"/>
              </a:ext>
            </a:extLst>
          </p:cNvPr>
          <p:cNvSpPr txBox="1"/>
          <p:nvPr/>
        </p:nvSpPr>
        <p:spPr>
          <a:xfrm>
            <a:off x="1243672" y="3362679"/>
            <a:ext cx="89501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r">
              <a:defRPr/>
            </a:pPr>
            <a:r>
              <a:rPr lang="en-US" sz="1400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D8D7F1-57EF-4B47-BDE4-3FF7CBACC5C9}"/>
              </a:ext>
            </a:extLst>
          </p:cNvPr>
          <p:cNvSpPr txBox="1"/>
          <p:nvPr/>
        </p:nvSpPr>
        <p:spPr>
          <a:xfrm>
            <a:off x="1243672" y="2903483"/>
            <a:ext cx="89501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r">
              <a:defRPr/>
            </a:pPr>
            <a:r>
              <a:rPr lang="en-US" sz="14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A601E4-F6B9-4463-9282-F815632E7AC0}"/>
              </a:ext>
            </a:extLst>
          </p:cNvPr>
          <p:cNvSpPr txBox="1"/>
          <p:nvPr/>
        </p:nvSpPr>
        <p:spPr>
          <a:xfrm>
            <a:off x="1243672" y="2451529"/>
            <a:ext cx="89501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r">
              <a:defRPr/>
            </a:pPr>
            <a:r>
              <a:rPr lang="en-US" sz="1400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4E5D4-412D-41B6-8A9D-ABD70CC36EDA}"/>
              </a:ext>
            </a:extLst>
          </p:cNvPr>
          <p:cNvSpPr txBox="1"/>
          <p:nvPr/>
        </p:nvSpPr>
        <p:spPr>
          <a:xfrm>
            <a:off x="1243672" y="1987155"/>
            <a:ext cx="89501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r">
              <a:defRPr/>
            </a:pPr>
            <a:r>
              <a:rPr lang="en-US" sz="1400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C7101F-E324-41E9-A864-1373A966CAAC}"/>
              </a:ext>
            </a:extLst>
          </p:cNvPr>
          <p:cNvSpPr txBox="1"/>
          <p:nvPr/>
        </p:nvSpPr>
        <p:spPr>
          <a:xfrm>
            <a:off x="1243672" y="1541811"/>
            <a:ext cx="89501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r">
              <a:defRPr/>
            </a:pPr>
            <a:r>
              <a:rPr lang="en-US" sz="14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C0E7CF-A43D-494E-855E-23913E122B1C}"/>
              </a:ext>
            </a:extLst>
          </p:cNvPr>
          <p:cNvSpPr txBox="1"/>
          <p:nvPr/>
        </p:nvSpPr>
        <p:spPr>
          <a:xfrm rot="16200000">
            <a:off x="-539346" y="2823474"/>
            <a:ext cx="293503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400" dirty="0"/>
              <a:t>HIV Incidence Rate/100 PY (95% CI)</a:t>
            </a:r>
          </a:p>
        </p:txBody>
      </p:sp>
      <p:sp>
        <p:nvSpPr>
          <p:cNvPr id="44" name="Line 8">
            <a:extLst>
              <a:ext uri="{FF2B5EF4-FFF2-40B4-BE49-F238E27FC236}">
                <a16:creationId xmlns:a16="http://schemas.microsoft.com/office/drawing/2014/main" id="{6F3EFD44-D695-4BED-873A-E9304F17A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769" y="4567452"/>
            <a:ext cx="9861564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6" name="Line 14">
            <a:extLst>
              <a:ext uri="{FF2B5EF4-FFF2-40B4-BE49-F238E27FC236}">
                <a16:creationId xmlns:a16="http://schemas.microsoft.com/office/drawing/2014/main" id="{11D69130-5176-4427-9E73-667B5589D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1335" y="4567452"/>
            <a:ext cx="0" cy="73831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Line 22">
            <a:extLst>
              <a:ext uri="{FF2B5EF4-FFF2-40B4-BE49-F238E27FC236}">
                <a16:creationId xmlns:a16="http://schemas.microsoft.com/office/drawing/2014/main" id="{BE242003-8F56-4212-8A0B-1BFF1D3E9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6882" y="4567443"/>
            <a:ext cx="0" cy="73831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5" name="Line 23">
            <a:extLst>
              <a:ext uri="{FF2B5EF4-FFF2-40B4-BE49-F238E27FC236}">
                <a16:creationId xmlns:a16="http://schemas.microsoft.com/office/drawing/2014/main" id="{105ADC9D-DB9D-46BB-A558-D75DEA5B7D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2429" y="4567420"/>
            <a:ext cx="0" cy="73831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6" name="Line 24">
            <a:extLst>
              <a:ext uri="{FF2B5EF4-FFF2-40B4-BE49-F238E27FC236}">
                <a16:creationId xmlns:a16="http://schemas.microsoft.com/office/drawing/2014/main" id="{68C5297C-DC91-4C20-B1D0-DA7F8FB86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6254" y="4567411"/>
            <a:ext cx="0" cy="7383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" name="Line 25">
            <a:extLst>
              <a:ext uri="{FF2B5EF4-FFF2-40B4-BE49-F238E27FC236}">
                <a16:creationId xmlns:a16="http://schemas.microsoft.com/office/drawing/2014/main" id="{C1D51705-63FC-499C-9427-C23E2A722C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03523" y="4567387"/>
            <a:ext cx="0" cy="7383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8" name="Line 26">
            <a:extLst>
              <a:ext uri="{FF2B5EF4-FFF2-40B4-BE49-F238E27FC236}">
                <a16:creationId xmlns:a16="http://schemas.microsoft.com/office/drawing/2014/main" id="{CC8CD13E-1257-463D-9B2B-A19EE9B044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84351" y="4567365"/>
            <a:ext cx="0" cy="7383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EBC08947-B795-4687-B658-B1D0D093B3DC}"/>
              </a:ext>
            </a:extLst>
          </p:cNvPr>
          <p:cNvSpPr>
            <a:spLocks/>
          </p:cNvSpPr>
          <p:nvPr/>
        </p:nvSpPr>
        <p:spPr bwMode="auto">
          <a:xfrm>
            <a:off x="1664904" y="1356398"/>
            <a:ext cx="9522442" cy="2981792"/>
          </a:xfrm>
          <a:custGeom>
            <a:avLst/>
            <a:gdLst>
              <a:gd name="T0" fmla="*/ 48 w 4680"/>
              <a:gd name="T1" fmla="*/ 0 h 2984"/>
              <a:gd name="T2" fmla="*/ 784 w 4680"/>
              <a:gd name="T3" fmla="*/ 2208 h 2984"/>
              <a:gd name="T4" fmla="*/ 4680 w 4680"/>
              <a:gd name="T5" fmla="*/ 2976 h 2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80" h="2984">
                <a:moveTo>
                  <a:pt x="48" y="0"/>
                </a:moveTo>
                <a:cubicBezTo>
                  <a:pt x="108" y="400"/>
                  <a:pt x="0" y="1692"/>
                  <a:pt x="784" y="2208"/>
                </a:cubicBezTo>
                <a:cubicBezTo>
                  <a:pt x="1167" y="2460"/>
                  <a:pt x="1984" y="2984"/>
                  <a:pt x="4680" y="2976"/>
                </a:cubicBezTo>
              </a:path>
            </a:pathLst>
          </a:cu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3D56A3-80CC-468A-A700-20BDF5FDF6E0}"/>
              </a:ext>
            </a:extLst>
          </p:cNvPr>
          <p:cNvSpPr txBox="1"/>
          <p:nvPr/>
        </p:nvSpPr>
        <p:spPr>
          <a:xfrm>
            <a:off x="1527490" y="4669027"/>
            <a:ext cx="467690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400" dirty="0"/>
              <a:t>BLQ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CEF510-B0B5-487A-9959-7E46B1BB1FB0}"/>
              </a:ext>
            </a:extLst>
          </p:cNvPr>
          <p:cNvSpPr txBox="1"/>
          <p:nvPr/>
        </p:nvSpPr>
        <p:spPr>
          <a:xfrm>
            <a:off x="3517429" y="4669027"/>
            <a:ext cx="258899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400" dirty="0"/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D4344B-C11E-4D8F-BF9E-EACBDFCF044F}"/>
              </a:ext>
            </a:extLst>
          </p:cNvPr>
          <p:cNvSpPr txBox="1"/>
          <p:nvPr/>
        </p:nvSpPr>
        <p:spPr>
          <a:xfrm>
            <a:off x="5402979" y="4669027"/>
            <a:ext cx="258899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400" dirty="0"/>
              <a:t>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5B1C3A-EA67-46C6-9905-A746BFB02E3B}"/>
              </a:ext>
            </a:extLst>
          </p:cNvPr>
          <p:cNvSpPr txBox="1"/>
          <p:nvPr/>
        </p:nvSpPr>
        <p:spPr>
          <a:xfrm>
            <a:off x="7283196" y="4669027"/>
            <a:ext cx="258899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400" dirty="0"/>
              <a:t>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EF4E7-982F-40A6-9DBD-E29AD86A2DA7}"/>
              </a:ext>
            </a:extLst>
          </p:cNvPr>
          <p:cNvSpPr txBox="1"/>
          <p:nvPr/>
        </p:nvSpPr>
        <p:spPr>
          <a:xfrm>
            <a:off x="9109345" y="4669027"/>
            <a:ext cx="388350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400" dirty="0"/>
              <a:t>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2301AE-209F-4E5B-B4E6-399754C79B26}"/>
              </a:ext>
            </a:extLst>
          </p:cNvPr>
          <p:cNvSpPr txBox="1"/>
          <p:nvPr/>
        </p:nvSpPr>
        <p:spPr>
          <a:xfrm>
            <a:off x="10990178" y="4669027"/>
            <a:ext cx="388350" cy="2051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1400" dirty="0"/>
              <a:t>125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B85A5B-CE8E-4064-9054-CC66840353F0}"/>
              </a:ext>
            </a:extLst>
          </p:cNvPr>
          <p:cNvSpPr txBox="1"/>
          <p:nvPr/>
        </p:nvSpPr>
        <p:spPr>
          <a:xfrm>
            <a:off x="10318665" y="2325431"/>
            <a:ext cx="832588" cy="242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sz="1800" b="1" dirty="0"/>
              <a:t>PBO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282404-D4EF-454B-A3B0-9E6E21DE7E1F}"/>
              </a:ext>
            </a:extLst>
          </p:cNvPr>
          <p:cNvSpPr txBox="1"/>
          <p:nvPr/>
        </p:nvSpPr>
        <p:spPr>
          <a:xfrm>
            <a:off x="10336586" y="4040363"/>
            <a:ext cx="851863" cy="2637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en-US" sz="1800" b="1" dirty="0"/>
              <a:t>F/TDF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688F491-3B66-4945-98FA-6882B1BCF218}"/>
              </a:ext>
            </a:extLst>
          </p:cNvPr>
          <p:cNvGrpSpPr/>
          <p:nvPr/>
        </p:nvGrpSpPr>
        <p:grpSpPr>
          <a:xfrm>
            <a:off x="1746851" y="2585563"/>
            <a:ext cx="1313850" cy="2535316"/>
            <a:chOff x="1746847" y="2541782"/>
            <a:chExt cx="1313850" cy="236658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435CF67-BE87-4A2A-B125-0035DCFF3D23}"/>
                </a:ext>
              </a:extLst>
            </p:cNvPr>
            <p:cNvGrpSpPr/>
            <p:nvPr/>
          </p:nvGrpSpPr>
          <p:grpSpPr>
            <a:xfrm>
              <a:off x="1758612" y="3361756"/>
              <a:ext cx="1302085" cy="1098860"/>
              <a:chOff x="1645004" y="1636177"/>
              <a:chExt cx="1302085" cy="203994"/>
            </a:xfrm>
          </p:grpSpPr>
          <p:sp>
            <p:nvSpPr>
              <p:cNvPr id="64" name="Rectangle 6">
                <a:extLst>
                  <a:ext uri="{FF2B5EF4-FFF2-40B4-BE49-F238E27FC236}">
                    <a16:creationId xmlns:a16="http://schemas.microsoft.com/office/drawing/2014/main" id="{BAB0BA00-6F48-45C6-8A47-7E6454CE5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004" y="1639609"/>
                <a:ext cx="1302085" cy="186480"/>
              </a:xfrm>
              <a:prstGeom prst="rect">
                <a:avLst/>
              </a:prstGeom>
              <a:gradFill flip="none" rotWithShape="1">
                <a:gsLst>
                  <a:gs pos="60000">
                    <a:srgbClr val="96C424">
                      <a:alpha val="25000"/>
                    </a:srgbClr>
                  </a:gs>
                  <a:gs pos="100000">
                    <a:srgbClr val="96C424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93690B5-25CB-419C-BB2A-4DF5FF9B52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49511" y="1636177"/>
                <a:ext cx="0" cy="203994"/>
              </a:xfrm>
              <a:prstGeom prst="line">
                <a:avLst/>
              </a:prstGeom>
              <a:noFill/>
              <a:ln w="25400" cap="flat" cmpd="sng" algn="ctr">
                <a:solidFill>
                  <a:srgbClr val="96C42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ADEC611-9968-44FC-84CA-DDD24AAE59F9}"/>
                </a:ext>
              </a:extLst>
            </p:cNvPr>
            <p:cNvSpPr txBox="1"/>
            <p:nvPr/>
          </p:nvSpPr>
          <p:spPr>
            <a:xfrm>
              <a:off x="1919029" y="2541782"/>
              <a:ext cx="888546" cy="819969"/>
            </a:xfrm>
            <a:prstGeom prst="downArrow">
              <a:avLst>
                <a:gd name="adj1" fmla="val 62463"/>
                <a:gd name="adj2" fmla="val 50000"/>
              </a:avLst>
            </a:prstGeom>
            <a:solidFill>
              <a:srgbClr val="96C424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lvl="0" algn="ctr"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50%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risk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reduction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E623C2D-3189-43FB-8D60-ED8391F81288}"/>
                </a:ext>
              </a:extLst>
            </p:cNvPr>
            <p:cNvSpPr txBox="1"/>
            <p:nvPr/>
          </p:nvSpPr>
          <p:spPr>
            <a:xfrm>
              <a:off x="1746847" y="4477427"/>
              <a:ext cx="1258358" cy="4309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srgbClr val="96C424"/>
                  </a:solidFill>
                </a:rPr>
                <a:t>8</a:t>
              </a:r>
              <a:br>
                <a:rPr lang="en-US" sz="1600" b="1" dirty="0">
                  <a:solidFill>
                    <a:srgbClr val="96C424"/>
                  </a:solidFill>
                </a:rPr>
              </a:br>
              <a:r>
                <a:rPr lang="en-US" sz="1400" dirty="0">
                  <a:solidFill>
                    <a:srgbClr val="96C424"/>
                  </a:solidFill>
                </a:rPr>
                <a:t>(95% CI &lt;3, 18)</a:t>
              </a:r>
              <a:endParaRPr lang="en-US" sz="1600" dirty="0">
                <a:solidFill>
                  <a:srgbClr val="96C424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70B2CDB-DC3E-4A71-B8D9-1282D2AD1305}"/>
              </a:ext>
            </a:extLst>
          </p:cNvPr>
          <p:cNvGrpSpPr/>
          <p:nvPr/>
        </p:nvGrpSpPr>
        <p:grpSpPr>
          <a:xfrm>
            <a:off x="2360130" y="2585563"/>
            <a:ext cx="4671385" cy="2538269"/>
            <a:chOff x="2360126" y="2541782"/>
            <a:chExt cx="4671385" cy="236934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52C663C-5EE7-4C0F-9710-715D1F5A0CBF}"/>
                </a:ext>
              </a:extLst>
            </p:cNvPr>
            <p:cNvGrpSpPr/>
            <p:nvPr/>
          </p:nvGrpSpPr>
          <p:grpSpPr>
            <a:xfrm>
              <a:off x="2360126" y="4045657"/>
              <a:ext cx="4671385" cy="414947"/>
              <a:chOff x="2246518" y="1636460"/>
              <a:chExt cx="4671385" cy="181901"/>
            </a:xfrm>
          </p:grpSpPr>
          <p:sp>
            <p:nvSpPr>
              <p:cNvPr id="69" name="Rectangle 6">
                <a:extLst>
                  <a:ext uri="{FF2B5EF4-FFF2-40B4-BE49-F238E27FC236}">
                    <a16:creationId xmlns:a16="http://schemas.microsoft.com/office/drawing/2014/main" id="{BC7F6E13-1780-4215-B63F-77B519724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518" y="1636674"/>
                <a:ext cx="4671385" cy="150262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alpha val="2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5247309-4704-4DBC-97A6-34914ADA83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665944" y="1636460"/>
                <a:ext cx="0" cy="181901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EB6952-CB0A-4C66-BE7F-60C2A7FC30D3}"/>
                </a:ext>
              </a:extLst>
            </p:cNvPr>
            <p:cNvSpPr txBox="1"/>
            <p:nvPr/>
          </p:nvSpPr>
          <p:spPr>
            <a:xfrm>
              <a:off x="4201127" y="4480184"/>
              <a:ext cx="1154162" cy="4309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schemeClr val="accent6"/>
                  </a:solidFill>
                </a:rPr>
                <a:t>40</a:t>
              </a:r>
            </a:p>
            <a:p>
              <a:pPr lvl="0" algn="ctr">
                <a:defRPr/>
              </a:pPr>
              <a:r>
                <a:rPr lang="en-US" sz="1400" dirty="0">
                  <a:solidFill>
                    <a:schemeClr val="accent6"/>
                  </a:solidFill>
                </a:rPr>
                <a:t>(95% CI 8, 70)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8EA6E30-8B95-4DB7-A369-65DE57549715}"/>
                </a:ext>
              </a:extLst>
            </p:cNvPr>
            <p:cNvSpPr txBox="1"/>
            <p:nvPr/>
          </p:nvSpPr>
          <p:spPr>
            <a:xfrm>
              <a:off x="4333320" y="2541782"/>
              <a:ext cx="888546" cy="1503878"/>
            </a:xfrm>
            <a:prstGeom prst="downArrow">
              <a:avLst>
                <a:gd name="adj1" fmla="val 62463"/>
                <a:gd name="adj2" fmla="val 50000"/>
              </a:avLst>
            </a:prstGeom>
            <a:solidFill>
              <a:schemeClr val="accent6"/>
            </a:solidFill>
          </p:spPr>
          <p:txBody>
            <a:bodyPr wrap="none" lIns="0" tIns="731520" rIns="0" bIns="0" rtlCol="0" anchor="ctr">
              <a:noAutofit/>
            </a:bodyPr>
            <a:lstStyle/>
            <a:p>
              <a:pPr lvl="0" algn="ctr"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90%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risk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reduction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BF26A69-4B88-4FA6-869A-1D38057BB50C}"/>
              </a:ext>
            </a:extLst>
          </p:cNvPr>
          <p:cNvGrpSpPr/>
          <p:nvPr/>
        </p:nvGrpSpPr>
        <p:grpSpPr>
          <a:xfrm>
            <a:off x="2901300" y="2585563"/>
            <a:ext cx="8274252" cy="2538270"/>
            <a:chOff x="2901296" y="2541781"/>
            <a:chExt cx="8274252" cy="236934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D0AF6E7-7C89-46C6-853C-968E790BFB6A}"/>
                </a:ext>
              </a:extLst>
            </p:cNvPr>
            <p:cNvGrpSpPr/>
            <p:nvPr/>
          </p:nvGrpSpPr>
          <p:grpSpPr>
            <a:xfrm>
              <a:off x="2901296" y="4190494"/>
              <a:ext cx="8274252" cy="270112"/>
              <a:chOff x="2787688" y="1636464"/>
              <a:chExt cx="8274252" cy="215518"/>
            </a:xfrm>
          </p:grpSpPr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8765EF6E-F96D-4A4A-859F-DE7771504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688" y="1636673"/>
                <a:ext cx="8274252" cy="158109"/>
              </a:xfrm>
              <a:prstGeom prst="rect">
                <a:avLst/>
              </a:prstGeom>
              <a:gradFill>
                <a:gsLst>
                  <a:gs pos="0">
                    <a:srgbClr val="0045B4">
                      <a:alpha val="20000"/>
                    </a:srgbClr>
                  </a:gs>
                  <a:gs pos="100000">
                    <a:srgbClr val="0045B4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7BE92BC-4E63-467C-827A-9E8E88315D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901433" y="1636464"/>
                <a:ext cx="0" cy="215518"/>
              </a:xfrm>
              <a:prstGeom prst="line">
                <a:avLst/>
              </a:prstGeom>
              <a:noFill/>
              <a:ln w="25400" cap="flat" cmpd="sng" algn="ctr">
                <a:solidFill>
                  <a:srgbClr val="0045B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EE9C725-E04C-4B35-B7C4-E44643C4AA57}"/>
                </a:ext>
              </a:extLst>
            </p:cNvPr>
            <p:cNvSpPr txBox="1"/>
            <p:nvPr/>
          </p:nvSpPr>
          <p:spPr>
            <a:xfrm>
              <a:off x="7336836" y="4480183"/>
              <a:ext cx="1352934" cy="4309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1600" b="1" dirty="0">
                  <a:solidFill>
                    <a:srgbClr val="0045B4"/>
                  </a:solidFill>
                </a:rPr>
                <a:t>83</a:t>
              </a:r>
            </a:p>
            <a:p>
              <a:pPr lvl="0" algn="ctr">
                <a:defRPr/>
              </a:pPr>
              <a:r>
                <a:rPr lang="en-US" sz="1400" dirty="0">
                  <a:solidFill>
                    <a:srgbClr val="0045B4"/>
                  </a:solidFill>
                </a:rPr>
                <a:t>(95% CI 15, 150)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73C5844-8817-4604-A28F-82E996D5470C}"/>
                </a:ext>
              </a:extLst>
            </p:cNvPr>
            <p:cNvSpPr txBox="1"/>
            <p:nvPr/>
          </p:nvSpPr>
          <p:spPr>
            <a:xfrm>
              <a:off x="7571148" y="2541781"/>
              <a:ext cx="888546" cy="1647169"/>
            </a:xfrm>
            <a:prstGeom prst="downArrow">
              <a:avLst>
                <a:gd name="adj1" fmla="val 62463"/>
                <a:gd name="adj2" fmla="val 50000"/>
              </a:avLst>
            </a:prstGeom>
            <a:solidFill>
              <a:srgbClr val="0045B4"/>
            </a:solidFill>
          </p:spPr>
          <p:txBody>
            <a:bodyPr wrap="none" lIns="0" tIns="914400" rIns="0" bIns="0" rtlCol="0" anchor="ctr">
              <a:noAutofit/>
            </a:bodyPr>
            <a:lstStyle/>
            <a:p>
              <a:pPr lvl="0" algn="ctr">
                <a:defRPr/>
              </a:pPr>
              <a:r>
                <a:rPr lang="en-US" sz="1800" b="1" dirty="0">
                  <a:solidFill>
                    <a:schemeClr val="bg1"/>
                  </a:solidFill>
                </a:rPr>
                <a:t>99%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risk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reduction</a:t>
              </a:r>
            </a:p>
          </p:txBody>
        </p:sp>
      </p:grpSp>
      <p:sp>
        <p:nvSpPr>
          <p:cNvPr id="21" name="Freeform 28">
            <a:extLst>
              <a:ext uri="{FF2B5EF4-FFF2-40B4-BE49-F238E27FC236}">
                <a16:creationId xmlns:a16="http://schemas.microsoft.com/office/drawing/2014/main" id="{9571377C-A750-4168-8768-5937E85130E0}"/>
              </a:ext>
            </a:extLst>
          </p:cNvPr>
          <p:cNvSpPr>
            <a:spLocks/>
          </p:cNvSpPr>
          <p:nvPr/>
        </p:nvSpPr>
        <p:spPr bwMode="auto">
          <a:xfrm>
            <a:off x="1761335" y="2983213"/>
            <a:ext cx="9426014" cy="1378470"/>
          </a:xfrm>
          <a:custGeom>
            <a:avLst/>
            <a:gdLst>
              <a:gd name="T0" fmla="*/ 0 w 4632"/>
              <a:gd name="T1" fmla="*/ 0 h 1380"/>
              <a:gd name="T2" fmla="*/ 1236 w 4632"/>
              <a:gd name="T3" fmla="*/ 1148 h 1380"/>
              <a:gd name="T4" fmla="*/ 4632 w 4632"/>
              <a:gd name="T5" fmla="*/ 1380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32" h="1380">
                <a:moveTo>
                  <a:pt x="0" y="0"/>
                </a:moveTo>
                <a:cubicBezTo>
                  <a:pt x="316" y="596"/>
                  <a:pt x="596" y="936"/>
                  <a:pt x="1236" y="1148"/>
                </a:cubicBezTo>
                <a:cubicBezTo>
                  <a:pt x="1876" y="1360"/>
                  <a:pt x="2804" y="1380"/>
                  <a:pt x="4632" y="1380"/>
                </a:cubicBezTo>
              </a:path>
            </a:pathLst>
          </a:custGeom>
          <a:noFill/>
          <a:ln w="381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Freeform 29">
            <a:extLst>
              <a:ext uri="{FF2B5EF4-FFF2-40B4-BE49-F238E27FC236}">
                <a16:creationId xmlns:a16="http://schemas.microsoft.com/office/drawing/2014/main" id="{ED2327A5-2A17-46DC-B1F8-1084F8BBA914}"/>
              </a:ext>
            </a:extLst>
          </p:cNvPr>
          <p:cNvSpPr>
            <a:spLocks/>
          </p:cNvSpPr>
          <p:nvPr/>
        </p:nvSpPr>
        <p:spPr bwMode="auto">
          <a:xfrm>
            <a:off x="1761335" y="3522688"/>
            <a:ext cx="1888990" cy="1035321"/>
          </a:xfrm>
          <a:custGeom>
            <a:avLst/>
            <a:gdLst>
              <a:gd name="T0" fmla="*/ 928 w 928"/>
              <a:gd name="T1" fmla="*/ 872 h 1036"/>
              <a:gd name="T2" fmla="*/ 0 w 928"/>
              <a:gd name="T3" fmla="*/ 0 h 10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28" h="1036">
                <a:moveTo>
                  <a:pt x="928" y="872"/>
                </a:moveTo>
                <a:cubicBezTo>
                  <a:pt x="628" y="872"/>
                  <a:pt x="264" y="1036"/>
                  <a:pt x="0" y="0"/>
                </a:cubicBezTo>
              </a:path>
            </a:pathLst>
          </a:cu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4076313B-D40D-4023-9768-40DCDF696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768" y="2587205"/>
            <a:ext cx="9710583" cy="0"/>
          </a:xfrm>
          <a:prstGeom prst="line">
            <a:avLst/>
          </a:prstGeom>
          <a:noFill/>
          <a:ln w="38100" cap="flat">
            <a:solidFill>
              <a:srgbClr val="A0A09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5" name="Line 12">
            <a:extLst>
              <a:ext uri="{FF2B5EF4-FFF2-40B4-BE49-F238E27FC236}">
                <a16:creationId xmlns:a16="http://schemas.microsoft.com/office/drawing/2014/main" id="{52AF4055-BA96-4FD1-8BBB-3F27949F5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7212" y="1359323"/>
            <a:ext cx="0" cy="3205071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744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3E6387-1B62-4A0C-9FFC-8EEB62C1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49713"/>
            <a:ext cx="10565728" cy="787400"/>
          </a:xfrm>
        </p:spPr>
        <p:txBody>
          <a:bodyPr/>
          <a:lstStyle/>
          <a:p>
            <a:r>
              <a:rPr lang="en-US" sz="2800" dirty="0"/>
              <a:t>DISCOVER: F/TAF Has Higher PBMC TFV-DP Levels vs F/TDF</a:t>
            </a:r>
            <a:br>
              <a:rPr lang="en-US" sz="4000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Week 4, n=324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853" y="5892152"/>
            <a:ext cx="9552295" cy="400110"/>
          </a:xfrm>
        </p:spPr>
        <p:txBody>
          <a:bodyPr wrap="none">
            <a:spAutoFit/>
          </a:bodyPr>
          <a:lstStyle/>
          <a:p>
            <a:r>
              <a:rPr lang="en-US" sz="2000" dirty="0"/>
              <a:t>Steady-state TFV-DP levels in PBMCs were 6.3-fold higher with F/TAF vs F/TDF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DB5F6-12CD-4D2D-BE8E-34EB341F4B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baseline="-25000" dirty="0" err="1"/>
              <a:t>tau</a:t>
            </a:r>
            <a:r>
              <a:rPr lang="en-US" dirty="0"/>
              <a:t>, concentration 20–28 h </a:t>
            </a:r>
            <a:r>
              <a:rPr lang="en-US" dirty="0" err="1"/>
              <a:t>postdose</a:t>
            </a:r>
            <a:r>
              <a:rPr lang="en-US" dirty="0"/>
              <a:t>. Box median, IQR, whiskers min, max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F1B49-6C98-454D-9F6D-9F7536D4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4F19062-641D-41E3-9165-377B040F1B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341630"/>
              </p:ext>
            </p:extLst>
          </p:nvPr>
        </p:nvGraphicFramePr>
        <p:xfrm>
          <a:off x="1844675" y="1181100"/>
          <a:ext cx="7878763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Prism 8" r:id="rId4" imgW="7879049" imgH="4679121" progId="Prism8.Document">
                  <p:embed/>
                </p:oleObj>
              </mc:Choice>
              <mc:Fallback>
                <p:oleObj name="Prism 8" r:id="rId4" imgW="7879049" imgH="4679121" progId="Prism8.Document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1181100"/>
                        <a:ext cx="7878763" cy="467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06EAD81F-85DC-4596-97D6-3A612F8B8B40}"/>
              </a:ext>
            </a:extLst>
          </p:cNvPr>
          <p:cNvGrpSpPr/>
          <p:nvPr/>
        </p:nvGrpSpPr>
        <p:grpSpPr>
          <a:xfrm>
            <a:off x="3368281" y="2199054"/>
            <a:ext cx="5441677" cy="1724280"/>
            <a:chOff x="3368281" y="2222500"/>
            <a:chExt cx="5441677" cy="1724280"/>
          </a:xfrm>
        </p:grpSpPr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EFE44C9E-28D9-457B-B1EE-7371F358A5B4}"/>
                </a:ext>
              </a:extLst>
            </p:cNvPr>
            <p:cNvSpPr/>
            <p:nvPr/>
          </p:nvSpPr>
          <p:spPr bwMode="auto">
            <a:xfrm flipH="1">
              <a:off x="3992295" y="2222500"/>
              <a:ext cx="167425" cy="1720490"/>
            </a:xfrm>
            <a:prstGeom prst="rightBracket">
              <a:avLst>
                <a:gd name="adj" fmla="val 0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730807-86D3-480E-9095-D696D6B16071}"/>
                </a:ext>
              </a:extLst>
            </p:cNvPr>
            <p:cNvSpPr/>
            <p:nvPr/>
          </p:nvSpPr>
          <p:spPr>
            <a:xfrm>
              <a:off x="3368281" y="2664169"/>
              <a:ext cx="1415452" cy="8371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8288" rIns="0" bIns="18288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98%</a:t>
              </a:r>
              <a:br>
                <a:rPr lang="en-US" sz="2000" b="1" dirty="0">
                  <a:solidFill>
                    <a:schemeClr val="accent1"/>
                  </a:solidFill>
                </a:rPr>
              </a:br>
              <a:r>
                <a:rPr lang="en-US" sz="1600" b="1" dirty="0">
                  <a:solidFill>
                    <a:schemeClr val="accent1"/>
                  </a:solidFill>
                </a:rPr>
                <a:t>of participants</a:t>
              </a:r>
            </a:p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&gt;EC</a:t>
              </a:r>
              <a:r>
                <a:rPr lang="en-US" sz="1600" b="1" baseline="-25000" dirty="0">
                  <a:solidFill>
                    <a:schemeClr val="accent1"/>
                  </a:solidFill>
                </a:rPr>
                <a:t>90</a:t>
              </a:r>
              <a:endParaRPr lang="en-US" sz="2000" b="1" baseline="-250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ight Bracket 18">
              <a:extLst>
                <a:ext uri="{FF2B5EF4-FFF2-40B4-BE49-F238E27FC236}">
                  <a16:creationId xmlns:a16="http://schemas.microsoft.com/office/drawing/2014/main" id="{0ECCCAAB-6DAF-41AA-B430-E7463C47CED9}"/>
                </a:ext>
              </a:extLst>
            </p:cNvPr>
            <p:cNvSpPr/>
            <p:nvPr/>
          </p:nvSpPr>
          <p:spPr bwMode="auto">
            <a:xfrm>
              <a:off x="8018520" y="2662767"/>
              <a:ext cx="167425" cy="1284013"/>
            </a:xfrm>
            <a:prstGeom prst="rightBracket">
              <a:avLst>
                <a:gd name="adj" fmla="val 0"/>
              </a:avLst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1F9E53-9CBF-4286-9408-43D3777C7374}"/>
                </a:ext>
              </a:extLst>
            </p:cNvPr>
            <p:cNvSpPr/>
            <p:nvPr/>
          </p:nvSpPr>
          <p:spPr>
            <a:xfrm>
              <a:off x="7394506" y="2886198"/>
              <a:ext cx="1415452" cy="8371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18288" rIns="0" bIns="18288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68%</a:t>
              </a:r>
            </a:p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participants</a:t>
              </a:r>
            </a:p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&gt;EC</a:t>
              </a:r>
              <a:r>
                <a:rPr lang="en-US" sz="16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90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09D40AE-1F9B-48C5-9B12-D442211A02AF}"/>
              </a:ext>
            </a:extLst>
          </p:cNvPr>
          <p:cNvSpPr/>
          <p:nvPr/>
        </p:nvSpPr>
        <p:spPr bwMode="auto">
          <a:xfrm>
            <a:off x="8553938" y="3977935"/>
            <a:ext cx="619080" cy="33855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25000"/>
              </a:spcAft>
            </a:pPr>
            <a:r>
              <a:rPr lang="en-US" sz="1600" b="1" dirty="0">
                <a:solidFill>
                  <a:srgbClr val="13A7D5"/>
                </a:solidFill>
                <a:latin typeface="Arial" charset="0"/>
              </a:rPr>
              <a:t>EC</a:t>
            </a:r>
            <a:r>
              <a:rPr lang="en-US" sz="1600" b="1" baseline="-25000" dirty="0">
                <a:solidFill>
                  <a:srgbClr val="13A7D5"/>
                </a:solidFill>
                <a:latin typeface="Arial" charset="0"/>
              </a:rPr>
              <a:t>90</a:t>
            </a:r>
            <a:endParaRPr kumimoji="0" lang="en-US" sz="1600" b="1" i="0" u="none" strike="noStrike" cap="none" normalizeH="0" dirty="0">
              <a:ln>
                <a:noFill/>
              </a:ln>
              <a:solidFill>
                <a:srgbClr val="13A7D5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4B2028-6408-48AF-BDE3-0280950B8129}"/>
              </a:ext>
            </a:extLst>
          </p:cNvPr>
          <p:cNvSpPr/>
          <p:nvPr/>
        </p:nvSpPr>
        <p:spPr bwMode="auto">
          <a:xfrm>
            <a:off x="5624798" y="3059668"/>
            <a:ext cx="569387" cy="3693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404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37D96D-021D-44B9-84C9-0A1E0E28154B}"/>
              </a:ext>
            </a:extLst>
          </p:cNvPr>
          <p:cNvSpPr/>
          <p:nvPr/>
        </p:nvSpPr>
        <p:spPr bwMode="auto">
          <a:xfrm>
            <a:off x="6108498" y="3649898"/>
            <a:ext cx="441146" cy="3693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1174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Chart 113">
            <a:extLst>
              <a:ext uri="{FF2B5EF4-FFF2-40B4-BE49-F238E27FC236}">
                <a16:creationId xmlns:a16="http://schemas.microsoft.com/office/drawing/2014/main" id="{877242CB-921E-4789-A565-C2F3781DAF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923102"/>
              </p:ext>
            </p:extLst>
          </p:nvPr>
        </p:nvGraphicFramePr>
        <p:xfrm>
          <a:off x="1997367" y="1386245"/>
          <a:ext cx="8197265" cy="353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708D208-DD6C-6946-958D-025CE55C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F/TAF Achieves EC90 More Rapidly than F/TDF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1 Study in Healthy Volunteers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4153707-B2DC-4712-81E9-27B87FA0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5107373"/>
            <a:ext cx="10565728" cy="1179087"/>
          </a:xfrm>
        </p:spPr>
        <p:txBody>
          <a:bodyPr/>
          <a:lstStyle/>
          <a:p>
            <a:r>
              <a:rPr lang="en-US" sz="2000" dirty="0"/>
              <a:t>With F/TAF, median TFV-DP concentrations exceeded EC</a:t>
            </a:r>
            <a:r>
              <a:rPr lang="en-US" sz="2000" baseline="-25000" dirty="0"/>
              <a:t>90</a:t>
            </a:r>
            <a:r>
              <a:rPr lang="en-US" sz="2000" dirty="0"/>
              <a:t> within 1-2 h, all within 4 h,</a:t>
            </a:r>
            <a:br>
              <a:rPr lang="en-US" sz="2000" dirty="0"/>
            </a:br>
            <a:r>
              <a:rPr lang="en-US" sz="2000" dirty="0"/>
              <a:t>consistent with 2 prior studies</a:t>
            </a:r>
            <a:r>
              <a:rPr lang="en-US" sz="2000" baseline="30000" dirty="0"/>
              <a:t>1-3</a:t>
            </a:r>
          </a:p>
          <a:p>
            <a:r>
              <a:rPr lang="en-US" sz="2000" dirty="0"/>
              <a:t>In contrast, 3 daily doses of F/TDF are needed to achieve EC</a:t>
            </a:r>
            <a:r>
              <a:rPr lang="en-US" sz="2000" baseline="-25000" dirty="0"/>
              <a:t>90</a:t>
            </a:r>
            <a:r>
              <a:rPr lang="en-US" sz="2000" dirty="0"/>
              <a:t> in PBMCs</a:t>
            </a:r>
            <a:r>
              <a:rPr lang="en-US" sz="2000" baseline="30000" dirty="0"/>
              <a:t>4</a:t>
            </a:r>
            <a:r>
              <a:rPr lang="en-US" sz="2000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1BB1AF-2DB5-4D3D-AFFF-4A140C7A68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EC</a:t>
            </a:r>
            <a:r>
              <a:rPr lang="it-IT" baseline="-25000" dirty="0"/>
              <a:t>90</a:t>
            </a:r>
            <a:r>
              <a:rPr lang="it-IT" dirty="0"/>
              <a:t>, 90% effective concentration.</a:t>
            </a:r>
          </a:p>
          <a:p>
            <a:r>
              <a:rPr lang="it-IT" dirty="0"/>
              <a:t>1. Schwartz JL, et al. R4P 2018.;</a:t>
            </a:r>
            <a:r>
              <a:rPr lang="en-US" dirty="0"/>
              <a:t> 2. data on file; 3. Cottrell ML, et al. J </a:t>
            </a:r>
            <a:r>
              <a:rPr lang="en-US" dirty="0" err="1"/>
              <a:t>Antimicrob</a:t>
            </a:r>
            <a:r>
              <a:rPr lang="en-US" dirty="0"/>
              <a:t> </a:t>
            </a:r>
            <a:r>
              <a:rPr lang="en-US" dirty="0" err="1"/>
              <a:t>Chemother</a:t>
            </a:r>
            <a:r>
              <a:rPr lang="en-US" dirty="0"/>
              <a:t> 2017; 4. Anderson PL, et al. CROI 2012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EE2BF0FE-DC95-4D92-8767-3493B79D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620" y="1286860"/>
            <a:ext cx="2598939" cy="3159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87" tIns="42746" rIns="85487" bIns="42746" anchor="ctr">
            <a:noAutofit/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13979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First Dose</a:t>
            </a:r>
          </a:p>
        </p:txBody>
      </p:sp>
      <p:grpSp>
        <p:nvGrpSpPr>
          <p:cNvPr id="95" name="Group 57">
            <a:extLst>
              <a:ext uri="{FF2B5EF4-FFF2-40B4-BE49-F238E27FC236}">
                <a16:creationId xmlns:a16="http://schemas.microsoft.com/office/drawing/2014/main" id="{CAAC5160-1E10-488C-8809-C51A2C39D8BD}"/>
              </a:ext>
            </a:extLst>
          </p:cNvPr>
          <p:cNvGrpSpPr>
            <a:grpSpLocks/>
          </p:cNvGrpSpPr>
          <p:nvPr/>
        </p:nvGrpSpPr>
        <p:grpSpPr bwMode="auto">
          <a:xfrm>
            <a:off x="3125677" y="1645133"/>
            <a:ext cx="826734" cy="455292"/>
            <a:chOff x="3315121" y="1407179"/>
            <a:chExt cx="826551" cy="455571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85A34D7-AEEA-4E57-A056-6D6D4FE89F7E}"/>
                </a:ext>
              </a:extLst>
            </p:cNvPr>
            <p:cNvCxnSpPr/>
            <p:nvPr/>
          </p:nvCxnSpPr>
          <p:spPr>
            <a:xfrm>
              <a:off x="3315124" y="1504183"/>
              <a:ext cx="287273" cy="0"/>
            </a:xfrm>
            <a:prstGeom prst="line">
              <a:avLst/>
            </a:prstGeom>
            <a:ln w="31750">
              <a:solidFill>
                <a:srgbClr val="00C42A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1F9D5B0-0870-4B48-B04E-1AC6CDA39141}"/>
                </a:ext>
              </a:extLst>
            </p:cNvPr>
            <p:cNvSpPr/>
            <p:nvPr/>
          </p:nvSpPr>
          <p:spPr>
            <a:xfrm>
              <a:off x="3408766" y="1454146"/>
              <a:ext cx="99990" cy="100075"/>
            </a:xfrm>
            <a:prstGeom prst="ellipse">
              <a:avLst/>
            </a:prstGeom>
            <a:solidFill>
              <a:srgbClr val="00C42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5BEBCD8-75CB-4950-AE91-2EF2AB241714}"/>
                </a:ext>
              </a:extLst>
            </p:cNvPr>
            <p:cNvCxnSpPr/>
            <p:nvPr/>
          </p:nvCxnSpPr>
          <p:spPr>
            <a:xfrm>
              <a:off x="3315121" y="1765736"/>
              <a:ext cx="287273" cy="0"/>
            </a:xfrm>
            <a:prstGeom prst="line">
              <a:avLst/>
            </a:prstGeom>
            <a:ln w="3175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BB609CC-8F27-4952-A034-7A46388FFD00}"/>
                </a:ext>
              </a:extLst>
            </p:cNvPr>
            <p:cNvSpPr/>
            <p:nvPr/>
          </p:nvSpPr>
          <p:spPr>
            <a:xfrm>
              <a:off x="3408766" y="1715698"/>
              <a:ext cx="99990" cy="100074"/>
            </a:xfrm>
            <a:prstGeom prst="ellipse">
              <a:avLst/>
            </a:prstGeom>
            <a:solidFill>
              <a:srgbClr val="7F7F7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110" name="Group 62">
              <a:extLst>
                <a:ext uri="{FF2B5EF4-FFF2-40B4-BE49-F238E27FC236}">
                  <a16:creationId xmlns:a16="http://schemas.microsoft.com/office/drawing/2014/main" id="{9E5A3AB4-D5D6-4AB7-883F-B7CD1D496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5236" y="1407179"/>
              <a:ext cx="506436" cy="455571"/>
              <a:chOff x="3990318" y="1644011"/>
              <a:chExt cx="555186" cy="499425"/>
            </a:xfrm>
          </p:grpSpPr>
          <p:sp>
            <p:nvSpPr>
              <p:cNvPr id="112" name="TextBox 63">
                <a:extLst>
                  <a:ext uri="{FF2B5EF4-FFF2-40B4-BE49-F238E27FC236}">
                    <a16:creationId xmlns:a16="http://schemas.microsoft.com/office/drawing/2014/main" id="{AA04D17B-69D4-42A0-B525-532A1C435B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0318" y="1644011"/>
                <a:ext cx="530027" cy="212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8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32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</a:rPr>
                  <a:t>F/TAF</a:t>
                </a:r>
              </a:p>
            </p:txBody>
          </p:sp>
          <p:sp>
            <p:nvSpPr>
              <p:cNvPr id="113" name="TextBox 64">
                <a:extLst>
                  <a:ext uri="{FF2B5EF4-FFF2-40B4-BE49-F238E27FC236}">
                    <a16:creationId xmlns:a16="http://schemas.microsoft.com/office/drawing/2014/main" id="{BF3D2AE6-A68E-4974-8842-D514BEBF4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0318" y="1930741"/>
                <a:ext cx="555186" cy="212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8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32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</a:rPr>
                  <a:t>F/TDF</a:t>
                </a:r>
              </a:p>
            </p:txBody>
          </p:sp>
        </p:grpSp>
      </p:grpSp>
      <p:sp>
        <p:nvSpPr>
          <p:cNvPr id="117" name="TextBox 42">
            <a:extLst>
              <a:ext uri="{FF2B5EF4-FFF2-40B4-BE49-F238E27FC236}">
                <a16:creationId xmlns:a16="http://schemas.microsoft.com/office/drawing/2014/main" id="{487BED0B-510F-4668-8CF7-892B5762ECA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2998" y="2707331"/>
            <a:ext cx="3032194" cy="5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16" tIns="45609" rIns="91216" bIns="45609" anchor="b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1400"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400"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400"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400"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b="0" dirty="0">
                <a:solidFill>
                  <a:srgbClr val="000000"/>
                </a:solidFill>
              </a:rPr>
              <a:t>Median TFV-DP Concentration, </a:t>
            </a:r>
            <a:r>
              <a:rPr lang="en-US" altLang="en-US" b="0" dirty="0" err="1">
                <a:solidFill>
                  <a:srgbClr val="000000"/>
                </a:solidFill>
              </a:rPr>
              <a:t>fmol</a:t>
            </a:r>
            <a:r>
              <a:rPr lang="en-US" altLang="en-US" b="0" dirty="0">
                <a:solidFill>
                  <a:srgbClr val="000000"/>
                </a:solidFill>
              </a:rPr>
              <a:t>/10</a:t>
            </a:r>
            <a:r>
              <a:rPr lang="en-US" altLang="en-US" b="0" baseline="30000" dirty="0">
                <a:solidFill>
                  <a:srgbClr val="000000"/>
                </a:solidFill>
              </a:rPr>
              <a:t>6</a:t>
            </a:r>
            <a:r>
              <a:rPr lang="en-US" altLang="en-US" b="0" dirty="0">
                <a:solidFill>
                  <a:srgbClr val="000000"/>
                </a:solidFill>
              </a:rPr>
              <a:t> cells (Range)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8527538-80BD-4F52-93F5-B19E3C7184A4}"/>
              </a:ext>
            </a:extLst>
          </p:cNvPr>
          <p:cNvSpPr txBox="1"/>
          <p:nvPr/>
        </p:nvSpPr>
        <p:spPr>
          <a:xfrm>
            <a:off x="9843397" y="2821951"/>
            <a:ext cx="675185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40">
              <a:lnSpc>
                <a:spcPct val="85000"/>
              </a:lnSpc>
            </a:pPr>
            <a:r>
              <a:rPr lang="en-US" sz="1800" b="1" dirty="0">
                <a:solidFill>
                  <a:srgbClr val="13A7D5"/>
                </a:solidFill>
              </a:rPr>
              <a:t>EC</a:t>
            </a:r>
            <a:r>
              <a:rPr lang="en-US" sz="1800" b="1" baseline="-25000" dirty="0">
                <a:solidFill>
                  <a:srgbClr val="13A7D5"/>
                </a:solidFill>
              </a:rPr>
              <a:t>90</a:t>
            </a:r>
            <a:endParaRPr lang="en-US" sz="1800" b="1" dirty="0">
              <a:solidFill>
                <a:srgbClr val="13A7D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2C47EC-4A42-44E5-B0BD-1BAE80C1D245}"/>
              </a:ext>
            </a:extLst>
          </p:cNvPr>
          <p:cNvSpPr/>
          <p:nvPr/>
        </p:nvSpPr>
        <p:spPr bwMode="auto">
          <a:xfrm>
            <a:off x="5329198" y="4558707"/>
            <a:ext cx="3822786" cy="3949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endParaRPr kumimoji="0" lang="en-US" sz="1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76E2439-B916-40B2-93B2-7EEA746518A5}"/>
              </a:ext>
            </a:extLst>
          </p:cNvPr>
          <p:cNvSpPr/>
          <p:nvPr/>
        </p:nvSpPr>
        <p:spPr bwMode="auto">
          <a:xfrm>
            <a:off x="4321374" y="4558707"/>
            <a:ext cx="256346" cy="3949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tabLst/>
            </a:pPr>
            <a:endParaRPr kumimoji="0" lang="en-US" sz="1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5D7355B-59A1-4B06-88AF-586A08C7CE9A}"/>
              </a:ext>
            </a:extLst>
          </p:cNvPr>
          <p:cNvSpPr txBox="1"/>
          <p:nvPr/>
        </p:nvSpPr>
        <p:spPr>
          <a:xfrm>
            <a:off x="6049411" y="4861513"/>
            <a:ext cx="546625" cy="2215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9FE3B-8503-4B26-9D12-49CCBE15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4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1" y="167642"/>
            <a:ext cx="10565727" cy="787400"/>
          </a:xfrm>
        </p:spPr>
        <p:txBody>
          <a:bodyPr/>
          <a:lstStyle/>
          <a:p>
            <a:r>
              <a:rPr lang="en-US" dirty="0"/>
              <a:t>F/TAF has a Longer Duration &gt; EC</a:t>
            </a:r>
            <a:r>
              <a:rPr lang="en-US" baseline="-25000" dirty="0"/>
              <a:t>90</a:t>
            </a:r>
            <a:r>
              <a:rPr lang="en-US" dirty="0"/>
              <a:t> After Last Dose</a:t>
            </a:r>
            <a:br>
              <a:rPr lang="en-US" sz="2800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 Based on Observed TFV-DP at Steady State</a:t>
            </a:r>
            <a:endParaRPr lang="en-US" sz="2400" strike="sngStrik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76AB4B-D26E-4581-9E70-1C6C29F4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5711649"/>
            <a:ext cx="10565728" cy="647390"/>
          </a:xfrm>
        </p:spPr>
        <p:txBody>
          <a:bodyPr/>
          <a:lstStyle/>
          <a:p>
            <a:r>
              <a:rPr lang="en-US" sz="1600" dirty="0"/>
              <a:t>At steady state, after the last dose, F/TAF would provide TFV-DP levels in PBMCs above EC</a:t>
            </a:r>
            <a:r>
              <a:rPr lang="en-US" sz="1600" baseline="-25000" dirty="0"/>
              <a:t>90</a:t>
            </a:r>
            <a:r>
              <a:rPr lang="en-US" sz="1600" dirty="0"/>
              <a:t> for 16 days compared to 10 days with F/TDF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2802" y="6248400"/>
            <a:ext cx="9546135" cy="457200"/>
          </a:xfrm>
        </p:spPr>
        <p:txBody>
          <a:bodyPr/>
          <a:lstStyle/>
          <a:p>
            <a:r>
              <a:rPr lang="en-US" dirty="0"/>
              <a:t>Shading represents 5</a:t>
            </a:r>
            <a:r>
              <a:rPr lang="en-US" baseline="30000" dirty="0"/>
              <a:t>th</a:t>
            </a:r>
            <a:r>
              <a:rPr lang="en-US" dirty="0"/>
              <a:t>–95</a:t>
            </a:r>
            <a:r>
              <a:rPr lang="en-US" baseline="30000" dirty="0"/>
              <a:t>th</a:t>
            </a:r>
            <a:r>
              <a:rPr lang="en-US" dirty="0"/>
              <a:t> percentiles. 1. Anderson PL, et al. CROI 2012; 2. Custodio J, et al. EACS 2017; 3. Custodio J, et al. ASM 2016; 4. Hawkins J </a:t>
            </a:r>
            <a:r>
              <a:rPr lang="en-US" dirty="0" err="1"/>
              <a:t>Acquir</a:t>
            </a:r>
            <a:r>
              <a:rPr lang="en-US" dirty="0"/>
              <a:t> Immune </a:t>
            </a:r>
            <a:r>
              <a:rPr lang="en-US" dirty="0" err="1"/>
              <a:t>Defic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 2005;39:406-11.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B2C4C6F7-4690-4705-98A9-EF74AB8E6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87457"/>
              </p:ext>
            </p:extLst>
          </p:nvPr>
        </p:nvGraphicFramePr>
        <p:xfrm>
          <a:off x="6089968" y="1162204"/>
          <a:ext cx="5857875" cy="431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0" name="Prism 8" r:id="rId4" imgW="3907472" imgH="2874616" progId="Prism8.Document">
                  <p:embed/>
                </p:oleObj>
              </mc:Choice>
              <mc:Fallback>
                <p:oleObj name="Prism 8" r:id="rId4" imgW="3907472" imgH="2874616" progId="Prism8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968" y="1162204"/>
                        <a:ext cx="5857875" cy="431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8483E60-0478-48B1-A9BC-0B738DEF4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61907"/>
              </p:ext>
            </p:extLst>
          </p:nvPr>
        </p:nvGraphicFramePr>
        <p:xfrm>
          <a:off x="840886" y="1160616"/>
          <a:ext cx="5859463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1" name="Prism 8" r:id="rId6" imgW="3907472" imgH="2874616" progId="Prism8.Document">
                  <p:embed/>
                </p:oleObj>
              </mc:Choice>
              <mc:Fallback>
                <p:oleObj name="Prism 8" r:id="rId6" imgW="3907472" imgH="2874616" progId="Prism8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86" y="1160616"/>
                        <a:ext cx="5859463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8986FE2D-7302-4E19-8BFD-7DA39741BF52}"/>
              </a:ext>
            </a:extLst>
          </p:cNvPr>
          <p:cNvSpPr/>
          <p:nvPr/>
        </p:nvSpPr>
        <p:spPr>
          <a:xfrm>
            <a:off x="2893597" y="1218500"/>
            <a:ext cx="2400300" cy="394099"/>
          </a:xfrm>
          <a:prstGeom prst="rect">
            <a:avLst/>
          </a:prstGeom>
        </p:spPr>
        <p:txBody>
          <a:bodyPr wrap="square" lIns="85483" tIns="42744" rIns="85483" bIns="42744">
            <a:spAutoFit/>
          </a:bodyPr>
          <a:lstStyle/>
          <a:p>
            <a:pPr algn="ctr" defTabSz="854855"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F/TAF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E6B84C-3543-43CD-8A7B-D8C783E910A2}"/>
              </a:ext>
            </a:extLst>
          </p:cNvPr>
          <p:cNvSpPr/>
          <p:nvPr/>
        </p:nvSpPr>
        <p:spPr>
          <a:xfrm>
            <a:off x="7833017" y="1218500"/>
            <a:ext cx="2400300" cy="394099"/>
          </a:xfrm>
          <a:prstGeom prst="rect">
            <a:avLst/>
          </a:prstGeom>
        </p:spPr>
        <p:txBody>
          <a:bodyPr wrap="square" lIns="85483" tIns="42744" rIns="85483" bIns="42744">
            <a:spAutoFit/>
          </a:bodyPr>
          <a:lstStyle/>
          <a:p>
            <a:pPr algn="ctr" defTabSz="854855">
              <a:defRPr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F/TDF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48169-7830-4F9C-ABD1-754A112671C8}"/>
              </a:ext>
            </a:extLst>
          </p:cNvPr>
          <p:cNvGrpSpPr/>
          <p:nvPr/>
        </p:nvGrpSpPr>
        <p:grpSpPr>
          <a:xfrm>
            <a:off x="7052857" y="4401052"/>
            <a:ext cx="1389890" cy="332544"/>
            <a:chOff x="7207738" y="3852673"/>
            <a:chExt cx="1126319" cy="332544"/>
          </a:xfrm>
        </p:grpSpPr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D996DA0B-F984-4BF7-8060-0D2D1F2C7BCE}"/>
                </a:ext>
              </a:extLst>
            </p:cNvPr>
            <p:cNvCxnSpPr>
              <a:cxnSpLocks/>
            </p:cNvCxnSpPr>
            <p:nvPr/>
          </p:nvCxnSpPr>
          <p:spPr>
            <a:xfrm>
              <a:off x="7207738" y="4177183"/>
              <a:ext cx="112631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CF2113B-5747-4FBF-8BE7-289A8E9C82A1}"/>
                </a:ext>
              </a:extLst>
            </p:cNvPr>
            <p:cNvSpPr txBox="1"/>
            <p:nvPr/>
          </p:nvSpPr>
          <p:spPr>
            <a:xfrm>
              <a:off x="7308675" y="3852673"/>
              <a:ext cx="924444" cy="332544"/>
            </a:xfrm>
            <a:prstGeom prst="rect">
              <a:avLst/>
            </a:prstGeom>
            <a:noFill/>
          </p:spPr>
          <p:txBody>
            <a:bodyPr wrap="none" lIns="85483" tIns="42744" rIns="85483" bIns="42744" rtlCol="0">
              <a:spAutoFit/>
            </a:bodyPr>
            <a:lstStyle/>
            <a:p>
              <a:pPr algn="ctr" defTabSz="854855"/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10 days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57107B4F-0B15-4509-9209-781A5028B810}"/>
              </a:ext>
            </a:extLst>
          </p:cNvPr>
          <p:cNvSpPr txBox="1"/>
          <p:nvPr/>
        </p:nvSpPr>
        <p:spPr>
          <a:xfrm rot="16200000">
            <a:off x="-673105" y="3087767"/>
            <a:ext cx="2987637" cy="332544"/>
          </a:xfrm>
          <a:prstGeom prst="rect">
            <a:avLst/>
          </a:prstGeom>
          <a:noFill/>
        </p:spPr>
        <p:txBody>
          <a:bodyPr wrap="none" lIns="85483" tIns="42744" rIns="85483" bIns="42744" rtlCol="0">
            <a:spAutoFit/>
          </a:bodyPr>
          <a:lstStyle/>
          <a:p>
            <a:pPr algn="ctr" defTabSz="854855"/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Median TFV-DP,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fmol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/10</a:t>
            </a:r>
            <a:r>
              <a:rPr lang="en-US" sz="1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cells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CB839B8-9226-43C5-BCCA-89A220317D6B}"/>
              </a:ext>
            </a:extLst>
          </p:cNvPr>
          <p:cNvSpPr txBox="1"/>
          <p:nvPr/>
        </p:nvSpPr>
        <p:spPr>
          <a:xfrm>
            <a:off x="2785551" y="5307348"/>
            <a:ext cx="2088225" cy="332544"/>
          </a:xfrm>
          <a:prstGeom prst="rect">
            <a:avLst/>
          </a:prstGeom>
          <a:noFill/>
        </p:spPr>
        <p:txBody>
          <a:bodyPr wrap="none" lIns="85483" tIns="42744" rIns="85483" bIns="42744" rtlCol="0">
            <a:spAutoFit/>
          </a:bodyPr>
          <a:lstStyle/>
          <a:p>
            <a:pPr algn="ctr" defTabSz="854855"/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Days Post Last Dose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69922E-F926-46FA-A9B3-9494A8CD48CA}"/>
              </a:ext>
            </a:extLst>
          </p:cNvPr>
          <p:cNvGrpSpPr/>
          <p:nvPr/>
        </p:nvGrpSpPr>
        <p:grpSpPr>
          <a:xfrm>
            <a:off x="1800569" y="4401052"/>
            <a:ext cx="2198458" cy="332544"/>
            <a:chOff x="2202693" y="3852673"/>
            <a:chExt cx="1914382" cy="332544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A82F6E8-FB16-4EF6-8F4F-0C51626D9E19}"/>
                </a:ext>
              </a:extLst>
            </p:cNvPr>
            <p:cNvSpPr txBox="1"/>
            <p:nvPr/>
          </p:nvSpPr>
          <p:spPr>
            <a:xfrm>
              <a:off x="2697662" y="3852673"/>
              <a:ext cx="924444" cy="332544"/>
            </a:xfrm>
            <a:prstGeom prst="rect">
              <a:avLst/>
            </a:prstGeom>
            <a:noFill/>
          </p:spPr>
          <p:txBody>
            <a:bodyPr wrap="none" lIns="85483" tIns="42744" rIns="85483" bIns="42744" rtlCol="0">
              <a:spAutoFit/>
            </a:bodyPr>
            <a:lstStyle/>
            <a:p>
              <a:pPr algn="ctr" defTabSz="854855"/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16 days</a:t>
              </a:r>
            </a:p>
          </p:txBody>
        </p: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22C4C3FB-C7C3-491E-BDB3-559B9A406E6B}"/>
                </a:ext>
              </a:extLst>
            </p:cNvPr>
            <p:cNvCxnSpPr>
              <a:cxnSpLocks/>
            </p:cNvCxnSpPr>
            <p:nvPr/>
          </p:nvCxnSpPr>
          <p:spPr>
            <a:xfrm>
              <a:off x="2202693" y="4177183"/>
              <a:ext cx="19143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4F84BC6-65E6-4BE6-9B14-EFFF96E1C3B1}"/>
              </a:ext>
            </a:extLst>
          </p:cNvPr>
          <p:cNvCxnSpPr>
            <a:cxnSpLocks/>
          </p:cNvCxnSpPr>
          <p:nvPr/>
        </p:nvCxnSpPr>
        <p:spPr>
          <a:xfrm>
            <a:off x="4104623" y="3564890"/>
            <a:ext cx="0" cy="1378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77055BBF-9FFE-4607-8C7B-0614D0F2EA2C}"/>
              </a:ext>
            </a:extLst>
          </p:cNvPr>
          <p:cNvSpPr txBox="1"/>
          <p:nvPr/>
        </p:nvSpPr>
        <p:spPr>
          <a:xfrm>
            <a:off x="8058905" y="5307348"/>
            <a:ext cx="2088225" cy="332544"/>
          </a:xfrm>
          <a:prstGeom prst="rect">
            <a:avLst/>
          </a:prstGeom>
          <a:noFill/>
        </p:spPr>
        <p:txBody>
          <a:bodyPr wrap="none" lIns="85483" tIns="42744" rIns="85483" bIns="42744" rtlCol="0">
            <a:spAutoFit/>
          </a:bodyPr>
          <a:lstStyle/>
          <a:p>
            <a:pPr algn="ctr" defTabSz="854855"/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Days Post Last Dose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0475A8-4CAB-40F0-B30A-15610EF40ABF}"/>
              </a:ext>
            </a:extLst>
          </p:cNvPr>
          <p:cNvCxnSpPr>
            <a:cxnSpLocks/>
          </p:cNvCxnSpPr>
          <p:nvPr/>
        </p:nvCxnSpPr>
        <p:spPr>
          <a:xfrm>
            <a:off x="8531177" y="3564890"/>
            <a:ext cx="0" cy="1378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6D1B67-E743-4BCE-8E18-F275A77AC37D}"/>
              </a:ext>
            </a:extLst>
          </p:cNvPr>
          <p:cNvSpPr txBox="1"/>
          <p:nvPr/>
        </p:nvSpPr>
        <p:spPr>
          <a:xfrm>
            <a:off x="5493327" y="3254039"/>
            <a:ext cx="607050" cy="295611"/>
          </a:xfrm>
          <a:prstGeom prst="rect">
            <a:avLst/>
          </a:prstGeom>
          <a:noFill/>
        </p:spPr>
        <p:txBody>
          <a:bodyPr wrap="none" lIns="85483" tIns="42744" rIns="85483" bIns="42744" rtlCol="0">
            <a:spAutoFit/>
          </a:bodyPr>
          <a:lstStyle/>
          <a:p>
            <a:pPr algn="r" defTabSz="1219140">
              <a:lnSpc>
                <a:spcPct val="85000"/>
              </a:lnSpc>
            </a:pPr>
            <a:r>
              <a:rPr lang="en-US" sz="1600" b="1" dirty="0">
                <a:solidFill>
                  <a:srgbClr val="13A7D5"/>
                </a:solidFill>
              </a:rPr>
              <a:t>EC</a:t>
            </a:r>
            <a:r>
              <a:rPr lang="en-US" sz="1600" b="1" baseline="-25000" dirty="0">
                <a:solidFill>
                  <a:srgbClr val="13A7D5"/>
                </a:solidFill>
              </a:rPr>
              <a:t>90</a:t>
            </a:r>
            <a:endParaRPr lang="en-US" sz="1600" b="1" dirty="0">
              <a:solidFill>
                <a:srgbClr val="13A7D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6625FA-1470-46B6-A7E0-AD8D332C0D6A}"/>
              </a:ext>
            </a:extLst>
          </p:cNvPr>
          <p:cNvSpPr txBox="1"/>
          <p:nvPr/>
        </p:nvSpPr>
        <p:spPr>
          <a:xfrm>
            <a:off x="10794924" y="3254039"/>
            <a:ext cx="607050" cy="295611"/>
          </a:xfrm>
          <a:prstGeom prst="rect">
            <a:avLst/>
          </a:prstGeom>
          <a:noFill/>
        </p:spPr>
        <p:txBody>
          <a:bodyPr wrap="none" lIns="85483" tIns="42744" rIns="85483" bIns="42744" rtlCol="0">
            <a:spAutoFit/>
          </a:bodyPr>
          <a:lstStyle/>
          <a:p>
            <a:pPr algn="r" defTabSz="1219140">
              <a:lnSpc>
                <a:spcPct val="85000"/>
              </a:lnSpc>
            </a:pPr>
            <a:r>
              <a:rPr lang="en-US" sz="1600" b="1" dirty="0">
                <a:solidFill>
                  <a:srgbClr val="13A7D5"/>
                </a:solidFill>
              </a:rPr>
              <a:t>EC</a:t>
            </a:r>
            <a:r>
              <a:rPr lang="en-US" sz="1600" b="1" baseline="-25000" dirty="0">
                <a:solidFill>
                  <a:srgbClr val="13A7D5"/>
                </a:solidFill>
              </a:rPr>
              <a:t>90</a:t>
            </a:r>
            <a:endParaRPr lang="en-US" sz="1600" b="1" dirty="0">
              <a:solidFill>
                <a:srgbClr val="13A7D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57ED9-1C50-4B1B-B3EF-AFB1AE91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86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000" dirty="0"/>
              <a:t>Conclusions: F/TAF Has a More Rapid Onset and Longer Sustained Duration of Protection than F/TDF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83323"/>
            <a:ext cx="10921999" cy="471267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2200" dirty="0"/>
              <a:t>Noninferiority of F/TAF to F/TDF was established by the lower HIV incidence of F/TAF compared with F/TDF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200" dirty="0"/>
              <a:t> </a:t>
            </a:r>
            <a:r>
              <a:rPr lang="en-US" sz="2000" dirty="0"/>
              <a:t>Risk behavior, STIs, and Adherence were similar between arms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2200" dirty="0"/>
              <a:t>HIV prevention efficacy PK parameters differed between F/TAF vs F/TDF: 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000" dirty="0"/>
              <a:t>TFV-DP levels in PBMCS were 6.3 fold higher with F/TAF vs F/TDF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000" dirty="0"/>
              <a:t>98% in the F/TAF arm are above EC</a:t>
            </a:r>
            <a:r>
              <a:rPr lang="en-US" sz="2000" baseline="-25000" dirty="0"/>
              <a:t>90</a:t>
            </a:r>
            <a:r>
              <a:rPr lang="en-US" sz="2000" dirty="0"/>
              <a:t> compared with 68% in F/TDF arm 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000" dirty="0"/>
              <a:t>F/TAF achieved EC</a:t>
            </a:r>
            <a:r>
              <a:rPr lang="en-US" sz="2000" baseline="-25000" dirty="0"/>
              <a:t>90</a:t>
            </a:r>
            <a:r>
              <a:rPr lang="en-US" sz="2000" dirty="0"/>
              <a:t> within 1–2 </a:t>
            </a:r>
            <a:r>
              <a:rPr lang="en-US" sz="2000" dirty="0" err="1"/>
              <a:t>hrs</a:t>
            </a:r>
            <a:r>
              <a:rPr lang="en-US" sz="2000" dirty="0"/>
              <a:t> of first dose vs 3 days of daily doses of F/TDF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000" dirty="0"/>
              <a:t>F/TAF expected to remain above EC</a:t>
            </a:r>
            <a:r>
              <a:rPr lang="en-US" sz="2000" baseline="-25000" dirty="0"/>
              <a:t>90</a:t>
            </a:r>
            <a:r>
              <a:rPr lang="en-US" sz="2000" dirty="0"/>
              <a:t> for 16 days vs 10 days for F/TDF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2200" dirty="0"/>
              <a:t>The more rapid onset and longer duration of protection may be the most probable explanation for the higher prevention efficacy of F/TAF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2200" dirty="0"/>
              <a:t>F/TAF is a safer, potentially more efficacious option than F/TDF for prevention of HIV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6CCFB-5358-4926-8941-0EE2C09D4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685BE-EDAC-45FC-882B-2421342C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2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A577-56F6-F74C-B7C4-6252ED39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C06D-E468-43AA-8697-C0ABA70C95D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1" name="Content Placeholder 3">
            <a:extLst>
              <a:ext uri="{FF2B5EF4-FFF2-40B4-BE49-F238E27FC236}">
                <a16:creationId xmlns:a16="http://schemas.microsoft.com/office/drawing/2014/main" id="{D12A7B0C-1191-496A-B99F-D6B6131A9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523047"/>
              </p:ext>
            </p:extLst>
          </p:nvPr>
        </p:nvGraphicFramePr>
        <p:xfrm>
          <a:off x="764641" y="2753156"/>
          <a:ext cx="10662718" cy="352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5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61177573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122768790"/>
                    </a:ext>
                  </a:extLst>
                </a:gridCol>
              </a:tblGrid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AUSTRIA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ITALY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 Haas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Antinori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Apea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Asmuth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Dinges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Hosek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Ramgopal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Rieger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J-M Molina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Lazzarin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Clarke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Avery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Doblecki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-Lewis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Iandorio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Rashbaum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Philibert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Dosekun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Benson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Donovan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LaMarca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 Richmond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 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Pialoux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 Gilson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Berhe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Lucasti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PJ Ruane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Brunetta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Kegg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Brar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Gallant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Mannheimer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Salazar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JJ de Wet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Leen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Brinson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Gladstein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Martorell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Scarsella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Trottier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 Jessen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Nwokolo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Burack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 Grant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Markowitz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Scott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Szabo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Knecht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 Post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Campbell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Grossberg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Mayer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Shalit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72241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Tremblay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Krznaric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Crespo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Reeves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Cespedes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Halperin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Mills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JL Stephens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84596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Spinner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del Romero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Gerrero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Schembri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Coleman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WD Hardy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Morris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Thompson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Podzamczer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Taylor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Creticos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 Hare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Mounzer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Voskuhl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Gerstoft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IRELAND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Crofoot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Hassler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Ogbuagu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 Wade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Kronborg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Bergin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 Cruickshank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Hengel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Osiyemi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Wohl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Larsen 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Mallon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Daar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Henry 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Workowski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84810"/>
                  </a:ext>
                </a:extLst>
              </a:tr>
              <a:tr h="220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 Larsen</a:t>
                      </a:r>
                    </a:p>
                  </a:txBody>
                  <a:tcPr marL="45720" marR="45720" marT="9144" marB="9144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DeJesus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Hodge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Phoenix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Young</a:t>
                      </a:r>
                    </a:p>
                  </a:txBody>
                  <a:tcPr marL="45720" marR="45720" marT="9144" marB="9144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0069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13D2B55-F183-4C3B-B191-09D14B2C2969}"/>
              </a:ext>
            </a:extLst>
          </p:cNvPr>
          <p:cNvGrpSpPr/>
          <p:nvPr/>
        </p:nvGrpSpPr>
        <p:grpSpPr>
          <a:xfrm>
            <a:off x="9334766" y="1407237"/>
            <a:ext cx="1109272" cy="537134"/>
            <a:chOff x="9216921" y="1247862"/>
            <a:chExt cx="1344962" cy="65126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65148A3-B012-4272-989D-D8C258DD0CBA}"/>
                </a:ext>
              </a:extLst>
            </p:cNvPr>
            <p:cNvGrpSpPr/>
            <p:nvPr/>
          </p:nvGrpSpPr>
          <p:grpSpPr>
            <a:xfrm>
              <a:off x="9216921" y="1247862"/>
              <a:ext cx="657740" cy="651261"/>
              <a:chOff x="6431050" y="1899228"/>
              <a:chExt cx="496077" cy="49118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03" name="Freeform 42">
                <a:extLst>
                  <a:ext uri="{FF2B5EF4-FFF2-40B4-BE49-F238E27FC236}">
                    <a16:creationId xmlns:a16="http://schemas.microsoft.com/office/drawing/2014/main" id="{981AEE13-10A4-4C12-AD6B-11BC9CCF0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04" name="Freeform 297">
                <a:extLst>
                  <a:ext uri="{FF2B5EF4-FFF2-40B4-BE49-F238E27FC236}">
                    <a16:creationId xmlns:a16="http://schemas.microsoft.com/office/drawing/2014/main" id="{114E8783-C811-42A2-9748-F23E5455B7C1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18BF060-7478-47F3-AA75-2ECD2B41B9AB}"/>
                </a:ext>
              </a:extLst>
            </p:cNvPr>
            <p:cNvGrpSpPr/>
            <p:nvPr/>
          </p:nvGrpSpPr>
          <p:grpSpPr>
            <a:xfrm>
              <a:off x="9445995" y="1247862"/>
              <a:ext cx="657740" cy="651261"/>
              <a:chOff x="6431050" y="1899228"/>
              <a:chExt cx="496077" cy="49118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1" name="Freeform 42">
                <a:extLst>
                  <a:ext uri="{FF2B5EF4-FFF2-40B4-BE49-F238E27FC236}">
                    <a16:creationId xmlns:a16="http://schemas.microsoft.com/office/drawing/2014/main" id="{4F5E51D0-9493-48CB-920C-0734CCD0F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02" name="Freeform 300">
                <a:extLst>
                  <a:ext uri="{FF2B5EF4-FFF2-40B4-BE49-F238E27FC236}">
                    <a16:creationId xmlns:a16="http://schemas.microsoft.com/office/drawing/2014/main" id="{CFCD1D1D-3894-4FBD-8B01-C541D8E89004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9B56693-E82C-4C3D-8823-8A9228498C1B}"/>
                </a:ext>
              </a:extLst>
            </p:cNvPr>
            <p:cNvGrpSpPr/>
            <p:nvPr/>
          </p:nvGrpSpPr>
          <p:grpSpPr>
            <a:xfrm>
              <a:off x="9675069" y="1247862"/>
              <a:ext cx="657740" cy="651261"/>
              <a:chOff x="6431050" y="1899228"/>
              <a:chExt cx="496077" cy="491187"/>
            </a:xfrm>
            <a:solidFill>
              <a:schemeClr val="accent4"/>
            </a:solidFill>
          </p:grpSpPr>
          <p:sp>
            <p:nvSpPr>
              <p:cNvPr id="99" name="Freeform 42">
                <a:extLst>
                  <a:ext uri="{FF2B5EF4-FFF2-40B4-BE49-F238E27FC236}">
                    <a16:creationId xmlns:a16="http://schemas.microsoft.com/office/drawing/2014/main" id="{87C8C791-0833-4C39-A47A-1DEDFB8D6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00" name="Freeform 316">
                <a:extLst>
                  <a:ext uri="{FF2B5EF4-FFF2-40B4-BE49-F238E27FC236}">
                    <a16:creationId xmlns:a16="http://schemas.microsoft.com/office/drawing/2014/main" id="{FC44C245-A5CA-408C-A6CF-E2DA1B4336F3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E5E05CB-EB33-4F0F-8849-61202F6F1237}"/>
                </a:ext>
              </a:extLst>
            </p:cNvPr>
            <p:cNvGrpSpPr/>
            <p:nvPr/>
          </p:nvGrpSpPr>
          <p:grpSpPr>
            <a:xfrm>
              <a:off x="9904143" y="1247862"/>
              <a:ext cx="657740" cy="651261"/>
              <a:chOff x="6431050" y="1899228"/>
              <a:chExt cx="496077" cy="491187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97" name="Freeform 42">
                <a:extLst>
                  <a:ext uri="{FF2B5EF4-FFF2-40B4-BE49-F238E27FC236}">
                    <a16:creationId xmlns:a16="http://schemas.microsoft.com/office/drawing/2014/main" id="{3DD44B09-FD88-4CCD-9AE8-21D7590F2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98" name="Freeform 291">
                <a:extLst>
                  <a:ext uri="{FF2B5EF4-FFF2-40B4-BE49-F238E27FC236}">
                    <a16:creationId xmlns:a16="http://schemas.microsoft.com/office/drawing/2014/main" id="{DF78148E-DA27-40F0-9073-CA1A9BC9EFCA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B638D07C-3EA0-491D-BD3A-5119B812EB16}"/>
              </a:ext>
            </a:extLst>
          </p:cNvPr>
          <p:cNvSpPr txBox="1">
            <a:spLocks/>
          </p:cNvSpPr>
          <p:nvPr/>
        </p:nvSpPr>
        <p:spPr>
          <a:xfrm>
            <a:off x="8966865" y="1853835"/>
            <a:ext cx="1874556" cy="738664"/>
          </a:xfrm>
          <a:prstGeom prst="rect">
            <a:avLst/>
          </a:prstGeom>
          <a:noFill/>
        </p:spPr>
        <p:txBody>
          <a:bodyPr vert="horz" wrap="square" lIns="91440" tIns="91440" rIns="91440" bIns="91440" rtlCol="0" anchor="b">
            <a:sp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07" indent="-228594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96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90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85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879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473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067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chemeClr val="accent4"/>
                </a:solidFill>
              </a:rPr>
              <a:t>Community advisors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8AAB64B-CCA7-40F7-B878-C108E4717882}"/>
              </a:ext>
            </a:extLst>
          </p:cNvPr>
          <p:cNvGrpSpPr/>
          <p:nvPr/>
        </p:nvGrpSpPr>
        <p:grpSpPr>
          <a:xfrm>
            <a:off x="5537523" y="1407237"/>
            <a:ext cx="1109272" cy="537134"/>
            <a:chOff x="4431579" y="2079738"/>
            <a:chExt cx="3333025" cy="1613926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28E7D40-093B-4E7D-94C2-5829C8953217}"/>
                </a:ext>
              </a:extLst>
            </p:cNvPr>
            <p:cNvGrpSpPr/>
            <p:nvPr/>
          </p:nvGrpSpPr>
          <p:grpSpPr>
            <a:xfrm>
              <a:off x="4431579" y="2079738"/>
              <a:ext cx="1629983" cy="1613926"/>
              <a:chOff x="6431050" y="1899228"/>
              <a:chExt cx="496077" cy="491187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16" name="Freeform 42">
                <a:extLst>
                  <a:ext uri="{FF2B5EF4-FFF2-40B4-BE49-F238E27FC236}">
                    <a16:creationId xmlns:a16="http://schemas.microsoft.com/office/drawing/2014/main" id="{9E551590-0E3E-4E91-BB93-D187517EA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17" name="Freeform 297">
                <a:extLst>
                  <a:ext uri="{FF2B5EF4-FFF2-40B4-BE49-F238E27FC236}">
                    <a16:creationId xmlns:a16="http://schemas.microsoft.com/office/drawing/2014/main" id="{5FE41767-4DAF-4884-AF44-FEB8D7111F21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5AD547E-AB18-48A6-8A2E-6390DAFF4537}"/>
                </a:ext>
              </a:extLst>
            </p:cNvPr>
            <p:cNvGrpSpPr/>
            <p:nvPr/>
          </p:nvGrpSpPr>
          <p:grpSpPr>
            <a:xfrm>
              <a:off x="4999261" y="2079738"/>
              <a:ext cx="1629983" cy="1613926"/>
              <a:chOff x="6431050" y="1899228"/>
              <a:chExt cx="496077" cy="491187"/>
            </a:xfrm>
            <a:solidFill>
              <a:schemeClr val="accent3"/>
            </a:solidFill>
          </p:grpSpPr>
          <p:sp>
            <p:nvSpPr>
              <p:cNvPr id="114" name="Freeform 42">
                <a:extLst>
                  <a:ext uri="{FF2B5EF4-FFF2-40B4-BE49-F238E27FC236}">
                    <a16:creationId xmlns:a16="http://schemas.microsoft.com/office/drawing/2014/main" id="{603C72D7-E160-4356-B136-33D41B12D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15" name="Freeform 300">
                <a:extLst>
                  <a:ext uri="{FF2B5EF4-FFF2-40B4-BE49-F238E27FC236}">
                    <a16:creationId xmlns:a16="http://schemas.microsoft.com/office/drawing/2014/main" id="{B5B676AC-C65B-46CA-8F3A-8F04F821D63B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BA19C0A-1918-4391-B23E-DCC1CAD9651D}"/>
                </a:ext>
              </a:extLst>
            </p:cNvPr>
            <p:cNvGrpSpPr/>
            <p:nvPr/>
          </p:nvGrpSpPr>
          <p:grpSpPr>
            <a:xfrm>
              <a:off x="5566942" y="2079738"/>
              <a:ext cx="1629983" cy="1613926"/>
              <a:chOff x="6431050" y="1899228"/>
              <a:chExt cx="496077" cy="49118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12" name="Freeform 42">
                <a:extLst>
                  <a:ext uri="{FF2B5EF4-FFF2-40B4-BE49-F238E27FC236}">
                    <a16:creationId xmlns:a16="http://schemas.microsoft.com/office/drawing/2014/main" id="{238BC11F-B84A-405A-875D-D5F98853A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13" name="Freeform 316">
                <a:extLst>
                  <a:ext uri="{FF2B5EF4-FFF2-40B4-BE49-F238E27FC236}">
                    <a16:creationId xmlns:a16="http://schemas.microsoft.com/office/drawing/2014/main" id="{03C81AEF-BC91-47BB-9934-10AA25E1DC68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D685840-4FE3-46F0-B19B-C24D113D52A2}"/>
                </a:ext>
              </a:extLst>
            </p:cNvPr>
            <p:cNvGrpSpPr/>
            <p:nvPr/>
          </p:nvGrpSpPr>
          <p:grpSpPr>
            <a:xfrm>
              <a:off x="6134621" y="2079738"/>
              <a:ext cx="1629983" cy="1613926"/>
              <a:chOff x="6431050" y="1899228"/>
              <a:chExt cx="496077" cy="491187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10" name="Freeform 42">
                <a:extLst>
                  <a:ext uri="{FF2B5EF4-FFF2-40B4-BE49-F238E27FC236}">
                    <a16:creationId xmlns:a16="http://schemas.microsoft.com/office/drawing/2014/main" id="{A75C6BD1-A2CB-47D2-BD5C-306B636F9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069" y="1899228"/>
                <a:ext cx="240037" cy="241172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 charset="0"/>
                </a:endParaRPr>
              </a:p>
            </p:txBody>
          </p:sp>
          <p:sp>
            <p:nvSpPr>
              <p:cNvPr id="111" name="Freeform 291">
                <a:extLst>
                  <a:ext uri="{FF2B5EF4-FFF2-40B4-BE49-F238E27FC236}">
                    <a16:creationId xmlns:a16="http://schemas.microsoft.com/office/drawing/2014/main" id="{C581BA0B-7F50-491E-8A3B-C10BC587649B}"/>
                  </a:ext>
                </a:extLst>
              </p:cNvPr>
              <p:cNvSpPr/>
              <p:nvPr/>
            </p:nvSpPr>
            <p:spPr>
              <a:xfrm flipV="1">
                <a:off x="6431050" y="2160709"/>
                <a:ext cx="496077" cy="229706"/>
              </a:xfrm>
              <a:custGeom>
                <a:avLst/>
                <a:gdLst>
                  <a:gd name="connsiteX0" fmla="*/ 96015 w 496077"/>
                  <a:gd name="connsiteY0" fmla="*/ 229706 h 229706"/>
                  <a:gd name="connsiteX1" fmla="*/ 400062 w 496077"/>
                  <a:gd name="connsiteY1" fmla="*/ 229706 h 229706"/>
                  <a:gd name="connsiteX2" fmla="*/ 496077 w 496077"/>
                  <a:gd name="connsiteY2" fmla="*/ 138044 h 229706"/>
                  <a:gd name="connsiteX3" fmla="*/ 496077 w 496077"/>
                  <a:gd name="connsiteY3" fmla="*/ 0 h 229706"/>
                  <a:gd name="connsiteX4" fmla="*/ 389394 w 496077"/>
                  <a:gd name="connsiteY4" fmla="*/ 0 h 229706"/>
                  <a:gd name="connsiteX5" fmla="*/ 389394 w 496077"/>
                  <a:gd name="connsiteY5" fmla="*/ 92214 h 229706"/>
                  <a:gd name="connsiteX6" fmla="*/ 389394 w 496077"/>
                  <a:gd name="connsiteY6" fmla="*/ 122767 h 229706"/>
                  <a:gd name="connsiteX7" fmla="*/ 378726 w 496077"/>
                  <a:gd name="connsiteY7" fmla="*/ 122767 h 229706"/>
                  <a:gd name="connsiteX8" fmla="*/ 378726 w 496077"/>
                  <a:gd name="connsiteY8" fmla="*/ 92214 h 229706"/>
                  <a:gd name="connsiteX9" fmla="*/ 378726 w 496077"/>
                  <a:gd name="connsiteY9" fmla="*/ 0 h 229706"/>
                  <a:gd name="connsiteX10" fmla="*/ 117352 w 496077"/>
                  <a:gd name="connsiteY10" fmla="*/ 0 h 229706"/>
                  <a:gd name="connsiteX11" fmla="*/ 117352 w 496077"/>
                  <a:gd name="connsiteY11" fmla="*/ 92214 h 229706"/>
                  <a:gd name="connsiteX12" fmla="*/ 117352 w 496077"/>
                  <a:gd name="connsiteY12" fmla="*/ 122767 h 229706"/>
                  <a:gd name="connsiteX13" fmla="*/ 106683 w 496077"/>
                  <a:gd name="connsiteY13" fmla="*/ 122767 h 229706"/>
                  <a:gd name="connsiteX14" fmla="*/ 106683 w 496077"/>
                  <a:gd name="connsiteY14" fmla="*/ 97306 h 229706"/>
                  <a:gd name="connsiteX15" fmla="*/ 106683 w 496077"/>
                  <a:gd name="connsiteY15" fmla="*/ 0 h 229706"/>
                  <a:gd name="connsiteX16" fmla="*/ 0 w 496077"/>
                  <a:gd name="connsiteY16" fmla="*/ 0 h 229706"/>
                  <a:gd name="connsiteX17" fmla="*/ 0 w 496077"/>
                  <a:gd name="connsiteY17" fmla="*/ 138044 h 229706"/>
                  <a:gd name="connsiteX18" fmla="*/ 96015 w 496077"/>
                  <a:gd name="connsiteY18" fmla="*/ 229706 h 2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6077" h="229706">
                    <a:moveTo>
                      <a:pt x="96015" y="229706"/>
                    </a:moveTo>
                    <a:cubicBezTo>
                      <a:pt x="197364" y="229706"/>
                      <a:pt x="298713" y="229706"/>
                      <a:pt x="400062" y="229706"/>
                    </a:cubicBezTo>
                    <a:cubicBezTo>
                      <a:pt x="458738" y="229706"/>
                      <a:pt x="496077" y="199152"/>
                      <a:pt x="496077" y="138044"/>
                    </a:cubicBezTo>
                    <a:lnTo>
                      <a:pt x="496077" y="0"/>
                    </a:lnTo>
                    <a:lnTo>
                      <a:pt x="389394" y="0"/>
                    </a:lnTo>
                    <a:lnTo>
                      <a:pt x="389394" y="92214"/>
                    </a:lnTo>
                    <a:cubicBezTo>
                      <a:pt x="389394" y="102398"/>
                      <a:pt x="389394" y="112583"/>
                      <a:pt x="389394" y="122767"/>
                    </a:cubicBezTo>
                    <a:cubicBezTo>
                      <a:pt x="389394" y="122767"/>
                      <a:pt x="384060" y="122767"/>
                      <a:pt x="378726" y="122767"/>
                    </a:cubicBezTo>
                    <a:cubicBezTo>
                      <a:pt x="378726" y="112583"/>
                      <a:pt x="378726" y="102398"/>
                      <a:pt x="378726" y="92214"/>
                    </a:cubicBezTo>
                    <a:lnTo>
                      <a:pt x="378726" y="0"/>
                    </a:lnTo>
                    <a:lnTo>
                      <a:pt x="117352" y="0"/>
                    </a:lnTo>
                    <a:lnTo>
                      <a:pt x="117352" y="92214"/>
                    </a:lnTo>
                    <a:cubicBezTo>
                      <a:pt x="117352" y="102398"/>
                      <a:pt x="117352" y="112583"/>
                      <a:pt x="117352" y="122767"/>
                    </a:cubicBezTo>
                    <a:cubicBezTo>
                      <a:pt x="112018" y="122767"/>
                      <a:pt x="112018" y="122767"/>
                      <a:pt x="106683" y="122767"/>
                    </a:cubicBezTo>
                    <a:cubicBezTo>
                      <a:pt x="106683" y="112583"/>
                      <a:pt x="106683" y="107490"/>
                      <a:pt x="106683" y="97306"/>
                    </a:cubicBezTo>
                    <a:lnTo>
                      <a:pt x="106683" y="0"/>
                    </a:lnTo>
                    <a:lnTo>
                      <a:pt x="0" y="0"/>
                    </a:lnTo>
                    <a:lnTo>
                      <a:pt x="0" y="138044"/>
                    </a:lnTo>
                    <a:cubicBezTo>
                      <a:pt x="0" y="199152"/>
                      <a:pt x="37339" y="229706"/>
                      <a:pt x="96015" y="229706"/>
                    </a:cubicBezTo>
                    <a:close/>
                  </a:path>
                </a:pathLst>
              </a:cu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9C57A30C-0318-418E-AC01-5BB089D161A8}"/>
              </a:ext>
            </a:extLst>
          </p:cNvPr>
          <p:cNvSpPr txBox="1">
            <a:spLocks/>
          </p:cNvSpPr>
          <p:nvPr/>
        </p:nvSpPr>
        <p:spPr>
          <a:xfrm>
            <a:off x="4932787" y="1853835"/>
            <a:ext cx="2326428" cy="738664"/>
          </a:xfrm>
          <a:prstGeom prst="rect">
            <a:avLst/>
          </a:prstGeom>
          <a:noFill/>
        </p:spPr>
        <p:txBody>
          <a:bodyPr vert="horz" wrap="square" lIns="91440" tIns="91440" rIns="91440" bIns="91440" rtlCol="0" anchor="b">
            <a:sp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07" indent="-228594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096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690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285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879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473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067" indent="-18287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chemeClr val="accent3"/>
                </a:solidFill>
              </a:rPr>
              <a:t>Investigators and site staff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C67F520-E82B-4D3F-97AC-ECCE400D3B8A}"/>
              </a:ext>
            </a:extLst>
          </p:cNvPr>
          <p:cNvGrpSpPr/>
          <p:nvPr/>
        </p:nvGrpSpPr>
        <p:grpSpPr>
          <a:xfrm>
            <a:off x="1748584" y="1407237"/>
            <a:ext cx="542478" cy="537134"/>
            <a:chOff x="6431050" y="1899228"/>
            <a:chExt cx="496077" cy="49118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7" name="Freeform 42">
              <a:extLst>
                <a:ext uri="{FF2B5EF4-FFF2-40B4-BE49-F238E27FC236}">
                  <a16:creationId xmlns:a16="http://schemas.microsoft.com/office/drawing/2014/main" id="{69410D90-17FE-4897-B8CD-268F78B53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069" y="1899228"/>
              <a:ext cx="240037" cy="241172"/>
            </a:xfrm>
            <a:custGeom>
              <a:avLst/>
              <a:gdLst>
                <a:gd name="T0" fmla="*/ 45 w 45"/>
                <a:gd name="T1" fmla="*/ 23 h 47"/>
                <a:gd name="T2" fmla="*/ 22 w 45"/>
                <a:gd name="T3" fmla="*/ 46 h 47"/>
                <a:gd name="T4" fmla="*/ 0 w 45"/>
                <a:gd name="T5" fmla="*/ 23 h 47"/>
                <a:gd name="T6" fmla="*/ 23 w 45"/>
                <a:gd name="T7" fmla="*/ 0 h 47"/>
                <a:gd name="T8" fmla="*/ 45 w 45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45" y="23"/>
                  </a:moveTo>
                  <a:cubicBezTo>
                    <a:pt x="45" y="36"/>
                    <a:pt x="35" y="47"/>
                    <a:pt x="22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28" name="Freeform 297">
              <a:extLst>
                <a:ext uri="{FF2B5EF4-FFF2-40B4-BE49-F238E27FC236}">
                  <a16:creationId xmlns:a16="http://schemas.microsoft.com/office/drawing/2014/main" id="{D4FBCDCC-15B9-44F3-8994-3D08DD9E3BE1}"/>
                </a:ext>
              </a:extLst>
            </p:cNvPr>
            <p:cNvSpPr/>
            <p:nvPr/>
          </p:nvSpPr>
          <p:spPr>
            <a:xfrm flipV="1">
              <a:off x="6431050" y="2160709"/>
              <a:ext cx="496077" cy="229706"/>
            </a:xfrm>
            <a:custGeom>
              <a:avLst/>
              <a:gdLst>
                <a:gd name="connsiteX0" fmla="*/ 96015 w 496077"/>
                <a:gd name="connsiteY0" fmla="*/ 229706 h 229706"/>
                <a:gd name="connsiteX1" fmla="*/ 400062 w 496077"/>
                <a:gd name="connsiteY1" fmla="*/ 229706 h 229706"/>
                <a:gd name="connsiteX2" fmla="*/ 496077 w 496077"/>
                <a:gd name="connsiteY2" fmla="*/ 138044 h 229706"/>
                <a:gd name="connsiteX3" fmla="*/ 496077 w 496077"/>
                <a:gd name="connsiteY3" fmla="*/ 0 h 229706"/>
                <a:gd name="connsiteX4" fmla="*/ 389394 w 496077"/>
                <a:gd name="connsiteY4" fmla="*/ 0 h 229706"/>
                <a:gd name="connsiteX5" fmla="*/ 389394 w 496077"/>
                <a:gd name="connsiteY5" fmla="*/ 92214 h 229706"/>
                <a:gd name="connsiteX6" fmla="*/ 389394 w 496077"/>
                <a:gd name="connsiteY6" fmla="*/ 122767 h 229706"/>
                <a:gd name="connsiteX7" fmla="*/ 378726 w 496077"/>
                <a:gd name="connsiteY7" fmla="*/ 122767 h 229706"/>
                <a:gd name="connsiteX8" fmla="*/ 378726 w 496077"/>
                <a:gd name="connsiteY8" fmla="*/ 92214 h 229706"/>
                <a:gd name="connsiteX9" fmla="*/ 378726 w 496077"/>
                <a:gd name="connsiteY9" fmla="*/ 0 h 229706"/>
                <a:gd name="connsiteX10" fmla="*/ 117352 w 496077"/>
                <a:gd name="connsiteY10" fmla="*/ 0 h 229706"/>
                <a:gd name="connsiteX11" fmla="*/ 117352 w 496077"/>
                <a:gd name="connsiteY11" fmla="*/ 92214 h 229706"/>
                <a:gd name="connsiteX12" fmla="*/ 117352 w 496077"/>
                <a:gd name="connsiteY12" fmla="*/ 122767 h 229706"/>
                <a:gd name="connsiteX13" fmla="*/ 106683 w 496077"/>
                <a:gd name="connsiteY13" fmla="*/ 122767 h 229706"/>
                <a:gd name="connsiteX14" fmla="*/ 106683 w 496077"/>
                <a:gd name="connsiteY14" fmla="*/ 97306 h 229706"/>
                <a:gd name="connsiteX15" fmla="*/ 106683 w 496077"/>
                <a:gd name="connsiteY15" fmla="*/ 0 h 229706"/>
                <a:gd name="connsiteX16" fmla="*/ 0 w 496077"/>
                <a:gd name="connsiteY16" fmla="*/ 0 h 229706"/>
                <a:gd name="connsiteX17" fmla="*/ 0 w 496077"/>
                <a:gd name="connsiteY17" fmla="*/ 138044 h 229706"/>
                <a:gd name="connsiteX18" fmla="*/ 96015 w 496077"/>
                <a:gd name="connsiteY18" fmla="*/ 229706 h 22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077" h="229706">
                  <a:moveTo>
                    <a:pt x="96015" y="229706"/>
                  </a:moveTo>
                  <a:cubicBezTo>
                    <a:pt x="197364" y="229706"/>
                    <a:pt x="298713" y="229706"/>
                    <a:pt x="400062" y="229706"/>
                  </a:cubicBezTo>
                  <a:cubicBezTo>
                    <a:pt x="458738" y="229706"/>
                    <a:pt x="496077" y="199152"/>
                    <a:pt x="496077" y="138044"/>
                  </a:cubicBezTo>
                  <a:lnTo>
                    <a:pt x="496077" y="0"/>
                  </a:lnTo>
                  <a:lnTo>
                    <a:pt x="389394" y="0"/>
                  </a:lnTo>
                  <a:lnTo>
                    <a:pt x="389394" y="92214"/>
                  </a:lnTo>
                  <a:cubicBezTo>
                    <a:pt x="389394" y="102398"/>
                    <a:pt x="389394" y="112583"/>
                    <a:pt x="389394" y="122767"/>
                  </a:cubicBezTo>
                  <a:cubicBezTo>
                    <a:pt x="389394" y="122767"/>
                    <a:pt x="384060" y="122767"/>
                    <a:pt x="378726" y="122767"/>
                  </a:cubicBezTo>
                  <a:cubicBezTo>
                    <a:pt x="378726" y="112583"/>
                    <a:pt x="378726" y="102398"/>
                    <a:pt x="378726" y="92214"/>
                  </a:cubicBezTo>
                  <a:lnTo>
                    <a:pt x="378726" y="0"/>
                  </a:lnTo>
                  <a:lnTo>
                    <a:pt x="117352" y="0"/>
                  </a:lnTo>
                  <a:lnTo>
                    <a:pt x="117352" y="92214"/>
                  </a:lnTo>
                  <a:cubicBezTo>
                    <a:pt x="117352" y="102398"/>
                    <a:pt x="117352" y="112583"/>
                    <a:pt x="117352" y="122767"/>
                  </a:cubicBezTo>
                  <a:cubicBezTo>
                    <a:pt x="112018" y="122767"/>
                    <a:pt x="112018" y="122767"/>
                    <a:pt x="106683" y="122767"/>
                  </a:cubicBezTo>
                  <a:cubicBezTo>
                    <a:pt x="106683" y="112583"/>
                    <a:pt x="106683" y="107490"/>
                    <a:pt x="106683" y="97306"/>
                  </a:cubicBezTo>
                  <a:lnTo>
                    <a:pt x="106683" y="0"/>
                  </a:lnTo>
                  <a:lnTo>
                    <a:pt x="0" y="0"/>
                  </a:lnTo>
                  <a:lnTo>
                    <a:pt x="0" y="138044"/>
                  </a:lnTo>
                  <a:cubicBezTo>
                    <a:pt x="0" y="199152"/>
                    <a:pt x="37339" y="229706"/>
                    <a:pt x="96015" y="229706"/>
                  </a:cubicBezTo>
                  <a:close/>
                </a:path>
              </a:pathLst>
            </a:custGeom>
            <a:grp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51B08-1FCF-422E-992E-53456CAA543E}"/>
              </a:ext>
            </a:extLst>
          </p:cNvPr>
          <p:cNvGrpSpPr/>
          <p:nvPr/>
        </p:nvGrpSpPr>
        <p:grpSpPr>
          <a:xfrm>
            <a:off x="1937515" y="1407237"/>
            <a:ext cx="542478" cy="537134"/>
            <a:chOff x="1859813" y="1247862"/>
            <a:chExt cx="657740" cy="65126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1" name="Freeform 42">
              <a:extLst>
                <a:ext uri="{FF2B5EF4-FFF2-40B4-BE49-F238E27FC236}">
                  <a16:creationId xmlns:a16="http://schemas.microsoft.com/office/drawing/2014/main" id="{9796EE98-AF53-4F99-97C7-ADB5E192B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552" y="1247862"/>
              <a:ext cx="318261" cy="319768"/>
            </a:xfrm>
            <a:custGeom>
              <a:avLst/>
              <a:gdLst>
                <a:gd name="T0" fmla="*/ 45 w 45"/>
                <a:gd name="T1" fmla="*/ 23 h 47"/>
                <a:gd name="T2" fmla="*/ 22 w 45"/>
                <a:gd name="T3" fmla="*/ 46 h 47"/>
                <a:gd name="T4" fmla="*/ 0 w 45"/>
                <a:gd name="T5" fmla="*/ 23 h 47"/>
                <a:gd name="T6" fmla="*/ 23 w 45"/>
                <a:gd name="T7" fmla="*/ 0 h 47"/>
                <a:gd name="T8" fmla="*/ 45 w 45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45" y="23"/>
                  </a:moveTo>
                  <a:cubicBezTo>
                    <a:pt x="45" y="36"/>
                    <a:pt x="35" y="47"/>
                    <a:pt x="22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22" name="Freeform 300">
              <a:extLst>
                <a:ext uri="{FF2B5EF4-FFF2-40B4-BE49-F238E27FC236}">
                  <a16:creationId xmlns:a16="http://schemas.microsoft.com/office/drawing/2014/main" id="{671CCF46-D327-4CEF-A68E-1C8A407CB8C3}"/>
                </a:ext>
              </a:extLst>
            </p:cNvPr>
            <p:cNvSpPr/>
            <p:nvPr/>
          </p:nvSpPr>
          <p:spPr>
            <a:xfrm flipV="1">
              <a:off x="1859813" y="1594558"/>
              <a:ext cx="657740" cy="304565"/>
            </a:xfrm>
            <a:custGeom>
              <a:avLst/>
              <a:gdLst>
                <a:gd name="connsiteX0" fmla="*/ 96015 w 496077"/>
                <a:gd name="connsiteY0" fmla="*/ 229706 h 229706"/>
                <a:gd name="connsiteX1" fmla="*/ 400062 w 496077"/>
                <a:gd name="connsiteY1" fmla="*/ 229706 h 229706"/>
                <a:gd name="connsiteX2" fmla="*/ 496077 w 496077"/>
                <a:gd name="connsiteY2" fmla="*/ 138044 h 229706"/>
                <a:gd name="connsiteX3" fmla="*/ 496077 w 496077"/>
                <a:gd name="connsiteY3" fmla="*/ 0 h 229706"/>
                <a:gd name="connsiteX4" fmla="*/ 389394 w 496077"/>
                <a:gd name="connsiteY4" fmla="*/ 0 h 229706"/>
                <a:gd name="connsiteX5" fmla="*/ 389394 w 496077"/>
                <a:gd name="connsiteY5" fmla="*/ 92214 h 229706"/>
                <a:gd name="connsiteX6" fmla="*/ 389394 w 496077"/>
                <a:gd name="connsiteY6" fmla="*/ 122767 h 229706"/>
                <a:gd name="connsiteX7" fmla="*/ 378726 w 496077"/>
                <a:gd name="connsiteY7" fmla="*/ 122767 h 229706"/>
                <a:gd name="connsiteX8" fmla="*/ 378726 w 496077"/>
                <a:gd name="connsiteY8" fmla="*/ 92214 h 229706"/>
                <a:gd name="connsiteX9" fmla="*/ 378726 w 496077"/>
                <a:gd name="connsiteY9" fmla="*/ 0 h 229706"/>
                <a:gd name="connsiteX10" fmla="*/ 117352 w 496077"/>
                <a:gd name="connsiteY10" fmla="*/ 0 h 229706"/>
                <a:gd name="connsiteX11" fmla="*/ 117352 w 496077"/>
                <a:gd name="connsiteY11" fmla="*/ 92214 h 229706"/>
                <a:gd name="connsiteX12" fmla="*/ 117352 w 496077"/>
                <a:gd name="connsiteY12" fmla="*/ 122767 h 229706"/>
                <a:gd name="connsiteX13" fmla="*/ 106683 w 496077"/>
                <a:gd name="connsiteY13" fmla="*/ 122767 h 229706"/>
                <a:gd name="connsiteX14" fmla="*/ 106683 w 496077"/>
                <a:gd name="connsiteY14" fmla="*/ 97306 h 229706"/>
                <a:gd name="connsiteX15" fmla="*/ 106683 w 496077"/>
                <a:gd name="connsiteY15" fmla="*/ 0 h 229706"/>
                <a:gd name="connsiteX16" fmla="*/ 0 w 496077"/>
                <a:gd name="connsiteY16" fmla="*/ 0 h 229706"/>
                <a:gd name="connsiteX17" fmla="*/ 0 w 496077"/>
                <a:gd name="connsiteY17" fmla="*/ 138044 h 229706"/>
                <a:gd name="connsiteX18" fmla="*/ 96015 w 496077"/>
                <a:gd name="connsiteY18" fmla="*/ 229706 h 22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077" h="229706">
                  <a:moveTo>
                    <a:pt x="96015" y="229706"/>
                  </a:moveTo>
                  <a:cubicBezTo>
                    <a:pt x="197364" y="229706"/>
                    <a:pt x="298713" y="229706"/>
                    <a:pt x="400062" y="229706"/>
                  </a:cubicBezTo>
                  <a:cubicBezTo>
                    <a:pt x="458738" y="229706"/>
                    <a:pt x="496077" y="199152"/>
                    <a:pt x="496077" y="138044"/>
                  </a:cubicBezTo>
                  <a:lnTo>
                    <a:pt x="496077" y="0"/>
                  </a:lnTo>
                  <a:lnTo>
                    <a:pt x="389394" y="0"/>
                  </a:lnTo>
                  <a:lnTo>
                    <a:pt x="389394" y="92214"/>
                  </a:lnTo>
                  <a:cubicBezTo>
                    <a:pt x="389394" y="102398"/>
                    <a:pt x="389394" y="112583"/>
                    <a:pt x="389394" y="122767"/>
                  </a:cubicBezTo>
                  <a:cubicBezTo>
                    <a:pt x="389394" y="122767"/>
                    <a:pt x="384060" y="122767"/>
                    <a:pt x="378726" y="122767"/>
                  </a:cubicBezTo>
                  <a:cubicBezTo>
                    <a:pt x="378726" y="112583"/>
                    <a:pt x="378726" y="102398"/>
                    <a:pt x="378726" y="92214"/>
                  </a:cubicBezTo>
                  <a:lnTo>
                    <a:pt x="378726" y="0"/>
                  </a:lnTo>
                  <a:lnTo>
                    <a:pt x="117352" y="0"/>
                  </a:lnTo>
                  <a:lnTo>
                    <a:pt x="117352" y="92214"/>
                  </a:lnTo>
                  <a:cubicBezTo>
                    <a:pt x="117352" y="102398"/>
                    <a:pt x="117352" y="112583"/>
                    <a:pt x="117352" y="122767"/>
                  </a:cubicBezTo>
                  <a:cubicBezTo>
                    <a:pt x="112018" y="122767"/>
                    <a:pt x="112018" y="122767"/>
                    <a:pt x="106683" y="122767"/>
                  </a:cubicBezTo>
                  <a:cubicBezTo>
                    <a:pt x="106683" y="112583"/>
                    <a:pt x="106683" y="107490"/>
                    <a:pt x="106683" y="97306"/>
                  </a:cubicBezTo>
                  <a:lnTo>
                    <a:pt x="106683" y="0"/>
                  </a:lnTo>
                  <a:lnTo>
                    <a:pt x="0" y="0"/>
                  </a:lnTo>
                  <a:lnTo>
                    <a:pt x="0" y="138044"/>
                  </a:lnTo>
                  <a:cubicBezTo>
                    <a:pt x="0" y="199152"/>
                    <a:pt x="37339" y="229706"/>
                    <a:pt x="96015" y="229706"/>
                  </a:cubicBezTo>
                  <a:close/>
                </a:path>
              </a:pathLst>
            </a:custGeom>
            <a:grp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707A4-ED28-422E-8374-3F0D91D3947A}"/>
              </a:ext>
            </a:extLst>
          </p:cNvPr>
          <p:cNvGrpSpPr/>
          <p:nvPr/>
        </p:nvGrpSpPr>
        <p:grpSpPr>
          <a:xfrm>
            <a:off x="2126447" y="1407239"/>
            <a:ext cx="542478" cy="537132"/>
            <a:chOff x="2088887" y="1247864"/>
            <a:chExt cx="657740" cy="651259"/>
          </a:xfrm>
          <a:solidFill>
            <a:schemeClr val="accent2"/>
          </a:solidFill>
        </p:grpSpPr>
        <p:sp>
          <p:nvSpPr>
            <p:cNvPr id="123" name="Freeform 316">
              <a:extLst>
                <a:ext uri="{FF2B5EF4-FFF2-40B4-BE49-F238E27FC236}">
                  <a16:creationId xmlns:a16="http://schemas.microsoft.com/office/drawing/2014/main" id="{BC197124-F0E2-43C9-9193-E34ABF63B20D}"/>
                </a:ext>
              </a:extLst>
            </p:cNvPr>
            <p:cNvSpPr/>
            <p:nvPr/>
          </p:nvSpPr>
          <p:spPr>
            <a:xfrm flipV="1">
              <a:off x="2088887" y="1594558"/>
              <a:ext cx="657740" cy="304565"/>
            </a:xfrm>
            <a:custGeom>
              <a:avLst/>
              <a:gdLst>
                <a:gd name="connsiteX0" fmla="*/ 96015 w 496077"/>
                <a:gd name="connsiteY0" fmla="*/ 229706 h 229706"/>
                <a:gd name="connsiteX1" fmla="*/ 400062 w 496077"/>
                <a:gd name="connsiteY1" fmla="*/ 229706 h 229706"/>
                <a:gd name="connsiteX2" fmla="*/ 496077 w 496077"/>
                <a:gd name="connsiteY2" fmla="*/ 138044 h 229706"/>
                <a:gd name="connsiteX3" fmla="*/ 496077 w 496077"/>
                <a:gd name="connsiteY3" fmla="*/ 0 h 229706"/>
                <a:gd name="connsiteX4" fmla="*/ 389394 w 496077"/>
                <a:gd name="connsiteY4" fmla="*/ 0 h 229706"/>
                <a:gd name="connsiteX5" fmla="*/ 389394 w 496077"/>
                <a:gd name="connsiteY5" fmla="*/ 92214 h 229706"/>
                <a:gd name="connsiteX6" fmla="*/ 389394 w 496077"/>
                <a:gd name="connsiteY6" fmla="*/ 122767 h 229706"/>
                <a:gd name="connsiteX7" fmla="*/ 378726 w 496077"/>
                <a:gd name="connsiteY7" fmla="*/ 122767 h 229706"/>
                <a:gd name="connsiteX8" fmla="*/ 378726 w 496077"/>
                <a:gd name="connsiteY8" fmla="*/ 92214 h 229706"/>
                <a:gd name="connsiteX9" fmla="*/ 378726 w 496077"/>
                <a:gd name="connsiteY9" fmla="*/ 0 h 229706"/>
                <a:gd name="connsiteX10" fmla="*/ 117352 w 496077"/>
                <a:gd name="connsiteY10" fmla="*/ 0 h 229706"/>
                <a:gd name="connsiteX11" fmla="*/ 117352 w 496077"/>
                <a:gd name="connsiteY11" fmla="*/ 92214 h 229706"/>
                <a:gd name="connsiteX12" fmla="*/ 117352 w 496077"/>
                <a:gd name="connsiteY12" fmla="*/ 122767 h 229706"/>
                <a:gd name="connsiteX13" fmla="*/ 106683 w 496077"/>
                <a:gd name="connsiteY13" fmla="*/ 122767 h 229706"/>
                <a:gd name="connsiteX14" fmla="*/ 106683 w 496077"/>
                <a:gd name="connsiteY14" fmla="*/ 97306 h 229706"/>
                <a:gd name="connsiteX15" fmla="*/ 106683 w 496077"/>
                <a:gd name="connsiteY15" fmla="*/ 0 h 229706"/>
                <a:gd name="connsiteX16" fmla="*/ 0 w 496077"/>
                <a:gd name="connsiteY16" fmla="*/ 0 h 229706"/>
                <a:gd name="connsiteX17" fmla="*/ 0 w 496077"/>
                <a:gd name="connsiteY17" fmla="*/ 138044 h 229706"/>
                <a:gd name="connsiteX18" fmla="*/ 96015 w 496077"/>
                <a:gd name="connsiteY18" fmla="*/ 229706 h 22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077" h="229706">
                  <a:moveTo>
                    <a:pt x="96015" y="229706"/>
                  </a:moveTo>
                  <a:cubicBezTo>
                    <a:pt x="197364" y="229706"/>
                    <a:pt x="298713" y="229706"/>
                    <a:pt x="400062" y="229706"/>
                  </a:cubicBezTo>
                  <a:cubicBezTo>
                    <a:pt x="458738" y="229706"/>
                    <a:pt x="496077" y="199152"/>
                    <a:pt x="496077" y="138044"/>
                  </a:cubicBezTo>
                  <a:lnTo>
                    <a:pt x="496077" y="0"/>
                  </a:lnTo>
                  <a:lnTo>
                    <a:pt x="389394" y="0"/>
                  </a:lnTo>
                  <a:lnTo>
                    <a:pt x="389394" y="92214"/>
                  </a:lnTo>
                  <a:cubicBezTo>
                    <a:pt x="389394" y="102398"/>
                    <a:pt x="389394" y="112583"/>
                    <a:pt x="389394" y="122767"/>
                  </a:cubicBezTo>
                  <a:cubicBezTo>
                    <a:pt x="389394" y="122767"/>
                    <a:pt x="384060" y="122767"/>
                    <a:pt x="378726" y="122767"/>
                  </a:cubicBezTo>
                  <a:cubicBezTo>
                    <a:pt x="378726" y="112583"/>
                    <a:pt x="378726" y="102398"/>
                    <a:pt x="378726" y="92214"/>
                  </a:cubicBezTo>
                  <a:lnTo>
                    <a:pt x="378726" y="0"/>
                  </a:lnTo>
                  <a:lnTo>
                    <a:pt x="117352" y="0"/>
                  </a:lnTo>
                  <a:lnTo>
                    <a:pt x="117352" y="92214"/>
                  </a:lnTo>
                  <a:cubicBezTo>
                    <a:pt x="117352" y="102398"/>
                    <a:pt x="117352" y="112583"/>
                    <a:pt x="117352" y="122767"/>
                  </a:cubicBezTo>
                  <a:cubicBezTo>
                    <a:pt x="112018" y="122767"/>
                    <a:pt x="112018" y="122767"/>
                    <a:pt x="106683" y="122767"/>
                  </a:cubicBezTo>
                  <a:cubicBezTo>
                    <a:pt x="106683" y="112583"/>
                    <a:pt x="106683" y="107490"/>
                    <a:pt x="106683" y="97306"/>
                  </a:cubicBezTo>
                  <a:lnTo>
                    <a:pt x="106683" y="0"/>
                  </a:lnTo>
                  <a:lnTo>
                    <a:pt x="0" y="0"/>
                  </a:lnTo>
                  <a:lnTo>
                    <a:pt x="0" y="138044"/>
                  </a:lnTo>
                  <a:cubicBezTo>
                    <a:pt x="0" y="199152"/>
                    <a:pt x="37339" y="229706"/>
                    <a:pt x="96015" y="229706"/>
                  </a:cubicBezTo>
                  <a:close/>
                </a:path>
              </a:pathLst>
            </a:custGeom>
            <a:grp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25" name="Freeform 42">
              <a:extLst>
                <a:ext uri="{FF2B5EF4-FFF2-40B4-BE49-F238E27FC236}">
                  <a16:creationId xmlns:a16="http://schemas.microsoft.com/office/drawing/2014/main" id="{E37579CF-B1B9-41A5-B580-C94C8F5BE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939" y="1247864"/>
              <a:ext cx="318261" cy="319768"/>
            </a:xfrm>
            <a:custGeom>
              <a:avLst/>
              <a:gdLst>
                <a:gd name="T0" fmla="*/ 45 w 45"/>
                <a:gd name="T1" fmla="*/ 23 h 47"/>
                <a:gd name="T2" fmla="*/ 22 w 45"/>
                <a:gd name="T3" fmla="*/ 46 h 47"/>
                <a:gd name="T4" fmla="*/ 0 w 45"/>
                <a:gd name="T5" fmla="*/ 23 h 47"/>
                <a:gd name="T6" fmla="*/ 23 w 45"/>
                <a:gd name="T7" fmla="*/ 0 h 47"/>
                <a:gd name="T8" fmla="*/ 45 w 45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45" y="23"/>
                  </a:moveTo>
                  <a:cubicBezTo>
                    <a:pt x="45" y="36"/>
                    <a:pt x="35" y="47"/>
                    <a:pt x="22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93AE6-8FE9-431A-AE5B-4267D0F59477}"/>
              </a:ext>
            </a:extLst>
          </p:cNvPr>
          <p:cNvGrpSpPr/>
          <p:nvPr/>
        </p:nvGrpSpPr>
        <p:grpSpPr>
          <a:xfrm>
            <a:off x="2315378" y="1407238"/>
            <a:ext cx="542478" cy="537133"/>
            <a:chOff x="2317961" y="1247863"/>
            <a:chExt cx="657740" cy="651260"/>
          </a:xfrm>
          <a:solidFill>
            <a:schemeClr val="accent2">
              <a:lumMod val="75000"/>
            </a:schemeClr>
          </a:solidFill>
        </p:grpSpPr>
        <p:sp>
          <p:nvSpPr>
            <p:cNvPr id="124" name="Freeform 291">
              <a:extLst>
                <a:ext uri="{FF2B5EF4-FFF2-40B4-BE49-F238E27FC236}">
                  <a16:creationId xmlns:a16="http://schemas.microsoft.com/office/drawing/2014/main" id="{8A210FCA-CE42-4515-8114-179CAE94CF60}"/>
                </a:ext>
              </a:extLst>
            </p:cNvPr>
            <p:cNvSpPr/>
            <p:nvPr/>
          </p:nvSpPr>
          <p:spPr>
            <a:xfrm flipV="1">
              <a:off x="2317961" y="1594558"/>
              <a:ext cx="657740" cy="304565"/>
            </a:xfrm>
            <a:custGeom>
              <a:avLst/>
              <a:gdLst>
                <a:gd name="connsiteX0" fmla="*/ 96015 w 496077"/>
                <a:gd name="connsiteY0" fmla="*/ 229706 h 229706"/>
                <a:gd name="connsiteX1" fmla="*/ 400062 w 496077"/>
                <a:gd name="connsiteY1" fmla="*/ 229706 h 229706"/>
                <a:gd name="connsiteX2" fmla="*/ 496077 w 496077"/>
                <a:gd name="connsiteY2" fmla="*/ 138044 h 229706"/>
                <a:gd name="connsiteX3" fmla="*/ 496077 w 496077"/>
                <a:gd name="connsiteY3" fmla="*/ 0 h 229706"/>
                <a:gd name="connsiteX4" fmla="*/ 389394 w 496077"/>
                <a:gd name="connsiteY4" fmla="*/ 0 h 229706"/>
                <a:gd name="connsiteX5" fmla="*/ 389394 w 496077"/>
                <a:gd name="connsiteY5" fmla="*/ 92214 h 229706"/>
                <a:gd name="connsiteX6" fmla="*/ 389394 w 496077"/>
                <a:gd name="connsiteY6" fmla="*/ 122767 h 229706"/>
                <a:gd name="connsiteX7" fmla="*/ 378726 w 496077"/>
                <a:gd name="connsiteY7" fmla="*/ 122767 h 229706"/>
                <a:gd name="connsiteX8" fmla="*/ 378726 w 496077"/>
                <a:gd name="connsiteY8" fmla="*/ 92214 h 229706"/>
                <a:gd name="connsiteX9" fmla="*/ 378726 w 496077"/>
                <a:gd name="connsiteY9" fmla="*/ 0 h 229706"/>
                <a:gd name="connsiteX10" fmla="*/ 117352 w 496077"/>
                <a:gd name="connsiteY10" fmla="*/ 0 h 229706"/>
                <a:gd name="connsiteX11" fmla="*/ 117352 w 496077"/>
                <a:gd name="connsiteY11" fmla="*/ 92214 h 229706"/>
                <a:gd name="connsiteX12" fmla="*/ 117352 w 496077"/>
                <a:gd name="connsiteY12" fmla="*/ 122767 h 229706"/>
                <a:gd name="connsiteX13" fmla="*/ 106683 w 496077"/>
                <a:gd name="connsiteY13" fmla="*/ 122767 h 229706"/>
                <a:gd name="connsiteX14" fmla="*/ 106683 w 496077"/>
                <a:gd name="connsiteY14" fmla="*/ 97306 h 229706"/>
                <a:gd name="connsiteX15" fmla="*/ 106683 w 496077"/>
                <a:gd name="connsiteY15" fmla="*/ 0 h 229706"/>
                <a:gd name="connsiteX16" fmla="*/ 0 w 496077"/>
                <a:gd name="connsiteY16" fmla="*/ 0 h 229706"/>
                <a:gd name="connsiteX17" fmla="*/ 0 w 496077"/>
                <a:gd name="connsiteY17" fmla="*/ 138044 h 229706"/>
                <a:gd name="connsiteX18" fmla="*/ 96015 w 496077"/>
                <a:gd name="connsiteY18" fmla="*/ 229706 h 22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077" h="229706">
                  <a:moveTo>
                    <a:pt x="96015" y="229706"/>
                  </a:moveTo>
                  <a:cubicBezTo>
                    <a:pt x="197364" y="229706"/>
                    <a:pt x="298713" y="229706"/>
                    <a:pt x="400062" y="229706"/>
                  </a:cubicBezTo>
                  <a:cubicBezTo>
                    <a:pt x="458738" y="229706"/>
                    <a:pt x="496077" y="199152"/>
                    <a:pt x="496077" y="138044"/>
                  </a:cubicBezTo>
                  <a:lnTo>
                    <a:pt x="496077" y="0"/>
                  </a:lnTo>
                  <a:lnTo>
                    <a:pt x="389394" y="0"/>
                  </a:lnTo>
                  <a:lnTo>
                    <a:pt x="389394" y="92214"/>
                  </a:lnTo>
                  <a:cubicBezTo>
                    <a:pt x="389394" y="102398"/>
                    <a:pt x="389394" y="112583"/>
                    <a:pt x="389394" y="122767"/>
                  </a:cubicBezTo>
                  <a:cubicBezTo>
                    <a:pt x="389394" y="122767"/>
                    <a:pt x="384060" y="122767"/>
                    <a:pt x="378726" y="122767"/>
                  </a:cubicBezTo>
                  <a:cubicBezTo>
                    <a:pt x="378726" y="112583"/>
                    <a:pt x="378726" y="102398"/>
                    <a:pt x="378726" y="92214"/>
                  </a:cubicBezTo>
                  <a:lnTo>
                    <a:pt x="378726" y="0"/>
                  </a:lnTo>
                  <a:lnTo>
                    <a:pt x="117352" y="0"/>
                  </a:lnTo>
                  <a:lnTo>
                    <a:pt x="117352" y="92214"/>
                  </a:lnTo>
                  <a:cubicBezTo>
                    <a:pt x="117352" y="102398"/>
                    <a:pt x="117352" y="112583"/>
                    <a:pt x="117352" y="122767"/>
                  </a:cubicBezTo>
                  <a:cubicBezTo>
                    <a:pt x="112018" y="122767"/>
                    <a:pt x="112018" y="122767"/>
                    <a:pt x="106683" y="122767"/>
                  </a:cubicBezTo>
                  <a:cubicBezTo>
                    <a:pt x="106683" y="112583"/>
                    <a:pt x="106683" y="107490"/>
                    <a:pt x="106683" y="97306"/>
                  </a:cubicBezTo>
                  <a:lnTo>
                    <a:pt x="106683" y="0"/>
                  </a:lnTo>
                  <a:lnTo>
                    <a:pt x="0" y="0"/>
                  </a:lnTo>
                  <a:lnTo>
                    <a:pt x="0" y="138044"/>
                  </a:lnTo>
                  <a:cubicBezTo>
                    <a:pt x="0" y="199152"/>
                    <a:pt x="37339" y="229706"/>
                    <a:pt x="96015" y="229706"/>
                  </a:cubicBezTo>
                  <a:close/>
                </a:path>
              </a:pathLst>
            </a:custGeom>
            <a:grp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26" name="Freeform 42">
              <a:extLst>
                <a:ext uri="{FF2B5EF4-FFF2-40B4-BE49-F238E27FC236}">
                  <a16:creationId xmlns:a16="http://schemas.microsoft.com/office/drawing/2014/main" id="{B984770C-0C42-416E-9F52-0ED74859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99" y="1247863"/>
              <a:ext cx="318261" cy="319768"/>
            </a:xfrm>
            <a:custGeom>
              <a:avLst/>
              <a:gdLst>
                <a:gd name="T0" fmla="*/ 45 w 45"/>
                <a:gd name="T1" fmla="*/ 23 h 47"/>
                <a:gd name="T2" fmla="*/ 22 w 45"/>
                <a:gd name="T3" fmla="*/ 46 h 47"/>
                <a:gd name="T4" fmla="*/ 0 w 45"/>
                <a:gd name="T5" fmla="*/ 23 h 47"/>
                <a:gd name="T6" fmla="*/ 23 w 45"/>
                <a:gd name="T7" fmla="*/ 0 h 47"/>
                <a:gd name="T8" fmla="*/ 45 w 45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45" y="23"/>
                  </a:moveTo>
                  <a:cubicBezTo>
                    <a:pt x="45" y="36"/>
                    <a:pt x="35" y="47"/>
                    <a:pt x="22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grpFill/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BE0A483-3D58-4CE7-B2C3-D42FE4BD35EF}"/>
              </a:ext>
            </a:extLst>
          </p:cNvPr>
          <p:cNvSpPr/>
          <p:nvPr/>
        </p:nvSpPr>
        <p:spPr>
          <a:xfrm>
            <a:off x="733226" y="1853835"/>
            <a:ext cx="3229174" cy="738664"/>
          </a:xfrm>
          <a:prstGeom prst="rect">
            <a:avLst/>
          </a:prstGeom>
        </p:spPr>
        <p:txBody>
          <a:bodyPr wrap="square" lIns="91440" tIns="91440" rIns="91440" bIns="91440" anchor="b">
            <a:sp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Study participants, partners, families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2C885A9-E925-4254-A40E-6F0B3FB70155}"/>
              </a:ext>
            </a:extLst>
          </p:cNvPr>
          <p:cNvCxnSpPr>
            <a:cxnSpLocks/>
            <a:stCxn id="91" idx="0"/>
            <a:endCxn id="129" idx="2"/>
          </p:cNvCxnSpPr>
          <p:nvPr/>
        </p:nvCxnSpPr>
        <p:spPr>
          <a:xfrm flipV="1">
            <a:off x="6096000" y="2592499"/>
            <a:ext cx="1" cy="16065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126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79C9-ACF8-4760-9397-738EDF90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Weight Gain in </a:t>
            </a:r>
            <a:r>
              <a:rPr lang="en-US" dirty="0" err="1"/>
              <a:t>PrEP</a:t>
            </a:r>
            <a:r>
              <a:rPr lang="en-US" dirty="0"/>
              <a:t> Trials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89B620-9E8F-436B-87DE-7BF28F768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/>
              <a:t>*p &lt;0.05 analysis of covariance (ANCOVA) model including baseline F/TDF for </a:t>
            </a:r>
            <a:r>
              <a:rPr lang="en-US" sz="1200" dirty="0" err="1"/>
              <a:t>PrEP</a:t>
            </a:r>
            <a:r>
              <a:rPr lang="en-US" sz="1200" dirty="0"/>
              <a:t> and treatment as fixed effects and baseline weight as a covariate. </a:t>
            </a:r>
            <a:br>
              <a:rPr lang="en-US" sz="1200" dirty="0"/>
            </a:br>
            <a:r>
              <a:rPr lang="en-US" sz="1200" dirty="0"/>
              <a:t>CAB, cabotegravir; SEM, standard error of mean.</a:t>
            </a:r>
          </a:p>
          <a:p>
            <a:r>
              <a:rPr lang="en-US" sz="1200" dirty="0"/>
              <a:t>1. Adapted from Glidden DV, et al. Clin Infect Dis 2018;67:411-9. 2. </a:t>
            </a:r>
            <a:r>
              <a:rPr lang="en-US" sz="1200" dirty="0" err="1"/>
              <a:t>Landovitz</a:t>
            </a:r>
            <a:r>
              <a:rPr lang="en-US" sz="1200" dirty="0"/>
              <a:t> RJ, et al. Clin Infect Dis 2019 May 24.</a:t>
            </a:r>
          </a:p>
        </p:txBody>
      </p:sp>
      <p:sp>
        <p:nvSpPr>
          <p:cNvPr id="124" name="SLIDESOURCE2_QCBANNER"/>
          <p:cNvSpPr txBox="1"/>
          <p:nvPr/>
        </p:nvSpPr>
        <p:spPr>
          <a:xfrm>
            <a:off x="11969170" y="38100"/>
            <a:ext cx="184731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60D05F2-C13C-4EB8-8E43-1279A0192E6D}"/>
              </a:ext>
            </a:extLst>
          </p:cNvPr>
          <p:cNvCxnSpPr>
            <a:cxnSpLocks/>
          </p:cNvCxnSpPr>
          <p:nvPr/>
        </p:nvCxnSpPr>
        <p:spPr>
          <a:xfrm>
            <a:off x="5213136" y="3906807"/>
            <a:ext cx="2925748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D525FC68-2E9D-4DF1-9318-C290DA716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413338"/>
              </p:ext>
            </p:extLst>
          </p:nvPr>
        </p:nvGraphicFramePr>
        <p:xfrm>
          <a:off x="4343658" y="2509611"/>
          <a:ext cx="4030980" cy="321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4" name="TextBox 4">
            <a:extLst>
              <a:ext uri="{FF2B5EF4-FFF2-40B4-BE49-F238E27FC236}">
                <a16:creationId xmlns:a16="http://schemas.microsoft.com/office/drawing/2014/main" id="{249F8D17-AF56-4678-B616-1C8E3BC76D0D}"/>
              </a:ext>
            </a:extLst>
          </p:cNvPr>
          <p:cNvSpPr txBox="1"/>
          <p:nvPr/>
        </p:nvSpPr>
        <p:spPr>
          <a:xfrm>
            <a:off x="5844151" y="3466931"/>
            <a:ext cx="274434" cy="3693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03" name="TextBox 4">
            <a:extLst>
              <a:ext uri="{FF2B5EF4-FFF2-40B4-BE49-F238E27FC236}">
                <a16:creationId xmlns:a16="http://schemas.microsoft.com/office/drawing/2014/main" id="{14EC4F6F-5859-4E07-9824-E6F777AC9B21}"/>
              </a:ext>
            </a:extLst>
          </p:cNvPr>
          <p:cNvSpPr txBox="1"/>
          <p:nvPr/>
        </p:nvSpPr>
        <p:spPr>
          <a:xfrm>
            <a:off x="6573017" y="3237991"/>
            <a:ext cx="274434" cy="3693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05" name="TextBox 4">
            <a:extLst>
              <a:ext uri="{FF2B5EF4-FFF2-40B4-BE49-F238E27FC236}">
                <a16:creationId xmlns:a16="http://schemas.microsoft.com/office/drawing/2014/main" id="{F665F820-EBDB-48F2-820C-E1F811AE6D03}"/>
              </a:ext>
            </a:extLst>
          </p:cNvPr>
          <p:cNvSpPr txBox="1"/>
          <p:nvPr/>
        </p:nvSpPr>
        <p:spPr>
          <a:xfrm>
            <a:off x="7278505" y="2852011"/>
            <a:ext cx="274435" cy="3693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10" name="TextBox 4">
            <a:extLst>
              <a:ext uri="{FF2B5EF4-FFF2-40B4-BE49-F238E27FC236}">
                <a16:creationId xmlns:a16="http://schemas.microsoft.com/office/drawing/2014/main" id="{89C5DA4A-AF4A-4BB8-9DF8-469D296E88A9}"/>
              </a:ext>
            </a:extLst>
          </p:cNvPr>
          <p:cNvSpPr txBox="1"/>
          <p:nvPr/>
        </p:nvSpPr>
        <p:spPr>
          <a:xfrm>
            <a:off x="7985156" y="2711179"/>
            <a:ext cx="274435" cy="3693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BD70A9D-7D98-48AB-882C-B65FA68F2968}"/>
              </a:ext>
            </a:extLst>
          </p:cNvPr>
          <p:cNvSpPr txBox="1"/>
          <p:nvPr/>
        </p:nvSpPr>
        <p:spPr>
          <a:xfrm>
            <a:off x="6431739" y="5554535"/>
            <a:ext cx="531684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/>
              <a:t>Week</a:t>
            </a:r>
          </a:p>
        </p:txBody>
      </p:sp>
      <p:sp>
        <p:nvSpPr>
          <p:cNvPr id="115" name="TextBox 11">
            <a:extLst>
              <a:ext uri="{FF2B5EF4-FFF2-40B4-BE49-F238E27FC236}">
                <a16:creationId xmlns:a16="http://schemas.microsoft.com/office/drawing/2014/main" id="{F1E77D0A-58FD-45AF-8514-A5E18FE57F8B}"/>
              </a:ext>
            </a:extLst>
          </p:cNvPr>
          <p:cNvSpPr txBox="1"/>
          <p:nvPr/>
        </p:nvSpPr>
        <p:spPr>
          <a:xfrm>
            <a:off x="7774523" y="4079938"/>
            <a:ext cx="595035" cy="33855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0 kg</a:t>
            </a:r>
          </a:p>
        </p:txBody>
      </p:sp>
      <p:sp>
        <p:nvSpPr>
          <p:cNvPr id="116" name="TextBox 11">
            <a:extLst>
              <a:ext uri="{FF2B5EF4-FFF2-40B4-BE49-F238E27FC236}">
                <a16:creationId xmlns:a16="http://schemas.microsoft.com/office/drawing/2014/main" id="{93EF8F1F-A818-4626-8BBA-4B9D7ACE9D28}"/>
              </a:ext>
            </a:extLst>
          </p:cNvPr>
          <p:cNvSpPr txBox="1"/>
          <p:nvPr/>
        </p:nvSpPr>
        <p:spPr>
          <a:xfrm>
            <a:off x="7675222" y="2504907"/>
            <a:ext cx="886781" cy="33855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+1.0 kg</a:t>
            </a:r>
          </a:p>
        </p:txBody>
      </p:sp>
      <p:sp>
        <p:nvSpPr>
          <p:cNvPr id="117" name="TextBox 9">
            <a:extLst>
              <a:ext uri="{FF2B5EF4-FFF2-40B4-BE49-F238E27FC236}">
                <a16:creationId xmlns:a16="http://schemas.microsoft.com/office/drawing/2014/main" id="{381F02E5-7CCE-4973-A462-62571B198644}"/>
              </a:ext>
            </a:extLst>
          </p:cNvPr>
          <p:cNvSpPr txBox="1"/>
          <p:nvPr/>
        </p:nvSpPr>
        <p:spPr>
          <a:xfrm>
            <a:off x="2730204" y="2005308"/>
            <a:ext cx="823945" cy="33855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200" b="1" kern="0" dirty="0">
                <a:solidFill>
                  <a:sysClr val="windowText" lastClr="000000"/>
                </a:solidFill>
              </a:rPr>
              <a:t>iPrEx</a:t>
            </a:r>
            <a:r>
              <a:rPr lang="en-US" sz="2200" b="1" kern="0" baseline="30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19" name="TextBox 9">
            <a:extLst>
              <a:ext uri="{FF2B5EF4-FFF2-40B4-BE49-F238E27FC236}">
                <a16:creationId xmlns:a16="http://schemas.microsoft.com/office/drawing/2014/main" id="{AB9D3AAA-DFB9-4EEA-8459-ADF80B32442A}"/>
              </a:ext>
            </a:extLst>
          </p:cNvPr>
          <p:cNvSpPr txBox="1"/>
          <p:nvPr/>
        </p:nvSpPr>
        <p:spPr>
          <a:xfrm>
            <a:off x="9768223" y="1666754"/>
            <a:ext cx="1421863" cy="67710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HPTN 077</a:t>
            </a:r>
            <a:r>
              <a:rPr lang="en-US" sz="2200" b="1" baseline="30000" dirty="0">
                <a:solidFill>
                  <a:sysClr val="windowText" lastClr="000000"/>
                </a:solidFill>
              </a:rPr>
              <a:t>2</a:t>
            </a:r>
            <a:br>
              <a:rPr lang="en-US" sz="2200" b="1" baseline="30000" dirty="0">
                <a:solidFill>
                  <a:sysClr val="windowText" lastClr="000000"/>
                </a:solidFill>
              </a:rPr>
            </a:br>
            <a:r>
              <a:rPr lang="en-US" sz="2200" b="1" dirty="0">
                <a:solidFill>
                  <a:sysClr val="windowText" lastClr="000000"/>
                </a:solidFill>
              </a:rPr>
              <a:t>(</a:t>
            </a:r>
            <a:r>
              <a:rPr lang="en-US" sz="2200" b="1" dirty="0" err="1">
                <a:solidFill>
                  <a:sysClr val="windowText" lastClr="000000"/>
                </a:solidFill>
              </a:rPr>
              <a:t>Wk</a:t>
            </a:r>
            <a:r>
              <a:rPr lang="en-US" sz="2200" b="1" dirty="0">
                <a:solidFill>
                  <a:sysClr val="windowText" lastClr="000000"/>
                </a:solidFill>
              </a:rPr>
              <a:t> 41)</a:t>
            </a:r>
          </a:p>
        </p:txBody>
      </p:sp>
      <p:sp>
        <p:nvSpPr>
          <p:cNvPr id="120" name="TextBox 9">
            <a:extLst>
              <a:ext uri="{FF2B5EF4-FFF2-40B4-BE49-F238E27FC236}">
                <a16:creationId xmlns:a16="http://schemas.microsoft.com/office/drawing/2014/main" id="{B8C182E9-C848-4D27-9605-BE85F2FC47A0}"/>
              </a:ext>
            </a:extLst>
          </p:cNvPr>
          <p:cNvSpPr txBox="1"/>
          <p:nvPr/>
        </p:nvSpPr>
        <p:spPr>
          <a:xfrm>
            <a:off x="5786356" y="2005308"/>
            <a:ext cx="1471557" cy="33855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ysClr val="windowText" lastClr="000000"/>
                </a:solidFill>
              </a:rPr>
              <a:t>DISCOVER</a:t>
            </a:r>
          </a:p>
        </p:txBody>
      </p:sp>
      <p:graphicFrame>
        <p:nvGraphicFramePr>
          <p:cNvPr id="125" name="Chart 124">
            <a:extLst>
              <a:ext uri="{FF2B5EF4-FFF2-40B4-BE49-F238E27FC236}">
                <a16:creationId xmlns:a16="http://schemas.microsoft.com/office/drawing/2014/main" id="{86359449-E490-4C68-831D-B26E85C9E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493343"/>
              </p:ext>
            </p:extLst>
          </p:nvPr>
        </p:nvGraphicFramePr>
        <p:xfrm>
          <a:off x="8540584" y="2504907"/>
          <a:ext cx="305181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6" name="TextBox 10">
            <a:extLst>
              <a:ext uri="{FF2B5EF4-FFF2-40B4-BE49-F238E27FC236}">
                <a16:creationId xmlns:a16="http://schemas.microsoft.com/office/drawing/2014/main" id="{E47764ED-A74E-46F4-8D3B-111668A214EE}"/>
              </a:ext>
            </a:extLst>
          </p:cNvPr>
          <p:cNvSpPr txBox="1"/>
          <p:nvPr/>
        </p:nvSpPr>
        <p:spPr>
          <a:xfrm>
            <a:off x="9661707" y="2901951"/>
            <a:ext cx="886781" cy="33855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+1.1 kg</a:t>
            </a:r>
          </a:p>
        </p:txBody>
      </p:sp>
      <p:sp>
        <p:nvSpPr>
          <p:cNvPr id="127" name="TextBox 11">
            <a:extLst>
              <a:ext uri="{FF2B5EF4-FFF2-40B4-BE49-F238E27FC236}">
                <a16:creationId xmlns:a16="http://schemas.microsoft.com/office/drawing/2014/main" id="{D77A38B1-B284-40BB-B594-2ABE01A22CD6}"/>
              </a:ext>
            </a:extLst>
          </p:cNvPr>
          <p:cNvSpPr txBox="1"/>
          <p:nvPr/>
        </p:nvSpPr>
        <p:spPr>
          <a:xfrm>
            <a:off x="10573727" y="3220793"/>
            <a:ext cx="886781" cy="33855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+1.0 kg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749FF35-8DD5-4B0E-9284-56D125A5A2FA}"/>
              </a:ext>
            </a:extLst>
          </p:cNvPr>
          <p:cNvGrpSpPr/>
          <p:nvPr/>
        </p:nvGrpSpPr>
        <p:grpSpPr>
          <a:xfrm>
            <a:off x="9827946" y="2386457"/>
            <a:ext cx="1467841" cy="391466"/>
            <a:chOff x="10051060" y="1738757"/>
            <a:chExt cx="1467841" cy="391466"/>
          </a:xfrm>
        </p:grpSpPr>
        <p:sp>
          <p:nvSpPr>
            <p:cNvPr id="129" name="TextBox 12">
              <a:extLst>
                <a:ext uri="{FF2B5EF4-FFF2-40B4-BE49-F238E27FC236}">
                  <a16:creationId xmlns:a16="http://schemas.microsoft.com/office/drawing/2014/main" id="{A303C6B8-BAE1-4A99-854E-A13DB761AA8F}"/>
                </a:ext>
              </a:extLst>
            </p:cNvPr>
            <p:cNvSpPr txBox="1"/>
            <p:nvPr/>
          </p:nvSpPr>
          <p:spPr>
            <a:xfrm>
              <a:off x="10295706" y="1738757"/>
              <a:ext cx="978549" cy="26207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p</a:t>
              </a:r>
              <a:r>
                <a:rPr lang="en-US" sz="1400" baseline="0" dirty="0"/>
                <a:t>=0.66</a:t>
              </a:r>
              <a:endParaRPr lang="en-US" sz="1400" dirty="0"/>
            </a:p>
          </p:txBody>
        </p:sp>
        <p:sp>
          <p:nvSpPr>
            <p:cNvPr id="130" name="Right Bracket 129">
              <a:extLst>
                <a:ext uri="{FF2B5EF4-FFF2-40B4-BE49-F238E27FC236}">
                  <a16:creationId xmlns:a16="http://schemas.microsoft.com/office/drawing/2014/main" id="{0F6DEA9F-C737-49FD-9920-77763CF3C036}"/>
                </a:ext>
              </a:extLst>
            </p:cNvPr>
            <p:cNvSpPr/>
            <p:nvPr/>
          </p:nvSpPr>
          <p:spPr>
            <a:xfrm rot="16200000">
              <a:off x="10740003" y="1351325"/>
              <a:ext cx="89955" cy="1467841"/>
            </a:xfrm>
            <a:prstGeom prst="rightBracket">
              <a:avLst>
                <a:gd name="adj" fmla="val 0"/>
              </a:avLst>
            </a:prstGeom>
            <a:ln w="1270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9289EEE6-ACB5-46F4-A48A-471B0E852E2C}"/>
              </a:ext>
            </a:extLst>
          </p:cNvPr>
          <p:cNvSpPr txBox="1"/>
          <p:nvPr/>
        </p:nvSpPr>
        <p:spPr>
          <a:xfrm rot="16200000">
            <a:off x="44580" y="3603092"/>
            <a:ext cx="1958299" cy="60118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/>
              <a:t>Median % Weight</a:t>
            </a:r>
            <a:br>
              <a:rPr lang="en-US" sz="1600" dirty="0"/>
            </a:br>
            <a:r>
              <a:rPr lang="en-US" sz="1600" dirty="0"/>
              <a:t>Change (SEM)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218EFA6-96BD-4A0C-94C2-7456D18FC072}"/>
              </a:ext>
            </a:extLst>
          </p:cNvPr>
          <p:cNvCxnSpPr/>
          <p:nvPr/>
        </p:nvCxnSpPr>
        <p:spPr>
          <a:xfrm>
            <a:off x="1898450" y="2806169"/>
            <a:ext cx="305331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5E1879E-0DF6-4007-8F17-6826CCCEFC54}"/>
              </a:ext>
            </a:extLst>
          </p:cNvPr>
          <p:cNvCxnSpPr/>
          <p:nvPr/>
        </p:nvCxnSpPr>
        <p:spPr>
          <a:xfrm>
            <a:off x="1898450" y="3136387"/>
            <a:ext cx="30533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240425C1-A869-4BCB-99C0-02D5BE686806}"/>
              </a:ext>
            </a:extLst>
          </p:cNvPr>
          <p:cNvSpPr txBox="1"/>
          <p:nvPr/>
        </p:nvSpPr>
        <p:spPr>
          <a:xfrm>
            <a:off x="2790494" y="5500166"/>
            <a:ext cx="649087" cy="3005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/>
              <a:t>Week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EBC6017-8DD7-4DD5-BD1B-79ED2D95C4C6}"/>
              </a:ext>
            </a:extLst>
          </p:cNvPr>
          <p:cNvCxnSpPr>
            <a:cxnSpLocks/>
          </p:cNvCxnSpPr>
          <p:nvPr/>
        </p:nvCxnSpPr>
        <p:spPr>
          <a:xfrm>
            <a:off x="1674708" y="3894478"/>
            <a:ext cx="2954410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Line 5">
            <a:extLst>
              <a:ext uri="{FF2B5EF4-FFF2-40B4-BE49-F238E27FC236}">
                <a16:creationId xmlns:a16="http://schemas.microsoft.com/office/drawing/2014/main" id="{4B8C2E26-A3B9-457E-86E0-2B8231190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2734" y="3296967"/>
            <a:ext cx="0" cy="318763"/>
          </a:xfrm>
          <a:prstGeom prst="line">
            <a:avLst/>
          </a:prstGeom>
          <a:noFill/>
          <a:ln w="1905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6">
            <a:extLst>
              <a:ext uri="{FF2B5EF4-FFF2-40B4-BE49-F238E27FC236}">
                <a16:creationId xmlns:a16="http://schemas.microsoft.com/office/drawing/2014/main" id="{DFF9B350-E9BD-45BB-8545-F51C637EE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0098" y="3136387"/>
            <a:ext cx="0" cy="462566"/>
          </a:xfrm>
          <a:prstGeom prst="line">
            <a:avLst/>
          </a:prstGeom>
          <a:noFill/>
          <a:ln w="1905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9">
            <a:extLst>
              <a:ext uri="{FF2B5EF4-FFF2-40B4-BE49-F238E27FC236}">
                <a16:creationId xmlns:a16="http://schemas.microsoft.com/office/drawing/2014/main" id="{E3888CBF-D65D-4E8F-87A8-78E7C59A8156}"/>
              </a:ext>
            </a:extLst>
          </p:cNvPr>
          <p:cNvSpPr>
            <a:spLocks/>
          </p:cNvSpPr>
          <p:nvPr/>
        </p:nvSpPr>
        <p:spPr bwMode="auto">
          <a:xfrm>
            <a:off x="1796940" y="3368752"/>
            <a:ext cx="2653071" cy="529790"/>
          </a:xfrm>
          <a:custGeom>
            <a:avLst/>
            <a:gdLst>
              <a:gd name="T0" fmla="*/ 0 w 2220"/>
              <a:gd name="T1" fmla="*/ 629 h 629"/>
              <a:gd name="T2" fmla="*/ 551 w 2220"/>
              <a:gd name="T3" fmla="*/ 446 h 629"/>
              <a:gd name="T4" fmla="*/ 1107 w 2220"/>
              <a:gd name="T5" fmla="*/ 408 h 629"/>
              <a:gd name="T6" fmla="*/ 1666 w 2220"/>
              <a:gd name="T7" fmla="*/ 114 h 629"/>
              <a:gd name="T8" fmla="*/ 2220 w 2220"/>
              <a:gd name="T9" fmla="*/ 0 h 629"/>
              <a:gd name="connsiteX0" fmla="*/ 0 w 7505"/>
              <a:gd name="connsiteY0" fmla="*/ 8188 h 8188"/>
              <a:gd name="connsiteX1" fmla="*/ 2482 w 7505"/>
              <a:gd name="connsiteY1" fmla="*/ 5279 h 8188"/>
              <a:gd name="connsiteX2" fmla="*/ 4986 w 7505"/>
              <a:gd name="connsiteY2" fmla="*/ 4674 h 8188"/>
              <a:gd name="connsiteX3" fmla="*/ 7505 w 7505"/>
              <a:gd name="connsiteY3" fmla="*/ 0 h 8188"/>
              <a:gd name="connsiteX0" fmla="*/ 0 w 6644"/>
              <a:gd name="connsiteY0" fmla="*/ 4292 h 4292"/>
              <a:gd name="connsiteX1" fmla="*/ 3307 w 6644"/>
              <a:gd name="connsiteY1" fmla="*/ 739 h 4292"/>
              <a:gd name="connsiteX2" fmla="*/ 6644 w 6644"/>
              <a:gd name="connsiteY2" fmla="*/ 0 h 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4" h="4292">
                <a:moveTo>
                  <a:pt x="0" y="4292"/>
                </a:moveTo>
                <a:lnTo>
                  <a:pt x="3307" y="739"/>
                </a:lnTo>
                <a:lnTo>
                  <a:pt x="6644" y="0"/>
                </a:lnTo>
              </a:path>
            </a:pathLst>
          </a:custGeom>
          <a:noFill/>
          <a:ln w="38100" cap="flat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2">
            <a:extLst>
              <a:ext uri="{FF2B5EF4-FFF2-40B4-BE49-F238E27FC236}">
                <a16:creationId xmlns:a16="http://schemas.microsoft.com/office/drawing/2014/main" id="{A92329DE-4F0A-4C7B-85BF-EAE37ACD63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0098" y="5137641"/>
            <a:ext cx="0" cy="82831"/>
          </a:xfrm>
          <a:prstGeom prst="line">
            <a:avLst/>
          </a:prstGeom>
          <a:noFill/>
          <a:ln w="15875" cap="flat">
            <a:solidFill>
              <a:srgbClr val="0304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3">
            <a:extLst>
              <a:ext uri="{FF2B5EF4-FFF2-40B4-BE49-F238E27FC236}">
                <a16:creationId xmlns:a16="http://schemas.microsoft.com/office/drawing/2014/main" id="{5EEAA89F-23A6-4AC9-9CF4-08A19E71C2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2734" y="5137641"/>
            <a:ext cx="0" cy="82831"/>
          </a:xfrm>
          <a:prstGeom prst="line">
            <a:avLst/>
          </a:prstGeom>
          <a:noFill/>
          <a:ln w="15875" cap="flat">
            <a:solidFill>
              <a:srgbClr val="0304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4">
            <a:extLst>
              <a:ext uri="{FF2B5EF4-FFF2-40B4-BE49-F238E27FC236}">
                <a16:creationId xmlns:a16="http://schemas.microsoft.com/office/drawing/2014/main" id="{8B852073-9F70-42C4-9848-65FBCD322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5370" y="5137641"/>
            <a:ext cx="0" cy="82831"/>
          </a:xfrm>
          <a:prstGeom prst="line">
            <a:avLst/>
          </a:prstGeom>
          <a:noFill/>
          <a:ln w="15875" cap="flat">
            <a:solidFill>
              <a:srgbClr val="0304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15">
            <a:extLst>
              <a:ext uri="{FF2B5EF4-FFF2-40B4-BE49-F238E27FC236}">
                <a16:creationId xmlns:a16="http://schemas.microsoft.com/office/drawing/2014/main" id="{C317904E-E235-47D5-8640-444E812DE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823" y="5137641"/>
            <a:ext cx="82831" cy="0"/>
          </a:xfrm>
          <a:prstGeom prst="line">
            <a:avLst/>
          </a:prstGeom>
          <a:noFill/>
          <a:ln w="15875" cap="flat">
            <a:solidFill>
              <a:srgbClr val="0304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16">
            <a:extLst>
              <a:ext uri="{FF2B5EF4-FFF2-40B4-BE49-F238E27FC236}">
                <a16:creationId xmlns:a16="http://schemas.microsoft.com/office/drawing/2014/main" id="{B11AB375-EB4E-4BEA-8920-9A6CB6FBD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823" y="4519290"/>
            <a:ext cx="82831" cy="0"/>
          </a:xfrm>
          <a:prstGeom prst="line">
            <a:avLst/>
          </a:prstGeom>
          <a:noFill/>
          <a:ln w="15875" cap="flat">
            <a:solidFill>
              <a:srgbClr val="0304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7">
            <a:extLst>
              <a:ext uri="{FF2B5EF4-FFF2-40B4-BE49-F238E27FC236}">
                <a16:creationId xmlns:a16="http://schemas.microsoft.com/office/drawing/2014/main" id="{EE43AC11-B64A-4803-AFA2-58AFF4440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823" y="3898540"/>
            <a:ext cx="82831" cy="0"/>
          </a:xfrm>
          <a:prstGeom prst="line">
            <a:avLst/>
          </a:prstGeom>
          <a:noFill/>
          <a:ln w="15875" cap="flat">
            <a:solidFill>
              <a:srgbClr val="0304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8">
            <a:extLst>
              <a:ext uri="{FF2B5EF4-FFF2-40B4-BE49-F238E27FC236}">
                <a16:creationId xmlns:a16="http://schemas.microsoft.com/office/drawing/2014/main" id="{9E187237-12BF-48F7-BCF0-9B220CBC7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823" y="3280189"/>
            <a:ext cx="82831" cy="0"/>
          </a:xfrm>
          <a:prstGeom prst="line">
            <a:avLst/>
          </a:prstGeom>
          <a:noFill/>
          <a:ln w="15875" cap="flat">
            <a:solidFill>
              <a:srgbClr val="0304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9">
            <a:extLst>
              <a:ext uri="{FF2B5EF4-FFF2-40B4-BE49-F238E27FC236}">
                <a16:creationId xmlns:a16="http://schemas.microsoft.com/office/drawing/2014/main" id="{4FDF4C0B-5FED-4854-A1A6-B8EA27D14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823" y="2659443"/>
            <a:ext cx="82831" cy="0"/>
          </a:xfrm>
          <a:prstGeom prst="line">
            <a:avLst/>
          </a:prstGeom>
          <a:noFill/>
          <a:ln w="15875" cap="flat">
            <a:solidFill>
              <a:srgbClr val="0304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22">
            <a:extLst>
              <a:ext uri="{FF2B5EF4-FFF2-40B4-BE49-F238E27FC236}">
                <a16:creationId xmlns:a16="http://schemas.microsoft.com/office/drawing/2014/main" id="{5E6F1C41-0000-4A8A-ABDB-6315BAC3A951}"/>
              </a:ext>
            </a:extLst>
          </p:cNvPr>
          <p:cNvSpPr>
            <a:spLocks/>
          </p:cNvSpPr>
          <p:nvPr/>
        </p:nvSpPr>
        <p:spPr bwMode="auto">
          <a:xfrm>
            <a:off x="1674708" y="2654408"/>
            <a:ext cx="2954405" cy="2483233"/>
          </a:xfrm>
          <a:custGeom>
            <a:avLst/>
            <a:gdLst>
              <a:gd name="T0" fmla="*/ 2360 w 2360"/>
              <a:gd name="T1" fmla="*/ 1601 h 1601"/>
              <a:gd name="T2" fmla="*/ 0 w 2360"/>
              <a:gd name="T3" fmla="*/ 1601 h 1601"/>
              <a:gd name="T4" fmla="*/ 0 w 2360"/>
              <a:gd name="T5" fmla="*/ 0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0" h="1601">
                <a:moveTo>
                  <a:pt x="2360" y="1601"/>
                </a:moveTo>
                <a:lnTo>
                  <a:pt x="0" y="1601"/>
                </a:lnTo>
                <a:lnTo>
                  <a:pt x="0" y="0"/>
                </a:lnTo>
              </a:path>
            </a:pathLst>
          </a:custGeom>
          <a:noFill/>
          <a:ln w="15875" cap="flat">
            <a:solidFill>
              <a:srgbClr val="03040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23">
            <a:extLst>
              <a:ext uri="{FF2B5EF4-FFF2-40B4-BE49-F238E27FC236}">
                <a16:creationId xmlns:a16="http://schemas.microsoft.com/office/drawing/2014/main" id="{07FF79E6-BAC2-4266-95FB-8714874CEFC3}"/>
              </a:ext>
            </a:extLst>
          </p:cNvPr>
          <p:cNvSpPr>
            <a:spLocks/>
          </p:cNvSpPr>
          <p:nvPr/>
        </p:nvSpPr>
        <p:spPr bwMode="auto">
          <a:xfrm>
            <a:off x="1878430" y="3898497"/>
            <a:ext cx="2648517" cy="445831"/>
          </a:xfrm>
          <a:custGeom>
            <a:avLst/>
            <a:gdLst>
              <a:gd name="T0" fmla="*/ 0 w 1662"/>
              <a:gd name="T1" fmla="*/ 226 h 412"/>
              <a:gd name="T2" fmla="*/ 547 w 1662"/>
              <a:gd name="T3" fmla="*/ 279 h 412"/>
              <a:gd name="T4" fmla="*/ 1105 w 1662"/>
              <a:gd name="T5" fmla="*/ 412 h 412"/>
              <a:gd name="T6" fmla="*/ 1662 w 1662"/>
              <a:gd name="T7" fmla="*/ 0 h 412"/>
              <a:gd name="connsiteX0" fmla="*/ 0 w 6649"/>
              <a:gd name="connsiteY0" fmla="*/ 0 h 4515"/>
              <a:gd name="connsiteX1" fmla="*/ 3291 w 6649"/>
              <a:gd name="connsiteY1" fmla="*/ 1287 h 4515"/>
              <a:gd name="connsiteX2" fmla="*/ 6649 w 6649"/>
              <a:gd name="connsiteY2" fmla="*/ 4515 h 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9" h="4515">
                <a:moveTo>
                  <a:pt x="0" y="0"/>
                </a:moveTo>
                <a:lnTo>
                  <a:pt x="3291" y="1287"/>
                </a:lnTo>
                <a:lnTo>
                  <a:pt x="6649" y="4515"/>
                </a:lnTo>
              </a:path>
            </a:pathLst>
          </a:custGeom>
          <a:noFill/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4" name="Line 24">
            <a:extLst>
              <a:ext uri="{FF2B5EF4-FFF2-40B4-BE49-F238E27FC236}">
                <a16:creationId xmlns:a16="http://schemas.microsoft.com/office/drawing/2014/main" id="{6AE89963-E901-448C-89FD-75DC1AF86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5040" y="3903334"/>
            <a:ext cx="0" cy="0"/>
          </a:xfrm>
          <a:prstGeom prst="line">
            <a:avLst/>
          </a:prstGeom>
          <a:noFill/>
          <a:ln w="14288" cap="flat">
            <a:solidFill>
              <a:srgbClr val="389B4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25">
            <a:extLst>
              <a:ext uri="{FF2B5EF4-FFF2-40B4-BE49-F238E27FC236}">
                <a16:creationId xmlns:a16="http://schemas.microsoft.com/office/drawing/2014/main" id="{79F938AA-B6D3-4CF8-AE1A-A80899FAA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4222" y="3800276"/>
            <a:ext cx="0" cy="457773"/>
          </a:xfrm>
          <a:prstGeom prst="line">
            <a:avLst/>
          </a:prstGeom>
          <a:noFill/>
          <a:ln w="1905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26">
            <a:extLst>
              <a:ext uri="{FF2B5EF4-FFF2-40B4-BE49-F238E27FC236}">
                <a16:creationId xmlns:a16="http://schemas.microsoft.com/office/drawing/2014/main" id="{C8FA0FF2-C6F6-45D4-A7FE-F426F12AE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6793" y="3922508"/>
            <a:ext cx="0" cy="838849"/>
          </a:xfrm>
          <a:prstGeom prst="line">
            <a:avLst/>
          </a:prstGeom>
          <a:noFill/>
          <a:ln w="1905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01196812-3F70-4693-892D-EBA4165F2E61}"/>
              </a:ext>
            </a:extLst>
          </p:cNvPr>
          <p:cNvSpPr>
            <a:spLocks/>
          </p:cNvSpPr>
          <p:nvPr/>
        </p:nvSpPr>
        <p:spPr bwMode="auto">
          <a:xfrm>
            <a:off x="3142177" y="3978384"/>
            <a:ext cx="99298" cy="101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19218942-8AC6-45DC-985F-1F1F10A18C86}"/>
              </a:ext>
            </a:extLst>
          </p:cNvPr>
          <p:cNvSpPr>
            <a:spLocks/>
          </p:cNvSpPr>
          <p:nvPr/>
        </p:nvSpPr>
        <p:spPr bwMode="auto">
          <a:xfrm>
            <a:off x="4472420" y="4292354"/>
            <a:ext cx="101554" cy="101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31">
            <a:extLst>
              <a:ext uri="{FF2B5EF4-FFF2-40B4-BE49-F238E27FC236}">
                <a16:creationId xmlns:a16="http://schemas.microsoft.com/office/drawing/2014/main" id="{17AA96B4-40A2-4E5E-9385-E5BB01F6B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742" y="3849379"/>
            <a:ext cx="101210" cy="10311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32">
            <a:extLst>
              <a:ext uri="{FF2B5EF4-FFF2-40B4-BE49-F238E27FC236}">
                <a16:creationId xmlns:a16="http://schemas.microsoft.com/office/drawing/2014/main" id="{9213ED72-BCD9-4017-873C-DC1ACBE93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777" y="3405989"/>
            <a:ext cx="103121" cy="10311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33">
            <a:extLst>
              <a:ext uri="{FF2B5EF4-FFF2-40B4-BE49-F238E27FC236}">
                <a16:creationId xmlns:a16="http://schemas.microsoft.com/office/drawing/2014/main" id="{30BF665C-4026-4FC7-8BB8-FA94D492484B}"/>
              </a:ext>
            </a:extLst>
          </p:cNvPr>
          <p:cNvSpPr>
            <a:spLocks/>
          </p:cNvSpPr>
          <p:nvPr/>
        </p:nvSpPr>
        <p:spPr bwMode="auto">
          <a:xfrm>
            <a:off x="1826382" y="3848962"/>
            <a:ext cx="99298" cy="101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34">
            <a:extLst>
              <a:ext uri="{FF2B5EF4-FFF2-40B4-BE49-F238E27FC236}">
                <a16:creationId xmlns:a16="http://schemas.microsoft.com/office/drawing/2014/main" id="{83A9715A-EE6A-4C01-A87C-2AB1A8227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205" y="3319708"/>
            <a:ext cx="100584" cy="1005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AB37D84-8537-421E-9A3C-D67D23DD5FC5}"/>
              </a:ext>
            </a:extLst>
          </p:cNvPr>
          <p:cNvSpPr txBox="1"/>
          <p:nvPr/>
        </p:nvSpPr>
        <p:spPr>
          <a:xfrm>
            <a:off x="4285461" y="5177123"/>
            <a:ext cx="343657" cy="37172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/>
              <a:t>48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7815952-5ADF-4391-89E9-43D8608D75FC}"/>
              </a:ext>
            </a:extLst>
          </p:cNvPr>
          <p:cNvSpPr txBox="1"/>
          <p:nvPr/>
        </p:nvSpPr>
        <p:spPr>
          <a:xfrm>
            <a:off x="2939339" y="5177123"/>
            <a:ext cx="343657" cy="37172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/>
              <a:t>24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A09D092-501A-48AB-8A4F-C529CB88BEF2}"/>
              </a:ext>
            </a:extLst>
          </p:cNvPr>
          <p:cNvSpPr txBox="1"/>
          <p:nvPr/>
        </p:nvSpPr>
        <p:spPr>
          <a:xfrm>
            <a:off x="1689455" y="5177123"/>
            <a:ext cx="171830" cy="37172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F71E8AA-D005-413C-A478-4218C2ECB3C9}"/>
              </a:ext>
            </a:extLst>
          </p:cNvPr>
          <p:cNvSpPr txBox="1"/>
          <p:nvPr/>
        </p:nvSpPr>
        <p:spPr>
          <a:xfrm>
            <a:off x="1255048" y="4951775"/>
            <a:ext cx="275894" cy="37172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600" dirty="0"/>
              <a:t>-2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95691C5-AA26-4329-A202-2FD7A49DF25C}"/>
              </a:ext>
            </a:extLst>
          </p:cNvPr>
          <p:cNvSpPr txBox="1"/>
          <p:nvPr/>
        </p:nvSpPr>
        <p:spPr>
          <a:xfrm>
            <a:off x="1255048" y="4341931"/>
            <a:ext cx="275894" cy="37172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600" dirty="0"/>
              <a:t>-1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5D43D84-D921-4914-8752-C21678B72FC9}"/>
              </a:ext>
            </a:extLst>
          </p:cNvPr>
          <p:cNvSpPr txBox="1"/>
          <p:nvPr/>
        </p:nvSpPr>
        <p:spPr>
          <a:xfrm>
            <a:off x="1359112" y="3695928"/>
            <a:ext cx="171830" cy="37172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90753A3-339D-4F3E-8BBD-35512DE593AB}"/>
              </a:ext>
            </a:extLst>
          </p:cNvPr>
          <p:cNvSpPr txBox="1"/>
          <p:nvPr/>
        </p:nvSpPr>
        <p:spPr>
          <a:xfrm>
            <a:off x="1359112" y="3086083"/>
            <a:ext cx="171830" cy="37172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600" dirty="0"/>
              <a:t>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1840427-9511-46D0-AC41-0CFCE228B11F}"/>
              </a:ext>
            </a:extLst>
          </p:cNvPr>
          <p:cNvSpPr txBox="1"/>
          <p:nvPr/>
        </p:nvSpPr>
        <p:spPr>
          <a:xfrm>
            <a:off x="1359112" y="2462438"/>
            <a:ext cx="171830" cy="37172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r"/>
            <a:r>
              <a:rPr lang="en-US" sz="1600" dirty="0"/>
              <a:t>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C33F16F-E6F7-41E7-99A2-EAF10A2CAF94}"/>
              </a:ext>
            </a:extLst>
          </p:cNvPr>
          <p:cNvSpPr txBox="1"/>
          <p:nvPr/>
        </p:nvSpPr>
        <p:spPr>
          <a:xfrm>
            <a:off x="2241805" y="2674660"/>
            <a:ext cx="790615" cy="26301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400" dirty="0"/>
              <a:t>Placebo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C974F4F-2E76-4F05-BDFB-337833EB83AB}"/>
              </a:ext>
            </a:extLst>
          </p:cNvPr>
          <p:cNvSpPr txBox="1"/>
          <p:nvPr/>
        </p:nvSpPr>
        <p:spPr>
          <a:xfrm>
            <a:off x="2241805" y="3004878"/>
            <a:ext cx="618402" cy="26301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400" dirty="0"/>
              <a:t>F/TDF</a:t>
            </a:r>
          </a:p>
        </p:txBody>
      </p:sp>
      <p:sp>
        <p:nvSpPr>
          <p:cNvPr id="180" name="Freeform 28">
            <a:extLst>
              <a:ext uri="{FF2B5EF4-FFF2-40B4-BE49-F238E27FC236}">
                <a16:creationId xmlns:a16="http://schemas.microsoft.com/office/drawing/2014/main" id="{F8DB405E-66CD-4D3E-9E3E-1057B6397535}"/>
              </a:ext>
            </a:extLst>
          </p:cNvPr>
          <p:cNvSpPr>
            <a:spLocks/>
          </p:cNvSpPr>
          <p:nvPr/>
        </p:nvSpPr>
        <p:spPr bwMode="auto">
          <a:xfrm>
            <a:off x="2010968" y="3095327"/>
            <a:ext cx="80295" cy="821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32">
            <a:extLst>
              <a:ext uri="{FF2B5EF4-FFF2-40B4-BE49-F238E27FC236}">
                <a16:creationId xmlns:a16="http://schemas.microsoft.com/office/drawing/2014/main" id="{D99671A5-4D18-4544-AFDB-1482119D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422" y="2764477"/>
            <a:ext cx="83386" cy="833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EDB7110-5FE6-43AB-9469-DDA52C84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398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A8D9-C58B-CB4A-8FDF-4A379269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Fasting Lipid Changes From Baseline at Week 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AF8E-F9DE-0945-A7E9-1E02C4B49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5436351"/>
            <a:ext cx="10565728" cy="998506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1800" dirty="0"/>
              <a:t>There were minimal clinically significant changes in lipids in the F/TAF arm, with some small decreases in the F/TDF arm</a:t>
            </a:r>
          </a:p>
          <a:p>
            <a:pPr>
              <a:spcBef>
                <a:spcPts val="900"/>
              </a:spcBef>
            </a:pPr>
            <a:r>
              <a:rPr lang="en-US" sz="1800" dirty="0"/>
              <a:t>There was no change in the TC: HDL ratio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1AF86E-D5D4-294F-81FF-F45A17A4F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p-values were from the 2-sided Wilcoxon rank sum test to compare the 2 treatment groups. HDL, high-density lipoprotein; LDL, low-density lipoprotein.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AD26B-894F-984F-BA69-39808B4D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4CAC06D-E468-43AA-8697-C0ABA70C95D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CCDD5522-EEF8-8144-86ED-2CE4A8F8729C}"/>
              </a:ext>
            </a:extLst>
          </p:cNvPr>
          <p:cNvGraphicFramePr>
            <a:graphicFrameLocks/>
          </p:cNvGraphicFramePr>
          <p:nvPr/>
        </p:nvGraphicFramePr>
        <p:xfrm>
          <a:off x="1126317" y="2048734"/>
          <a:ext cx="7542212" cy="290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42D565-6498-304A-9CC8-93627C62ED29}"/>
              </a:ext>
            </a:extLst>
          </p:cNvPr>
          <p:cNvGraphicFramePr>
            <a:graphicFrameLocks noGrp="1"/>
          </p:cNvGraphicFramePr>
          <p:nvPr/>
        </p:nvGraphicFramePr>
        <p:xfrm>
          <a:off x="1847358" y="4948731"/>
          <a:ext cx="1188720" cy="31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173</a:t>
                      </a:r>
                    </a:p>
                  </a:txBody>
                  <a:tcPr marL="36576" marR="36576" marT="36635" marB="36635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173</a:t>
                      </a:r>
                    </a:p>
                  </a:txBody>
                  <a:tcPr marL="36576" marR="36576" marT="36635" marB="3663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235E07-95F4-1C4D-9283-8103596361D9}"/>
              </a:ext>
            </a:extLst>
          </p:cNvPr>
          <p:cNvGraphicFramePr>
            <a:graphicFrameLocks noGrp="1"/>
          </p:cNvGraphicFramePr>
          <p:nvPr/>
        </p:nvGraphicFramePr>
        <p:xfrm>
          <a:off x="3585354" y="4948731"/>
          <a:ext cx="1189038" cy="31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36586" marR="36586" marT="36635" marB="36635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marL="36586" marR="36586" marT="36635" marB="3663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AB5E39-9753-9D48-A56A-4F0892A8B811}"/>
              </a:ext>
            </a:extLst>
          </p:cNvPr>
          <p:cNvGraphicFramePr>
            <a:graphicFrameLocks noGrp="1"/>
          </p:cNvGraphicFramePr>
          <p:nvPr/>
        </p:nvGraphicFramePr>
        <p:xfrm>
          <a:off x="5323668" y="4948731"/>
          <a:ext cx="1189038" cy="31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 marL="36586" marR="36586" marT="36635" marB="36635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marL="36586" marR="36586" marT="36635" marB="3663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15062A-E7BB-CD4A-8376-FF6288C3A1B2}"/>
              </a:ext>
            </a:extLst>
          </p:cNvPr>
          <p:cNvGraphicFramePr>
            <a:graphicFrameLocks noGrp="1"/>
          </p:cNvGraphicFramePr>
          <p:nvPr/>
        </p:nvGraphicFramePr>
        <p:xfrm>
          <a:off x="7074679" y="4948731"/>
          <a:ext cx="1189038" cy="31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93</a:t>
                      </a:r>
                    </a:p>
                  </a:txBody>
                  <a:tcPr marL="36586" marR="36586" marT="36635" marB="36635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93</a:t>
                      </a:r>
                    </a:p>
                  </a:txBody>
                  <a:tcPr marL="36586" marR="36586" marT="36635" marB="3663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5772E603-9BF7-CE44-AF51-30BF677C9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917" y="1555226"/>
            <a:ext cx="1631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Total Cholesterol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solidFill>
                  <a:srgbClr val="000000"/>
                </a:solidFill>
                <a:ea typeface="MS PGothic" panose="020B0600070205080204" pitchFamily="34" charset="-128"/>
              </a:rPr>
              <a:t>p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&lt;0.001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5FED19C-2FE4-DB43-B24C-7611F51A6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093" y="1555226"/>
            <a:ext cx="15636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LDL Cholesterol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ea typeface="MS PGothic" panose="020B0600070205080204" pitchFamily="34" charset="-128"/>
              </a:rPr>
              <a:t>p &lt;0.001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FBD0898-47FA-D24A-ABCB-2BB0CAAD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354" y="1555226"/>
            <a:ext cx="1289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Symbol" pitchFamily="2" charset="2"/>
              </a:rPr>
              <a:t>Triglycerides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Symbol" pitchFamily="2" charset="2"/>
              </a:rPr>
              <a:t>p=0.002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1A27E73-5525-014F-AA11-CEF5BC514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055" y="1555226"/>
            <a:ext cx="1584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HDL Cholesterol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n-US" sz="1200" dirty="0">
                <a:solidFill>
                  <a:srgbClr val="000000"/>
                </a:solidFill>
                <a:ea typeface="MS PGothic" panose="020B0600070205080204" pitchFamily="34" charset="-128"/>
              </a:rPr>
              <a:t>p &lt;0.001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BF45D9-E589-3B47-8521-CE0901C7DC7C}"/>
              </a:ext>
            </a:extLst>
          </p:cNvPr>
          <p:cNvSpPr txBox="1"/>
          <p:nvPr/>
        </p:nvSpPr>
        <p:spPr>
          <a:xfrm>
            <a:off x="501515" y="2279924"/>
            <a:ext cx="624609" cy="2480024"/>
          </a:xfrm>
          <a:prstGeom prst="rect">
            <a:avLst/>
          </a:prstGeom>
          <a:noFill/>
          <a:ln>
            <a:noFill/>
          </a:ln>
        </p:spPr>
        <p:txBody>
          <a:bodyPr vert="vert270" anchor="b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Median Change From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Baseline, mg/dL</a:t>
            </a:r>
          </a:p>
        </p:txBody>
      </p:sp>
      <p:grpSp>
        <p:nvGrpSpPr>
          <p:cNvPr id="18" name="Group 35">
            <a:extLst>
              <a:ext uri="{FF2B5EF4-FFF2-40B4-BE49-F238E27FC236}">
                <a16:creationId xmlns:a16="http://schemas.microsoft.com/office/drawing/2014/main" id="{A29F18A1-AB98-B04A-9AF8-2C08475B5C4D}"/>
              </a:ext>
            </a:extLst>
          </p:cNvPr>
          <p:cNvGrpSpPr>
            <a:grpSpLocks/>
          </p:cNvGrpSpPr>
          <p:nvPr/>
        </p:nvGrpSpPr>
        <p:grpSpPr bwMode="auto">
          <a:xfrm>
            <a:off x="5034383" y="1265319"/>
            <a:ext cx="2895600" cy="223837"/>
            <a:chOff x="3788482" y="1620202"/>
            <a:chExt cx="3174168" cy="245534"/>
          </a:xfrm>
        </p:grpSpPr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id="{AFD7529E-DBB6-4A4B-85AC-7FCF6AC62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7913" y="1620202"/>
              <a:ext cx="789488" cy="24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F/TAF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A9E6C5-6175-A640-B69A-8C793F859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8482" y="1635874"/>
              <a:ext cx="182724" cy="182845"/>
            </a:xfrm>
            <a:prstGeom prst="rect">
              <a:avLst/>
            </a:prstGeom>
            <a:solidFill>
              <a:srgbClr val="00C42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38">
              <a:extLst>
                <a:ext uri="{FF2B5EF4-FFF2-40B4-BE49-F238E27FC236}">
                  <a16:creationId xmlns:a16="http://schemas.microsoft.com/office/drawing/2014/main" id="{DFEB01C1-C2FC-E147-BD1B-911B31022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050" y="1628669"/>
              <a:ext cx="137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800"/>
                </a:spcBef>
                <a:buClr>
                  <a:srgbClr val="A9A9A9"/>
                </a:buClr>
                <a:buSzPct val="90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600"/>
                </a:spcBef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A9A9A9"/>
                </a:buClr>
                <a:buSzPct val="9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F/TDF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D6496D-5FD6-B44C-A46D-C7A5BEF69D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0320" y="1635874"/>
              <a:ext cx="182724" cy="182845"/>
            </a:xfrm>
            <a:prstGeom prst="rect">
              <a:avLst/>
            </a:prstGeom>
            <a:solidFill>
              <a:srgbClr val="7F7F7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23" name="Chart 5">
            <a:extLst>
              <a:ext uri="{FF2B5EF4-FFF2-40B4-BE49-F238E27FC236}">
                <a16:creationId xmlns:a16="http://schemas.microsoft.com/office/drawing/2014/main" id="{7E89A7B3-4BDB-4C49-8B4C-5C2C4E4AEDB0}"/>
              </a:ext>
            </a:extLst>
          </p:cNvPr>
          <p:cNvGraphicFramePr>
            <a:graphicFrameLocks/>
          </p:cNvGraphicFramePr>
          <p:nvPr/>
        </p:nvGraphicFramePr>
        <p:xfrm>
          <a:off x="9211200" y="2048734"/>
          <a:ext cx="2438400" cy="291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E4111D4-7DDD-A74F-BC65-3F43589E3BE3}"/>
              </a:ext>
            </a:extLst>
          </p:cNvPr>
          <p:cNvGraphicFramePr>
            <a:graphicFrameLocks noGrp="1"/>
          </p:cNvGraphicFramePr>
          <p:nvPr/>
        </p:nvGraphicFramePr>
        <p:xfrm>
          <a:off x="10038610" y="4948731"/>
          <a:ext cx="1189038" cy="31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3.4</a:t>
                      </a:r>
                    </a:p>
                  </a:txBody>
                  <a:tcPr marL="36586" marR="36586" marT="36635" marB="36635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3.5</a:t>
                      </a:r>
                    </a:p>
                  </a:txBody>
                  <a:tcPr marL="36586" marR="36586" marT="36635" marB="36635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3534C0A-383B-F14A-9512-8999BD408A45}"/>
              </a:ext>
            </a:extLst>
          </p:cNvPr>
          <p:cNvSpPr txBox="1"/>
          <p:nvPr/>
        </p:nvSpPr>
        <p:spPr>
          <a:xfrm>
            <a:off x="8770375" y="2279924"/>
            <a:ext cx="624609" cy="2480024"/>
          </a:xfrm>
          <a:prstGeom prst="rect">
            <a:avLst/>
          </a:prstGeom>
          <a:noFill/>
          <a:ln>
            <a:noFill/>
          </a:ln>
        </p:spPr>
        <p:txBody>
          <a:bodyPr vert="vert270" anchor="b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Median Change From Baseline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1D5E6FD-576B-A64C-B648-A831637B4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3301" y="1555226"/>
            <a:ext cx="20596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Symbol" pitchFamily="2" charset="2"/>
              </a:rPr>
              <a:t>Total </a:t>
            </a:r>
            <a:r>
              <a:rPr kumimoji="0" lang="en-GB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Symbol" pitchFamily="2" charset="2"/>
              </a:rPr>
              <a:t>Cholesterol:HDL</a:t>
            </a:r>
            <a:endParaRPr kumimoji="0" lang="en-GB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  <a:sym typeface="Symbol" pitchFamily="2" charset="2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Symbol" pitchFamily="2" charset="2"/>
              </a:rPr>
              <a:t>p=0.73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940DEA-DDF9-E04F-88AD-11699F644308}"/>
              </a:ext>
            </a:extLst>
          </p:cNvPr>
          <p:cNvSpPr/>
          <p:nvPr/>
        </p:nvSpPr>
        <p:spPr>
          <a:xfrm>
            <a:off x="481278" y="4966851"/>
            <a:ext cx="1366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>
              <a:defRPr/>
            </a:pPr>
            <a:r>
              <a:rPr lang="en-GB" sz="1200" b="1" dirty="0">
                <a:solidFill>
                  <a:prstClr val="black"/>
                </a:solidFill>
              </a:rPr>
              <a:t>Baseline, mg/</a:t>
            </a:r>
            <a:r>
              <a:rPr lang="en-GB" sz="1200" b="1" dirty="0" err="1">
                <a:solidFill>
                  <a:prstClr val="black"/>
                </a:solidFill>
              </a:rPr>
              <a:t>dL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F15645-F8E4-024C-8F2A-F0B50D3AB2F8}"/>
              </a:ext>
            </a:extLst>
          </p:cNvPr>
          <p:cNvSpPr/>
          <p:nvPr/>
        </p:nvSpPr>
        <p:spPr>
          <a:xfrm>
            <a:off x="9218321" y="4966851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>
              <a:defRPr/>
            </a:pPr>
            <a:r>
              <a:rPr lang="en-GB" sz="1200" b="1" dirty="0">
                <a:solidFill>
                  <a:prstClr val="black"/>
                </a:solidFill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81636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Dr. Spinner has received: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Research grants from Gilead, Janssen-</a:t>
            </a:r>
            <a:r>
              <a:rPr lang="en-US" sz="2400" dirty="0" err="1"/>
              <a:t>Cilag</a:t>
            </a:r>
            <a:r>
              <a:rPr lang="en-US" sz="2400" dirty="0"/>
              <a:t>, and </a:t>
            </a:r>
            <a:r>
              <a:rPr lang="en-US" sz="2400" dirty="0" err="1"/>
              <a:t>ViiV</a:t>
            </a:r>
            <a:r>
              <a:rPr lang="en-US" sz="2400" dirty="0"/>
              <a:t> Healthcare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Honoraria for speakers bureau and/or advisory boards from Gilead, AbbVie, Janssen, MSD, Teva/</a:t>
            </a:r>
            <a:r>
              <a:rPr lang="en-US" sz="2400" dirty="0" err="1"/>
              <a:t>Hexal</a:t>
            </a:r>
            <a:r>
              <a:rPr lang="en-US" sz="2400" dirty="0"/>
              <a:t>, and </a:t>
            </a:r>
            <a:r>
              <a:rPr lang="en-US" sz="2400" dirty="0" err="1"/>
              <a:t>ViiV</a:t>
            </a:r>
            <a:r>
              <a:rPr lang="en-US" sz="2400" dirty="0"/>
              <a:t> Healthcare</a:t>
            </a:r>
          </a:p>
          <a:p>
            <a:pPr marL="411480" lvl="1" indent="0">
              <a:spcBef>
                <a:spcPts val="1200"/>
              </a:spcBef>
              <a:buNone/>
            </a:pP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580" dirty="0">
                <a:solidFill>
                  <a:schemeClr val="bg2">
                    <a:lumMod val="25000"/>
                  </a:schemeClr>
                </a:solidFill>
              </a:rPr>
              <a:t>This study was sponsored by Gilead Sciences </a:t>
            </a:r>
          </a:p>
          <a:p>
            <a:pPr lvl="1"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D1882-0095-4286-B610-357F7B52F6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F237F-8442-4828-95B4-8D6F5D9E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9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1A25-9CEE-490E-BD8C-84286327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000" dirty="0"/>
              <a:t>DISCOVER: </a:t>
            </a:r>
            <a:br>
              <a:rPr lang="en-US" altLang="en-US" sz="3000" dirty="0"/>
            </a:br>
            <a:r>
              <a:rPr lang="en-US" altLang="en-US" sz="3000" dirty="0"/>
              <a:t>A Randomized, Double Blind, Noninferiority Trial</a:t>
            </a:r>
            <a:endParaRPr lang="en-US" sz="30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B8398A7-5B4C-468C-8DA1-EA82D9D0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3891147"/>
            <a:ext cx="10388600" cy="1723472"/>
          </a:xfrm>
        </p:spPr>
        <p:txBody>
          <a:bodyPr/>
          <a:lstStyle/>
          <a:p>
            <a:pPr marL="0" indent="0">
              <a:spcBef>
                <a:spcPts val="562"/>
              </a:spcBef>
              <a:buNone/>
            </a:pPr>
            <a:r>
              <a:rPr lang="en-US" sz="2000" b="1" dirty="0"/>
              <a:t>Eligibility criteria</a:t>
            </a:r>
          </a:p>
          <a:p>
            <a:pPr>
              <a:spcBef>
                <a:spcPts val="562"/>
              </a:spcBef>
            </a:pPr>
            <a:r>
              <a:rPr lang="en-US" sz="1800" dirty="0"/>
              <a:t>Sexual behaviors associated with higher risk of HIV acquisition </a:t>
            </a:r>
          </a:p>
          <a:p>
            <a:pPr lvl="1">
              <a:spcBef>
                <a:spcPts val="562"/>
              </a:spcBef>
            </a:pPr>
            <a:r>
              <a:rPr lang="en-US" sz="1800" dirty="0"/>
              <a:t>≥2 episodes of condomless anal sex with ≥2 unique partners in 12 weeks prior to enrollment</a:t>
            </a:r>
          </a:p>
          <a:p>
            <a:pPr lvl="1">
              <a:spcBef>
                <a:spcPts val="562"/>
              </a:spcBef>
            </a:pPr>
            <a:r>
              <a:rPr lang="en-US" sz="1800" dirty="0"/>
              <a:t>Diagnosis of rectal gonorrhea, chlamydia, or syphilis in 24 weeks prior to enrollment</a:t>
            </a:r>
          </a:p>
          <a:p>
            <a:pPr>
              <a:spcBef>
                <a:spcPts val="562"/>
              </a:spcBef>
            </a:pPr>
            <a:r>
              <a:rPr lang="en-US" altLang="en-US" sz="1800" dirty="0"/>
              <a:t>HIV and HBV negative, p</a:t>
            </a:r>
            <a:r>
              <a:rPr lang="en-US" altLang="en-US" sz="1800" dirty="0">
                <a:sym typeface="Symbol" pitchFamily="18" charset="2"/>
              </a:rPr>
              <a:t>rior use of PrEP allowed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DD1B15-B88C-4B6E-A96B-C5988B0AC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F/TAF, emtricitabine/tenofovir alafenamide; F/TDF, emtricitabine/tenofovir disoproxil fumarate; HBV, hepatitis B virus; MSM, men who have sex with men; </a:t>
            </a:r>
            <a:r>
              <a:rPr lang="en-US" dirty="0" err="1"/>
              <a:t>PrEP</a:t>
            </a:r>
            <a:r>
              <a:rPr lang="en-US" dirty="0"/>
              <a:t>, pre-exposure prophylaxis; PY, person-years; TGW, transgender women.</a:t>
            </a:r>
          </a:p>
        </p:txBody>
      </p:sp>
      <p:sp>
        <p:nvSpPr>
          <p:cNvPr id="303" name="TextBox 21">
            <a:extLst>
              <a:ext uri="{FF2B5EF4-FFF2-40B4-BE49-F238E27FC236}">
                <a16:creationId xmlns:a16="http://schemas.microsoft.com/office/drawing/2014/main" id="{AEC02A2F-95F7-BA42-B285-0A0C35AD1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298" y="1957628"/>
            <a:ext cx="2042929" cy="14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109" tIns="114054" rIns="228109" bIns="114054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140449" fontAlgn="base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1600" kern="0" dirty="0">
                <a:solidFill>
                  <a:prstClr val="black"/>
                </a:solidFill>
                <a:cs typeface="Arial" pitchFamily="34" charset="0"/>
              </a:rPr>
              <a:t>Randomized</a:t>
            </a:r>
          </a:p>
          <a:p>
            <a:pPr algn="ctr" defTabSz="1140449" fontAlgn="base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1600" kern="0" dirty="0">
                <a:solidFill>
                  <a:prstClr val="black"/>
                </a:solidFill>
                <a:cs typeface="Arial" pitchFamily="34" charset="0"/>
              </a:rPr>
              <a:t>1:1</a:t>
            </a:r>
          </a:p>
          <a:p>
            <a:pPr algn="ctr" defTabSz="1140449" fontAlgn="base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altLang="en-US" sz="1600" kern="0" dirty="0">
              <a:solidFill>
                <a:prstClr val="black"/>
              </a:solidFill>
              <a:cs typeface="Arial" pitchFamily="34" charset="0"/>
            </a:endParaRPr>
          </a:p>
          <a:p>
            <a:pPr algn="ctr" defTabSz="1140449" fontAlgn="base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1600" kern="0" dirty="0">
                <a:solidFill>
                  <a:prstClr val="black"/>
                </a:solidFill>
                <a:cs typeface="Arial" pitchFamily="34" charset="0"/>
              </a:rPr>
              <a:t>Double-blinded</a:t>
            </a:r>
          </a:p>
          <a:p>
            <a:pPr algn="ctr" defTabSz="1140449" fontAlgn="base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1600" kern="0" dirty="0">
                <a:solidFill>
                  <a:prstClr val="black"/>
                </a:solidFill>
                <a:cs typeface="Arial" pitchFamily="34" charset="0"/>
              </a:rPr>
              <a:t>Active controlled</a:t>
            </a:r>
          </a:p>
        </p:txBody>
      </p:sp>
      <p:sp>
        <p:nvSpPr>
          <p:cNvPr id="277" name="Text Box 36">
            <a:extLst>
              <a:ext uri="{FF2B5EF4-FFF2-40B4-BE49-F238E27FC236}">
                <a16:creationId xmlns:a16="http://schemas.microsoft.com/office/drawing/2014/main" id="{CD00CB5E-3C2F-474D-B982-2444A79A2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454" y="2135073"/>
            <a:ext cx="3389074" cy="1106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42769" rIns="0" bIns="42769" anchor="ctr">
            <a:no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140449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562"/>
              </a:spcAft>
              <a:buClrTx/>
              <a:buSzTx/>
              <a:buNone/>
            </a:pPr>
            <a:r>
              <a:rPr lang="en-US" altLang="en-US" sz="18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Primary analysis:</a:t>
            </a:r>
          </a:p>
          <a:p>
            <a:pPr marL="323748" defTabSz="114044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HIV incidence/100 PY when 100% complete Week 48 </a:t>
            </a:r>
            <a:br>
              <a:rPr lang="en-US" altLang="en-US" sz="18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</a:br>
            <a:r>
              <a:rPr lang="en-US" altLang="en-US" sz="18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&amp; 50% complete Week 96</a:t>
            </a:r>
          </a:p>
        </p:txBody>
      </p:sp>
      <p:sp>
        <p:nvSpPr>
          <p:cNvPr id="294" name="TextBox 21">
            <a:extLst>
              <a:ext uri="{FF2B5EF4-FFF2-40B4-BE49-F238E27FC236}">
                <a16:creationId xmlns:a16="http://schemas.microsoft.com/office/drawing/2014/main" id="{A230A79C-2C39-EC4E-88C8-F5858352E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47" y="2315930"/>
            <a:ext cx="1589316" cy="74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8109" tIns="114054" rIns="228109" bIns="114054" anchor="ctr"/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140449" fontAlgn="base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800" b="1" kern="0" dirty="0">
                <a:solidFill>
                  <a:prstClr val="black"/>
                </a:solidFill>
                <a:cs typeface="Arial" pitchFamily="34" charset="0"/>
              </a:rPr>
              <a:t>MSM or TGW</a:t>
            </a:r>
          </a:p>
          <a:p>
            <a:pPr algn="ctr" defTabSz="1140449" fontAlgn="base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sz="1800" b="1" dirty="0">
                <a:solidFill>
                  <a:srgbClr val="000000"/>
                </a:solidFill>
              </a:rPr>
              <a:t>Adults ≥18 y</a:t>
            </a:r>
            <a:endParaRPr lang="en-US" altLang="en-US" sz="1800" b="1" kern="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FD71DAA7-885A-D94C-9769-39A9EBD97AFE}"/>
              </a:ext>
            </a:extLst>
          </p:cNvPr>
          <p:cNvCxnSpPr>
            <a:cxnSpLocks/>
          </p:cNvCxnSpPr>
          <p:nvPr/>
        </p:nvCxnSpPr>
        <p:spPr bwMode="auto">
          <a:xfrm>
            <a:off x="2253489" y="2688180"/>
            <a:ext cx="16516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Freeform 66">
            <a:extLst>
              <a:ext uri="{FF2B5EF4-FFF2-40B4-BE49-F238E27FC236}">
                <a16:creationId xmlns:a16="http://schemas.microsoft.com/office/drawing/2014/main" id="{00E9FEC9-B44E-467E-B586-C7502C867EC6}"/>
              </a:ext>
            </a:extLst>
          </p:cNvPr>
          <p:cNvSpPr>
            <a:spLocks/>
          </p:cNvSpPr>
          <p:nvPr/>
        </p:nvSpPr>
        <p:spPr bwMode="auto">
          <a:xfrm rot="5400000">
            <a:off x="3515703" y="2535740"/>
            <a:ext cx="1106220" cy="304888"/>
          </a:xfrm>
          <a:custGeom>
            <a:avLst/>
            <a:gdLst>
              <a:gd name="T0" fmla="*/ 542765 w 2663825"/>
              <a:gd name="T1" fmla="*/ 0 h 127000"/>
              <a:gd name="T2" fmla="*/ 542765 w 2663825"/>
              <a:gd name="T3" fmla="*/ 118872 h 127000"/>
              <a:gd name="T4" fmla="*/ 0 w 2663825"/>
              <a:gd name="T5" fmla="*/ 118872 h 127000"/>
              <a:gd name="T6" fmla="*/ 0 w 2663825"/>
              <a:gd name="T7" fmla="*/ 2972 h 127000"/>
              <a:gd name="T8" fmla="*/ 0 60000 65536"/>
              <a:gd name="T9" fmla="*/ 0 60000 65536"/>
              <a:gd name="T10" fmla="*/ 0 60000 65536"/>
              <a:gd name="T11" fmla="*/ 0 60000 65536"/>
              <a:gd name="T12" fmla="*/ 0 w 2663825"/>
              <a:gd name="T13" fmla="*/ 0 h 127000"/>
              <a:gd name="T14" fmla="*/ 2663825 w 2663825"/>
              <a:gd name="T15" fmla="*/ 127000 h 127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3825" h="127000">
                <a:moveTo>
                  <a:pt x="2663825" y="0"/>
                </a:moveTo>
                <a:lnTo>
                  <a:pt x="2663825" y="127000"/>
                </a:lnTo>
                <a:lnTo>
                  <a:pt x="0" y="127000"/>
                </a:lnTo>
                <a:lnTo>
                  <a:pt x="0" y="3175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36" tIns="42769" rIns="85536" bIns="42769"/>
          <a:lstStyle/>
          <a:p>
            <a:pPr defTabSz="8553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20" kern="0" dirty="0">
              <a:ln>
                <a:solidFill>
                  <a:srgbClr val="000000"/>
                </a:solidFill>
              </a:ln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9CD85DF3-8C28-F14F-BD3A-EC832AD6A91C}"/>
              </a:ext>
            </a:extLst>
          </p:cNvPr>
          <p:cNvSpPr/>
          <p:nvPr/>
        </p:nvSpPr>
        <p:spPr bwMode="auto">
          <a:xfrm>
            <a:off x="4876801" y="1733506"/>
            <a:ext cx="2900680" cy="7360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82880" tIns="42769" rIns="85536" bIns="42769" anchor="ctr"/>
          <a:lstStyle/>
          <a:p>
            <a:pPr algn="ctr" defTabSz="11404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cs typeface="Arial" pitchFamily="34" charset="0"/>
              </a:rPr>
              <a:t>F/TAF 200/25 mg </a:t>
            </a:r>
            <a:r>
              <a:rPr lang="en-US" sz="1800" b="1" kern="0" dirty="0" err="1">
                <a:solidFill>
                  <a:srgbClr val="FFFFFF"/>
                </a:solidFill>
                <a:cs typeface="Arial" pitchFamily="34" charset="0"/>
              </a:rPr>
              <a:t>qd</a:t>
            </a:r>
            <a:endParaRPr lang="en-US" sz="1800" b="1" kern="0" dirty="0">
              <a:solidFill>
                <a:srgbClr val="FFFFFF"/>
              </a:solidFill>
              <a:cs typeface="Arial" pitchFamily="34" charset="0"/>
            </a:endParaRPr>
          </a:p>
          <a:p>
            <a:pPr algn="ctr" defTabSz="11404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cs typeface="Arial" pitchFamily="34" charset="0"/>
              </a:rPr>
              <a:t>n=2694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D6D70F30-E39E-F44C-8026-D1A7CFF75A07}"/>
              </a:ext>
            </a:extLst>
          </p:cNvPr>
          <p:cNvSpPr/>
          <p:nvPr/>
        </p:nvSpPr>
        <p:spPr bwMode="auto">
          <a:xfrm>
            <a:off x="4876801" y="2900002"/>
            <a:ext cx="2900680" cy="7360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82880" tIns="42769" rIns="85536" bIns="42769" anchor="ctr"/>
          <a:lstStyle/>
          <a:p>
            <a:pPr algn="ctr" defTabSz="11404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cs typeface="Arial" pitchFamily="34" charset="0"/>
              </a:rPr>
              <a:t>F/TDF 200/300 mg </a:t>
            </a:r>
            <a:r>
              <a:rPr lang="en-US" sz="1800" b="1" kern="0" dirty="0" err="1">
                <a:solidFill>
                  <a:srgbClr val="FFFFFF"/>
                </a:solidFill>
                <a:cs typeface="Arial" pitchFamily="34" charset="0"/>
              </a:rPr>
              <a:t>qd</a:t>
            </a:r>
            <a:endParaRPr lang="en-US" sz="1800" b="1" kern="0" dirty="0">
              <a:solidFill>
                <a:srgbClr val="FFFFFF"/>
              </a:solidFill>
              <a:cs typeface="Arial" pitchFamily="34" charset="0"/>
            </a:endParaRPr>
          </a:p>
          <a:p>
            <a:pPr algn="ctr" defTabSz="11404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cs typeface="Arial" pitchFamily="34" charset="0"/>
              </a:rPr>
              <a:t>n=2693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DE8332-3F8E-4F7A-9232-9CC5064F9A00}"/>
              </a:ext>
            </a:extLst>
          </p:cNvPr>
          <p:cNvSpPr/>
          <p:nvPr/>
        </p:nvSpPr>
        <p:spPr>
          <a:xfrm>
            <a:off x="4071470" y="1601673"/>
            <a:ext cx="1005840" cy="10058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38" tIns="42772" rIns="85538" bIns="42772" rtlCol="0" anchor="ctr"/>
          <a:lstStyle/>
          <a:p>
            <a:pPr algn="ctr" defTabSz="855400"/>
            <a:endParaRPr lang="en-US" sz="2592" dirty="0">
              <a:solidFill>
                <a:srgbClr val="FFFFFF"/>
              </a:solidFill>
            </a:endParaRPr>
          </a:p>
        </p:txBody>
      </p:sp>
      <p:pic>
        <p:nvPicPr>
          <p:cNvPr id="18" name="Picture 2" descr="Image result for descovy pill">
            <a:extLst>
              <a:ext uri="{FF2B5EF4-FFF2-40B4-BE49-F238E27FC236}">
                <a16:creationId xmlns:a16="http://schemas.microsoft.com/office/drawing/2014/main" id="{F61139A9-2E52-43E1-B143-029379F1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3" y="1911895"/>
            <a:ext cx="522314" cy="3853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DBF79D2-6573-48D3-82C6-BC3BF005C5B4}"/>
              </a:ext>
            </a:extLst>
          </p:cNvPr>
          <p:cNvSpPr/>
          <p:nvPr/>
        </p:nvSpPr>
        <p:spPr>
          <a:xfrm>
            <a:off x="4071470" y="2768171"/>
            <a:ext cx="1005840" cy="10058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38" tIns="42772" rIns="85538" bIns="42772" rtlCol="0" anchor="ctr"/>
          <a:lstStyle/>
          <a:p>
            <a:pPr algn="ctr" defTabSz="855400"/>
            <a:endParaRPr lang="en-US" sz="2592">
              <a:solidFill>
                <a:srgbClr val="FFFFFF"/>
              </a:solidFill>
            </a:endParaRPr>
          </a:p>
        </p:txBody>
      </p:sp>
      <p:pic>
        <p:nvPicPr>
          <p:cNvPr id="24" name="Picture 6" descr="Image result for truvada pill">
            <a:extLst>
              <a:ext uri="{FF2B5EF4-FFF2-40B4-BE49-F238E27FC236}">
                <a16:creationId xmlns:a16="http://schemas.microsoft.com/office/drawing/2014/main" id="{613C92AF-BD97-4F75-99E0-0A9C1F96D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6101" r="18087" b="54161"/>
          <a:stretch/>
        </p:blipFill>
        <p:spPr bwMode="auto">
          <a:xfrm>
            <a:off x="4189359" y="3085709"/>
            <a:ext cx="770062" cy="370764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95DDE-75B2-4989-8569-F714C33F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Efficacy Endpoint: Noninferiority Achieved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126F9-EE13-4DE6-8507-140B83CF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64" y="5674880"/>
            <a:ext cx="10821575" cy="617906"/>
          </a:xfrm>
        </p:spPr>
        <p:txBody>
          <a:bodyPr/>
          <a:lstStyle/>
          <a:p>
            <a:r>
              <a:rPr lang="en-US" sz="1600" dirty="0"/>
              <a:t>22 HIV infections in 8756 PY of follow-up </a:t>
            </a:r>
          </a:p>
          <a:p>
            <a:r>
              <a:rPr lang="en-US" sz="1600" dirty="0" err="1"/>
              <a:t>Noninferiority</a:t>
            </a:r>
            <a:r>
              <a:rPr lang="en-US" sz="1600" dirty="0"/>
              <a:t> was confirmed in sensitivity analysis excluding 5 infections suspected at baseline (1 F/TAF; 4 F/TDF); IRR: 0.55 [0.20, 1.48])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676056-37D8-4240-917B-2373703C8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076" y="6432300"/>
            <a:ext cx="10565726" cy="283358"/>
          </a:xfrm>
        </p:spPr>
        <p:txBody>
          <a:bodyPr/>
          <a:lstStyle/>
          <a:p>
            <a:pPr algn="r"/>
            <a:r>
              <a:rPr lang="en-US" dirty="0"/>
              <a:t>CI, confidence interval; NI, noninferiority.</a:t>
            </a:r>
          </a:p>
        </p:txBody>
      </p:sp>
      <p:sp>
        <p:nvSpPr>
          <p:cNvPr id="27" name="TextBox 37">
            <a:extLst>
              <a:ext uri="{FF2B5EF4-FFF2-40B4-BE49-F238E27FC236}">
                <a16:creationId xmlns:a16="http://schemas.microsoft.com/office/drawing/2014/main" id="{5AAAA363-F70E-4510-BD1E-9382B127078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0451" y="2855931"/>
            <a:ext cx="20454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40323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HIV Incidence Rate/</a:t>
            </a:r>
            <a:br>
              <a:rPr lang="en-US" altLang="en-US" sz="1800" dirty="0">
                <a:solidFill>
                  <a:srgbClr val="000000"/>
                </a:solidFill>
                <a:latin typeface="+mn-lt"/>
                <a:ea typeface="MS PGothic" pitchFamily="34" charset="-128"/>
              </a:rPr>
            </a:br>
            <a:r>
              <a:rPr lang="en-US" altLang="en-US" sz="1800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100 PY (95% CI)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93E2AB-3F3B-44E2-9A94-92CABEF0C0C0}"/>
              </a:ext>
            </a:extLst>
          </p:cNvPr>
          <p:cNvGrpSpPr/>
          <p:nvPr/>
        </p:nvGrpSpPr>
        <p:grpSpPr>
          <a:xfrm>
            <a:off x="1429927" y="1227170"/>
            <a:ext cx="4649436" cy="4422310"/>
            <a:chOff x="1431001" y="1637319"/>
            <a:chExt cx="4349194" cy="4422310"/>
          </a:xfrm>
        </p:grpSpPr>
        <p:graphicFrame>
          <p:nvGraphicFramePr>
            <p:cNvPr id="29" name="Chart 39">
              <a:extLst>
                <a:ext uri="{FF2B5EF4-FFF2-40B4-BE49-F238E27FC236}">
                  <a16:creationId xmlns:a16="http://schemas.microsoft.com/office/drawing/2014/main" id="{31BEA379-045F-4F19-8696-82C0AF54D3C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2345893"/>
                </p:ext>
              </p:extLst>
            </p:nvPr>
          </p:nvGraphicFramePr>
          <p:xfrm>
            <a:off x="1431001" y="1637319"/>
            <a:ext cx="4349194" cy="37329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4B4BDB-7234-436F-BA96-DEB5F6BC7929}"/>
                </a:ext>
              </a:extLst>
            </p:cNvPr>
            <p:cNvSpPr txBox="1"/>
            <p:nvPr/>
          </p:nvSpPr>
          <p:spPr>
            <a:xfrm>
              <a:off x="2328984" y="5212313"/>
              <a:ext cx="1092983" cy="357019"/>
            </a:xfrm>
            <a:prstGeom prst="rect">
              <a:avLst/>
            </a:prstGeom>
            <a:noFill/>
          </p:spPr>
          <p:txBody>
            <a:bodyPr wrap="square" lIns="109727" tIns="54863" rIns="109727" bIns="54863" rtlCol="0" anchor="ctr" anchorCtr="0">
              <a:spAutoFit/>
            </a:bodyPr>
            <a:lstStyle/>
            <a:p>
              <a:pPr algn="ctr" defTabSz="855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n=2694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368B55-D50A-4C12-9821-5A4076459A27}"/>
                </a:ext>
              </a:extLst>
            </p:cNvPr>
            <p:cNvSpPr txBox="1"/>
            <p:nvPr/>
          </p:nvSpPr>
          <p:spPr>
            <a:xfrm>
              <a:off x="4295816" y="5212313"/>
              <a:ext cx="1092983" cy="357019"/>
            </a:xfrm>
            <a:prstGeom prst="rect">
              <a:avLst/>
            </a:prstGeom>
            <a:noFill/>
          </p:spPr>
          <p:txBody>
            <a:bodyPr wrap="square" lIns="109727" tIns="54863" rIns="109727" bIns="54863" rtlCol="0" anchor="ctr" anchorCtr="0">
              <a:spAutoFit/>
            </a:bodyPr>
            <a:lstStyle/>
            <a:p>
              <a:pPr algn="ctr" defTabSz="855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n=2693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BFDBCE-E00F-4289-83E5-B3C577A413AD}"/>
                </a:ext>
              </a:extLst>
            </p:cNvPr>
            <p:cNvSpPr txBox="1"/>
            <p:nvPr/>
          </p:nvSpPr>
          <p:spPr>
            <a:xfrm>
              <a:off x="2356905" y="5616431"/>
              <a:ext cx="1037143" cy="44319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855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>
                  <a:solidFill>
                    <a:srgbClr val="000000"/>
                  </a:solidFill>
                </a:rPr>
                <a:t>7 infections</a:t>
              </a:r>
            </a:p>
            <a:p>
              <a:pPr algn="ctr" defTabSz="855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4370 PY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FC5E4B-0859-4819-B8C1-DDE072193F37}"/>
                </a:ext>
              </a:extLst>
            </p:cNvPr>
            <p:cNvSpPr txBox="1"/>
            <p:nvPr/>
          </p:nvSpPr>
          <p:spPr>
            <a:xfrm>
              <a:off x="4231189" y="5616431"/>
              <a:ext cx="1150956" cy="44319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855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>
                  <a:solidFill>
                    <a:srgbClr val="000000"/>
                  </a:solidFill>
                </a:rPr>
                <a:t>15 infections</a:t>
              </a:r>
            </a:p>
            <a:p>
              <a:pPr algn="ctr" defTabSz="855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4386 PY</a:t>
              </a:r>
            </a:p>
          </p:txBody>
        </p:sp>
      </p:grpSp>
      <p:sp>
        <p:nvSpPr>
          <p:cNvPr id="34" name="Rectangle 6">
            <a:extLst>
              <a:ext uri="{FF2B5EF4-FFF2-40B4-BE49-F238E27FC236}">
                <a16:creationId xmlns:a16="http://schemas.microsoft.com/office/drawing/2014/main" id="{FA63AA65-7E35-4619-B247-6D30CCA20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394" y="1273368"/>
            <a:ext cx="1681551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 defTabSz="1140323"/>
            <a:r>
              <a:rPr lang="en-GB" altLang="en-US" sz="2000" b="1" dirty="0">
                <a:solidFill>
                  <a:prstClr val="black"/>
                </a:solidFill>
                <a:ea typeface="MS PGothic" pitchFamily="34" charset="-128"/>
              </a:rPr>
              <a:t>HIV Incidence</a:t>
            </a:r>
            <a:endParaRPr lang="en-US" altLang="en-US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7924" y="5225447"/>
            <a:ext cx="306092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4" algn="ctr"/>
            <a:r>
              <a:rPr lang="en-US" sz="1600" b="1" dirty="0"/>
              <a:t>Incidence rate ratio (IRR) was 0.47 = (0.16/0.34)</a:t>
            </a:r>
            <a:endParaRPr lang="en-US" sz="2000" b="1" dirty="0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5CB69528-B147-43F9-8675-C6F91244F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247260"/>
              </p:ext>
            </p:extLst>
          </p:nvPr>
        </p:nvGraphicFramePr>
        <p:xfrm>
          <a:off x="6493983" y="2008376"/>
          <a:ext cx="4604947" cy="323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0B8FEB-8981-4379-865D-687813FF8A29}"/>
              </a:ext>
            </a:extLst>
          </p:cNvPr>
          <p:cNvCxnSpPr>
            <a:cxnSpLocks/>
          </p:cNvCxnSpPr>
          <p:nvPr/>
        </p:nvCxnSpPr>
        <p:spPr>
          <a:xfrm>
            <a:off x="8808387" y="1930797"/>
            <a:ext cx="0" cy="2355272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99">
            <a:extLst>
              <a:ext uri="{FF2B5EF4-FFF2-40B4-BE49-F238E27FC236}">
                <a16:creationId xmlns:a16="http://schemas.microsoft.com/office/drawing/2014/main" id="{27D03A04-84EF-4E6A-9498-DFEAF490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423" y="3577248"/>
            <a:ext cx="498534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40323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prstClr val="black"/>
                </a:solidFill>
                <a:ea typeface="MS PGothic" pitchFamily="34" charset="-128"/>
              </a:rPr>
              <a:t>1.15</a:t>
            </a:r>
            <a:endParaRPr lang="en-GB" altLang="en-US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5" name="Text Box 98">
            <a:extLst>
              <a:ext uri="{FF2B5EF4-FFF2-40B4-BE49-F238E27FC236}">
                <a16:creationId xmlns:a16="http://schemas.microsoft.com/office/drawing/2014/main" id="{C552AF5F-47F6-4E20-A5C9-3816E5F8B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630" y="3577248"/>
            <a:ext cx="498534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40323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prstClr val="black"/>
                </a:solidFill>
                <a:ea typeface="MS PGothic" pitchFamily="34" charset="-128"/>
              </a:rPr>
              <a:t>0.19</a:t>
            </a:r>
            <a:endParaRPr lang="en-GB" altLang="en-US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8" name="Text Box 99">
            <a:extLst>
              <a:ext uri="{FF2B5EF4-FFF2-40B4-BE49-F238E27FC236}">
                <a16:creationId xmlns:a16="http://schemas.microsoft.com/office/drawing/2014/main" id="{0B0CDEF8-7737-434E-BFCE-028D3363D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54" y="3026118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40323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prstClr val="black"/>
                </a:solidFill>
                <a:ea typeface="MS PGothic" pitchFamily="34" charset="-128"/>
              </a:rPr>
              <a:t>0.47</a:t>
            </a:r>
            <a:endParaRPr lang="en-GB" altLang="en-US" sz="2000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74A443-ACE4-403F-A185-3E32454C79EF}"/>
              </a:ext>
            </a:extLst>
          </p:cNvPr>
          <p:cNvSpPr/>
          <p:nvPr/>
        </p:nvSpPr>
        <p:spPr>
          <a:xfrm>
            <a:off x="9673798" y="3002196"/>
            <a:ext cx="857203" cy="492443"/>
          </a:xfrm>
          <a:prstGeom prst="rect">
            <a:avLst/>
          </a:prstGeom>
          <a:solidFill>
            <a:schemeClr val="bg1"/>
          </a:solidFill>
        </p:spPr>
        <p:txBody>
          <a:bodyPr wrap="none" lIns="85525" tIns="0" rIns="85525" bIns="0">
            <a:spAutoFit/>
          </a:bodyPr>
          <a:lstStyle/>
          <a:p>
            <a:pPr algn="ctr" defTabSz="1140323"/>
            <a:r>
              <a:rPr lang="en-US" altLang="en-US" sz="1600" b="1" dirty="0">
                <a:solidFill>
                  <a:prstClr val="black"/>
                </a:solidFill>
                <a:ea typeface="MS PGothic" pitchFamily="34" charset="-128"/>
              </a:rPr>
              <a:t>NI</a:t>
            </a:r>
            <a:br>
              <a:rPr lang="en-US" altLang="en-US" sz="1600" b="1" dirty="0">
                <a:solidFill>
                  <a:prstClr val="black"/>
                </a:solidFill>
                <a:ea typeface="MS PGothic" pitchFamily="34" charset="-128"/>
              </a:rPr>
            </a:br>
            <a:r>
              <a:rPr lang="en-US" altLang="en-US" sz="1600" b="1" dirty="0">
                <a:solidFill>
                  <a:prstClr val="black"/>
                </a:solidFill>
                <a:ea typeface="MS PGothic" pitchFamily="34" charset="-128"/>
              </a:rPr>
              <a:t>margin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CD2095-75E0-451C-BEF2-6CCD30CA91ED}"/>
              </a:ext>
            </a:extLst>
          </p:cNvPr>
          <p:cNvSpPr/>
          <p:nvPr/>
        </p:nvSpPr>
        <p:spPr>
          <a:xfrm>
            <a:off x="8127668" y="4286069"/>
            <a:ext cx="1355224" cy="492443"/>
          </a:xfrm>
          <a:prstGeom prst="rect">
            <a:avLst/>
          </a:prstGeom>
          <a:noFill/>
        </p:spPr>
        <p:txBody>
          <a:bodyPr wrap="none" lIns="85525" tIns="0" rIns="85525" bIns="0">
            <a:spAutoFit/>
          </a:bodyPr>
          <a:lstStyle/>
          <a:p>
            <a:pPr algn="ctr" defTabSz="1140323"/>
            <a:r>
              <a:rPr lang="en-US" altLang="en-US" sz="1600" dirty="0">
                <a:solidFill>
                  <a:prstClr val="black"/>
                </a:solidFill>
                <a:ea typeface="MS PGothic" pitchFamily="34" charset="-128"/>
              </a:rPr>
              <a:t>IRR=1,</a:t>
            </a:r>
            <a:br>
              <a:rPr lang="en-US" altLang="en-US" sz="1600" dirty="0">
                <a:solidFill>
                  <a:prstClr val="black"/>
                </a:solidFill>
                <a:ea typeface="MS PGothic" pitchFamily="34" charset="-128"/>
              </a:rPr>
            </a:br>
            <a:r>
              <a:rPr lang="en-US" altLang="en-US" sz="1600" dirty="0">
                <a:solidFill>
                  <a:prstClr val="black"/>
                </a:solidFill>
                <a:ea typeface="MS PGothic" pitchFamily="34" charset="-128"/>
              </a:rPr>
              <a:t>no difference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A8E0C9-35E7-4D35-87D3-90E6FC667E1F}"/>
              </a:ext>
            </a:extLst>
          </p:cNvPr>
          <p:cNvGrpSpPr/>
          <p:nvPr/>
        </p:nvGrpSpPr>
        <p:grpSpPr>
          <a:xfrm>
            <a:off x="7117753" y="3312222"/>
            <a:ext cx="1999793" cy="274320"/>
            <a:chOff x="6917328" y="4181475"/>
            <a:chExt cx="2346404" cy="45141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79A01AF-43DE-4033-AE30-41A62D1A67CC}"/>
                </a:ext>
              </a:extLst>
            </p:cNvPr>
            <p:cNvCxnSpPr/>
            <p:nvPr/>
          </p:nvCxnSpPr>
          <p:spPr>
            <a:xfrm>
              <a:off x="9263732" y="4181475"/>
              <a:ext cx="0" cy="451415"/>
            </a:xfrm>
            <a:prstGeom prst="line">
              <a:avLst/>
            </a:prstGeom>
            <a:ln w="381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83CB84-3371-4554-AFE1-A560AA25BDF1}"/>
                </a:ext>
              </a:extLst>
            </p:cNvPr>
            <p:cNvCxnSpPr/>
            <p:nvPr/>
          </p:nvCxnSpPr>
          <p:spPr>
            <a:xfrm>
              <a:off x="6917328" y="4181475"/>
              <a:ext cx="0" cy="451415"/>
            </a:xfrm>
            <a:prstGeom prst="line">
              <a:avLst/>
            </a:prstGeom>
            <a:ln w="381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AutoShape 106">
            <a:extLst>
              <a:ext uri="{FF2B5EF4-FFF2-40B4-BE49-F238E27FC236}">
                <a16:creationId xmlns:a16="http://schemas.microsoft.com/office/drawing/2014/main" id="{AFBAC67E-A989-48BB-A8C4-02B8BAB6F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984" y="1721756"/>
            <a:ext cx="1946453" cy="418082"/>
          </a:xfrm>
          <a:prstGeom prst="rightArrow">
            <a:avLst>
              <a:gd name="adj1" fmla="val 74951"/>
              <a:gd name="adj2" fmla="val 72474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85525" tIns="42764" rIns="85525" bIns="42764" anchor="ctr"/>
          <a:lstStyle/>
          <a:p>
            <a:pPr algn="ctr" defTabSz="1140323" fontAlgn="base">
              <a:spcAft>
                <a:spcPct val="0"/>
              </a:spcAft>
              <a:defRPr/>
            </a:pPr>
            <a:r>
              <a:rPr lang="en-US" sz="1800" b="1" kern="0" dirty="0">
                <a:solidFill>
                  <a:prstClr val="white"/>
                </a:solidFill>
                <a:ea typeface="MS PGothic"/>
                <a:cs typeface="Arial" charset="0"/>
              </a:rPr>
              <a:t>Favors F/TDF</a:t>
            </a:r>
          </a:p>
        </p:txBody>
      </p:sp>
      <p:sp>
        <p:nvSpPr>
          <p:cNvPr id="60" name="AutoShape 106">
            <a:extLst>
              <a:ext uri="{FF2B5EF4-FFF2-40B4-BE49-F238E27FC236}">
                <a16:creationId xmlns:a16="http://schemas.microsoft.com/office/drawing/2014/main" id="{D481E3B6-8E35-4622-AFF8-73C2B06A89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6910" y="1721756"/>
            <a:ext cx="1946453" cy="418082"/>
          </a:xfrm>
          <a:prstGeom prst="rightArrow">
            <a:avLst>
              <a:gd name="adj1" fmla="val 74951"/>
              <a:gd name="adj2" fmla="val 7189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5525" tIns="42764" rIns="85525" bIns="42764" anchor="ctr"/>
          <a:lstStyle/>
          <a:p>
            <a:pPr algn="ctr" defTabSz="1140323" fontAlgn="base">
              <a:spcAft>
                <a:spcPct val="0"/>
              </a:spcAft>
              <a:defRPr/>
            </a:pPr>
            <a:r>
              <a:rPr lang="en-US" sz="1800" b="1" kern="0" dirty="0">
                <a:solidFill>
                  <a:prstClr val="white"/>
                </a:solidFill>
                <a:ea typeface="MS PGothic"/>
                <a:cs typeface="Arial" charset="0"/>
              </a:rPr>
              <a:t>Favors F/TAF</a:t>
            </a:r>
          </a:p>
        </p:txBody>
      </p:sp>
      <p:sp>
        <p:nvSpPr>
          <p:cNvPr id="61" name="Text Box 99">
            <a:extLst>
              <a:ext uri="{FF2B5EF4-FFF2-40B4-BE49-F238E27FC236}">
                <a16:creationId xmlns:a16="http://schemas.microsoft.com/office/drawing/2014/main" id="{9BE32540-27AF-4F53-8EC8-2FD582B92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7978" y="4948448"/>
            <a:ext cx="448841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40323" eaLnBrk="1" hangingPunct="1"/>
            <a:r>
              <a:rPr lang="en-US" altLang="en-US" sz="1800" b="1" dirty="0">
                <a:solidFill>
                  <a:prstClr val="black"/>
                </a:solidFill>
                <a:ea typeface="MS PGothic" pitchFamily="34" charset="-128"/>
              </a:rPr>
              <a:t>1.62</a:t>
            </a:r>
          </a:p>
        </p:txBody>
      </p:sp>
      <p:sp>
        <p:nvSpPr>
          <p:cNvPr id="62" name="Rectangle 6">
            <a:extLst>
              <a:ext uri="{FF2B5EF4-FFF2-40B4-BE49-F238E27FC236}">
                <a16:creationId xmlns:a16="http://schemas.microsoft.com/office/drawing/2014/main" id="{8C961E72-F7DC-41E1-88FD-D0FB3B909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978" y="1273368"/>
            <a:ext cx="360194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140323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000" b="1" kern="0" dirty="0">
                <a:solidFill>
                  <a:prstClr val="black"/>
                </a:solidFill>
                <a:latin typeface="+mn-lt"/>
                <a:ea typeface="MS PGothic" panose="020B0600070205080204" pitchFamily="34" charset="-128"/>
              </a:rPr>
              <a:t>Incidence Rate Ratio (95% CI)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E1023-6590-423B-80E4-1618C52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680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2"/>
            <a:ext cx="10883899" cy="787400"/>
          </a:xfrm>
        </p:spPr>
        <p:txBody>
          <a:bodyPr/>
          <a:lstStyle/>
          <a:p>
            <a:r>
              <a:rPr lang="en-US" dirty="0"/>
              <a:t>Were the Fewer HIV Infections in F/TAF Due to Chance?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9E523-86DC-4E3E-9F3C-D9FCB4B2A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/>
              <a:t>The incidence rate ratio (IRR) was 0.47 (95% CI 0.19, 1.15) reflecting </a:t>
            </a:r>
            <a:r>
              <a:rPr lang="en-US" sz="2400"/>
              <a:t>that the </a:t>
            </a:r>
            <a:r>
              <a:rPr lang="en-US" sz="2400" dirty="0"/>
              <a:t>point estimate of the HIV incidence rate was 53% lower in the F/TAF arm compared with F/TDF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Probability of the above result due to chance is 3 in 1,000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Post-hoc Bayesian analysis calculated a 96% (95% credible interval) probability that F/TAF is more effective than F/TDF</a:t>
            </a:r>
          </a:p>
          <a:p>
            <a:pPr>
              <a:spcBef>
                <a:spcPts val="1800"/>
              </a:spcBef>
            </a:pP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We examined sexual behavior, STI incidence, adherence, and PK to evaluate any differences between F/TAF and F/TDF which could explain the fewer infections in the F/TAF arm</a:t>
            </a:r>
          </a:p>
          <a:p>
            <a:pPr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456F97-09EA-47F4-A5D2-9897005D81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D22EF6-2335-4491-A83F-9B7C4F9E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1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353E30-F9AF-46DB-8331-48B6C474A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97697"/>
              </p:ext>
            </p:extLst>
          </p:nvPr>
        </p:nvGraphicFramePr>
        <p:xfrm>
          <a:off x="803178" y="1630999"/>
          <a:ext cx="10581102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501139577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252036337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009286993"/>
                    </a:ext>
                  </a:extLst>
                </a:gridCol>
                <a:gridCol w="4454622">
                  <a:extLst>
                    <a:ext uri="{9D8B030D-6E8A-4147-A177-3AD203B41FA5}">
                      <a16:colId xmlns:a16="http://schemas.microsoft.com/office/drawing/2014/main" val="3920882649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15597" eaLnBrk="0" fontAlgn="base" hangingPunct="0">
                        <a:spcBef>
                          <a:spcPts val="300"/>
                        </a:spcBef>
                        <a:buClr>
                          <a:srgbClr val="990000"/>
                        </a:buClr>
                        <a:tabLst>
                          <a:tab pos="23177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HIV Risk Behavior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231775" indent="-231775" defTabSz="415597" eaLnBrk="0" fontAlgn="base" hangingPunct="0">
                        <a:spcBef>
                          <a:spcPts val="300"/>
                        </a:spcBef>
                        <a:buClr>
                          <a:schemeClr val="tx1"/>
                        </a:buClr>
                        <a:buFont typeface="Symbol" panose="05050102010706020507" pitchFamily="18" charset="2"/>
                        <a:buChar char="¨"/>
                        <a:tabLst>
                          <a:tab pos="23177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Confidential self-report of type and frequency of sexual behaviors, partners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15597" eaLnBrk="0" fontAlgn="base" hangingPunct="0">
                        <a:spcBef>
                          <a:spcPts val="300"/>
                        </a:spcBef>
                        <a:buClr>
                          <a:srgbClr val="990000"/>
                        </a:buClr>
                        <a:buSzPct val="100000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Adherence</a:t>
                      </a:r>
                    </a:p>
                    <a:p>
                      <a:pPr marL="231775" indent="-231775" defTabSz="415597" eaLnBrk="0" fontAlgn="base" hangingPunct="0"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100000"/>
                        <a:buFont typeface="Symbol" panose="05050102010706020507" pitchFamily="18" charset="2"/>
                        <a:buChar char="¨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Self-report; pill count</a:t>
                      </a:r>
                    </a:p>
                    <a:p>
                      <a:pPr marL="231775" indent="-231775" defTabSz="415597" eaLnBrk="0" fontAlgn="base" hangingPunct="0"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100000"/>
                        <a:buFont typeface="Symbol" panose="05050102010706020507" pitchFamily="18" charset="2"/>
                        <a:buChar char="¨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Dried Blood Spot analysis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28254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15597" eaLnBrk="0" fontAlgn="base" hangingPunct="0">
                        <a:spcBef>
                          <a:spcPts val="300"/>
                        </a:spcBef>
                        <a:buClr>
                          <a:srgbClr val="990000"/>
                        </a:buCl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STI Incidence </a:t>
                      </a:r>
                    </a:p>
                    <a:p>
                      <a:pPr marL="231775" indent="-231775" defTabSz="415597" eaLnBrk="0" fontAlgn="base" hangingPunct="0">
                        <a:spcBef>
                          <a:spcPts val="300"/>
                        </a:spcBef>
                        <a:buClr>
                          <a:schemeClr val="tx1"/>
                        </a:buClr>
                        <a:buFont typeface="Symbol" panose="05050102010706020507" pitchFamily="18" charset="2"/>
                        <a:buChar char="¨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GC/CT (rectal, urine, oropharynx by NAAT) and syphilis testing</a:t>
                      </a:r>
                    </a:p>
                    <a:p>
                      <a:pPr marL="231775" indent="-231775" defTabSz="415597" eaLnBrk="0" fontAlgn="base" hangingPunct="0">
                        <a:spcBef>
                          <a:spcPts val="300"/>
                        </a:spcBef>
                        <a:buClr>
                          <a:schemeClr val="tx1"/>
                        </a:buClr>
                        <a:buFont typeface="Symbol" panose="05050102010706020507" pitchFamily="18" charset="2"/>
                        <a:buChar char="¨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AE reporting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Adherence and Efficacy</a:t>
                      </a:r>
                    </a:p>
                    <a:p>
                      <a:pPr marL="228600" marR="0" lvl="0" indent="-22860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Symbol" panose="05050102010706020507" pitchFamily="18" charset="2"/>
                        <a:buChar char="¨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Evaluated adherence and efficacy relationship using exact conditional logistic regression in a nested case-control-study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20508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15597" eaLnBrk="0" fontAlgn="base" hangingPunct="0">
                        <a:spcBef>
                          <a:spcPts val="300"/>
                        </a:spcBef>
                        <a:buClr>
                          <a:srgbClr val="990000"/>
                        </a:buClr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Pharmacokinetics</a:t>
                      </a:r>
                    </a:p>
                    <a:p>
                      <a:pPr marL="231775" indent="-231775" defTabSz="415597" eaLnBrk="0" fontAlgn="base" hangingPunct="0">
                        <a:spcBef>
                          <a:spcPts val="300"/>
                        </a:spcBef>
                        <a:buClr>
                          <a:schemeClr val="tx1"/>
                        </a:buClr>
                        <a:buFont typeface="Symbol" panose="05050102010706020507" pitchFamily="18" charset="2"/>
                        <a:buChar char="¨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TFV-DP in PBMCs (Week 4, n=324; randomized subset)</a:t>
                      </a:r>
                    </a:p>
                    <a:p>
                      <a:pPr marL="231775" indent="-231775" defTabSz="415597" eaLnBrk="0" fontAlgn="base" hangingPunct="0">
                        <a:spcBef>
                          <a:spcPts val="300"/>
                        </a:spcBef>
                        <a:buClr>
                          <a:schemeClr val="tx1"/>
                        </a:buClr>
                        <a:buFont typeface="Symbol" panose="05050102010706020507" pitchFamily="18" charset="2"/>
                        <a:buChar char="¨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Simulation of duration above threshold of protection with TAF and TDF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02337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2"/>
            <a:ext cx="10728959" cy="787400"/>
          </a:xfrm>
        </p:spPr>
        <p:txBody>
          <a:bodyPr/>
          <a:lstStyle/>
          <a:p>
            <a:r>
              <a:rPr lang="en-US" dirty="0"/>
              <a:t>Assessments of HIV Risk, STIs, Adherence, and PK/PD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22D29AB-6E25-4F7F-A59F-6AFF62A37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AE, adverse event; BMD, bone mineral density; CASI, computer-aided self-interview; DBS, dried blood spot; GC/CT, gonococcus/chlamydia trachomatis; NAAT, nucleic acid amplification test; PBMC, peripheral blood mononuclear cell; STI, sexually transmitted infection.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62DA3F-542D-41EF-A9D9-2A75078EBB5D}"/>
              </a:ext>
            </a:extLst>
          </p:cNvPr>
          <p:cNvGrpSpPr/>
          <p:nvPr/>
        </p:nvGrpSpPr>
        <p:grpSpPr>
          <a:xfrm>
            <a:off x="920700" y="1722113"/>
            <a:ext cx="400309" cy="636614"/>
            <a:chOff x="876250" y="1604909"/>
            <a:chExt cx="400309" cy="636614"/>
          </a:xfrm>
        </p:grpSpPr>
        <p:sp>
          <p:nvSpPr>
            <p:cNvPr id="120" name="Freeform 33">
              <a:extLst>
                <a:ext uri="{FF2B5EF4-FFF2-40B4-BE49-F238E27FC236}">
                  <a16:creationId xmlns:a16="http://schemas.microsoft.com/office/drawing/2014/main" id="{7D9D0181-65E4-474F-BC82-3F106D070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250" y="1604909"/>
              <a:ext cx="400309" cy="6366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154" name="Freeform 33">
              <a:extLst>
                <a:ext uri="{FF2B5EF4-FFF2-40B4-BE49-F238E27FC236}">
                  <a16:creationId xmlns:a16="http://schemas.microsoft.com/office/drawing/2014/main" id="{4521EC35-DD54-4842-BC89-7592E36699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250" y="1604909"/>
              <a:ext cx="400309" cy="636614"/>
            </a:xfrm>
            <a:custGeom>
              <a:avLst/>
              <a:gdLst>
                <a:gd name="T0" fmla="*/ 914 w 1139"/>
                <a:gd name="T1" fmla="*/ 0 h 1813"/>
                <a:gd name="T2" fmla="*/ 225 w 1139"/>
                <a:gd name="T3" fmla="*/ 0 h 1813"/>
                <a:gd name="T4" fmla="*/ 0 w 1139"/>
                <a:gd name="T5" fmla="*/ 208 h 1813"/>
                <a:gd name="T6" fmla="*/ 0 w 1139"/>
                <a:gd name="T7" fmla="*/ 1604 h 1813"/>
                <a:gd name="T8" fmla="*/ 225 w 1139"/>
                <a:gd name="T9" fmla="*/ 1813 h 1813"/>
                <a:gd name="T10" fmla="*/ 914 w 1139"/>
                <a:gd name="T11" fmla="*/ 1813 h 1813"/>
                <a:gd name="T12" fmla="*/ 1139 w 1139"/>
                <a:gd name="T13" fmla="*/ 1604 h 1813"/>
                <a:gd name="T14" fmla="*/ 1139 w 1139"/>
                <a:gd name="T15" fmla="*/ 208 h 1813"/>
                <a:gd name="T16" fmla="*/ 914 w 1139"/>
                <a:gd name="T17" fmla="*/ 0 h 1813"/>
                <a:gd name="T18" fmla="*/ 1060 w 1139"/>
                <a:gd name="T19" fmla="*/ 1358 h 1813"/>
                <a:gd name="T20" fmla="*/ 871 w 1139"/>
                <a:gd name="T21" fmla="*/ 1532 h 1813"/>
                <a:gd name="T22" fmla="*/ 268 w 1139"/>
                <a:gd name="T23" fmla="*/ 1532 h 1813"/>
                <a:gd name="T24" fmla="*/ 79 w 1139"/>
                <a:gd name="T25" fmla="*/ 1358 h 1813"/>
                <a:gd name="T26" fmla="*/ 79 w 1139"/>
                <a:gd name="T27" fmla="*/ 255 h 1813"/>
                <a:gd name="T28" fmla="*/ 268 w 1139"/>
                <a:gd name="T29" fmla="*/ 80 h 1813"/>
                <a:gd name="T30" fmla="*/ 871 w 1139"/>
                <a:gd name="T31" fmla="*/ 80 h 1813"/>
                <a:gd name="T32" fmla="*/ 1060 w 1139"/>
                <a:gd name="T33" fmla="*/ 255 h 1813"/>
                <a:gd name="T34" fmla="*/ 1060 w 1139"/>
                <a:gd name="T35" fmla="*/ 1358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9" h="1813">
                  <a:moveTo>
                    <a:pt x="914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93"/>
                    <a:pt x="0" y="208"/>
                  </a:cubicBezTo>
                  <a:cubicBezTo>
                    <a:pt x="0" y="1604"/>
                    <a:pt x="0" y="1604"/>
                    <a:pt x="0" y="1604"/>
                  </a:cubicBezTo>
                  <a:cubicBezTo>
                    <a:pt x="0" y="1719"/>
                    <a:pt x="101" y="1813"/>
                    <a:pt x="225" y="1813"/>
                  </a:cubicBezTo>
                  <a:cubicBezTo>
                    <a:pt x="914" y="1813"/>
                    <a:pt x="914" y="1813"/>
                    <a:pt x="914" y="1813"/>
                  </a:cubicBezTo>
                  <a:cubicBezTo>
                    <a:pt x="1038" y="1813"/>
                    <a:pt x="1139" y="1719"/>
                    <a:pt x="1139" y="1604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39" y="93"/>
                    <a:pt x="1038" y="0"/>
                    <a:pt x="914" y="0"/>
                  </a:cubicBezTo>
                  <a:close/>
                  <a:moveTo>
                    <a:pt x="1060" y="1358"/>
                  </a:moveTo>
                  <a:cubicBezTo>
                    <a:pt x="1060" y="1454"/>
                    <a:pt x="975" y="1532"/>
                    <a:pt x="871" y="1532"/>
                  </a:cubicBezTo>
                  <a:cubicBezTo>
                    <a:pt x="268" y="1532"/>
                    <a:pt x="268" y="1532"/>
                    <a:pt x="268" y="1532"/>
                  </a:cubicBezTo>
                  <a:cubicBezTo>
                    <a:pt x="163" y="1532"/>
                    <a:pt x="79" y="1454"/>
                    <a:pt x="79" y="1358"/>
                  </a:cubicBezTo>
                  <a:cubicBezTo>
                    <a:pt x="79" y="255"/>
                    <a:pt x="79" y="255"/>
                    <a:pt x="79" y="255"/>
                  </a:cubicBezTo>
                  <a:cubicBezTo>
                    <a:pt x="79" y="158"/>
                    <a:pt x="163" y="80"/>
                    <a:pt x="268" y="80"/>
                  </a:cubicBezTo>
                  <a:cubicBezTo>
                    <a:pt x="871" y="80"/>
                    <a:pt x="871" y="80"/>
                    <a:pt x="871" y="80"/>
                  </a:cubicBezTo>
                  <a:cubicBezTo>
                    <a:pt x="975" y="80"/>
                    <a:pt x="1060" y="158"/>
                    <a:pt x="1060" y="255"/>
                  </a:cubicBezTo>
                  <a:lnTo>
                    <a:pt x="1060" y="1358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155" name="Oval 34">
              <a:extLst>
                <a:ext uri="{FF2B5EF4-FFF2-40B4-BE49-F238E27FC236}">
                  <a16:creationId xmlns:a16="http://schemas.microsoft.com/office/drawing/2014/main" id="{0C18B686-E2C7-4398-905D-BCA03F238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258" y="2159775"/>
              <a:ext cx="70291" cy="64309"/>
            </a:xfrm>
            <a:prstGeom prst="ellipse">
              <a:avLst/>
            </a:prstGeom>
            <a:noFill/>
            <a:ln w="12700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56" name="Freeform 35">
              <a:extLst>
                <a:ext uri="{FF2B5EF4-FFF2-40B4-BE49-F238E27FC236}">
                  <a16:creationId xmlns:a16="http://schemas.microsoft.com/office/drawing/2014/main" id="{EDF17A4A-E358-4802-A31B-C10DD71D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88" y="1676705"/>
              <a:ext cx="79610" cy="106146"/>
            </a:xfrm>
            <a:prstGeom prst="round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57" name="Freeform 36">
              <a:extLst>
                <a:ext uri="{FF2B5EF4-FFF2-40B4-BE49-F238E27FC236}">
                  <a16:creationId xmlns:a16="http://schemas.microsoft.com/office/drawing/2014/main" id="{49477B05-52EB-4C23-9927-2BE3E8002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" y="1703626"/>
              <a:ext cx="161520" cy="10469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58" name="Freeform 37">
              <a:extLst>
                <a:ext uri="{FF2B5EF4-FFF2-40B4-BE49-F238E27FC236}">
                  <a16:creationId xmlns:a16="http://schemas.microsoft.com/office/drawing/2014/main" id="{1CBA5141-9043-49CC-B569-3C4F3225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" y="1724565"/>
              <a:ext cx="161520" cy="10469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59" name="Freeform 38">
              <a:extLst>
                <a:ext uri="{FF2B5EF4-FFF2-40B4-BE49-F238E27FC236}">
                  <a16:creationId xmlns:a16="http://schemas.microsoft.com/office/drawing/2014/main" id="{D569B81B-6064-4135-9355-42560B36C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" y="1745501"/>
              <a:ext cx="161520" cy="10469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0" name="Freeform 39">
              <a:extLst>
                <a:ext uri="{FF2B5EF4-FFF2-40B4-BE49-F238E27FC236}">
                  <a16:creationId xmlns:a16="http://schemas.microsoft.com/office/drawing/2014/main" id="{61A2089A-8C36-4684-BDA2-0416C324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88" y="1832743"/>
              <a:ext cx="79610" cy="106146"/>
            </a:xfrm>
            <a:prstGeom prst="round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1" name="Freeform 40">
              <a:extLst>
                <a:ext uri="{FF2B5EF4-FFF2-40B4-BE49-F238E27FC236}">
                  <a16:creationId xmlns:a16="http://schemas.microsoft.com/office/drawing/2014/main" id="{3350337E-1198-4839-8CF1-B5B8BEB53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" y="1848189"/>
              <a:ext cx="161520" cy="10469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2" name="Freeform 41">
              <a:extLst>
                <a:ext uri="{FF2B5EF4-FFF2-40B4-BE49-F238E27FC236}">
                  <a16:creationId xmlns:a16="http://schemas.microsoft.com/office/drawing/2014/main" id="{A6DA6489-C7B8-4A28-B5BC-03418BE96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" y="1869128"/>
              <a:ext cx="161520" cy="10469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3" name="Freeform 42">
              <a:extLst>
                <a:ext uri="{FF2B5EF4-FFF2-40B4-BE49-F238E27FC236}">
                  <a16:creationId xmlns:a16="http://schemas.microsoft.com/office/drawing/2014/main" id="{F85090AE-2FEB-4998-96DB-00386B4E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" y="1890564"/>
              <a:ext cx="161520" cy="10469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4" name="Freeform 43">
              <a:extLst>
                <a:ext uri="{FF2B5EF4-FFF2-40B4-BE49-F238E27FC236}">
                  <a16:creationId xmlns:a16="http://schemas.microsoft.com/office/drawing/2014/main" id="{58E9D735-4B5B-4A80-A3E2-AE8492FEA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" y="1911503"/>
              <a:ext cx="161520" cy="10469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6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5" name="Freeform 44">
              <a:extLst>
                <a:ext uri="{FF2B5EF4-FFF2-40B4-BE49-F238E27FC236}">
                  <a16:creationId xmlns:a16="http://schemas.microsoft.com/office/drawing/2014/main" id="{512F0CF8-161C-425D-9055-B42C4539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88" y="1988781"/>
              <a:ext cx="79610" cy="106146"/>
            </a:xfrm>
            <a:prstGeom prst="roundRect">
              <a:avLst/>
            </a:prstGeom>
            <a:solidFill>
              <a:schemeClr val="accent1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6" name="Freeform 45">
              <a:extLst>
                <a:ext uri="{FF2B5EF4-FFF2-40B4-BE49-F238E27FC236}">
                  <a16:creationId xmlns:a16="http://schemas.microsoft.com/office/drawing/2014/main" id="{97993D03-08B8-4ADF-9367-192345253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" y="2015701"/>
              <a:ext cx="161520" cy="10469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67" name="Freeform 46">
              <a:extLst>
                <a:ext uri="{FF2B5EF4-FFF2-40B4-BE49-F238E27FC236}">
                  <a16:creationId xmlns:a16="http://schemas.microsoft.com/office/drawing/2014/main" id="{2280A0F9-3C62-4DBB-9334-67C3476E4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" y="2036640"/>
              <a:ext cx="161520" cy="10469"/>
            </a:xfrm>
            <a:custGeom>
              <a:avLst/>
              <a:gdLst>
                <a:gd name="T0" fmla="*/ 444 w 460"/>
                <a:gd name="T1" fmla="*/ 30 h 30"/>
                <a:gd name="T2" fmla="*/ 16 w 460"/>
                <a:gd name="T3" fmla="*/ 30 h 30"/>
                <a:gd name="T4" fmla="*/ 0 w 460"/>
                <a:gd name="T5" fmla="*/ 15 h 30"/>
                <a:gd name="T6" fmla="*/ 0 w 460"/>
                <a:gd name="T7" fmla="*/ 15 h 30"/>
                <a:gd name="T8" fmla="*/ 16 w 460"/>
                <a:gd name="T9" fmla="*/ 0 h 30"/>
                <a:gd name="T10" fmla="*/ 444 w 460"/>
                <a:gd name="T11" fmla="*/ 0 h 30"/>
                <a:gd name="T12" fmla="*/ 460 w 460"/>
                <a:gd name="T13" fmla="*/ 15 h 30"/>
                <a:gd name="T14" fmla="*/ 460 w 460"/>
                <a:gd name="T15" fmla="*/ 15 h 30"/>
                <a:gd name="T16" fmla="*/ 444 w 4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30">
                  <a:moveTo>
                    <a:pt x="444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53" y="0"/>
                    <a:pt x="460" y="7"/>
                    <a:pt x="460" y="15"/>
                  </a:cubicBezTo>
                  <a:cubicBezTo>
                    <a:pt x="460" y="15"/>
                    <a:pt x="460" y="15"/>
                    <a:pt x="460" y="15"/>
                  </a:cubicBezTo>
                  <a:cubicBezTo>
                    <a:pt x="460" y="23"/>
                    <a:pt x="453" y="30"/>
                    <a:pt x="44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B57844E-EFE8-472A-9236-EE36F7B2338A}"/>
              </a:ext>
            </a:extLst>
          </p:cNvPr>
          <p:cNvGrpSpPr/>
          <p:nvPr/>
        </p:nvGrpSpPr>
        <p:grpSpPr>
          <a:xfrm>
            <a:off x="6337754" y="2249212"/>
            <a:ext cx="522020" cy="336470"/>
            <a:chOff x="7416084" y="5487899"/>
            <a:chExt cx="938313" cy="604794"/>
          </a:xfrm>
        </p:grpSpPr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98357BD3-35E2-486D-A85A-1B9B8F32FD0A}"/>
                </a:ext>
              </a:extLst>
            </p:cNvPr>
            <p:cNvSpPr/>
            <p:nvPr/>
          </p:nvSpPr>
          <p:spPr>
            <a:xfrm flipH="1">
              <a:off x="7416084" y="5784634"/>
              <a:ext cx="938313" cy="308059"/>
            </a:xfrm>
            <a:prstGeom prst="parallelogram">
              <a:avLst>
                <a:gd name="adj" fmla="val 70191"/>
              </a:avLst>
            </a:prstGeom>
            <a:solidFill>
              <a:schemeClr val="bg1"/>
            </a:solidFill>
            <a:ln w="19050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grpSp>
          <p:nvGrpSpPr>
            <p:cNvPr id="170" name="Group 4">
              <a:extLst>
                <a:ext uri="{FF2B5EF4-FFF2-40B4-BE49-F238E27FC236}">
                  <a16:creationId xmlns:a16="http://schemas.microsoft.com/office/drawing/2014/main" id="{36E19B1D-A3FF-4466-B903-F97276AEAC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89238" y="5487899"/>
              <a:ext cx="351333" cy="512496"/>
              <a:chOff x="4291" y="3149"/>
              <a:chExt cx="327" cy="47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71" name="Freeform 6">
                <a:extLst>
                  <a:ext uri="{FF2B5EF4-FFF2-40B4-BE49-F238E27FC236}">
                    <a16:creationId xmlns:a16="http://schemas.microsoft.com/office/drawing/2014/main" id="{F719FFAF-82E1-49D8-95D9-F1F2A33B3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3149"/>
                <a:ext cx="327" cy="477"/>
              </a:xfrm>
              <a:custGeom>
                <a:avLst/>
                <a:gdLst>
                  <a:gd name="T0" fmla="*/ 281 w 281"/>
                  <a:gd name="T1" fmla="*/ 270 h 411"/>
                  <a:gd name="T2" fmla="*/ 140 w 281"/>
                  <a:gd name="T3" fmla="*/ 0 h 411"/>
                  <a:gd name="T4" fmla="*/ 0 w 281"/>
                  <a:gd name="T5" fmla="*/ 270 h 411"/>
                  <a:gd name="T6" fmla="*/ 140 w 281"/>
                  <a:gd name="T7" fmla="*/ 411 h 411"/>
                  <a:gd name="T8" fmla="*/ 281 w 281"/>
                  <a:gd name="T9" fmla="*/ 27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411">
                    <a:moveTo>
                      <a:pt x="281" y="270"/>
                    </a:moveTo>
                    <a:cubicBezTo>
                      <a:pt x="281" y="193"/>
                      <a:pt x="140" y="0"/>
                      <a:pt x="140" y="0"/>
                    </a:cubicBezTo>
                    <a:cubicBezTo>
                      <a:pt x="140" y="0"/>
                      <a:pt x="0" y="193"/>
                      <a:pt x="0" y="270"/>
                    </a:cubicBezTo>
                    <a:cubicBezTo>
                      <a:pt x="0" y="348"/>
                      <a:pt x="63" y="411"/>
                      <a:pt x="140" y="411"/>
                    </a:cubicBezTo>
                    <a:cubicBezTo>
                      <a:pt x="218" y="411"/>
                      <a:pt x="281" y="348"/>
                      <a:pt x="281" y="270"/>
                    </a:cubicBezTo>
                    <a:close/>
                  </a:path>
                </a:pathLst>
              </a:custGeom>
              <a:solidFill>
                <a:srgbClr val="03C52D"/>
              </a:solidFill>
              <a:ln w="222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0CAB89F6-4897-4B87-BD69-8889E1920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3184"/>
                <a:ext cx="241" cy="405"/>
              </a:xfrm>
              <a:custGeom>
                <a:avLst/>
                <a:gdLst>
                  <a:gd name="T0" fmla="*/ 103 w 244"/>
                  <a:gd name="T1" fmla="*/ 0 h 411"/>
                  <a:gd name="T2" fmla="*/ 103 w 244"/>
                  <a:gd name="T3" fmla="*/ 1 h 411"/>
                  <a:gd name="T4" fmla="*/ 166 w 244"/>
                  <a:gd name="T5" fmla="*/ 259 h 411"/>
                  <a:gd name="T6" fmla="*/ 0 w 244"/>
                  <a:gd name="T7" fmla="*/ 366 h 411"/>
                  <a:gd name="T8" fmla="*/ 103 w 244"/>
                  <a:gd name="T9" fmla="*/ 411 h 411"/>
                  <a:gd name="T10" fmla="*/ 244 w 244"/>
                  <a:gd name="T11" fmla="*/ 270 h 411"/>
                  <a:gd name="T12" fmla="*/ 103 w 244"/>
                  <a:gd name="T13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411">
                    <a:moveTo>
                      <a:pt x="103" y="0"/>
                    </a:moveTo>
                    <a:cubicBezTo>
                      <a:pt x="103" y="0"/>
                      <a:pt x="103" y="1"/>
                      <a:pt x="103" y="1"/>
                    </a:cubicBezTo>
                    <a:cubicBezTo>
                      <a:pt x="129" y="66"/>
                      <a:pt x="179" y="203"/>
                      <a:pt x="166" y="259"/>
                    </a:cubicBezTo>
                    <a:cubicBezTo>
                      <a:pt x="149" y="334"/>
                      <a:pt x="75" y="381"/>
                      <a:pt x="0" y="366"/>
                    </a:cubicBezTo>
                    <a:cubicBezTo>
                      <a:pt x="26" y="393"/>
                      <a:pt x="63" y="411"/>
                      <a:pt x="103" y="411"/>
                    </a:cubicBezTo>
                    <a:cubicBezTo>
                      <a:pt x="181" y="411"/>
                      <a:pt x="244" y="348"/>
                      <a:pt x="244" y="270"/>
                    </a:cubicBezTo>
                    <a:cubicBezTo>
                      <a:pt x="244" y="193"/>
                      <a:pt x="103" y="0"/>
                      <a:pt x="103" y="0"/>
                    </a:cubicBezTo>
                    <a:close/>
                  </a:path>
                </a:pathLst>
              </a:custGeom>
              <a:solidFill>
                <a:schemeClr val="bg1">
                  <a:alpha val="7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3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F38AA33-73F3-4F68-BB3E-E8AF34072CF4}"/>
              </a:ext>
            </a:extLst>
          </p:cNvPr>
          <p:cNvGrpSpPr/>
          <p:nvPr/>
        </p:nvGrpSpPr>
        <p:grpSpPr>
          <a:xfrm>
            <a:off x="6533120" y="1738558"/>
            <a:ext cx="283057" cy="182042"/>
            <a:chOff x="7734807" y="5481263"/>
            <a:chExt cx="266701" cy="171523"/>
          </a:xfrm>
        </p:grpSpPr>
        <p:sp>
          <p:nvSpPr>
            <p:cNvPr id="174" name="Freeform 18">
              <a:extLst>
                <a:ext uri="{FF2B5EF4-FFF2-40B4-BE49-F238E27FC236}">
                  <a16:creationId xmlns:a16="http://schemas.microsoft.com/office/drawing/2014/main" id="{26E2F7FA-3CDE-4328-BD0D-25812A2AB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807" y="5481263"/>
              <a:ext cx="152400" cy="122238"/>
            </a:xfrm>
            <a:custGeom>
              <a:avLst/>
              <a:gdLst>
                <a:gd name="T0" fmla="*/ 77 w 77"/>
                <a:gd name="T1" fmla="*/ 23 h 62"/>
                <a:gd name="T2" fmla="*/ 58 w 77"/>
                <a:gd name="T3" fmla="*/ 62 h 62"/>
                <a:gd name="T4" fmla="*/ 15 w 77"/>
                <a:gd name="T5" fmla="*/ 42 h 62"/>
                <a:gd name="T6" fmla="*/ 5 w 77"/>
                <a:gd name="T7" fmla="*/ 13 h 62"/>
                <a:gd name="T8" fmla="*/ 17 w 77"/>
                <a:gd name="T9" fmla="*/ 2 h 62"/>
                <a:gd name="T10" fmla="*/ 34 w 77"/>
                <a:gd name="T11" fmla="*/ 3 h 62"/>
                <a:gd name="T12" fmla="*/ 77 w 77"/>
                <a:gd name="T13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2">
                  <a:moveTo>
                    <a:pt x="77" y="23"/>
                  </a:moveTo>
                  <a:cubicBezTo>
                    <a:pt x="58" y="62"/>
                    <a:pt x="58" y="62"/>
                    <a:pt x="58" y="6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4" y="37"/>
                    <a:pt x="0" y="24"/>
                    <a:pt x="5" y="13"/>
                  </a:cubicBezTo>
                  <a:cubicBezTo>
                    <a:pt x="7" y="8"/>
                    <a:pt x="12" y="4"/>
                    <a:pt x="17" y="2"/>
                  </a:cubicBezTo>
                  <a:cubicBezTo>
                    <a:pt x="22" y="0"/>
                    <a:pt x="28" y="0"/>
                    <a:pt x="34" y="3"/>
                  </a:cubicBezTo>
                  <a:lnTo>
                    <a:pt x="77" y="23"/>
                  </a:lnTo>
                  <a:close/>
                </a:path>
              </a:pathLst>
            </a:custGeom>
            <a:solidFill>
              <a:srgbClr val="00C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76851E65-5852-4522-91D6-7C809D3C0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520" y="5524198"/>
              <a:ext cx="153988" cy="128588"/>
            </a:xfrm>
            <a:custGeom>
              <a:avLst/>
              <a:gdLst>
                <a:gd name="T0" fmla="*/ 73 w 78"/>
                <a:gd name="T1" fmla="*/ 50 h 65"/>
                <a:gd name="T2" fmla="*/ 44 w 78"/>
                <a:gd name="T3" fmla="*/ 60 h 65"/>
                <a:gd name="T4" fmla="*/ 0 w 78"/>
                <a:gd name="T5" fmla="*/ 39 h 65"/>
                <a:gd name="T6" fmla="*/ 19 w 78"/>
                <a:gd name="T7" fmla="*/ 0 h 65"/>
                <a:gd name="T8" fmla="*/ 62 w 78"/>
                <a:gd name="T9" fmla="*/ 21 h 65"/>
                <a:gd name="T10" fmla="*/ 73 w 78"/>
                <a:gd name="T11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5">
                  <a:moveTo>
                    <a:pt x="73" y="50"/>
                  </a:moveTo>
                  <a:cubicBezTo>
                    <a:pt x="68" y="60"/>
                    <a:pt x="55" y="65"/>
                    <a:pt x="44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3" y="26"/>
                    <a:pt x="78" y="39"/>
                    <a:pt x="73" y="50"/>
                  </a:cubicBezTo>
                  <a:close/>
                </a:path>
              </a:pathLst>
            </a:custGeom>
            <a:solidFill>
              <a:srgbClr val="77E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2DBD597-1BFA-4163-BE7F-DFC904ACCCBC}"/>
              </a:ext>
            </a:extLst>
          </p:cNvPr>
          <p:cNvGrpSpPr/>
          <p:nvPr/>
        </p:nvGrpSpPr>
        <p:grpSpPr>
          <a:xfrm rot="19750612">
            <a:off x="6380241" y="1950552"/>
            <a:ext cx="357778" cy="192258"/>
            <a:chOff x="7827853" y="4946338"/>
            <a:chExt cx="337104" cy="181148"/>
          </a:xfrm>
        </p:grpSpPr>
        <p:sp>
          <p:nvSpPr>
            <p:cNvPr id="177" name="Freeform 22">
              <a:extLst>
                <a:ext uri="{FF2B5EF4-FFF2-40B4-BE49-F238E27FC236}">
                  <a16:creationId xmlns:a16="http://schemas.microsoft.com/office/drawing/2014/main" id="{72B2F694-B27B-47E8-8B0B-36B1B89D1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694" y="4946338"/>
              <a:ext cx="322263" cy="147638"/>
            </a:xfrm>
            <a:custGeom>
              <a:avLst/>
              <a:gdLst>
                <a:gd name="T0" fmla="*/ 159 w 163"/>
                <a:gd name="T1" fmla="*/ 59 h 74"/>
                <a:gd name="T2" fmla="*/ 153 w 163"/>
                <a:gd name="T3" fmla="*/ 67 h 74"/>
                <a:gd name="T4" fmla="*/ 153 w 163"/>
                <a:gd name="T5" fmla="*/ 67 h 74"/>
                <a:gd name="T6" fmla="*/ 73 w 163"/>
                <a:gd name="T7" fmla="*/ 65 h 74"/>
                <a:gd name="T8" fmla="*/ 3 w 163"/>
                <a:gd name="T9" fmla="*/ 26 h 74"/>
                <a:gd name="T10" fmla="*/ 3 w 163"/>
                <a:gd name="T11" fmla="*/ 26 h 74"/>
                <a:gd name="T12" fmla="*/ 1 w 163"/>
                <a:gd name="T13" fmla="*/ 17 h 74"/>
                <a:gd name="T14" fmla="*/ 87 w 163"/>
                <a:gd name="T15" fmla="*/ 11 h 74"/>
                <a:gd name="T16" fmla="*/ 159 w 163"/>
                <a:gd name="T17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74">
                  <a:moveTo>
                    <a:pt x="159" y="59"/>
                  </a:moveTo>
                  <a:cubicBezTo>
                    <a:pt x="158" y="62"/>
                    <a:pt x="156" y="65"/>
                    <a:pt x="153" y="67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39" y="74"/>
                    <a:pt x="108" y="74"/>
                    <a:pt x="73" y="65"/>
                  </a:cubicBezTo>
                  <a:cubicBezTo>
                    <a:pt x="38" y="55"/>
                    <a:pt x="11" y="40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3"/>
                    <a:pt x="0" y="20"/>
                    <a:pt x="1" y="17"/>
                  </a:cubicBezTo>
                  <a:cubicBezTo>
                    <a:pt x="5" y="2"/>
                    <a:pt x="44" y="0"/>
                    <a:pt x="87" y="11"/>
                  </a:cubicBezTo>
                  <a:cubicBezTo>
                    <a:pt x="131" y="23"/>
                    <a:pt x="163" y="44"/>
                    <a:pt x="159" y="59"/>
                  </a:cubicBezTo>
                  <a:close/>
                </a:path>
              </a:pathLst>
            </a:custGeom>
            <a:solidFill>
              <a:srgbClr val="77E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  <p:sp>
          <p:nvSpPr>
            <p:cNvPr id="178" name="Freeform 23">
              <a:extLst>
                <a:ext uri="{FF2B5EF4-FFF2-40B4-BE49-F238E27FC236}">
                  <a16:creationId xmlns:a16="http://schemas.microsoft.com/office/drawing/2014/main" id="{84B470FC-1C6B-43FA-8A4E-9E3C2241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853" y="4978261"/>
              <a:ext cx="330200" cy="149225"/>
            </a:xfrm>
            <a:custGeom>
              <a:avLst/>
              <a:gdLst>
                <a:gd name="T0" fmla="*/ 167 w 167"/>
                <a:gd name="T1" fmla="*/ 42 h 76"/>
                <a:gd name="T2" fmla="*/ 162 w 167"/>
                <a:gd name="T3" fmla="*/ 59 h 76"/>
                <a:gd name="T4" fmla="*/ 76 w 167"/>
                <a:gd name="T5" fmla="*/ 65 h 76"/>
                <a:gd name="T6" fmla="*/ 4 w 167"/>
                <a:gd name="T7" fmla="*/ 17 h 76"/>
                <a:gd name="T8" fmla="*/ 9 w 167"/>
                <a:gd name="T9" fmla="*/ 0 h 76"/>
                <a:gd name="T10" fmla="*/ 11 w 167"/>
                <a:gd name="T11" fmla="*/ 9 h 76"/>
                <a:gd name="T12" fmla="*/ 11 w 167"/>
                <a:gd name="T13" fmla="*/ 9 h 76"/>
                <a:gd name="T14" fmla="*/ 81 w 167"/>
                <a:gd name="T15" fmla="*/ 48 h 76"/>
                <a:gd name="T16" fmla="*/ 161 w 167"/>
                <a:gd name="T17" fmla="*/ 50 h 76"/>
                <a:gd name="T18" fmla="*/ 161 w 167"/>
                <a:gd name="T19" fmla="*/ 50 h 76"/>
                <a:gd name="T20" fmla="*/ 167 w 167"/>
                <a:gd name="T2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76">
                  <a:moveTo>
                    <a:pt x="167" y="42"/>
                  </a:moveTo>
                  <a:cubicBezTo>
                    <a:pt x="162" y="59"/>
                    <a:pt x="162" y="59"/>
                    <a:pt x="162" y="59"/>
                  </a:cubicBezTo>
                  <a:cubicBezTo>
                    <a:pt x="158" y="74"/>
                    <a:pt x="120" y="76"/>
                    <a:pt x="76" y="65"/>
                  </a:cubicBezTo>
                  <a:cubicBezTo>
                    <a:pt x="33" y="53"/>
                    <a:pt x="0" y="31"/>
                    <a:pt x="4" y="1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9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9" y="23"/>
                    <a:pt x="46" y="38"/>
                    <a:pt x="81" y="48"/>
                  </a:cubicBezTo>
                  <a:cubicBezTo>
                    <a:pt x="116" y="57"/>
                    <a:pt x="147" y="57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48"/>
                    <a:pt x="166" y="45"/>
                    <a:pt x="167" y="42"/>
                  </a:cubicBezTo>
                  <a:close/>
                </a:path>
              </a:pathLst>
            </a:custGeom>
            <a:solidFill>
              <a:srgbClr val="00C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3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CCF635C-93A5-43CF-BCDA-8DBEFEB0CFE9}"/>
              </a:ext>
            </a:extLst>
          </p:cNvPr>
          <p:cNvGrpSpPr/>
          <p:nvPr/>
        </p:nvGrpSpPr>
        <p:grpSpPr>
          <a:xfrm>
            <a:off x="819588" y="3296077"/>
            <a:ext cx="591980" cy="734392"/>
            <a:chOff x="7396323" y="1589437"/>
            <a:chExt cx="976461" cy="1211368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E7AA57F-26C5-429F-8C88-DBE28B7C48DE}"/>
                </a:ext>
              </a:extLst>
            </p:cNvPr>
            <p:cNvGrpSpPr/>
            <p:nvPr/>
          </p:nvGrpSpPr>
          <p:grpSpPr>
            <a:xfrm rot="648618">
              <a:off x="7866276" y="1728074"/>
              <a:ext cx="229957" cy="1072731"/>
              <a:chOff x="3892219" y="4804907"/>
              <a:chExt cx="342871" cy="895351"/>
            </a:xfrm>
          </p:grpSpPr>
          <p:sp>
            <p:nvSpPr>
              <p:cNvPr id="187" name="Round Same Side Corner Rectangle 108">
                <a:extLst>
                  <a:ext uri="{FF2B5EF4-FFF2-40B4-BE49-F238E27FC236}">
                    <a16:creationId xmlns:a16="http://schemas.microsoft.com/office/drawing/2014/main" id="{86CF1F78-FFB9-4699-B2F6-1EA2609F96D7}"/>
                  </a:ext>
                </a:extLst>
              </p:cNvPr>
              <p:cNvSpPr/>
              <p:nvPr/>
            </p:nvSpPr>
            <p:spPr>
              <a:xfrm>
                <a:off x="3919537" y="4893521"/>
                <a:ext cx="288235" cy="806737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52C598C-EEDD-4B3D-806D-219EE9D29EA9}"/>
                  </a:ext>
                </a:extLst>
              </p:cNvPr>
              <p:cNvSpPr/>
              <p:nvPr/>
            </p:nvSpPr>
            <p:spPr>
              <a:xfrm>
                <a:off x="3892219" y="4804907"/>
                <a:ext cx="342871" cy="121231"/>
              </a:xfrm>
              <a:prstGeom prst="rect">
                <a:avLst/>
              </a:prstGeom>
              <a:solidFill>
                <a:srgbClr val="00C42A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F051E4C-27B1-458E-8368-C60869E8DB2B}"/>
                </a:ext>
              </a:extLst>
            </p:cNvPr>
            <p:cNvGrpSpPr/>
            <p:nvPr/>
          </p:nvGrpSpPr>
          <p:grpSpPr>
            <a:xfrm rot="20455288">
              <a:off x="7731382" y="1589437"/>
              <a:ext cx="129647" cy="976461"/>
              <a:chOff x="4423852" y="1762188"/>
              <a:chExt cx="129647" cy="976461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7B23C94-7BFF-48B9-9443-89312D483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8675" y="1961539"/>
                <a:ext cx="0" cy="777110"/>
              </a:xfrm>
              <a:prstGeom prst="line">
                <a:avLst/>
              </a:prstGeom>
              <a:ln w="31750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1FC96245-B0F3-481A-B85E-BCA65418172A}"/>
                  </a:ext>
                </a:extLst>
              </p:cNvPr>
              <p:cNvSpPr/>
              <p:nvPr/>
            </p:nvSpPr>
            <p:spPr>
              <a:xfrm>
                <a:off x="4423852" y="1762188"/>
                <a:ext cx="129647" cy="21543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035E8A5B-3BD8-4A6E-97A7-E8D00179A3B2}"/>
                </a:ext>
              </a:extLst>
            </p:cNvPr>
            <p:cNvGrpSpPr/>
            <p:nvPr/>
          </p:nvGrpSpPr>
          <p:grpSpPr>
            <a:xfrm rot="18689149">
              <a:off x="7819730" y="1806293"/>
              <a:ext cx="129647" cy="976461"/>
              <a:chOff x="4423852" y="1762188"/>
              <a:chExt cx="129647" cy="976461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CB5BB5AE-FE25-4967-ABE7-1475EDDA2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8675" y="1961539"/>
                <a:ext cx="0" cy="777110"/>
              </a:xfrm>
              <a:prstGeom prst="line">
                <a:avLst/>
              </a:prstGeom>
              <a:ln w="31750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218EE4BF-C8CC-4077-AF9A-EE32EB4BB49E}"/>
                  </a:ext>
                </a:extLst>
              </p:cNvPr>
              <p:cNvSpPr/>
              <p:nvPr/>
            </p:nvSpPr>
            <p:spPr>
              <a:xfrm>
                <a:off x="4423852" y="1762188"/>
                <a:ext cx="129647" cy="21543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67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34DD96-B60A-43F3-9B1E-53344620EF21}"/>
              </a:ext>
            </a:extLst>
          </p:cNvPr>
          <p:cNvGrpSpPr/>
          <p:nvPr/>
        </p:nvGrpSpPr>
        <p:grpSpPr>
          <a:xfrm>
            <a:off x="6911710" y="4305999"/>
            <a:ext cx="4840935" cy="1550284"/>
            <a:chOff x="6746544" y="4004203"/>
            <a:chExt cx="4840935" cy="1550284"/>
          </a:xfrm>
        </p:grpSpPr>
        <p:sp>
          <p:nvSpPr>
            <p:cNvPr id="144" name="Arrow: Right 143">
              <a:extLst>
                <a:ext uri="{FF2B5EF4-FFF2-40B4-BE49-F238E27FC236}">
                  <a16:creationId xmlns:a16="http://schemas.microsoft.com/office/drawing/2014/main" id="{FDF0764C-7D4D-47D2-929F-CE426279E24D}"/>
                </a:ext>
              </a:extLst>
            </p:cNvPr>
            <p:cNvSpPr/>
            <p:nvPr/>
          </p:nvSpPr>
          <p:spPr>
            <a:xfrm>
              <a:off x="7349336" y="4004203"/>
              <a:ext cx="921166" cy="648336"/>
            </a:xfrm>
            <a:prstGeom prst="rightArrow">
              <a:avLst>
                <a:gd name="adj1" fmla="val 69719"/>
                <a:gd name="adj2" fmla="val 50000"/>
              </a:avLst>
            </a:prstGeom>
            <a:solidFill>
              <a:schemeClr val="tx1">
                <a:lumMod val="50000"/>
                <a:lumOff val="5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A2A9A5-6167-4A5A-835A-1300F4EB8D5D}"/>
                </a:ext>
              </a:extLst>
            </p:cNvPr>
            <p:cNvGrpSpPr/>
            <p:nvPr/>
          </p:nvGrpSpPr>
          <p:grpSpPr>
            <a:xfrm>
              <a:off x="7125626" y="4051396"/>
              <a:ext cx="461180" cy="557588"/>
              <a:chOff x="6487589" y="3209599"/>
              <a:chExt cx="461180" cy="55758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A33B9A4-2F33-42E8-B6A3-AA174BE3855D}"/>
                  </a:ext>
                </a:extLst>
              </p:cNvPr>
              <p:cNvGrpSpPr/>
              <p:nvPr/>
            </p:nvGrpSpPr>
            <p:grpSpPr>
              <a:xfrm>
                <a:off x="6487589" y="3209599"/>
                <a:ext cx="461180" cy="557588"/>
                <a:chOff x="6487589" y="3209599"/>
                <a:chExt cx="461180" cy="557588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00ED98A-BFB1-400F-821C-50AC094F7698}"/>
                    </a:ext>
                  </a:extLst>
                </p:cNvPr>
                <p:cNvSpPr/>
                <p:nvPr/>
              </p:nvSpPr>
              <p:spPr bwMode="auto">
                <a:xfrm>
                  <a:off x="6487589" y="3454889"/>
                  <a:ext cx="461180" cy="312298"/>
                </a:xfrm>
                <a:custGeom>
                  <a:avLst/>
                  <a:gdLst>
                    <a:gd name="connsiteX0" fmla="*/ 98466 w 461180"/>
                    <a:gd name="connsiteY0" fmla="*/ 0 h 312298"/>
                    <a:gd name="connsiteX1" fmla="*/ 362379 w 461180"/>
                    <a:gd name="connsiteY1" fmla="*/ 0 h 312298"/>
                    <a:gd name="connsiteX2" fmla="*/ 455882 w 461180"/>
                    <a:gd name="connsiteY2" fmla="*/ 67546 h 312298"/>
                    <a:gd name="connsiteX3" fmla="*/ 461180 w 461180"/>
                    <a:gd name="connsiteY3" fmla="*/ 96147 h 312298"/>
                    <a:gd name="connsiteX4" fmla="*/ 461180 w 461180"/>
                    <a:gd name="connsiteY4" fmla="*/ 312298 h 312298"/>
                    <a:gd name="connsiteX5" fmla="*/ 362002 w 461180"/>
                    <a:gd name="connsiteY5" fmla="*/ 312298 h 312298"/>
                    <a:gd name="connsiteX6" fmla="*/ 362002 w 461180"/>
                    <a:gd name="connsiteY6" fmla="*/ 146519 h 312298"/>
                    <a:gd name="connsiteX7" fmla="*/ 352085 w 461180"/>
                    <a:gd name="connsiteY7" fmla="*/ 146519 h 312298"/>
                    <a:gd name="connsiteX8" fmla="*/ 352085 w 461180"/>
                    <a:gd name="connsiteY8" fmla="*/ 312298 h 312298"/>
                    <a:gd name="connsiteX9" fmla="*/ 109097 w 461180"/>
                    <a:gd name="connsiteY9" fmla="*/ 312298 h 312298"/>
                    <a:gd name="connsiteX10" fmla="*/ 109097 w 461180"/>
                    <a:gd name="connsiteY10" fmla="*/ 146519 h 312298"/>
                    <a:gd name="connsiteX11" fmla="*/ 99178 w 461180"/>
                    <a:gd name="connsiteY11" fmla="*/ 146519 h 312298"/>
                    <a:gd name="connsiteX12" fmla="*/ 99178 w 461180"/>
                    <a:gd name="connsiteY12" fmla="*/ 312298 h 312298"/>
                    <a:gd name="connsiteX13" fmla="*/ 0 w 461180"/>
                    <a:gd name="connsiteY13" fmla="*/ 312298 h 312298"/>
                    <a:gd name="connsiteX14" fmla="*/ 0 w 461180"/>
                    <a:gd name="connsiteY14" fmla="*/ 253100 h 312298"/>
                    <a:gd name="connsiteX15" fmla="*/ 0 w 461180"/>
                    <a:gd name="connsiteY15" fmla="*/ 95910 h 312298"/>
                    <a:gd name="connsiteX16" fmla="*/ 1124 w 461180"/>
                    <a:gd name="connsiteY16" fmla="*/ 88270 h 312298"/>
                    <a:gd name="connsiteX17" fmla="*/ 4962 w 461180"/>
                    <a:gd name="connsiteY17" fmla="*/ 67546 h 312298"/>
                    <a:gd name="connsiteX18" fmla="*/ 98466 w 461180"/>
                    <a:gd name="connsiteY18" fmla="*/ 0 h 31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61180" h="312298">
                      <a:moveTo>
                        <a:pt x="98466" y="0"/>
                      </a:moveTo>
                      <a:lnTo>
                        <a:pt x="362379" y="0"/>
                      </a:lnTo>
                      <a:cubicBezTo>
                        <a:pt x="404413" y="0"/>
                        <a:pt x="440477" y="27852"/>
                        <a:pt x="455882" y="67546"/>
                      </a:cubicBezTo>
                      <a:lnTo>
                        <a:pt x="461180" y="96147"/>
                      </a:lnTo>
                      <a:lnTo>
                        <a:pt x="461180" y="312298"/>
                      </a:lnTo>
                      <a:lnTo>
                        <a:pt x="362002" y="312298"/>
                      </a:lnTo>
                      <a:lnTo>
                        <a:pt x="362002" y="146519"/>
                      </a:lnTo>
                      <a:lnTo>
                        <a:pt x="352085" y="146519"/>
                      </a:lnTo>
                      <a:lnTo>
                        <a:pt x="352085" y="312298"/>
                      </a:lnTo>
                      <a:lnTo>
                        <a:pt x="109097" y="312298"/>
                      </a:lnTo>
                      <a:lnTo>
                        <a:pt x="109097" y="146519"/>
                      </a:lnTo>
                      <a:lnTo>
                        <a:pt x="99178" y="146519"/>
                      </a:lnTo>
                      <a:lnTo>
                        <a:pt x="99178" y="312298"/>
                      </a:lnTo>
                      <a:lnTo>
                        <a:pt x="0" y="312298"/>
                      </a:lnTo>
                      <a:lnTo>
                        <a:pt x="0" y="253100"/>
                      </a:lnTo>
                      <a:lnTo>
                        <a:pt x="0" y="95910"/>
                      </a:lnTo>
                      <a:lnTo>
                        <a:pt x="1124" y="88270"/>
                      </a:lnTo>
                      <a:lnTo>
                        <a:pt x="4962" y="67546"/>
                      </a:lnTo>
                      <a:cubicBezTo>
                        <a:pt x="20367" y="27852"/>
                        <a:pt x="56431" y="0"/>
                        <a:pt x="984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25000"/>
                    </a:spcAft>
                    <a:buClrTx/>
                    <a:buSzTx/>
                    <a:tabLst/>
                  </a:pPr>
                  <a:endParaRPr kumimoji="0" lang="en-US" sz="120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Freeform 42">
                  <a:extLst>
                    <a:ext uri="{FF2B5EF4-FFF2-40B4-BE49-F238E27FC236}">
                      <a16:creationId xmlns:a16="http://schemas.microsoft.com/office/drawing/2014/main" id="{D811E7AF-D495-491B-84C8-E72A5CF72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613362" y="3209599"/>
                  <a:ext cx="209629" cy="221274"/>
                </a:xfrm>
                <a:custGeom>
                  <a:avLst/>
                  <a:gdLst>
                    <a:gd name="T0" fmla="*/ 45 w 45"/>
                    <a:gd name="T1" fmla="*/ 23 h 47"/>
                    <a:gd name="T2" fmla="*/ 22 w 45"/>
                    <a:gd name="T3" fmla="*/ 46 h 47"/>
                    <a:gd name="T4" fmla="*/ 0 w 45"/>
                    <a:gd name="T5" fmla="*/ 23 h 47"/>
                    <a:gd name="T6" fmla="*/ 23 w 45"/>
                    <a:gd name="T7" fmla="*/ 0 h 47"/>
                    <a:gd name="T8" fmla="*/ 45 w 45"/>
                    <a:gd name="T9" fmla="*/ 2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47">
                      <a:moveTo>
                        <a:pt x="45" y="23"/>
                      </a:moveTo>
                      <a:cubicBezTo>
                        <a:pt x="45" y="36"/>
                        <a:pt x="35" y="47"/>
                        <a:pt x="22" y="46"/>
                      </a:cubicBezTo>
                      <a:cubicBezTo>
                        <a:pt x="10" y="46"/>
                        <a:pt x="0" y="36"/>
                        <a:pt x="0" y="23"/>
                      </a:cubicBezTo>
                      <a:cubicBezTo>
                        <a:pt x="0" y="11"/>
                        <a:pt x="10" y="0"/>
                        <a:pt x="23" y="0"/>
                      </a:cubicBezTo>
                      <a:cubicBezTo>
                        <a:pt x="35" y="1"/>
                        <a:pt x="45" y="11"/>
                        <a:pt x="45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5D7DA341-F74F-435C-877F-4B98A2F9EEE6}"/>
                  </a:ext>
                </a:extLst>
              </p:cNvPr>
              <p:cNvGrpSpPr/>
              <p:nvPr/>
            </p:nvGrpSpPr>
            <p:grpSpPr>
              <a:xfrm>
                <a:off x="6703483" y="3515613"/>
                <a:ext cx="29393" cy="173388"/>
                <a:chOff x="12855627" y="2760555"/>
                <a:chExt cx="146498" cy="864188"/>
              </a:xfrm>
              <a:solidFill>
                <a:schemeClr val="bg1"/>
              </a:solidFill>
            </p:grpSpPr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564B9D5E-C866-494A-8A1D-97A67A7933F0}"/>
                    </a:ext>
                  </a:extLst>
                </p:cNvPr>
                <p:cNvSpPr/>
                <p:nvPr/>
              </p:nvSpPr>
              <p:spPr>
                <a:xfrm>
                  <a:off x="12908541" y="2826889"/>
                  <a:ext cx="45719" cy="7315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5" name="Flowchart: Delay 21">
                  <a:extLst>
                    <a:ext uri="{FF2B5EF4-FFF2-40B4-BE49-F238E27FC236}">
                      <a16:creationId xmlns:a16="http://schemas.microsoft.com/office/drawing/2014/main" id="{5EE552D3-0B4C-4F0C-BF6A-13669BEF64DF}"/>
                    </a:ext>
                  </a:extLst>
                </p:cNvPr>
                <p:cNvSpPr/>
                <p:nvPr/>
              </p:nvSpPr>
              <p:spPr>
                <a:xfrm rot="5400000">
                  <a:off x="12892262" y="2723920"/>
                  <a:ext cx="73228" cy="146498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516">
                    <a:lnSpc>
                      <a:spcPct val="90000"/>
                    </a:lnSpc>
                    <a:defRPr/>
                  </a:pPr>
                  <a:endParaRPr lang="en-US" sz="1833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Flowchart: Delay 21">
                  <a:extLst>
                    <a:ext uri="{FF2B5EF4-FFF2-40B4-BE49-F238E27FC236}">
                      <a16:creationId xmlns:a16="http://schemas.microsoft.com/office/drawing/2014/main" id="{B366FE42-4C6C-48B0-A39D-4F1D246ECAA1}"/>
                    </a:ext>
                  </a:extLst>
                </p:cNvPr>
                <p:cNvSpPr/>
                <p:nvPr/>
              </p:nvSpPr>
              <p:spPr>
                <a:xfrm rot="16200000">
                  <a:off x="12892262" y="3514880"/>
                  <a:ext cx="73228" cy="146498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516">
                    <a:lnSpc>
                      <a:spcPct val="90000"/>
                    </a:lnSpc>
                    <a:defRPr/>
                  </a:pPr>
                  <a:endParaRPr lang="en-US" sz="1833" kern="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9A86B797-59D2-4672-92AA-27FD6285D421}"/>
                  </a:ext>
                </a:extLst>
              </p:cNvPr>
              <p:cNvGrpSpPr/>
              <p:nvPr/>
            </p:nvGrpSpPr>
            <p:grpSpPr>
              <a:xfrm rot="18900000">
                <a:off x="6703486" y="3515609"/>
                <a:ext cx="29393" cy="173384"/>
                <a:chOff x="12855627" y="2760568"/>
                <a:chExt cx="146499" cy="864175"/>
              </a:xfrm>
              <a:solidFill>
                <a:schemeClr val="bg1"/>
              </a:solidFill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D3D246B1-A66A-49D1-B575-5D84CD0E89C0}"/>
                    </a:ext>
                  </a:extLst>
                </p:cNvPr>
                <p:cNvSpPr/>
                <p:nvPr/>
              </p:nvSpPr>
              <p:spPr>
                <a:xfrm>
                  <a:off x="12908509" y="2826904"/>
                  <a:ext cx="45719" cy="73152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2" name="Flowchart: Delay 21">
                  <a:extLst>
                    <a:ext uri="{FF2B5EF4-FFF2-40B4-BE49-F238E27FC236}">
                      <a16:creationId xmlns:a16="http://schemas.microsoft.com/office/drawing/2014/main" id="{9C39D9DD-3EAA-4EB9-A37A-FD0237A9A039}"/>
                    </a:ext>
                  </a:extLst>
                </p:cNvPr>
                <p:cNvSpPr/>
                <p:nvPr/>
              </p:nvSpPr>
              <p:spPr>
                <a:xfrm rot="5400000">
                  <a:off x="12892261" y="2723934"/>
                  <a:ext cx="73229" cy="146498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516">
                    <a:lnSpc>
                      <a:spcPct val="90000"/>
                    </a:lnSpc>
                    <a:defRPr/>
                  </a:pPr>
                  <a:endParaRPr lang="en-US" sz="1833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3" name="Flowchart: Delay 21">
                  <a:extLst>
                    <a:ext uri="{FF2B5EF4-FFF2-40B4-BE49-F238E27FC236}">
                      <a16:creationId xmlns:a16="http://schemas.microsoft.com/office/drawing/2014/main" id="{FDF7C7D9-6996-4209-8745-74ED31D92A0B}"/>
                    </a:ext>
                  </a:extLst>
                </p:cNvPr>
                <p:cNvSpPr/>
                <p:nvPr/>
              </p:nvSpPr>
              <p:spPr>
                <a:xfrm rot="16200000">
                  <a:off x="12892262" y="3514880"/>
                  <a:ext cx="73229" cy="146498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516">
                    <a:lnSpc>
                      <a:spcPct val="90000"/>
                    </a:lnSpc>
                    <a:defRPr/>
                  </a:pPr>
                  <a:endParaRPr lang="en-US" sz="1833" kern="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1AD62EF8-82BD-4D9D-885C-F727B67CD0A0}"/>
                  </a:ext>
                </a:extLst>
              </p:cNvPr>
              <p:cNvGrpSpPr/>
              <p:nvPr/>
            </p:nvGrpSpPr>
            <p:grpSpPr>
              <a:xfrm rot="16200000">
                <a:off x="6703483" y="3515614"/>
                <a:ext cx="29393" cy="173387"/>
                <a:chOff x="12855627" y="2760555"/>
                <a:chExt cx="146498" cy="864188"/>
              </a:xfrm>
              <a:solidFill>
                <a:schemeClr val="bg1"/>
              </a:solidFill>
            </p:grpSpPr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1D734019-617B-43FB-B83D-4B11D6AE3076}"/>
                    </a:ext>
                  </a:extLst>
                </p:cNvPr>
                <p:cNvSpPr/>
                <p:nvPr/>
              </p:nvSpPr>
              <p:spPr>
                <a:xfrm>
                  <a:off x="12908541" y="2826889"/>
                  <a:ext cx="45719" cy="7315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9" name="Flowchart: Delay 21">
                  <a:extLst>
                    <a:ext uri="{FF2B5EF4-FFF2-40B4-BE49-F238E27FC236}">
                      <a16:creationId xmlns:a16="http://schemas.microsoft.com/office/drawing/2014/main" id="{DE2DDF50-0D64-42F6-ADC8-29B66067620B}"/>
                    </a:ext>
                  </a:extLst>
                </p:cNvPr>
                <p:cNvSpPr/>
                <p:nvPr/>
              </p:nvSpPr>
              <p:spPr>
                <a:xfrm rot="5400000">
                  <a:off x="12892262" y="2723920"/>
                  <a:ext cx="73228" cy="146498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516">
                    <a:lnSpc>
                      <a:spcPct val="90000"/>
                    </a:lnSpc>
                    <a:defRPr/>
                  </a:pPr>
                  <a:endParaRPr lang="en-US" sz="1833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0" name="Flowchart: Delay 21">
                  <a:extLst>
                    <a:ext uri="{FF2B5EF4-FFF2-40B4-BE49-F238E27FC236}">
                      <a16:creationId xmlns:a16="http://schemas.microsoft.com/office/drawing/2014/main" id="{E20BB82F-B3D1-4339-8C58-BCE32E929873}"/>
                    </a:ext>
                  </a:extLst>
                </p:cNvPr>
                <p:cNvSpPr/>
                <p:nvPr/>
              </p:nvSpPr>
              <p:spPr>
                <a:xfrm rot="16200000">
                  <a:off x="12892262" y="3514880"/>
                  <a:ext cx="73228" cy="146498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516">
                    <a:lnSpc>
                      <a:spcPct val="90000"/>
                    </a:lnSpc>
                    <a:defRPr/>
                  </a:pPr>
                  <a:endParaRPr lang="en-US" sz="1833" kern="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72D7309B-1B99-4E50-8984-64ED2E3B9797}"/>
                  </a:ext>
                </a:extLst>
              </p:cNvPr>
              <p:cNvGrpSpPr/>
              <p:nvPr/>
            </p:nvGrpSpPr>
            <p:grpSpPr>
              <a:xfrm rot="2700000">
                <a:off x="6703483" y="3515614"/>
                <a:ext cx="29393" cy="173387"/>
                <a:chOff x="12855627" y="2760555"/>
                <a:chExt cx="146498" cy="864188"/>
              </a:xfrm>
              <a:solidFill>
                <a:schemeClr val="bg1"/>
              </a:solidFill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4AFCD6EA-5400-4D9A-B423-4E1DFC7E6DFC}"/>
                    </a:ext>
                  </a:extLst>
                </p:cNvPr>
                <p:cNvSpPr/>
                <p:nvPr/>
              </p:nvSpPr>
              <p:spPr>
                <a:xfrm>
                  <a:off x="12908541" y="2826889"/>
                  <a:ext cx="45719" cy="7315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6" name="Flowchart: Delay 21">
                  <a:extLst>
                    <a:ext uri="{FF2B5EF4-FFF2-40B4-BE49-F238E27FC236}">
                      <a16:creationId xmlns:a16="http://schemas.microsoft.com/office/drawing/2014/main" id="{22D28618-17E7-43FD-977D-15924C368942}"/>
                    </a:ext>
                  </a:extLst>
                </p:cNvPr>
                <p:cNvSpPr/>
                <p:nvPr/>
              </p:nvSpPr>
              <p:spPr>
                <a:xfrm rot="5400000">
                  <a:off x="12892262" y="2723920"/>
                  <a:ext cx="73228" cy="146498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516">
                    <a:lnSpc>
                      <a:spcPct val="90000"/>
                    </a:lnSpc>
                    <a:defRPr/>
                  </a:pPr>
                  <a:endParaRPr lang="en-US" sz="1833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7" name="Flowchart: Delay 21">
                  <a:extLst>
                    <a:ext uri="{FF2B5EF4-FFF2-40B4-BE49-F238E27FC236}">
                      <a16:creationId xmlns:a16="http://schemas.microsoft.com/office/drawing/2014/main" id="{68B85A46-B48B-458F-9A02-5E69B3916369}"/>
                    </a:ext>
                  </a:extLst>
                </p:cNvPr>
                <p:cNvSpPr/>
                <p:nvPr/>
              </p:nvSpPr>
              <p:spPr>
                <a:xfrm rot="16200000">
                  <a:off x="12892262" y="3514880"/>
                  <a:ext cx="73228" cy="146498"/>
                </a:xfrm>
                <a:custGeom>
                  <a:avLst/>
                  <a:gdLst>
                    <a:gd name="connsiteX0" fmla="*/ 0 w 192321"/>
                    <a:gd name="connsiteY0" fmla="*/ 0 h 192321"/>
                    <a:gd name="connsiteX1" fmla="*/ 96161 w 192321"/>
                    <a:gd name="connsiteY1" fmla="*/ 0 h 192321"/>
                    <a:gd name="connsiteX2" fmla="*/ 192322 w 192321"/>
                    <a:gd name="connsiteY2" fmla="*/ 96161 h 192321"/>
                    <a:gd name="connsiteX3" fmla="*/ 96161 w 192321"/>
                    <a:gd name="connsiteY3" fmla="*/ 192322 h 192321"/>
                    <a:gd name="connsiteX4" fmla="*/ 0 w 192321"/>
                    <a:gd name="connsiteY4" fmla="*/ 192321 h 192321"/>
                    <a:gd name="connsiteX5" fmla="*/ 0 w 192321"/>
                    <a:gd name="connsiteY5" fmla="*/ 0 h 192321"/>
                    <a:gd name="connsiteX0" fmla="*/ 0 w 192322"/>
                    <a:gd name="connsiteY0" fmla="*/ 192321 h 192322"/>
                    <a:gd name="connsiteX1" fmla="*/ 96161 w 192322"/>
                    <a:gd name="connsiteY1" fmla="*/ 0 h 192322"/>
                    <a:gd name="connsiteX2" fmla="*/ 192322 w 192322"/>
                    <a:gd name="connsiteY2" fmla="*/ 96161 h 192322"/>
                    <a:gd name="connsiteX3" fmla="*/ 96161 w 192322"/>
                    <a:gd name="connsiteY3" fmla="*/ 192322 h 192322"/>
                    <a:gd name="connsiteX4" fmla="*/ 0 w 192322"/>
                    <a:gd name="connsiteY4" fmla="*/ 192321 h 192322"/>
                    <a:gd name="connsiteX0" fmla="*/ 0 w 96161"/>
                    <a:gd name="connsiteY0" fmla="*/ 192322 h 192322"/>
                    <a:gd name="connsiteX1" fmla="*/ 0 w 96161"/>
                    <a:gd name="connsiteY1" fmla="*/ 0 h 192322"/>
                    <a:gd name="connsiteX2" fmla="*/ 96161 w 96161"/>
                    <a:gd name="connsiteY2" fmla="*/ 96161 h 192322"/>
                    <a:gd name="connsiteX3" fmla="*/ 0 w 96161"/>
                    <a:gd name="connsiteY3" fmla="*/ 192322 h 19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161" h="192322">
                      <a:moveTo>
                        <a:pt x="0" y="192322"/>
                      </a:moveTo>
                      <a:lnTo>
                        <a:pt x="0" y="0"/>
                      </a:lnTo>
                      <a:cubicBezTo>
                        <a:pt x="53108" y="0"/>
                        <a:pt x="96161" y="43053"/>
                        <a:pt x="96161" y="96161"/>
                      </a:cubicBezTo>
                      <a:cubicBezTo>
                        <a:pt x="96161" y="149269"/>
                        <a:pt x="53108" y="192322"/>
                        <a:pt x="0" y="192322"/>
                      </a:cubicBezTo>
                      <a:close/>
                    </a:path>
                  </a:pathLst>
                </a:custGeom>
                <a:grp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516">
                    <a:lnSpc>
                      <a:spcPct val="90000"/>
                    </a:lnSpc>
                    <a:defRPr/>
                  </a:pPr>
                  <a:endParaRPr lang="en-US" sz="1833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519669FB-1507-4BAD-A294-09AA09123B2D}"/>
                  </a:ext>
                </a:extLst>
              </p:cNvPr>
              <p:cNvSpPr/>
              <p:nvPr/>
            </p:nvSpPr>
            <p:spPr bwMode="auto">
              <a:xfrm>
                <a:off x="6661159" y="3545286"/>
                <a:ext cx="114041" cy="114042"/>
              </a:xfrm>
              <a:prstGeom prst="ellipse">
                <a:avLst/>
              </a:prstGeom>
              <a:solidFill>
                <a:schemeClr val="bg1"/>
              </a:solidFill>
              <a:ln w="4445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 bwMode="auto">
            <a:xfrm>
              <a:off x="6846417" y="4635974"/>
              <a:ext cx="4105577" cy="58782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tabLst/>
              </a:pPr>
              <a:endParaRPr kumimoji="0" lang="en-US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33607" y="4174483"/>
              <a:ext cx="596638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/>
                <a:t>n=22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479854F3-47C8-47F8-B72F-D8B35A05398F}"/>
                </a:ext>
              </a:extLst>
            </p:cNvPr>
            <p:cNvSpPr txBox="1"/>
            <p:nvPr/>
          </p:nvSpPr>
          <p:spPr>
            <a:xfrm>
              <a:off x="8199758" y="4600380"/>
              <a:ext cx="33877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400" b="1" dirty="0">
                  <a:solidFill>
                    <a:srgbClr val="000000"/>
                  </a:solidFill>
                </a:rPr>
                <a:t>5 controls matched on:</a:t>
              </a:r>
            </a:p>
            <a:p>
              <a:pPr marL="228600" lvl="1" indent="-228600">
                <a:buFont typeface="Arial" panose="020B0604020202020204" pitchFamily="34" charset="0"/>
                <a:buChar char="–"/>
              </a:pPr>
              <a:r>
                <a:rPr lang="en-US" sz="1400" dirty="0">
                  <a:solidFill>
                    <a:srgbClr val="000000"/>
                  </a:solidFill>
                </a:rPr>
                <a:t>Geography</a:t>
              </a:r>
            </a:p>
            <a:p>
              <a:pPr marL="228600" lvl="1" indent="-228600">
                <a:buFont typeface="Arial" panose="020B0604020202020204" pitchFamily="34" charset="0"/>
                <a:buChar char="–"/>
              </a:pPr>
              <a:r>
                <a:rPr lang="en-US" sz="1400" dirty="0">
                  <a:solidFill>
                    <a:srgbClr val="000000"/>
                  </a:solidFill>
                </a:rPr>
                <a:t>Timing of HIV diagnosis in study</a:t>
              </a:r>
            </a:p>
            <a:p>
              <a:pPr marL="228600" lvl="1" indent="-228600">
                <a:buFont typeface="Arial" panose="020B0604020202020204" pitchFamily="34" charset="0"/>
                <a:buChar char="–"/>
              </a:pPr>
              <a:r>
                <a:rPr lang="en-US" sz="1400" dirty="0">
                  <a:solidFill>
                    <a:srgbClr val="000000"/>
                  </a:solidFill>
                </a:rPr>
                <a:t>Presence or absence of rectal STI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C708A1A-9B49-4002-A428-7AA13ECB59C0}"/>
                </a:ext>
              </a:extLst>
            </p:cNvPr>
            <p:cNvGrpSpPr/>
            <p:nvPr/>
          </p:nvGrpSpPr>
          <p:grpSpPr>
            <a:xfrm>
              <a:off x="8274689" y="4051396"/>
              <a:ext cx="461180" cy="557588"/>
              <a:chOff x="6487589" y="3209599"/>
              <a:chExt cx="461180" cy="557588"/>
            </a:xfrm>
            <a:solidFill>
              <a:schemeClr val="bg1">
                <a:lumMod val="85000"/>
              </a:schemeClr>
            </a:solidFill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FB6D482-BC0A-412F-B5D3-AF7F83D39F95}"/>
                  </a:ext>
                </a:extLst>
              </p:cNvPr>
              <p:cNvSpPr/>
              <p:nvPr/>
            </p:nvSpPr>
            <p:spPr bwMode="auto">
              <a:xfrm>
                <a:off x="6487589" y="3454889"/>
                <a:ext cx="461180" cy="312298"/>
              </a:xfrm>
              <a:custGeom>
                <a:avLst/>
                <a:gdLst>
                  <a:gd name="connsiteX0" fmla="*/ 98466 w 461180"/>
                  <a:gd name="connsiteY0" fmla="*/ 0 h 312298"/>
                  <a:gd name="connsiteX1" fmla="*/ 362379 w 461180"/>
                  <a:gd name="connsiteY1" fmla="*/ 0 h 312298"/>
                  <a:gd name="connsiteX2" fmla="*/ 455882 w 461180"/>
                  <a:gd name="connsiteY2" fmla="*/ 67546 h 312298"/>
                  <a:gd name="connsiteX3" fmla="*/ 461180 w 461180"/>
                  <a:gd name="connsiteY3" fmla="*/ 96147 h 312298"/>
                  <a:gd name="connsiteX4" fmla="*/ 461180 w 461180"/>
                  <a:gd name="connsiteY4" fmla="*/ 312298 h 312298"/>
                  <a:gd name="connsiteX5" fmla="*/ 362002 w 461180"/>
                  <a:gd name="connsiteY5" fmla="*/ 312298 h 312298"/>
                  <a:gd name="connsiteX6" fmla="*/ 362002 w 461180"/>
                  <a:gd name="connsiteY6" fmla="*/ 146519 h 312298"/>
                  <a:gd name="connsiteX7" fmla="*/ 352085 w 461180"/>
                  <a:gd name="connsiteY7" fmla="*/ 146519 h 312298"/>
                  <a:gd name="connsiteX8" fmla="*/ 352085 w 461180"/>
                  <a:gd name="connsiteY8" fmla="*/ 312298 h 312298"/>
                  <a:gd name="connsiteX9" fmla="*/ 109097 w 461180"/>
                  <a:gd name="connsiteY9" fmla="*/ 312298 h 312298"/>
                  <a:gd name="connsiteX10" fmla="*/ 109097 w 461180"/>
                  <a:gd name="connsiteY10" fmla="*/ 146519 h 312298"/>
                  <a:gd name="connsiteX11" fmla="*/ 99178 w 461180"/>
                  <a:gd name="connsiteY11" fmla="*/ 146519 h 312298"/>
                  <a:gd name="connsiteX12" fmla="*/ 99178 w 461180"/>
                  <a:gd name="connsiteY12" fmla="*/ 312298 h 312298"/>
                  <a:gd name="connsiteX13" fmla="*/ 0 w 461180"/>
                  <a:gd name="connsiteY13" fmla="*/ 312298 h 312298"/>
                  <a:gd name="connsiteX14" fmla="*/ 0 w 461180"/>
                  <a:gd name="connsiteY14" fmla="*/ 253100 h 312298"/>
                  <a:gd name="connsiteX15" fmla="*/ 0 w 461180"/>
                  <a:gd name="connsiteY15" fmla="*/ 95910 h 312298"/>
                  <a:gd name="connsiteX16" fmla="*/ 1124 w 461180"/>
                  <a:gd name="connsiteY16" fmla="*/ 88270 h 312298"/>
                  <a:gd name="connsiteX17" fmla="*/ 4962 w 461180"/>
                  <a:gd name="connsiteY17" fmla="*/ 67546 h 312298"/>
                  <a:gd name="connsiteX18" fmla="*/ 98466 w 461180"/>
                  <a:gd name="connsiteY18" fmla="*/ 0 h 31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1180" h="312298">
                    <a:moveTo>
                      <a:pt x="98466" y="0"/>
                    </a:moveTo>
                    <a:lnTo>
                      <a:pt x="362379" y="0"/>
                    </a:lnTo>
                    <a:cubicBezTo>
                      <a:pt x="404413" y="0"/>
                      <a:pt x="440477" y="27852"/>
                      <a:pt x="455882" y="67546"/>
                    </a:cubicBezTo>
                    <a:lnTo>
                      <a:pt x="461180" y="96147"/>
                    </a:lnTo>
                    <a:lnTo>
                      <a:pt x="461180" y="312298"/>
                    </a:lnTo>
                    <a:lnTo>
                      <a:pt x="362002" y="312298"/>
                    </a:lnTo>
                    <a:lnTo>
                      <a:pt x="362002" y="146519"/>
                    </a:lnTo>
                    <a:lnTo>
                      <a:pt x="352085" y="146519"/>
                    </a:lnTo>
                    <a:lnTo>
                      <a:pt x="352085" y="312298"/>
                    </a:lnTo>
                    <a:lnTo>
                      <a:pt x="109097" y="312298"/>
                    </a:lnTo>
                    <a:lnTo>
                      <a:pt x="109097" y="146519"/>
                    </a:lnTo>
                    <a:lnTo>
                      <a:pt x="99178" y="146519"/>
                    </a:lnTo>
                    <a:lnTo>
                      <a:pt x="99178" y="312298"/>
                    </a:lnTo>
                    <a:lnTo>
                      <a:pt x="0" y="312298"/>
                    </a:lnTo>
                    <a:lnTo>
                      <a:pt x="0" y="253100"/>
                    </a:lnTo>
                    <a:lnTo>
                      <a:pt x="0" y="95910"/>
                    </a:lnTo>
                    <a:lnTo>
                      <a:pt x="1124" y="88270"/>
                    </a:lnTo>
                    <a:lnTo>
                      <a:pt x="4962" y="67546"/>
                    </a:lnTo>
                    <a:cubicBezTo>
                      <a:pt x="20367" y="27852"/>
                      <a:pt x="56431" y="0"/>
                      <a:pt x="98466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Freeform 42">
                <a:extLst>
                  <a:ext uri="{FF2B5EF4-FFF2-40B4-BE49-F238E27FC236}">
                    <a16:creationId xmlns:a16="http://schemas.microsoft.com/office/drawing/2014/main" id="{E2CAECA6-7A91-4531-8DEA-EA68448B1B6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13362" y="3209599"/>
                <a:ext cx="209629" cy="221274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2B1EEE1-F5CF-412F-9119-DFD60E48343D}"/>
                </a:ext>
              </a:extLst>
            </p:cNvPr>
            <p:cNvGrpSpPr/>
            <p:nvPr/>
          </p:nvGrpSpPr>
          <p:grpSpPr>
            <a:xfrm>
              <a:off x="8479433" y="4051396"/>
              <a:ext cx="461180" cy="557588"/>
              <a:chOff x="6487589" y="3209599"/>
              <a:chExt cx="461180" cy="557588"/>
            </a:xfrm>
            <a:solidFill>
              <a:schemeClr val="bg1">
                <a:lumMod val="75000"/>
              </a:schemeClr>
            </a:solidFill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BF2738B-E6B3-41BB-8985-2BC1A2A510D2}"/>
                  </a:ext>
                </a:extLst>
              </p:cNvPr>
              <p:cNvSpPr/>
              <p:nvPr/>
            </p:nvSpPr>
            <p:spPr bwMode="auto">
              <a:xfrm>
                <a:off x="6487589" y="3454889"/>
                <a:ext cx="461180" cy="312298"/>
              </a:xfrm>
              <a:custGeom>
                <a:avLst/>
                <a:gdLst>
                  <a:gd name="connsiteX0" fmla="*/ 98466 w 461180"/>
                  <a:gd name="connsiteY0" fmla="*/ 0 h 312298"/>
                  <a:gd name="connsiteX1" fmla="*/ 362379 w 461180"/>
                  <a:gd name="connsiteY1" fmla="*/ 0 h 312298"/>
                  <a:gd name="connsiteX2" fmla="*/ 455882 w 461180"/>
                  <a:gd name="connsiteY2" fmla="*/ 67546 h 312298"/>
                  <a:gd name="connsiteX3" fmla="*/ 461180 w 461180"/>
                  <a:gd name="connsiteY3" fmla="*/ 96147 h 312298"/>
                  <a:gd name="connsiteX4" fmla="*/ 461180 w 461180"/>
                  <a:gd name="connsiteY4" fmla="*/ 312298 h 312298"/>
                  <a:gd name="connsiteX5" fmla="*/ 362002 w 461180"/>
                  <a:gd name="connsiteY5" fmla="*/ 312298 h 312298"/>
                  <a:gd name="connsiteX6" fmla="*/ 362002 w 461180"/>
                  <a:gd name="connsiteY6" fmla="*/ 146519 h 312298"/>
                  <a:gd name="connsiteX7" fmla="*/ 352085 w 461180"/>
                  <a:gd name="connsiteY7" fmla="*/ 146519 h 312298"/>
                  <a:gd name="connsiteX8" fmla="*/ 352085 w 461180"/>
                  <a:gd name="connsiteY8" fmla="*/ 312298 h 312298"/>
                  <a:gd name="connsiteX9" fmla="*/ 109097 w 461180"/>
                  <a:gd name="connsiteY9" fmla="*/ 312298 h 312298"/>
                  <a:gd name="connsiteX10" fmla="*/ 109097 w 461180"/>
                  <a:gd name="connsiteY10" fmla="*/ 146519 h 312298"/>
                  <a:gd name="connsiteX11" fmla="*/ 99178 w 461180"/>
                  <a:gd name="connsiteY11" fmla="*/ 146519 h 312298"/>
                  <a:gd name="connsiteX12" fmla="*/ 99178 w 461180"/>
                  <a:gd name="connsiteY12" fmla="*/ 312298 h 312298"/>
                  <a:gd name="connsiteX13" fmla="*/ 0 w 461180"/>
                  <a:gd name="connsiteY13" fmla="*/ 312298 h 312298"/>
                  <a:gd name="connsiteX14" fmla="*/ 0 w 461180"/>
                  <a:gd name="connsiteY14" fmla="*/ 253100 h 312298"/>
                  <a:gd name="connsiteX15" fmla="*/ 0 w 461180"/>
                  <a:gd name="connsiteY15" fmla="*/ 95910 h 312298"/>
                  <a:gd name="connsiteX16" fmla="*/ 1124 w 461180"/>
                  <a:gd name="connsiteY16" fmla="*/ 88270 h 312298"/>
                  <a:gd name="connsiteX17" fmla="*/ 4962 w 461180"/>
                  <a:gd name="connsiteY17" fmla="*/ 67546 h 312298"/>
                  <a:gd name="connsiteX18" fmla="*/ 98466 w 461180"/>
                  <a:gd name="connsiteY18" fmla="*/ 0 h 31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1180" h="312298">
                    <a:moveTo>
                      <a:pt x="98466" y="0"/>
                    </a:moveTo>
                    <a:lnTo>
                      <a:pt x="362379" y="0"/>
                    </a:lnTo>
                    <a:cubicBezTo>
                      <a:pt x="404413" y="0"/>
                      <a:pt x="440477" y="27852"/>
                      <a:pt x="455882" y="67546"/>
                    </a:cubicBezTo>
                    <a:lnTo>
                      <a:pt x="461180" y="96147"/>
                    </a:lnTo>
                    <a:lnTo>
                      <a:pt x="461180" y="312298"/>
                    </a:lnTo>
                    <a:lnTo>
                      <a:pt x="362002" y="312298"/>
                    </a:lnTo>
                    <a:lnTo>
                      <a:pt x="362002" y="146519"/>
                    </a:lnTo>
                    <a:lnTo>
                      <a:pt x="352085" y="146519"/>
                    </a:lnTo>
                    <a:lnTo>
                      <a:pt x="352085" y="312298"/>
                    </a:lnTo>
                    <a:lnTo>
                      <a:pt x="109097" y="312298"/>
                    </a:lnTo>
                    <a:lnTo>
                      <a:pt x="109097" y="146519"/>
                    </a:lnTo>
                    <a:lnTo>
                      <a:pt x="99178" y="146519"/>
                    </a:lnTo>
                    <a:lnTo>
                      <a:pt x="99178" y="312298"/>
                    </a:lnTo>
                    <a:lnTo>
                      <a:pt x="0" y="312298"/>
                    </a:lnTo>
                    <a:lnTo>
                      <a:pt x="0" y="253100"/>
                    </a:lnTo>
                    <a:lnTo>
                      <a:pt x="0" y="95910"/>
                    </a:lnTo>
                    <a:lnTo>
                      <a:pt x="1124" y="88270"/>
                    </a:lnTo>
                    <a:lnTo>
                      <a:pt x="4962" y="67546"/>
                    </a:lnTo>
                    <a:cubicBezTo>
                      <a:pt x="20367" y="27852"/>
                      <a:pt x="56431" y="0"/>
                      <a:pt x="98466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Freeform 42">
                <a:extLst>
                  <a:ext uri="{FF2B5EF4-FFF2-40B4-BE49-F238E27FC236}">
                    <a16:creationId xmlns:a16="http://schemas.microsoft.com/office/drawing/2014/main" id="{4DA1649A-A90E-4F78-AC83-92EDE0FADF1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13362" y="3209599"/>
                <a:ext cx="209629" cy="221274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FC310DB-E3C3-40FD-8766-1952CC75A330}"/>
                </a:ext>
              </a:extLst>
            </p:cNvPr>
            <p:cNvGrpSpPr/>
            <p:nvPr/>
          </p:nvGrpSpPr>
          <p:grpSpPr>
            <a:xfrm>
              <a:off x="8684177" y="4051396"/>
              <a:ext cx="461180" cy="557588"/>
              <a:chOff x="6487589" y="3209599"/>
              <a:chExt cx="461180" cy="557588"/>
            </a:xfrm>
            <a:solidFill>
              <a:schemeClr val="bg1">
                <a:lumMod val="65000"/>
              </a:schemeClr>
            </a:solidFill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29CCBBA-8A1A-480A-8D20-30E59BC4283C}"/>
                  </a:ext>
                </a:extLst>
              </p:cNvPr>
              <p:cNvSpPr/>
              <p:nvPr/>
            </p:nvSpPr>
            <p:spPr bwMode="auto">
              <a:xfrm>
                <a:off x="6487589" y="3454889"/>
                <a:ext cx="461180" cy="312298"/>
              </a:xfrm>
              <a:custGeom>
                <a:avLst/>
                <a:gdLst>
                  <a:gd name="connsiteX0" fmla="*/ 98466 w 461180"/>
                  <a:gd name="connsiteY0" fmla="*/ 0 h 312298"/>
                  <a:gd name="connsiteX1" fmla="*/ 362379 w 461180"/>
                  <a:gd name="connsiteY1" fmla="*/ 0 h 312298"/>
                  <a:gd name="connsiteX2" fmla="*/ 455882 w 461180"/>
                  <a:gd name="connsiteY2" fmla="*/ 67546 h 312298"/>
                  <a:gd name="connsiteX3" fmla="*/ 461180 w 461180"/>
                  <a:gd name="connsiteY3" fmla="*/ 96147 h 312298"/>
                  <a:gd name="connsiteX4" fmla="*/ 461180 w 461180"/>
                  <a:gd name="connsiteY4" fmla="*/ 312298 h 312298"/>
                  <a:gd name="connsiteX5" fmla="*/ 362002 w 461180"/>
                  <a:gd name="connsiteY5" fmla="*/ 312298 h 312298"/>
                  <a:gd name="connsiteX6" fmla="*/ 362002 w 461180"/>
                  <a:gd name="connsiteY6" fmla="*/ 146519 h 312298"/>
                  <a:gd name="connsiteX7" fmla="*/ 352085 w 461180"/>
                  <a:gd name="connsiteY7" fmla="*/ 146519 h 312298"/>
                  <a:gd name="connsiteX8" fmla="*/ 352085 w 461180"/>
                  <a:gd name="connsiteY8" fmla="*/ 312298 h 312298"/>
                  <a:gd name="connsiteX9" fmla="*/ 109097 w 461180"/>
                  <a:gd name="connsiteY9" fmla="*/ 312298 h 312298"/>
                  <a:gd name="connsiteX10" fmla="*/ 109097 w 461180"/>
                  <a:gd name="connsiteY10" fmla="*/ 146519 h 312298"/>
                  <a:gd name="connsiteX11" fmla="*/ 99178 w 461180"/>
                  <a:gd name="connsiteY11" fmla="*/ 146519 h 312298"/>
                  <a:gd name="connsiteX12" fmla="*/ 99178 w 461180"/>
                  <a:gd name="connsiteY12" fmla="*/ 312298 h 312298"/>
                  <a:gd name="connsiteX13" fmla="*/ 0 w 461180"/>
                  <a:gd name="connsiteY13" fmla="*/ 312298 h 312298"/>
                  <a:gd name="connsiteX14" fmla="*/ 0 w 461180"/>
                  <a:gd name="connsiteY14" fmla="*/ 253100 h 312298"/>
                  <a:gd name="connsiteX15" fmla="*/ 0 w 461180"/>
                  <a:gd name="connsiteY15" fmla="*/ 95910 h 312298"/>
                  <a:gd name="connsiteX16" fmla="*/ 1124 w 461180"/>
                  <a:gd name="connsiteY16" fmla="*/ 88270 h 312298"/>
                  <a:gd name="connsiteX17" fmla="*/ 4962 w 461180"/>
                  <a:gd name="connsiteY17" fmla="*/ 67546 h 312298"/>
                  <a:gd name="connsiteX18" fmla="*/ 98466 w 461180"/>
                  <a:gd name="connsiteY18" fmla="*/ 0 h 31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1180" h="312298">
                    <a:moveTo>
                      <a:pt x="98466" y="0"/>
                    </a:moveTo>
                    <a:lnTo>
                      <a:pt x="362379" y="0"/>
                    </a:lnTo>
                    <a:cubicBezTo>
                      <a:pt x="404413" y="0"/>
                      <a:pt x="440477" y="27852"/>
                      <a:pt x="455882" y="67546"/>
                    </a:cubicBezTo>
                    <a:lnTo>
                      <a:pt x="461180" y="96147"/>
                    </a:lnTo>
                    <a:lnTo>
                      <a:pt x="461180" y="312298"/>
                    </a:lnTo>
                    <a:lnTo>
                      <a:pt x="362002" y="312298"/>
                    </a:lnTo>
                    <a:lnTo>
                      <a:pt x="362002" y="146519"/>
                    </a:lnTo>
                    <a:lnTo>
                      <a:pt x="352085" y="146519"/>
                    </a:lnTo>
                    <a:lnTo>
                      <a:pt x="352085" y="312298"/>
                    </a:lnTo>
                    <a:lnTo>
                      <a:pt x="109097" y="312298"/>
                    </a:lnTo>
                    <a:lnTo>
                      <a:pt x="109097" y="146519"/>
                    </a:lnTo>
                    <a:lnTo>
                      <a:pt x="99178" y="146519"/>
                    </a:lnTo>
                    <a:lnTo>
                      <a:pt x="99178" y="312298"/>
                    </a:lnTo>
                    <a:lnTo>
                      <a:pt x="0" y="312298"/>
                    </a:lnTo>
                    <a:lnTo>
                      <a:pt x="0" y="253100"/>
                    </a:lnTo>
                    <a:lnTo>
                      <a:pt x="0" y="95910"/>
                    </a:lnTo>
                    <a:lnTo>
                      <a:pt x="1124" y="88270"/>
                    </a:lnTo>
                    <a:lnTo>
                      <a:pt x="4962" y="67546"/>
                    </a:lnTo>
                    <a:cubicBezTo>
                      <a:pt x="20367" y="27852"/>
                      <a:pt x="56431" y="0"/>
                      <a:pt x="98466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Freeform 42">
                <a:extLst>
                  <a:ext uri="{FF2B5EF4-FFF2-40B4-BE49-F238E27FC236}">
                    <a16:creationId xmlns:a16="http://schemas.microsoft.com/office/drawing/2014/main" id="{6D507876-6593-4857-8B12-FD673CB64F8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13362" y="3209599"/>
                <a:ext cx="209629" cy="221274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E0D30CA-6990-4B78-9072-E6B36495564A}"/>
                </a:ext>
              </a:extLst>
            </p:cNvPr>
            <p:cNvGrpSpPr/>
            <p:nvPr/>
          </p:nvGrpSpPr>
          <p:grpSpPr>
            <a:xfrm>
              <a:off x="8888921" y="4051396"/>
              <a:ext cx="461180" cy="557588"/>
              <a:chOff x="6487589" y="3209599"/>
              <a:chExt cx="461180" cy="5575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BE23039-1FB2-430B-B151-933201088F3D}"/>
                  </a:ext>
                </a:extLst>
              </p:cNvPr>
              <p:cNvSpPr/>
              <p:nvPr/>
            </p:nvSpPr>
            <p:spPr bwMode="auto">
              <a:xfrm>
                <a:off x="6487589" y="3454889"/>
                <a:ext cx="461180" cy="312298"/>
              </a:xfrm>
              <a:custGeom>
                <a:avLst/>
                <a:gdLst>
                  <a:gd name="connsiteX0" fmla="*/ 98466 w 461180"/>
                  <a:gd name="connsiteY0" fmla="*/ 0 h 312298"/>
                  <a:gd name="connsiteX1" fmla="*/ 362379 w 461180"/>
                  <a:gd name="connsiteY1" fmla="*/ 0 h 312298"/>
                  <a:gd name="connsiteX2" fmla="*/ 455882 w 461180"/>
                  <a:gd name="connsiteY2" fmla="*/ 67546 h 312298"/>
                  <a:gd name="connsiteX3" fmla="*/ 461180 w 461180"/>
                  <a:gd name="connsiteY3" fmla="*/ 96147 h 312298"/>
                  <a:gd name="connsiteX4" fmla="*/ 461180 w 461180"/>
                  <a:gd name="connsiteY4" fmla="*/ 312298 h 312298"/>
                  <a:gd name="connsiteX5" fmla="*/ 362002 w 461180"/>
                  <a:gd name="connsiteY5" fmla="*/ 312298 h 312298"/>
                  <a:gd name="connsiteX6" fmla="*/ 362002 w 461180"/>
                  <a:gd name="connsiteY6" fmla="*/ 146519 h 312298"/>
                  <a:gd name="connsiteX7" fmla="*/ 352085 w 461180"/>
                  <a:gd name="connsiteY7" fmla="*/ 146519 h 312298"/>
                  <a:gd name="connsiteX8" fmla="*/ 352085 w 461180"/>
                  <a:gd name="connsiteY8" fmla="*/ 312298 h 312298"/>
                  <a:gd name="connsiteX9" fmla="*/ 109097 w 461180"/>
                  <a:gd name="connsiteY9" fmla="*/ 312298 h 312298"/>
                  <a:gd name="connsiteX10" fmla="*/ 109097 w 461180"/>
                  <a:gd name="connsiteY10" fmla="*/ 146519 h 312298"/>
                  <a:gd name="connsiteX11" fmla="*/ 99178 w 461180"/>
                  <a:gd name="connsiteY11" fmla="*/ 146519 h 312298"/>
                  <a:gd name="connsiteX12" fmla="*/ 99178 w 461180"/>
                  <a:gd name="connsiteY12" fmla="*/ 312298 h 312298"/>
                  <a:gd name="connsiteX13" fmla="*/ 0 w 461180"/>
                  <a:gd name="connsiteY13" fmla="*/ 312298 h 312298"/>
                  <a:gd name="connsiteX14" fmla="*/ 0 w 461180"/>
                  <a:gd name="connsiteY14" fmla="*/ 253100 h 312298"/>
                  <a:gd name="connsiteX15" fmla="*/ 0 w 461180"/>
                  <a:gd name="connsiteY15" fmla="*/ 95910 h 312298"/>
                  <a:gd name="connsiteX16" fmla="*/ 1124 w 461180"/>
                  <a:gd name="connsiteY16" fmla="*/ 88270 h 312298"/>
                  <a:gd name="connsiteX17" fmla="*/ 4962 w 461180"/>
                  <a:gd name="connsiteY17" fmla="*/ 67546 h 312298"/>
                  <a:gd name="connsiteX18" fmla="*/ 98466 w 461180"/>
                  <a:gd name="connsiteY18" fmla="*/ 0 h 31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1180" h="312298">
                    <a:moveTo>
                      <a:pt x="98466" y="0"/>
                    </a:moveTo>
                    <a:lnTo>
                      <a:pt x="362379" y="0"/>
                    </a:lnTo>
                    <a:cubicBezTo>
                      <a:pt x="404413" y="0"/>
                      <a:pt x="440477" y="27852"/>
                      <a:pt x="455882" y="67546"/>
                    </a:cubicBezTo>
                    <a:lnTo>
                      <a:pt x="461180" y="96147"/>
                    </a:lnTo>
                    <a:lnTo>
                      <a:pt x="461180" y="312298"/>
                    </a:lnTo>
                    <a:lnTo>
                      <a:pt x="362002" y="312298"/>
                    </a:lnTo>
                    <a:lnTo>
                      <a:pt x="362002" y="146519"/>
                    </a:lnTo>
                    <a:lnTo>
                      <a:pt x="352085" y="146519"/>
                    </a:lnTo>
                    <a:lnTo>
                      <a:pt x="352085" y="312298"/>
                    </a:lnTo>
                    <a:lnTo>
                      <a:pt x="109097" y="312298"/>
                    </a:lnTo>
                    <a:lnTo>
                      <a:pt x="109097" y="146519"/>
                    </a:lnTo>
                    <a:lnTo>
                      <a:pt x="99178" y="146519"/>
                    </a:lnTo>
                    <a:lnTo>
                      <a:pt x="99178" y="312298"/>
                    </a:lnTo>
                    <a:lnTo>
                      <a:pt x="0" y="312298"/>
                    </a:lnTo>
                    <a:lnTo>
                      <a:pt x="0" y="253100"/>
                    </a:lnTo>
                    <a:lnTo>
                      <a:pt x="0" y="95910"/>
                    </a:lnTo>
                    <a:lnTo>
                      <a:pt x="1124" y="88270"/>
                    </a:lnTo>
                    <a:lnTo>
                      <a:pt x="4962" y="67546"/>
                    </a:lnTo>
                    <a:cubicBezTo>
                      <a:pt x="20367" y="27852"/>
                      <a:pt x="56431" y="0"/>
                      <a:pt x="98466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Freeform 42">
                <a:extLst>
                  <a:ext uri="{FF2B5EF4-FFF2-40B4-BE49-F238E27FC236}">
                    <a16:creationId xmlns:a16="http://schemas.microsoft.com/office/drawing/2014/main" id="{085BB40A-7450-4127-9043-828D78BDDEF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13362" y="3209599"/>
                <a:ext cx="209629" cy="221274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A6C2D93-C07C-4205-AE26-310827AD3200}"/>
                </a:ext>
              </a:extLst>
            </p:cNvPr>
            <p:cNvGrpSpPr/>
            <p:nvPr/>
          </p:nvGrpSpPr>
          <p:grpSpPr>
            <a:xfrm>
              <a:off x="9093663" y="4051396"/>
              <a:ext cx="461180" cy="557588"/>
              <a:chOff x="6487589" y="3209599"/>
              <a:chExt cx="461180" cy="55758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3C9A8B3-ECD1-4965-A73B-21803DD8883E}"/>
                  </a:ext>
                </a:extLst>
              </p:cNvPr>
              <p:cNvSpPr/>
              <p:nvPr/>
            </p:nvSpPr>
            <p:spPr bwMode="auto">
              <a:xfrm>
                <a:off x="6487589" y="3454889"/>
                <a:ext cx="461180" cy="312298"/>
              </a:xfrm>
              <a:custGeom>
                <a:avLst/>
                <a:gdLst>
                  <a:gd name="connsiteX0" fmla="*/ 98466 w 461180"/>
                  <a:gd name="connsiteY0" fmla="*/ 0 h 312298"/>
                  <a:gd name="connsiteX1" fmla="*/ 362379 w 461180"/>
                  <a:gd name="connsiteY1" fmla="*/ 0 h 312298"/>
                  <a:gd name="connsiteX2" fmla="*/ 455882 w 461180"/>
                  <a:gd name="connsiteY2" fmla="*/ 67546 h 312298"/>
                  <a:gd name="connsiteX3" fmla="*/ 461180 w 461180"/>
                  <a:gd name="connsiteY3" fmla="*/ 96147 h 312298"/>
                  <a:gd name="connsiteX4" fmla="*/ 461180 w 461180"/>
                  <a:gd name="connsiteY4" fmla="*/ 312298 h 312298"/>
                  <a:gd name="connsiteX5" fmla="*/ 362002 w 461180"/>
                  <a:gd name="connsiteY5" fmla="*/ 312298 h 312298"/>
                  <a:gd name="connsiteX6" fmla="*/ 362002 w 461180"/>
                  <a:gd name="connsiteY6" fmla="*/ 146519 h 312298"/>
                  <a:gd name="connsiteX7" fmla="*/ 352085 w 461180"/>
                  <a:gd name="connsiteY7" fmla="*/ 146519 h 312298"/>
                  <a:gd name="connsiteX8" fmla="*/ 352085 w 461180"/>
                  <a:gd name="connsiteY8" fmla="*/ 312298 h 312298"/>
                  <a:gd name="connsiteX9" fmla="*/ 109097 w 461180"/>
                  <a:gd name="connsiteY9" fmla="*/ 312298 h 312298"/>
                  <a:gd name="connsiteX10" fmla="*/ 109097 w 461180"/>
                  <a:gd name="connsiteY10" fmla="*/ 146519 h 312298"/>
                  <a:gd name="connsiteX11" fmla="*/ 99178 w 461180"/>
                  <a:gd name="connsiteY11" fmla="*/ 146519 h 312298"/>
                  <a:gd name="connsiteX12" fmla="*/ 99178 w 461180"/>
                  <a:gd name="connsiteY12" fmla="*/ 312298 h 312298"/>
                  <a:gd name="connsiteX13" fmla="*/ 0 w 461180"/>
                  <a:gd name="connsiteY13" fmla="*/ 312298 h 312298"/>
                  <a:gd name="connsiteX14" fmla="*/ 0 w 461180"/>
                  <a:gd name="connsiteY14" fmla="*/ 253100 h 312298"/>
                  <a:gd name="connsiteX15" fmla="*/ 0 w 461180"/>
                  <a:gd name="connsiteY15" fmla="*/ 95910 h 312298"/>
                  <a:gd name="connsiteX16" fmla="*/ 1124 w 461180"/>
                  <a:gd name="connsiteY16" fmla="*/ 88270 h 312298"/>
                  <a:gd name="connsiteX17" fmla="*/ 4962 w 461180"/>
                  <a:gd name="connsiteY17" fmla="*/ 67546 h 312298"/>
                  <a:gd name="connsiteX18" fmla="*/ 98466 w 461180"/>
                  <a:gd name="connsiteY18" fmla="*/ 0 h 31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1180" h="312298">
                    <a:moveTo>
                      <a:pt x="98466" y="0"/>
                    </a:moveTo>
                    <a:lnTo>
                      <a:pt x="362379" y="0"/>
                    </a:lnTo>
                    <a:cubicBezTo>
                      <a:pt x="404413" y="0"/>
                      <a:pt x="440477" y="27852"/>
                      <a:pt x="455882" y="67546"/>
                    </a:cubicBezTo>
                    <a:lnTo>
                      <a:pt x="461180" y="96147"/>
                    </a:lnTo>
                    <a:lnTo>
                      <a:pt x="461180" y="312298"/>
                    </a:lnTo>
                    <a:lnTo>
                      <a:pt x="362002" y="312298"/>
                    </a:lnTo>
                    <a:lnTo>
                      <a:pt x="362002" y="146519"/>
                    </a:lnTo>
                    <a:lnTo>
                      <a:pt x="352085" y="146519"/>
                    </a:lnTo>
                    <a:lnTo>
                      <a:pt x="352085" y="312298"/>
                    </a:lnTo>
                    <a:lnTo>
                      <a:pt x="109097" y="312298"/>
                    </a:lnTo>
                    <a:lnTo>
                      <a:pt x="109097" y="146519"/>
                    </a:lnTo>
                    <a:lnTo>
                      <a:pt x="99178" y="146519"/>
                    </a:lnTo>
                    <a:lnTo>
                      <a:pt x="99178" y="312298"/>
                    </a:lnTo>
                    <a:lnTo>
                      <a:pt x="0" y="312298"/>
                    </a:lnTo>
                    <a:lnTo>
                      <a:pt x="0" y="253100"/>
                    </a:lnTo>
                    <a:lnTo>
                      <a:pt x="0" y="95910"/>
                    </a:lnTo>
                    <a:lnTo>
                      <a:pt x="1124" y="88270"/>
                    </a:lnTo>
                    <a:lnTo>
                      <a:pt x="4962" y="67546"/>
                    </a:lnTo>
                    <a:cubicBezTo>
                      <a:pt x="20367" y="27852"/>
                      <a:pt x="56431" y="0"/>
                      <a:pt x="98466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tabLst/>
                </a:pPr>
                <a:endParaRPr kumimoji="0" lang="en-US" sz="120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Freeform 42">
                <a:extLst>
                  <a:ext uri="{FF2B5EF4-FFF2-40B4-BE49-F238E27FC236}">
                    <a16:creationId xmlns:a16="http://schemas.microsoft.com/office/drawing/2014/main" id="{0D2813F5-457C-401A-B16F-19B279FC634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13362" y="3209599"/>
                <a:ext cx="209629" cy="221274"/>
              </a:xfrm>
              <a:custGeom>
                <a:avLst/>
                <a:gdLst>
                  <a:gd name="T0" fmla="*/ 45 w 45"/>
                  <a:gd name="T1" fmla="*/ 23 h 47"/>
                  <a:gd name="T2" fmla="*/ 22 w 45"/>
                  <a:gd name="T3" fmla="*/ 46 h 47"/>
                  <a:gd name="T4" fmla="*/ 0 w 45"/>
                  <a:gd name="T5" fmla="*/ 23 h 47"/>
                  <a:gd name="T6" fmla="*/ 23 w 45"/>
                  <a:gd name="T7" fmla="*/ 0 h 47"/>
                  <a:gd name="T8" fmla="*/ 45 w 45"/>
                  <a:gd name="T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7">
                    <a:moveTo>
                      <a:pt x="45" y="23"/>
                    </a:moveTo>
                    <a:cubicBezTo>
                      <a:pt x="45" y="36"/>
                      <a:pt x="35" y="47"/>
                      <a:pt x="22" y="46"/>
                    </a:cubicBezTo>
                    <a:cubicBezTo>
                      <a:pt x="10" y="46"/>
                      <a:pt x="0" y="36"/>
                      <a:pt x="0" y="23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5" y="1"/>
                      <a:pt x="45" y="11"/>
                      <a:pt x="4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D00C9DB-C29B-413A-BFDD-530B9C168CDC}"/>
                </a:ext>
              </a:extLst>
            </p:cNvPr>
            <p:cNvSpPr txBox="1"/>
            <p:nvPr/>
          </p:nvSpPr>
          <p:spPr>
            <a:xfrm>
              <a:off x="6746544" y="4593120"/>
              <a:ext cx="121934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Case with incident HIV</a:t>
              </a: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9619964" y="4174483"/>
              <a:ext cx="696024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/>
                <a:t>n=109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36B55C3-5446-475C-893C-A0E5DBFA92F7}"/>
              </a:ext>
            </a:extLst>
          </p:cNvPr>
          <p:cNvGrpSpPr>
            <a:grpSpLocks noChangeAspect="1"/>
          </p:cNvGrpSpPr>
          <p:nvPr/>
        </p:nvGrpSpPr>
        <p:grpSpPr>
          <a:xfrm>
            <a:off x="873724" y="4818472"/>
            <a:ext cx="525339" cy="525339"/>
            <a:chOff x="2778260" y="701040"/>
            <a:chExt cx="8206968" cy="4846320"/>
          </a:xfrm>
        </p:grpSpPr>
        <p:sp>
          <p:nvSpPr>
            <p:cNvPr id="115" name="Freeform 289">
              <a:extLst>
                <a:ext uri="{FF2B5EF4-FFF2-40B4-BE49-F238E27FC236}">
                  <a16:creationId xmlns:a16="http://schemas.microsoft.com/office/drawing/2014/main" id="{EAFB99EE-2350-4E9F-B1F4-77CB9F54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573" y="2629442"/>
              <a:ext cx="7787667" cy="2675324"/>
            </a:xfrm>
            <a:custGeom>
              <a:avLst/>
              <a:gdLst>
                <a:gd name="T0" fmla="*/ 0 w 2002"/>
                <a:gd name="T1" fmla="*/ 91 h 181"/>
                <a:gd name="T2" fmla="*/ 132 w 2002"/>
                <a:gd name="T3" fmla="*/ 179 h 181"/>
                <a:gd name="T4" fmla="*/ 418 w 2002"/>
                <a:gd name="T5" fmla="*/ 1 h 181"/>
                <a:gd name="T6" fmla="*/ 709 w 2002"/>
                <a:gd name="T7" fmla="*/ 179 h 181"/>
                <a:gd name="T8" fmla="*/ 1002 w 2002"/>
                <a:gd name="T9" fmla="*/ 1 h 181"/>
                <a:gd name="T10" fmla="*/ 1283 w 2002"/>
                <a:gd name="T11" fmla="*/ 181 h 181"/>
                <a:gd name="T12" fmla="*/ 1569 w 2002"/>
                <a:gd name="T13" fmla="*/ 1 h 181"/>
                <a:gd name="T14" fmla="*/ 1855 w 2002"/>
                <a:gd name="T15" fmla="*/ 181 h 181"/>
                <a:gd name="T16" fmla="*/ 2002 w 2002"/>
                <a:gd name="T17" fmla="*/ 91 h 181"/>
                <a:gd name="connsiteX0" fmla="*/ 0 w 9341"/>
                <a:gd name="connsiteY0" fmla="*/ 9836 h 9946"/>
                <a:gd name="connsiteX1" fmla="*/ 1429 w 9341"/>
                <a:gd name="connsiteY1" fmla="*/ 1 h 9946"/>
                <a:gd name="connsiteX2" fmla="*/ 2882 w 9341"/>
                <a:gd name="connsiteY2" fmla="*/ 9836 h 9946"/>
                <a:gd name="connsiteX3" fmla="*/ 4346 w 9341"/>
                <a:gd name="connsiteY3" fmla="*/ 1 h 9946"/>
                <a:gd name="connsiteX4" fmla="*/ 5750 w 9341"/>
                <a:gd name="connsiteY4" fmla="*/ 9946 h 9946"/>
                <a:gd name="connsiteX5" fmla="*/ 7178 w 9341"/>
                <a:gd name="connsiteY5" fmla="*/ 1 h 9946"/>
                <a:gd name="connsiteX6" fmla="*/ 8607 w 9341"/>
                <a:gd name="connsiteY6" fmla="*/ 9946 h 9946"/>
                <a:gd name="connsiteX7" fmla="*/ 9341 w 9341"/>
                <a:gd name="connsiteY7" fmla="*/ 4974 h 9946"/>
                <a:gd name="connsiteX0" fmla="*/ 0 w 10000"/>
                <a:gd name="connsiteY0" fmla="*/ 9888 h 11187"/>
                <a:gd name="connsiteX1" fmla="*/ 1530 w 10000"/>
                <a:gd name="connsiteY1" fmla="*/ 0 h 11187"/>
                <a:gd name="connsiteX2" fmla="*/ 3085 w 10000"/>
                <a:gd name="connsiteY2" fmla="*/ 9888 h 11187"/>
                <a:gd name="connsiteX3" fmla="*/ 6156 w 10000"/>
                <a:gd name="connsiteY3" fmla="*/ 9999 h 11187"/>
                <a:gd name="connsiteX4" fmla="*/ 7684 w 10000"/>
                <a:gd name="connsiteY4" fmla="*/ 0 h 11187"/>
                <a:gd name="connsiteX5" fmla="*/ 9214 w 10000"/>
                <a:gd name="connsiteY5" fmla="*/ 9999 h 11187"/>
                <a:gd name="connsiteX6" fmla="*/ 10000 w 10000"/>
                <a:gd name="connsiteY6" fmla="*/ 5000 h 11187"/>
                <a:gd name="connsiteX0" fmla="*/ 0 w 10000"/>
                <a:gd name="connsiteY0" fmla="*/ 9888 h 9999"/>
                <a:gd name="connsiteX1" fmla="*/ 1530 w 10000"/>
                <a:gd name="connsiteY1" fmla="*/ 0 h 9999"/>
                <a:gd name="connsiteX2" fmla="*/ 3085 w 10000"/>
                <a:gd name="connsiteY2" fmla="*/ 9888 h 9999"/>
                <a:gd name="connsiteX3" fmla="*/ 7684 w 10000"/>
                <a:gd name="connsiteY3" fmla="*/ 0 h 9999"/>
                <a:gd name="connsiteX4" fmla="*/ 9214 w 10000"/>
                <a:gd name="connsiteY4" fmla="*/ 9999 h 9999"/>
                <a:gd name="connsiteX5" fmla="*/ 10000 w 10000"/>
                <a:gd name="connsiteY5" fmla="*/ 5000 h 9999"/>
                <a:gd name="connsiteX0" fmla="*/ 0 w 10000"/>
                <a:gd name="connsiteY0" fmla="*/ 9889 h 10889"/>
                <a:gd name="connsiteX1" fmla="*/ 1530 w 10000"/>
                <a:gd name="connsiteY1" fmla="*/ 0 h 10889"/>
                <a:gd name="connsiteX2" fmla="*/ 3085 w 10000"/>
                <a:gd name="connsiteY2" fmla="*/ 9889 h 10889"/>
                <a:gd name="connsiteX3" fmla="*/ 9214 w 10000"/>
                <a:gd name="connsiteY3" fmla="*/ 10000 h 10889"/>
                <a:gd name="connsiteX4" fmla="*/ 10000 w 10000"/>
                <a:gd name="connsiteY4" fmla="*/ 5001 h 10889"/>
                <a:gd name="connsiteX0" fmla="*/ 0 w 10000"/>
                <a:gd name="connsiteY0" fmla="*/ 9889 h 9987"/>
                <a:gd name="connsiteX1" fmla="*/ 1530 w 10000"/>
                <a:gd name="connsiteY1" fmla="*/ 0 h 9987"/>
                <a:gd name="connsiteX2" fmla="*/ 3085 w 10000"/>
                <a:gd name="connsiteY2" fmla="*/ 9889 h 9987"/>
                <a:gd name="connsiteX3" fmla="*/ 10000 w 10000"/>
                <a:gd name="connsiteY3" fmla="*/ 5001 h 9987"/>
                <a:gd name="connsiteX0" fmla="*/ 0 w 3085"/>
                <a:gd name="connsiteY0" fmla="*/ 9902 h 9902"/>
                <a:gd name="connsiteX1" fmla="*/ 1530 w 3085"/>
                <a:gd name="connsiteY1" fmla="*/ 0 h 9902"/>
                <a:gd name="connsiteX2" fmla="*/ 3085 w 3085"/>
                <a:gd name="connsiteY2" fmla="*/ 9902 h 9902"/>
                <a:gd name="connsiteX0" fmla="*/ 0 w 10000"/>
                <a:gd name="connsiteY0" fmla="*/ 8251 h 8252"/>
                <a:gd name="connsiteX1" fmla="*/ 1909 w 10000"/>
                <a:gd name="connsiteY1" fmla="*/ 0 h 8252"/>
                <a:gd name="connsiteX2" fmla="*/ 10000 w 10000"/>
                <a:gd name="connsiteY2" fmla="*/ 8251 h 8252"/>
                <a:gd name="connsiteX0" fmla="*/ 0 w 10000"/>
                <a:gd name="connsiteY0" fmla="*/ 9999 h 10000"/>
                <a:gd name="connsiteX1" fmla="*/ 1909 w 10000"/>
                <a:gd name="connsiteY1" fmla="*/ 0 h 10000"/>
                <a:gd name="connsiteX2" fmla="*/ 10000 w 10000"/>
                <a:gd name="connsiteY2" fmla="*/ 9999 h 10000"/>
                <a:gd name="connsiteX0" fmla="*/ 0 w 10000"/>
                <a:gd name="connsiteY0" fmla="*/ 9999 h 10000"/>
                <a:gd name="connsiteX1" fmla="*/ 1909 w 10000"/>
                <a:gd name="connsiteY1" fmla="*/ 0 h 10000"/>
                <a:gd name="connsiteX2" fmla="*/ 10000 w 10000"/>
                <a:gd name="connsiteY2" fmla="*/ 9999 h 10000"/>
                <a:gd name="connsiteX0" fmla="*/ 0 w 10000"/>
                <a:gd name="connsiteY0" fmla="*/ 9999 h 10000"/>
                <a:gd name="connsiteX1" fmla="*/ 1909 w 10000"/>
                <a:gd name="connsiteY1" fmla="*/ 0 h 10000"/>
                <a:gd name="connsiteX2" fmla="*/ 10000 w 10000"/>
                <a:gd name="connsiteY2" fmla="*/ 9999 h 10000"/>
                <a:gd name="connsiteX0" fmla="*/ 0 w 10000"/>
                <a:gd name="connsiteY0" fmla="*/ 10001 h 10002"/>
                <a:gd name="connsiteX1" fmla="*/ 1909 w 10000"/>
                <a:gd name="connsiteY1" fmla="*/ 2 h 10002"/>
                <a:gd name="connsiteX2" fmla="*/ 10000 w 10000"/>
                <a:gd name="connsiteY2" fmla="*/ 10001 h 10002"/>
                <a:gd name="connsiteX0" fmla="*/ 0 w 10000"/>
                <a:gd name="connsiteY0" fmla="*/ 10000 h 10001"/>
                <a:gd name="connsiteX1" fmla="*/ 1909 w 10000"/>
                <a:gd name="connsiteY1" fmla="*/ 1 h 10001"/>
                <a:gd name="connsiteX2" fmla="*/ 10000 w 10000"/>
                <a:gd name="connsiteY2" fmla="*/ 10000 h 10001"/>
                <a:gd name="connsiteX0" fmla="*/ 0 w 10000"/>
                <a:gd name="connsiteY0" fmla="*/ 10041 h 10042"/>
                <a:gd name="connsiteX1" fmla="*/ 1990 w 10000"/>
                <a:gd name="connsiteY1" fmla="*/ 0 h 10042"/>
                <a:gd name="connsiteX2" fmla="*/ 10000 w 10000"/>
                <a:gd name="connsiteY2" fmla="*/ 10041 h 10042"/>
                <a:gd name="connsiteX0" fmla="*/ 0 w 10000"/>
                <a:gd name="connsiteY0" fmla="*/ 10041 h 10042"/>
                <a:gd name="connsiteX1" fmla="*/ 1990 w 10000"/>
                <a:gd name="connsiteY1" fmla="*/ 0 h 10042"/>
                <a:gd name="connsiteX2" fmla="*/ 10000 w 10000"/>
                <a:gd name="connsiteY2" fmla="*/ 10041 h 10042"/>
                <a:gd name="connsiteX0" fmla="*/ 0 w 9586"/>
                <a:gd name="connsiteY0" fmla="*/ 10047 h 10047"/>
                <a:gd name="connsiteX1" fmla="*/ 1990 w 9586"/>
                <a:gd name="connsiteY1" fmla="*/ 6 h 10047"/>
                <a:gd name="connsiteX2" fmla="*/ 9586 w 9586"/>
                <a:gd name="connsiteY2" fmla="*/ 8376 h 10047"/>
                <a:gd name="connsiteX0" fmla="*/ 0 w 14726"/>
                <a:gd name="connsiteY0" fmla="*/ 9995 h 10021"/>
                <a:gd name="connsiteX1" fmla="*/ 2076 w 14726"/>
                <a:gd name="connsiteY1" fmla="*/ 1 h 10021"/>
                <a:gd name="connsiteX2" fmla="*/ 14726 w 14726"/>
                <a:gd name="connsiteY2" fmla="*/ 10020 h 10021"/>
                <a:gd name="connsiteX0" fmla="*/ 0 w 14726"/>
                <a:gd name="connsiteY0" fmla="*/ 9995 h 10021"/>
                <a:gd name="connsiteX1" fmla="*/ 2076 w 14726"/>
                <a:gd name="connsiteY1" fmla="*/ 1 h 10021"/>
                <a:gd name="connsiteX2" fmla="*/ 14726 w 14726"/>
                <a:gd name="connsiteY2" fmla="*/ 10020 h 10021"/>
                <a:gd name="connsiteX0" fmla="*/ 0 w 14726"/>
                <a:gd name="connsiteY0" fmla="*/ 9995 h 10020"/>
                <a:gd name="connsiteX1" fmla="*/ 2076 w 14726"/>
                <a:gd name="connsiteY1" fmla="*/ 1 h 10020"/>
                <a:gd name="connsiteX2" fmla="*/ 14726 w 14726"/>
                <a:gd name="connsiteY2" fmla="*/ 100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26" h="10020">
                  <a:moveTo>
                    <a:pt x="0" y="9995"/>
                  </a:moveTo>
                  <a:cubicBezTo>
                    <a:pt x="319" y="4568"/>
                    <a:pt x="948" y="-3"/>
                    <a:pt x="2076" y="1"/>
                  </a:cubicBezTo>
                  <a:cubicBezTo>
                    <a:pt x="4530" y="10"/>
                    <a:pt x="4463" y="8865"/>
                    <a:pt x="14726" y="10020"/>
                  </a:cubicBezTo>
                </a:path>
              </a:pathLst>
            </a:custGeom>
            <a:noFill/>
            <a:ln w="19050" cap="flat">
              <a:solidFill>
                <a:schemeClr val="bg1">
                  <a:alpha val="6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89">
              <a:extLst>
                <a:ext uri="{FF2B5EF4-FFF2-40B4-BE49-F238E27FC236}">
                  <a16:creationId xmlns:a16="http://schemas.microsoft.com/office/drawing/2014/main" id="{EC32224A-DE75-460E-9EA7-140B93B9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573" y="1582280"/>
              <a:ext cx="7787667" cy="3512754"/>
            </a:xfrm>
            <a:custGeom>
              <a:avLst/>
              <a:gdLst>
                <a:gd name="T0" fmla="*/ 0 w 2002"/>
                <a:gd name="T1" fmla="*/ 91 h 181"/>
                <a:gd name="T2" fmla="*/ 132 w 2002"/>
                <a:gd name="T3" fmla="*/ 179 h 181"/>
                <a:gd name="T4" fmla="*/ 418 w 2002"/>
                <a:gd name="T5" fmla="*/ 1 h 181"/>
                <a:gd name="T6" fmla="*/ 709 w 2002"/>
                <a:gd name="T7" fmla="*/ 179 h 181"/>
                <a:gd name="T8" fmla="*/ 1002 w 2002"/>
                <a:gd name="T9" fmla="*/ 1 h 181"/>
                <a:gd name="T10" fmla="*/ 1283 w 2002"/>
                <a:gd name="T11" fmla="*/ 181 h 181"/>
                <a:gd name="T12" fmla="*/ 1569 w 2002"/>
                <a:gd name="T13" fmla="*/ 1 h 181"/>
                <a:gd name="T14" fmla="*/ 1855 w 2002"/>
                <a:gd name="T15" fmla="*/ 181 h 181"/>
                <a:gd name="T16" fmla="*/ 2002 w 2002"/>
                <a:gd name="T17" fmla="*/ 91 h 181"/>
                <a:gd name="connsiteX0" fmla="*/ 0 w 9341"/>
                <a:gd name="connsiteY0" fmla="*/ 9836 h 9946"/>
                <a:gd name="connsiteX1" fmla="*/ 1429 w 9341"/>
                <a:gd name="connsiteY1" fmla="*/ 1 h 9946"/>
                <a:gd name="connsiteX2" fmla="*/ 2882 w 9341"/>
                <a:gd name="connsiteY2" fmla="*/ 9836 h 9946"/>
                <a:gd name="connsiteX3" fmla="*/ 4346 w 9341"/>
                <a:gd name="connsiteY3" fmla="*/ 1 h 9946"/>
                <a:gd name="connsiteX4" fmla="*/ 5750 w 9341"/>
                <a:gd name="connsiteY4" fmla="*/ 9946 h 9946"/>
                <a:gd name="connsiteX5" fmla="*/ 7178 w 9341"/>
                <a:gd name="connsiteY5" fmla="*/ 1 h 9946"/>
                <a:gd name="connsiteX6" fmla="*/ 8607 w 9341"/>
                <a:gd name="connsiteY6" fmla="*/ 9946 h 9946"/>
                <a:gd name="connsiteX7" fmla="*/ 9341 w 9341"/>
                <a:gd name="connsiteY7" fmla="*/ 4974 h 9946"/>
                <a:gd name="connsiteX0" fmla="*/ 0 w 10000"/>
                <a:gd name="connsiteY0" fmla="*/ 9888 h 11187"/>
                <a:gd name="connsiteX1" fmla="*/ 1530 w 10000"/>
                <a:gd name="connsiteY1" fmla="*/ 0 h 11187"/>
                <a:gd name="connsiteX2" fmla="*/ 3085 w 10000"/>
                <a:gd name="connsiteY2" fmla="*/ 9888 h 11187"/>
                <a:gd name="connsiteX3" fmla="*/ 6156 w 10000"/>
                <a:gd name="connsiteY3" fmla="*/ 9999 h 11187"/>
                <a:gd name="connsiteX4" fmla="*/ 7684 w 10000"/>
                <a:gd name="connsiteY4" fmla="*/ 0 h 11187"/>
                <a:gd name="connsiteX5" fmla="*/ 9214 w 10000"/>
                <a:gd name="connsiteY5" fmla="*/ 9999 h 11187"/>
                <a:gd name="connsiteX6" fmla="*/ 10000 w 10000"/>
                <a:gd name="connsiteY6" fmla="*/ 5000 h 11187"/>
                <a:gd name="connsiteX0" fmla="*/ 0 w 10000"/>
                <a:gd name="connsiteY0" fmla="*/ 9888 h 9999"/>
                <a:gd name="connsiteX1" fmla="*/ 1530 w 10000"/>
                <a:gd name="connsiteY1" fmla="*/ 0 h 9999"/>
                <a:gd name="connsiteX2" fmla="*/ 3085 w 10000"/>
                <a:gd name="connsiteY2" fmla="*/ 9888 h 9999"/>
                <a:gd name="connsiteX3" fmla="*/ 7684 w 10000"/>
                <a:gd name="connsiteY3" fmla="*/ 0 h 9999"/>
                <a:gd name="connsiteX4" fmla="*/ 9214 w 10000"/>
                <a:gd name="connsiteY4" fmla="*/ 9999 h 9999"/>
                <a:gd name="connsiteX5" fmla="*/ 10000 w 10000"/>
                <a:gd name="connsiteY5" fmla="*/ 5000 h 9999"/>
                <a:gd name="connsiteX0" fmla="*/ 0 w 10000"/>
                <a:gd name="connsiteY0" fmla="*/ 9889 h 10889"/>
                <a:gd name="connsiteX1" fmla="*/ 1530 w 10000"/>
                <a:gd name="connsiteY1" fmla="*/ 0 h 10889"/>
                <a:gd name="connsiteX2" fmla="*/ 3085 w 10000"/>
                <a:gd name="connsiteY2" fmla="*/ 9889 h 10889"/>
                <a:gd name="connsiteX3" fmla="*/ 9214 w 10000"/>
                <a:gd name="connsiteY3" fmla="*/ 10000 h 10889"/>
                <a:gd name="connsiteX4" fmla="*/ 10000 w 10000"/>
                <a:gd name="connsiteY4" fmla="*/ 5001 h 10889"/>
                <a:gd name="connsiteX0" fmla="*/ 0 w 10000"/>
                <a:gd name="connsiteY0" fmla="*/ 9889 h 9987"/>
                <a:gd name="connsiteX1" fmla="*/ 1530 w 10000"/>
                <a:gd name="connsiteY1" fmla="*/ 0 h 9987"/>
                <a:gd name="connsiteX2" fmla="*/ 3085 w 10000"/>
                <a:gd name="connsiteY2" fmla="*/ 9889 h 9987"/>
                <a:gd name="connsiteX3" fmla="*/ 10000 w 10000"/>
                <a:gd name="connsiteY3" fmla="*/ 5001 h 9987"/>
                <a:gd name="connsiteX0" fmla="*/ 0 w 3085"/>
                <a:gd name="connsiteY0" fmla="*/ 9902 h 9902"/>
                <a:gd name="connsiteX1" fmla="*/ 1530 w 3085"/>
                <a:gd name="connsiteY1" fmla="*/ 0 h 9902"/>
                <a:gd name="connsiteX2" fmla="*/ 3085 w 3085"/>
                <a:gd name="connsiteY2" fmla="*/ 9902 h 9902"/>
                <a:gd name="connsiteX0" fmla="*/ 0 w 10000"/>
                <a:gd name="connsiteY0" fmla="*/ 8251 h 8252"/>
                <a:gd name="connsiteX1" fmla="*/ 1909 w 10000"/>
                <a:gd name="connsiteY1" fmla="*/ 0 h 8252"/>
                <a:gd name="connsiteX2" fmla="*/ 10000 w 10000"/>
                <a:gd name="connsiteY2" fmla="*/ 8251 h 8252"/>
                <a:gd name="connsiteX0" fmla="*/ 0 w 10000"/>
                <a:gd name="connsiteY0" fmla="*/ 9999 h 10000"/>
                <a:gd name="connsiteX1" fmla="*/ 1909 w 10000"/>
                <a:gd name="connsiteY1" fmla="*/ 0 h 10000"/>
                <a:gd name="connsiteX2" fmla="*/ 10000 w 10000"/>
                <a:gd name="connsiteY2" fmla="*/ 9999 h 10000"/>
                <a:gd name="connsiteX0" fmla="*/ 0 w 10000"/>
                <a:gd name="connsiteY0" fmla="*/ 9999 h 10000"/>
                <a:gd name="connsiteX1" fmla="*/ 1909 w 10000"/>
                <a:gd name="connsiteY1" fmla="*/ 0 h 10000"/>
                <a:gd name="connsiteX2" fmla="*/ 10000 w 10000"/>
                <a:gd name="connsiteY2" fmla="*/ 9999 h 10000"/>
                <a:gd name="connsiteX0" fmla="*/ 0 w 10000"/>
                <a:gd name="connsiteY0" fmla="*/ 9999 h 10000"/>
                <a:gd name="connsiteX1" fmla="*/ 1909 w 10000"/>
                <a:gd name="connsiteY1" fmla="*/ 0 h 10000"/>
                <a:gd name="connsiteX2" fmla="*/ 10000 w 10000"/>
                <a:gd name="connsiteY2" fmla="*/ 9999 h 10000"/>
                <a:gd name="connsiteX0" fmla="*/ 0 w 10000"/>
                <a:gd name="connsiteY0" fmla="*/ 10001 h 10002"/>
                <a:gd name="connsiteX1" fmla="*/ 1909 w 10000"/>
                <a:gd name="connsiteY1" fmla="*/ 2 h 10002"/>
                <a:gd name="connsiteX2" fmla="*/ 10000 w 10000"/>
                <a:gd name="connsiteY2" fmla="*/ 10001 h 10002"/>
                <a:gd name="connsiteX0" fmla="*/ 0 w 10000"/>
                <a:gd name="connsiteY0" fmla="*/ 10000 h 10001"/>
                <a:gd name="connsiteX1" fmla="*/ 1909 w 10000"/>
                <a:gd name="connsiteY1" fmla="*/ 1 h 10001"/>
                <a:gd name="connsiteX2" fmla="*/ 10000 w 10000"/>
                <a:gd name="connsiteY2" fmla="*/ 10000 h 10001"/>
                <a:gd name="connsiteX0" fmla="*/ 0 w 10000"/>
                <a:gd name="connsiteY0" fmla="*/ 10041 h 10042"/>
                <a:gd name="connsiteX1" fmla="*/ 1990 w 10000"/>
                <a:gd name="connsiteY1" fmla="*/ 0 h 10042"/>
                <a:gd name="connsiteX2" fmla="*/ 10000 w 10000"/>
                <a:gd name="connsiteY2" fmla="*/ 10041 h 10042"/>
                <a:gd name="connsiteX0" fmla="*/ 0 w 10000"/>
                <a:gd name="connsiteY0" fmla="*/ 10041 h 10042"/>
                <a:gd name="connsiteX1" fmla="*/ 1990 w 10000"/>
                <a:gd name="connsiteY1" fmla="*/ 0 h 10042"/>
                <a:gd name="connsiteX2" fmla="*/ 10000 w 10000"/>
                <a:gd name="connsiteY2" fmla="*/ 10041 h 10042"/>
                <a:gd name="connsiteX0" fmla="*/ 0 w 9586"/>
                <a:gd name="connsiteY0" fmla="*/ 10047 h 10047"/>
                <a:gd name="connsiteX1" fmla="*/ 1990 w 9586"/>
                <a:gd name="connsiteY1" fmla="*/ 6 h 10047"/>
                <a:gd name="connsiteX2" fmla="*/ 9586 w 9586"/>
                <a:gd name="connsiteY2" fmla="*/ 8376 h 10047"/>
                <a:gd name="connsiteX0" fmla="*/ 0 w 14726"/>
                <a:gd name="connsiteY0" fmla="*/ 9995 h 10021"/>
                <a:gd name="connsiteX1" fmla="*/ 2076 w 14726"/>
                <a:gd name="connsiteY1" fmla="*/ 1 h 10021"/>
                <a:gd name="connsiteX2" fmla="*/ 14726 w 14726"/>
                <a:gd name="connsiteY2" fmla="*/ 10020 h 10021"/>
                <a:gd name="connsiteX0" fmla="*/ 0 w 14726"/>
                <a:gd name="connsiteY0" fmla="*/ 9995 h 10021"/>
                <a:gd name="connsiteX1" fmla="*/ 2076 w 14726"/>
                <a:gd name="connsiteY1" fmla="*/ 1 h 10021"/>
                <a:gd name="connsiteX2" fmla="*/ 14726 w 14726"/>
                <a:gd name="connsiteY2" fmla="*/ 10020 h 10021"/>
                <a:gd name="connsiteX0" fmla="*/ 0 w 14726"/>
                <a:gd name="connsiteY0" fmla="*/ 9995 h 10020"/>
                <a:gd name="connsiteX1" fmla="*/ 2076 w 14726"/>
                <a:gd name="connsiteY1" fmla="*/ 1 h 10020"/>
                <a:gd name="connsiteX2" fmla="*/ 14726 w 14726"/>
                <a:gd name="connsiteY2" fmla="*/ 100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26" h="10020">
                  <a:moveTo>
                    <a:pt x="0" y="9995"/>
                  </a:moveTo>
                  <a:cubicBezTo>
                    <a:pt x="319" y="4568"/>
                    <a:pt x="948" y="-3"/>
                    <a:pt x="2076" y="1"/>
                  </a:cubicBezTo>
                  <a:cubicBezTo>
                    <a:pt x="4530" y="10"/>
                    <a:pt x="4463" y="8865"/>
                    <a:pt x="14726" y="1002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289">
              <a:extLst>
                <a:ext uri="{FF2B5EF4-FFF2-40B4-BE49-F238E27FC236}">
                  <a16:creationId xmlns:a16="http://schemas.microsoft.com/office/drawing/2014/main" id="{89CD8892-6B8E-4CB1-863B-A63A5671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573" y="3490304"/>
              <a:ext cx="7787667" cy="2024196"/>
            </a:xfrm>
            <a:custGeom>
              <a:avLst/>
              <a:gdLst>
                <a:gd name="T0" fmla="*/ 0 w 2002"/>
                <a:gd name="T1" fmla="*/ 91 h 181"/>
                <a:gd name="T2" fmla="*/ 132 w 2002"/>
                <a:gd name="T3" fmla="*/ 179 h 181"/>
                <a:gd name="T4" fmla="*/ 418 w 2002"/>
                <a:gd name="T5" fmla="*/ 1 h 181"/>
                <a:gd name="T6" fmla="*/ 709 w 2002"/>
                <a:gd name="T7" fmla="*/ 179 h 181"/>
                <a:gd name="T8" fmla="*/ 1002 w 2002"/>
                <a:gd name="T9" fmla="*/ 1 h 181"/>
                <a:gd name="T10" fmla="*/ 1283 w 2002"/>
                <a:gd name="T11" fmla="*/ 181 h 181"/>
                <a:gd name="T12" fmla="*/ 1569 w 2002"/>
                <a:gd name="T13" fmla="*/ 1 h 181"/>
                <a:gd name="T14" fmla="*/ 1855 w 2002"/>
                <a:gd name="T15" fmla="*/ 181 h 181"/>
                <a:gd name="T16" fmla="*/ 2002 w 2002"/>
                <a:gd name="T17" fmla="*/ 91 h 181"/>
                <a:gd name="connsiteX0" fmla="*/ 0 w 9341"/>
                <a:gd name="connsiteY0" fmla="*/ 9836 h 9946"/>
                <a:gd name="connsiteX1" fmla="*/ 1429 w 9341"/>
                <a:gd name="connsiteY1" fmla="*/ 1 h 9946"/>
                <a:gd name="connsiteX2" fmla="*/ 2882 w 9341"/>
                <a:gd name="connsiteY2" fmla="*/ 9836 h 9946"/>
                <a:gd name="connsiteX3" fmla="*/ 4346 w 9341"/>
                <a:gd name="connsiteY3" fmla="*/ 1 h 9946"/>
                <a:gd name="connsiteX4" fmla="*/ 5750 w 9341"/>
                <a:gd name="connsiteY4" fmla="*/ 9946 h 9946"/>
                <a:gd name="connsiteX5" fmla="*/ 7178 w 9341"/>
                <a:gd name="connsiteY5" fmla="*/ 1 h 9946"/>
                <a:gd name="connsiteX6" fmla="*/ 8607 w 9341"/>
                <a:gd name="connsiteY6" fmla="*/ 9946 h 9946"/>
                <a:gd name="connsiteX7" fmla="*/ 9341 w 9341"/>
                <a:gd name="connsiteY7" fmla="*/ 4974 h 9946"/>
                <a:gd name="connsiteX0" fmla="*/ 0 w 10000"/>
                <a:gd name="connsiteY0" fmla="*/ 9888 h 11187"/>
                <a:gd name="connsiteX1" fmla="*/ 1530 w 10000"/>
                <a:gd name="connsiteY1" fmla="*/ 0 h 11187"/>
                <a:gd name="connsiteX2" fmla="*/ 3085 w 10000"/>
                <a:gd name="connsiteY2" fmla="*/ 9888 h 11187"/>
                <a:gd name="connsiteX3" fmla="*/ 6156 w 10000"/>
                <a:gd name="connsiteY3" fmla="*/ 9999 h 11187"/>
                <a:gd name="connsiteX4" fmla="*/ 7684 w 10000"/>
                <a:gd name="connsiteY4" fmla="*/ 0 h 11187"/>
                <a:gd name="connsiteX5" fmla="*/ 9214 w 10000"/>
                <a:gd name="connsiteY5" fmla="*/ 9999 h 11187"/>
                <a:gd name="connsiteX6" fmla="*/ 10000 w 10000"/>
                <a:gd name="connsiteY6" fmla="*/ 5000 h 11187"/>
                <a:gd name="connsiteX0" fmla="*/ 0 w 10000"/>
                <a:gd name="connsiteY0" fmla="*/ 9888 h 9999"/>
                <a:gd name="connsiteX1" fmla="*/ 1530 w 10000"/>
                <a:gd name="connsiteY1" fmla="*/ 0 h 9999"/>
                <a:gd name="connsiteX2" fmla="*/ 3085 w 10000"/>
                <a:gd name="connsiteY2" fmla="*/ 9888 h 9999"/>
                <a:gd name="connsiteX3" fmla="*/ 7684 w 10000"/>
                <a:gd name="connsiteY3" fmla="*/ 0 h 9999"/>
                <a:gd name="connsiteX4" fmla="*/ 9214 w 10000"/>
                <a:gd name="connsiteY4" fmla="*/ 9999 h 9999"/>
                <a:gd name="connsiteX5" fmla="*/ 10000 w 10000"/>
                <a:gd name="connsiteY5" fmla="*/ 5000 h 9999"/>
                <a:gd name="connsiteX0" fmla="*/ 0 w 10000"/>
                <a:gd name="connsiteY0" fmla="*/ 9889 h 10889"/>
                <a:gd name="connsiteX1" fmla="*/ 1530 w 10000"/>
                <a:gd name="connsiteY1" fmla="*/ 0 h 10889"/>
                <a:gd name="connsiteX2" fmla="*/ 3085 w 10000"/>
                <a:gd name="connsiteY2" fmla="*/ 9889 h 10889"/>
                <a:gd name="connsiteX3" fmla="*/ 9214 w 10000"/>
                <a:gd name="connsiteY3" fmla="*/ 10000 h 10889"/>
                <a:gd name="connsiteX4" fmla="*/ 10000 w 10000"/>
                <a:gd name="connsiteY4" fmla="*/ 5001 h 10889"/>
                <a:gd name="connsiteX0" fmla="*/ 0 w 10000"/>
                <a:gd name="connsiteY0" fmla="*/ 9889 h 9987"/>
                <a:gd name="connsiteX1" fmla="*/ 1530 w 10000"/>
                <a:gd name="connsiteY1" fmla="*/ 0 h 9987"/>
                <a:gd name="connsiteX2" fmla="*/ 3085 w 10000"/>
                <a:gd name="connsiteY2" fmla="*/ 9889 h 9987"/>
                <a:gd name="connsiteX3" fmla="*/ 10000 w 10000"/>
                <a:gd name="connsiteY3" fmla="*/ 5001 h 9987"/>
                <a:gd name="connsiteX0" fmla="*/ 0 w 3085"/>
                <a:gd name="connsiteY0" fmla="*/ 9902 h 9902"/>
                <a:gd name="connsiteX1" fmla="*/ 1530 w 3085"/>
                <a:gd name="connsiteY1" fmla="*/ 0 h 9902"/>
                <a:gd name="connsiteX2" fmla="*/ 3085 w 3085"/>
                <a:gd name="connsiteY2" fmla="*/ 9902 h 9902"/>
                <a:gd name="connsiteX0" fmla="*/ 0 w 10000"/>
                <a:gd name="connsiteY0" fmla="*/ 8251 h 8252"/>
                <a:gd name="connsiteX1" fmla="*/ 1909 w 10000"/>
                <a:gd name="connsiteY1" fmla="*/ 0 h 8252"/>
                <a:gd name="connsiteX2" fmla="*/ 10000 w 10000"/>
                <a:gd name="connsiteY2" fmla="*/ 8251 h 8252"/>
                <a:gd name="connsiteX0" fmla="*/ 0 w 10000"/>
                <a:gd name="connsiteY0" fmla="*/ 9999 h 10000"/>
                <a:gd name="connsiteX1" fmla="*/ 1909 w 10000"/>
                <a:gd name="connsiteY1" fmla="*/ 0 h 10000"/>
                <a:gd name="connsiteX2" fmla="*/ 10000 w 10000"/>
                <a:gd name="connsiteY2" fmla="*/ 9999 h 10000"/>
                <a:gd name="connsiteX0" fmla="*/ 0 w 10000"/>
                <a:gd name="connsiteY0" fmla="*/ 9999 h 10000"/>
                <a:gd name="connsiteX1" fmla="*/ 1909 w 10000"/>
                <a:gd name="connsiteY1" fmla="*/ 0 h 10000"/>
                <a:gd name="connsiteX2" fmla="*/ 10000 w 10000"/>
                <a:gd name="connsiteY2" fmla="*/ 9999 h 10000"/>
                <a:gd name="connsiteX0" fmla="*/ 0 w 10000"/>
                <a:gd name="connsiteY0" fmla="*/ 9999 h 10000"/>
                <a:gd name="connsiteX1" fmla="*/ 1909 w 10000"/>
                <a:gd name="connsiteY1" fmla="*/ 0 h 10000"/>
                <a:gd name="connsiteX2" fmla="*/ 10000 w 10000"/>
                <a:gd name="connsiteY2" fmla="*/ 9999 h 10000"/>
                <a:gd name="connsiteX0" fmla="*/ 0 w 10000"/>
                <a:gd name="connsiteY0" fmla="*/ 10001 h 10002"/>
                <a:gd name="connsiteX1" fmla="*/ 1909 w 10000"/>
                <a:gd name="connsiteY1" fmla="*/ 2 h 10002"/>
                <a:gd name="connsiteX2" fmla="*/ 10000 w 10000"/>
                <a:gd name="connsiteY2" fmla="*/ 10001 h 10002"/>
                <a:gd name="connsiteX0" fmla="*/ 0 w 10000"/>
                <a:gd name="connsiteY0" fmla="*/ 10000 h 10001"/>
                <a:gd name="connsiteX1" fmla="*/ 1909 w 10000"/>
                <a:gd name="connsiteY1" fmla="*/ 1 h 10001"/>
                <a:gd name="connsiteX2" fmla="*/ 10000 w 10000"/>
                <a:gd name="connsiteY2" fmla="*/ 10000 h 10001"/>
                <a:gd name="connsiteX0" fmla="*/ 0 w 10000"/>
                <a:gd name="connsiteY0" fmla="*/ 10041 h 10042"/>
                <a:gd name="connsiteX1" fmla="*/ 1990 w 10000"/>
                <a:gd name="connsiteY1" fmla="*/ 0 h 10042"/>
                <a:gd name="connsiteX2" fmla="*/ 10000 w 10000"/>
                <a:gd name="connsiteY2" fmla="*/ 10041 h 10042"/>
                <a:gd name="connsiteX0" fmla="*/ 0 w 10000"/>
                <a:gd name="connsiteY0" fmla="*/ 10041 h 10042"/>
                <a:gd name="connsiteX1" fmla="*/ 1990 w 10000"/>
                <a:gd name="connsiteY1" fmla="*/ 0 h 10042"/>
                <a:gd name="connsiteX2" fmla="*/ 10000 w 10000"/>
                <a:gd name="connsiteY2" fmla="*/ 10041 h 10042"/>
                <a:gd name="connsiteX0" fmla="*/ 0 w 9586"/>
                <a:gd name="connsiteY0" fmla="*/ 10047 h 10047"/>
                <a:gd name="connsiteX1" fmla="*/ 1990 w 9586"/>
                <a:gd name="connsiteY1" fmla="*/ 6 h 10047"/>
                <a:gd name="connsiteX2" fmla="*/ 9586 w 9586"/>
                <a:gd name="connsiteY2" fmla="*/ 8376 h 10047"/>
                <a:gd name="connsiteX0" fmla="*/ 0 w 14726"/>
                <a:gd name="connsiteY0" fmla="*/ 9995 h 10021"/>
                <a:gd name="connsiteX1" fmla="*/ 2076 w 14726"/>
                <a:gd name="connsiteY1" fmla="*/ 1 h 10021"/>
                <a:gd name="connsiteX2" fmla="*/ 14726 w 14726"/>
                <a:gd name="connsiteY2" fmla="*/ 10020 h 10021"/>
                <a:gd name="connsiteX0" fmla="*/ 0 w 14726"/>
                <a:gd name="connsiteY0" fmla="*/ 9995 h 10021"/>
                <a:gd name="connsiteX1" fmla="*/ 2076 w 14726"/>
                <a:gd name="connsiteY1" fmla="*/ 1 h 10021"/>
                <a:gd name="connsiteX2" fmla="*/ 14726 w 14726"/>
                <a:gd name="connsiteY2" fmla="*/ 10020 h 10021"/>
                <a:gd name="connsiteX0" fmla="*/ 0 w 14726"/>
                <a:gd name="connsiteY0" fmla="*/ 9995 h 10020"/>
                <a:gd name="connsiteX1" fmla="*/ 2076 w 14726"/>
                <a:gd name="connsiteY1" fmla="*/ 1 h 10020"/>
                <a:gd name="connsiteX2" fmla="*/ 14726 w 14726"/>
                <a:gd name="connsiteY2" fmla="*/ 100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26" h="10020">
                  <a:moveTo>
                    <a:pt x="0" y="9995"/>
                  </a:moveTo>
                  <a:cubicBezTo>
                    <a:pt x="319" y="4568"/>
                    <a:pt x="948" y="-3"/>
                    <a:pt x="2076" y="1"/>
                  </a:cubicBezTo>
                  <a:cubicBezTo>
                    <a:pt x="4530" y="10"/>
                    <a:pt x="4463" y="8865"/>
                    <a:pt x="14726" y="10020"/>
                  </a:cubicBezTo>
                </a:path>
              </a:pathLst>
            </a:custGeom>
            <a:noFill/>
            <a:ln w="19050" cap="flat">
              <a:solidFill>
                <a:schemeClr val="bg1">
                  <a:alpha val="5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6633AEB-BBBA-482E-B795-C2FE0C4DB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8260" y="5530929"/>
              <a:ext cx="8206968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C39C9AE-19E9-4857-8F43-CE40C712F9F9}"/>
                </a:ext>
              </a:extLst>
            </p:cNvPr>
            <p:cNvCxnSpPr/>
            <p:nvPr/>
          </p:nvCxnSpPr>
          <p:spPr>
            <a:xfrm>
              <a:off x="2778260" y="701040"/>
              <a:ext cx="0" cy="484632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6F3434D-45B7-4326-89C5-1DA1D65A0F61}"/>
              </a:ext>
            </a:extLst>
          </p:cNvPr>
          <p:cNvGrpSpPr/>
          <p:nvPr/>
        </p:nvGrpSpPr>
        <p:grpSpPr>
          <a:xfrm>
            <a:off x="6504666" y="3306515"/>
            <a:ext cx="368943" cy="368943"/>
            <a:chOff x="11692450" y="2760555"/>
            <a:chExt cx="864188" cy="864188"/>
          </a:xfrm>
          <a:solidFill>
            <a:srgbClr val="D9D9D9"/>
          </a:solidFill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91C87CC-79D6-4D3C-9514-35AB1CAF2F22}"/>
                </a:ext>
              </a:extLst>
            </p:cNvPr>
            <p:cNvGrpSpPr/>
            <p:nvPr/>
          </p:nvGrpSpPr>
          <p:grpSpPr>
            <a:xfrm>
              <a:off x="12051295" y="2760555"/>
              <a:ext cx="146498" cy="864188"/>
              <a:chOff x="12855627" y="2760555"/>
              <a:chExt cx="146498" cy="864188"/>
            </a:xfrm>
            <a:grpFill/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68784DE4-D1FD-4DE3-B5B0-63CAEA98146D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lowchart: Delay 21">
                <a:extLst>
                  <a:ext uri="{FF2B5EF4-FFF2-40B4-BE49-F238E27FC236}">
                    <a16:creationId xmlns:a16="http://schemas.microsoft.com/office/drawing/2014/main" id="{6EE6644B-A41C-416C-BD4D-173E972EA916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8" name="Flowchart: Delay 21">
                <a:extLst>
                  <a:ext uri="{FF2B5EF4-FFF2-40B4-BE49-F238E27FC236}">
                    <a16:creationId xmlns:a16="http://schemas.microsoft.com/office/drawing/2014/main" id="{5EB6A6B0-FF16-44B0-9D55-0BF136728D80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C4F1169-2A4E-4378-A7D3-8022972A7157}"/>
                </a:ext>
              </a:extLst>
            </p:cNvPr>
            <p:cNvGrpSpPr/>
            <p:nvPr/>
          </p:nvGrpSpPr>
          <p:grpSpPr>
            <a:xfrm rot="18900000">
              <a:off x="12051295" y="2760555"/>
              <a:ext cx="146498" cy="864188"/>
              <a:chOff x="12855627" y="2760555"/>
              <a:chExt cx="146498" cy="864188"/>
            </a:xfrm>
            <a:grpFill/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1D89559E-06CB-4367-90C2-BBA42A9FC0D5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lowchart: Delay 21">
                <a:extLst>
                  <a:ext uri="{FF2B5EF4-FFF2-40B4-BE49-F238E27FC236}">
                    <a16:creationId xmlns:a16="http://schemas.microsoft.com/office/drawing/2014/main" id="{C9C19920-32AA-48F4-9D25-BB406BE7C206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5" name="Flowchart: Delay 21">
                <a:extLst>
                  <a:ext uri="{FF2B5EF4-FFF2-40B4-BE49-F238E27FC236}">
                    <a16:creationId xmlns:a16="http://schemas.microsoft.com/office/drawing/2014/main" id="{B15EFBE7-D818-4B82-B7D3-FA93B418FD0C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F558786-439C-4D60-8D90-BEEB04BBFB31}"/>
                </a:ext>
              </a:extLst>
            </p:cNvPr>
            <p:cNvGrpSpPr/>
            <p:nvPr/>
          </p:nvGrpSpPr>
          <p:grpSpPr>
            <a:xfrm rot="16200000">
              <a:off x="12051295" y="2760555"/>
              <a:ext cx="146498" cy="864188"/>
              <a:chOff x="12855627" y="2760555"/>
              <a:chExt cx="146498" cy="864188"/>
            </a:xfrm>
            <a:grpFill/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C41892B-00B9-4A7B-B490-F1945B6DD138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Delay 21">
                <a:extLst>
                  <a:ext uri="{FF2B5EF4-FFF2-40B4-BE49-F238E27FC236}">
                    <a16:creationId xmlns:a16="http://schemas.microsoft.com/office/drawing/2014/main" id="{55F4258B-5F51-4FB0-9B2C-3EC1C9104362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2" name="Flowchart: Delay 21">
                <a:extLst>
                  <a:ext uri="{FF2B5EF4-FFF2-40B4-BE49-F238E27FC236}">
                    <a16:creationId xmlns:a16="http://schemas.microsoft.com/office/drawing/2014/main" id="{51D305DE-46B3-4D5F-B003-F24B8B0C5018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97C00A5-77EC-4F71-9847-32A86B84C0F1}"/>
                </a:ext>
              </a:extLst>
            </p:cNvPr>
            <p:cNvGrpSpPr/>
            <p:nvPr/>
          </p:nvGrpSpPr>
          <p:grpSpPr>
            <a:xfrm rot="2700000">
              <a:off x="12051295" y="2760555"/>
              <a:ext cx="146498" cy="864188"/>
              <a:chOff x="12855627" y="2760555"/>
              <a:chExt cx="146498" cy="864188"/>
            </a:xfrm>
            <a:grpFill/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4B5BEC7-DD83-45B4-88B7-3D40B73818FF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lowchart: Delay 21">
                <a:extLst>
                  <a:ext uri="{FF2B5EF4-FFF2-40B4-BE49-F238E27FC236}">
                    <a16:creationId xmlns:a16="http://schemas.microsoft.com/office/drawing/2014/main" id="{233F62B9-6328-47CC-9CCA-6B8819A00148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9" name="Flowchart: Delay 21">
                <a:extLst>
                  <a:ext uri="{FF2B5EF4-FFF2-40B4-BE49-F238E27FC236}">
                    <a16:creationId xmlns:a16="http://schemas.microsoft.com/office/drawing/2014/main" id="{C49D8D1C-FC69-4E78-AC1C-2B9F95A71AB4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F8C4C78-55B9-43DB-A86A-A689A1933D2D}"/>
                </a:ext>
              </a:extLst>
            </p:cNvPr>
            <p:cNvSpPr/>
            <p:nvPr/>
          </p:nvSpPr>
          <p:spPr bwMode="auto">
            <a:xfrm>
              <a:off x="11840344" y="2908449"/>
              <a:ext cx="568400" cy="568400"/>
            </a:xfrm>
            <a:prstGeom prst="ellipse">
              <a:avLst/>
            </a:prstGeom>
            <a:grpFill/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3064240-1CE6-4428-8C7B-92F1273DEEA2}"/>
              </a:ext>
            </a:extLst>
          </p:cNvPr>
          <p:cNvGrpSpPr/>
          <p:nvPr/>
        </p:nvGrpSpPr>
        <p:grpSpPr>
          <a:xfrm>
            <a:off x="6349459" y="3457604"/>
            <a:ext cx="484832" cy="484832"/>
            <a:chOff x="5610833" y="2852122"/>
            <a:chExt cx="484832" cy="484832"/>
          </a:xfrm>
          <a:solidFill>
            <a:schemeClr val="bg1"/>
          </a:solidFill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06556CE-BE4A-4950-BC69-A653AD2801F2}"/>
                </a:ext>
              </a:extLst>
            </p:cNvPr>
            <p:cNvGrpSpPr/>
            <p:nvPr/>
          </p:nvGrpSpPr>
          <p:grpSpPr>
            <a:xfrm>
              <a:off x="5812154" y="2852122"/>
              <a:ext cx="82189" cy="484832"/>
              <a:chOff x="12855627" y="2760555"/>
              <a:chExt cx="146498" cy="864188"/>
            </a:xfrm>
            <a:grpFill/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01D4D939-09F0-40F8-8E93-353697D92EA8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lowchart: Delay 21">
                <a:extLst>
                  <a:ext uri="{FF2B5EF4-FFF2-40B4-BE49-F238E27FC236}">
                    <a16:creationId xmlns:a16="http://schemas.microsoft.com/office/drawing/2014/main" id="{8ABD3FC5-1421-4B9D-B7B6-E075AA47F347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92" name="Flowchart: Delay 21">
                <a:extLst>
                  <a:ext uri="{FF2B5EF4-FFF2-40B4-BE49-F238E27FC236}">
                    <a16:creationId xmlns:a16="http://schemas.microsoft.com/office/drawing/2014/main" id="{F9D74CCB-39D7-41CC-8B9D-291FFA1F5233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ED6A8F3-90E3-4DFE-8A8C-A87902CF08AC}"/>
                </a:ext>
              </a:extLst>
            </p:cNvPr>
            <p:cNvGrpSpPr/>
            <p:nvPr/>
          </p:nvGrpSpPr>
          <p:grpSpPr>
            <a:xfrm rot="18900000">
              <a:off x="5812154" y="2852122"/>
              <a:ext cx="82189" cy="484832"/>
              <a:chOff x="12855627" y="2760555"/>
              <a:chExt cx="146498" cy="864188"/>
            </a:xfrm>
            <a:grpFill/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B15BE2A-A2AF-4F79-BC36-575FF8D26B4F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lowchart: Delay 21">
                <a:extLst>
                  <a:ext uri="{FF2B5EF4-FFF2-40B4-BE49-F238E27FC236}">
                    <a16:creationId xmlns:a16="http://schemas.microsoft.com/office/drawing/2014/main" id="{93CCD9BB-8EBE-4B50-9764-39B92C337CB6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89" name="Flowchart: Delay 21">
                <a:extLst>
                  <a:ext uri="{FF2B5EF4-FFF2-40B4-BE49-F238E27FC236}">
                    <a16:creationId xmlns:a16="http://schemas.microsoft.com/office/drawing/2014/main" id="{81201158-26C4-4845-8E77-BBA5684A6F64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BCED99A-7543-479C-A242-613D65C53F49}"/>
                </a:ext>
              </a:extLst>
            </p:cNvPr>
            <p:cNvGrpSpPr/>
            <p:nvPr/>
          </p:nvGrpSpPr>
          <p:grpSpPr>
            <a:xfrm rot="16200000">
              <a:off x="5812154" y="2852122"/>
              <a:ext cx="82189" cy="484832"/>
              <a:chOff x="12855627" y="2760555"/>
              <a:chExt cx="146498" cy="864188"/>
            </a:xfrm>
            <a:grpFill/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DF6CB1F-1E52-42A5-806B-0D1322764294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lowchart: Delay 21">
                <a:extLst>
                  <a:ext uri="{FF2B5EF4-FFF2-40B4-BE49-F238E27FC236}">
                    <a16:creationId xmlns:a16="http://schemas.microsoft.com/office/drawing/2014/main" id="{F741C054-D046-461F-A515-9CF9BB047D66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51" name="Flowchart: Delay 21">
                <a:extLst>
                  <a:ext uri="{FF2B5EF4-FFF2-40B4-BE49-F238E27FC236}">
                    <a16:creationId xmlns:a16="http://schemas.microsoft.com/office/drawing/2014/main" id="{6B82BDBF-0AA4-4BF7-8AB0-3B818EB8AA0F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5AEB696-0397-4BA6-85D4-ACA345084514}"/>
                </a:ext>
              </a:extLst>
            </p:cNvPr>
            <p:cNvGrpSpPr/>
            <p:nvPr/>
          </p:nvGrpSpPr>
          <p:grpSpPr>
            <a:xfrm rot="2700000">
              <a:off x="5812154" y="2852122"/>
              <a:ext cx="82189" cy="484832"/>
              <a:chOff x="12855627" y="2760555"/>
              <a:chExt cx="146498" cy="864188"/>
            </a:xfrm>
            <a:grpFill/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787B329-A04C-4F25-A82C-748FA4A4980D}"/>
                  </a:ext>
                </a:extLst>
              </p:cNvPr>
              <p:cNvSpPr/>
              <p:nvPr/>
            </p:nvSpPr>
            <p:spPr>
              <a:xfrm>
                <a:off x="12908541" y="2826889"/>
                <a:ext cx="45719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lowchart: Delay 21">
                <a:extLst>
                  <a:ext uri="{FF2B5EF4-FFF2-40B4-BE49-F238E27FC236}">
                    <a16:creationId xmlns:a16="http://schemas.microsoft.com/office/drawing/2014/main" id="{671E0B95-24DE-42A0-AF6A-545735450DF7}"/>
                  </a:ext>
                </a:extLst>
              </p:cNvPr>
              <p:cNvSpPr/>
              <p:nvPr/>
            </p:nvSpPr>
            <p:spPr>
              <a:xfrm rot="5400000">
                <a:off x="12892262" y="272392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48" name="Flowchart: Delay 21">
                <a:extLst>
                  <a:ext uri="{FF2B5EF4-FFF2-40B4-BE49-F238E27FC236}">
                    <a16:creationId xmlns:a16="http://schemas.microsoft.com/office/drawing/2014/main" id="{254E2B81-40A4-4B50-A44B-04816F4597CD}"/>
                  </a:ext>
                </a:extLst>
              </p:cNvPr>
              <p:cNvSpPr/>
              <p:nvPr/>
            </p:nvSpPr>
            <p:spPr>
              <a:xfrm rot="16200000">
                <a:off x="12892262" y="3514880"/>
                <a:ext cx="73228" cy="146498"/>
              </a:xfrm>
              <a:custGeom>
                <a:avLst/>
                <a:gdLst>
                  <a:gd name="connsiteX0" fmla="*/ 0 w 192321"/>
                  <a:gd name="connsiteY0" fmla="*/ 0 h 192321"/>
                  <a:gd name="connsiteX1" fmla="*/ 96161 w 192321"/>
                  <a:gd name="connsiteY1" fmla="*/ 0 h 192321"/>
                  <a:gd name="connsiteX2" fmla="*/ 192322 w 192321"/>
                  <a:gd name="connsiteY2" fmla="*/ 96161 h 192321"/>
                  <a:gd name="connsiteX3" fmla="*/ 96161 w 192321"/>
                  <a:gd name="connsiteY3" fmla="*/ 192322 h 192321"/>
                  <a:gd name="connsiteX4" fmla="*/ 0 w 192321"/>
                  <a:gd name="connsiteY4" fmla="*/ 192321 h 192321"/>
                  <a:gd name="connsiteX5" fmla="*/ 0 w 192321"/>
                  <a:gd name="connsiteY5" fmla="*/ 0 h 192321"/>
                  <a:gd name="connsiteX0" fmla="*/ 0 w 192322"/>
                  <a:gd name="connsiteY0" fmla="*/ 192321 h 192322"/>
                  <a:gd name="connsiteX1" fmla="*/ 96161 w 192322"/>
                  <a:gd name="connsiteY1" fmla="*/ 0 h 192322"/>
                  <a:gd name="connsiteX2" fmla="*/ 192322 w 192322"/>
                  <a:gd name="connsiteY2" fmla="*/ 96161 h 192322"/>
                  <a:gd name="connsiteX3" fmla="*/ 96161 w 192322"/>
                  <a:gd name="connsiteY3" fmla="*/ 192322 h 192322"/>
                  <a:gd name="connsiteX4" fmla="*/ 0 w 192322"/>
                  <a:gd name="connsiteY4" fmla="*/ 192321 h 192322"/>
                  <a:gd name="connsiteX0" fmla="*/ 0 w 96161"/>
                  <a:gd name="connsiteY0" fmla="*/ 192322 h 192322"/>
                  <a:gd name="connsiteX1" fmla="*/ 0 w 96161"/>
                  <a:gd name="connsiteY1" fmla="*/ 0 h 192322"/>
                  <a:gd name="connsiteX2" fmla="*/ 96161 w 96161"/>
                  <a:gd name="connsiteY2" fmla="*/ 96161 h 192322"/>
                  <a:gd name="connsiteX3" fmla="*/ 0 w 96161"/>
                  <a:gd name="connsiteY3" fmla="*/ 192322 h 1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61" h="192322">
                    <a:moveTo>
                      <a:pt x="0" y="192322"/>
                    </a:moveTo>
                    <a:lnTo>
                      <a:pt x="0" y="0"/>
                    </a:lnTo>
                    <a:cubicBezTo>
                      <a:pt x="53108" y="0"/>
                      <a:pt x="96161" y="43053"/>
                      <a:pt x="96161" y="96161"/>
                    </a:cubicBezTo>
                    <a:cubicBezTo>
                      <a:pt x="96161" y="149269"/>
                      <a:pt x="53108" y="192322"/>
                      <a:pt x="0" y="192322"/>
                    </a:cubicBezTo>
                    <a:close/>
                  </a:path>
                </a:pathLst>
              </a:custGeom>
              <a:grp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516">
                  <a:lnSpc>
                    <a:spcPct val="90000"/>
                  </a:lnSpc>
                  <a:defRPr/>
                </a:pPr>
                <a:endParaRPr lang="en-US" sz="1833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61ACA67-801A-4B16-9932-D68AA1F98413}"/>
                </a:ext>
              </a:extLst>
            </p:cNvPr>
            <p:cNvSpPr/>
            <p:nvPr/>
          </p:nvSpPr>
          <p:spPr bwMode="auto">
            <a:xfrm>
              <a:off x="5693805" y="2935094"/>
              <a:ext cx="318887" cy="318887"/>
            </a:xfrm>
            <a:prstGeom prst="ellipse">
              <a:avLst/>
            </a:prstGeom>
            <a:grpFill/>
            <a:ln w="4445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4" name="Freeform 5">
            <a:extLst>
              <a:ext uri="{FF2B5EF4-FFF2-40B4-BE49-F238E27FC236}">
                <a16:creationId xmlns:a16="http://schemas.microsoft.com/office/drawing/2014/main" id="{3E11A628-DE5F-9049-8DCD-44689472B1C5}"/>
              </a:ext>
            </a:extLst>
          </p:cNvPr>
          <p:cNvSpPr>
            <a:spLocks/>
          </p:cNvSpPr>
          <p:nvPr/>
        </p:nvSpPr>
        <p:spPr bwMode="auto">
          <a:xfrm>
            <a:off x="2519311" y="1228944"/>
            <a:ext cx="7153379" cy="363334"/>
          </a:xfrm>
          <a:prstGeom prst="rect">
            <a:avLst/>
          </a:prstGeom>
          <a:noFill/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85494" tIns="42750" rIns="85494" bIns="4275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15597" eaLnBrk="0" fontAlgn="base" hangingPunct="0">
              <a:spcBef>
                <a:spcPct val="0"/>
              </a:spcBef>
            </a:pPr>
            <a:r>
              <a:rPr lang="en-US" sz="1800" b="1" dirty="0"/>
              <a:t>All DISCOVER Participants (N=5387): Visits every 12 weeks</a:t>
            </a:r>
          </a:p>
        </p:txBody>
      </p:sp>
    </p:spTree>
    <p:extLst>
      <p:ext uri="{BB962C8B-B14F-4D97-AF65-F5344CB8AC3E}">
        <p14:creationId xmlns:p14="http://schemas.microsoft.com/office/powerpoint/2010/main" val="426141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269E6E-513E-4BE6-912B-ADC35281AE62}"/>
              </a:ext>
            </a:extLst>
          </p:cNvPr>
          <p:cNvGrpSpPr/>
          <p:nvPr/>
        </p:nvGrpSpPr>
        <p:grpSpPr>
          <a:xfrm>
            <a:off x="5998721" y="1614737"/>
            <a:ext cx="5379807" cy="3884986"/>
            <a:chOff x="6253473" y="1614737"/>
            <a:chExt cx="5379807" cy="3884986"/>
          </a:xfrm>
        </p:grpSpPr>
        <p:graphicFrame>
          <p:nvGraphicFramePr>
            <p:cNvPr id="17" name="Chart 113">
              <a:extLst>
                <a:ext uri="{FF2B5EF4-FFF2-40B4-BE49-F238E27FC236}">
                  <a16:creationId xmlns:a16="http://schemas.microsoft.com/office/drawing/2014/main" id="{6849C703-E8BB-4EF5-9505-BFB8DECDB8F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2307641"/>
                </p:ext>
              </p:extLst>
            </p:nvPr>
          </p:nvGraphicFramePr>
          <p:xfrm>
            <a:off x="6608058" y="2021753"/>
            <a:ext cx="4897425" cy="32223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A0B8E8-70BA-430F-BA34-BED37837E25C}"/>
                </a:ext>
              </a:extLst>
            </p:cNvPr>
            <p:cNvSpPr txBox="1"/>
            <p:nvPr/>
          </p:nvSpPr>
          <p:spPr>
            <a:xfrm>
              <a:off x="8922048" y="5278124"/>
              <a:ext cx="520462" cy="2215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Week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F5F641-6EEA-422E-8006-D29301787661}"/>
                </a:ext>
              </a:extLst>
            </p:cNvPr>
            <p:cNvSpPr txBox="1"/>
            <p:nvPr/>
          </p:nvSpPr>
          <p:spPr>
            <a:xfrm>
              <a:off x="6731296" y="1614737"/>
              <a:ext cx="4901984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Lab-Based Rectal Gonorrhea/Chlamydia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447AD8-FFDC-445A-9C75-8895588452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47918" y="3335602"/>
              <a:ext cx="2150306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b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Arial" pitchFamily="34" charset="0"/>
                  <a:cs typeface="Arial" pitchFamily="34" charset="0"/>
                </a:rPr>
                <a:t>Participants, %</a:t>
              </a:r>
            </a:p>
          </p:txBody>
        </p:sp>
      </p:grp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E7147542-675C-4238-8F5F-537CF1CD152C}"/>
              </a:ext>
            </a:extLst>
          </p:cNvPr>
          <p:cNvSpPr txBox="1">
            <a:spLocks/>
          </p:cNvSpPr>
          <p:nvPr/>
        </p:nvSpPr>
        <p:spPr>
          <a:xfrm>
            <a:off x="2420635" y="5679178"/>
            <a:ext cx="7350730" cy="715581"/>
          </a:xfrm>
          <a:prstGeom prst="rect">
            <a:avLst/>
          </a:prstGeom>
        </p:spPr>
        <p:txBody>
          <a:bodyPr wrap="none">
            <a:spAutoFit/>
          </a:bodyPr>
          <a:lstStyle>
            <a:lvl1pPr marL="308610" indent="-30861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16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6" indent="-25717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80">
                <a:solidFill>
                  <a:schemeClr val="tx1"/>
                </a:solidFill>
                <a:latin typeface="+mn-lt"/>
              </a:defRPr>
            </a:lvl2pPr>
            <a:lvl3pPr marL="102870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44018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5166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5pPr>
            <a:lvl6pPr marL="226314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6pPr>
            <a:lvl7pPr marL="267462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7pPr>
            <a:lvl8pPr marL="308610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8pPr>
            <a:lvl9pPr marL="349758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2000" kern="0"/>
              <a:t>AE-based </a:t>
            </a:r>
            <a:r>
              <a:rPr lang="en-US" sz="2000" kern="0" dirty="0"/>
              <a:t>incidence of gonorrhea, chlamydia, and syphilis: </a:t>
            </a:r>
          </a:p>
          <a:p>
            <a:pPr lvl="1" defTabSz="914400">
              <a:spcBef>
                <a:spcPts val="300"/>
              </a:spcBef>
            </a:pPr>
            <a:r>
              <a:rPr lang="en-US" sz="1800" kern="0" dirty="0"/>
              <a:t>F/TAF: 145/100 PY; F/TDF: 139/100 PY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AB001-7E1D-48D0-9118-D56EEDC0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Difference in Sexual Behaviors or STI Incidence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EC514-0051-44C6-8DB4-F81B9D9F73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*Collection method different at Week 12. SD, standard deviation.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7300E-75A1-47BD-ABB3-67566E9D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7" name="Group 57">
            <a:extLst>
              <a:ext uri="{FF2B5EF4-FFF2-40B4-BE49-F238E27FC236}">
                <a16:creationId xmlns:a16="http://schemas.microsoft.com/office/drawing/2014/main" id="{BC47B368-8F25-4207-82A6-B65D0ABD4E91}"/>
              </a:ext>
            </a:extLst>
          </p:cNvPr>
          <p:cNvGrpSpPr>
            <a:grpSpLocks/>
          </p:cNvGrpSpPr>
          <p:nvPr/>
        </p:nvGrpSpPr>
        <p:grpSpPr bwMode="auto">
          <a:xfrm>
            <a:off x="5123336" y="1266762"/>
            <a:ext cx="1990966" cy="193902"/>
            <a:chOff x="3315124" y="1407175"/>
            <a:chExt cx="1990524" cy="19402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1C0DB28-0D22-404C-844D-C7D677EF500A}"/>
                </a:ext>
              </a:extLst>
            </p:cNvPr>
            <p:cNvCxnSpPr/>
            <p:nvPr/>
          </p:nvCxnSpPr>
          <p:spPr>
            <a:xfrm>
              <a:off x="3315124" y="1504183"/>
              <a:ext cx="287273" cy="0"/>
            </a:xfrm>
            <a:prstGeom prst="line">
              <a:avLst/>
            </a:prstGeom>
            <a:ln w="31750">
              <a:solidFill>
                <a:srgbClr val="00C42A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62C94E1-C830-44F7-87F3-D47A5E29F33D}"/>
                </a:ext>
              </a:extLst>
            </p:cNvPr>
            <p:cNvSpPr/>
            <p:nvPr/>
          </p:nvSpPr>
          <p:spPr>
            <a:xfrm>
              <a:off x="3408766" y="1454146"/>
              <a:ext cx="99990" cy="100075"/>
            </a:xfrm>
            <a:prstGeom prst="ellipse">
              <a:avLst/>
            </a:prstGeom>
            <a:solidFill>
              <a:srgbClr val="00C42A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456909-0753-4118-B34E-67C4BF332574}"/>
                </a:ext>
              </a:extLst>
            </p:cNvPr>
            <p:cNvCxnSpPr/>
            <p:nvPr/>
          </p:nvCxnSpPr>
          <p:spPr>
            <a:xfrm>
              <a:off x="4479096" y="1504180"/>
              <a:ext cx="287273" cy="0"/>
            </a:xfrm>
            <a:prstGeom prst="line">
              <a:avLst/>
            </a:prstGeom>
            <a:ln w="3175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CA1E646-11FF-4CD9-AEAF-3543E5F313D6}"/>
                </a:ext>
              </a:extLst>
            </p:cNvPr>
            <p:cNvSpPr/>
            <p:nvPr/>
          </p:nvSpPr>
          <p:spPr>
            <a:xfrm>
              <a:off x="4572741" y="1454143"/>
              <a:ext cx="99990" cy="100074"/>
            </a:xfrm>
            <a:prstGeom prst="ellipse">
              <a:avLst/>
            </a:prstGeom>
            <a:solidFill>
              <a:srgbClr val="7F7F7F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2">
              <a:extLst>
                <a:ext uri="{FF2B5EF4-FFF2-40B4-BE49-F238E27FC236}">
                  <a16:creationId xmlns:a16="http://schemas.microsoft.com/office/drawing/2014/main" id="{2AAE8516-BD29-4816-879C-54CA3E51B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5237" y="1407175"/>
              <a:ext cx="1670411" cy="194021"/>
              <a:chOff x="3990318" y="1644008"/>
              <a:chExt cx="1831206" cy="212698"/>
            </a:xfrm>
          </p:grpSpPr>
          <p:sp>
            <p:nvSpPr>
              <p:cNvPr id="33" name="TextBox 63">
                <a:extLst>
                  <a:ext uri="{FF2B5EF4-FFF2-40B4-BE49-F238E27FC236}">
                    <a16:creationId xmlns:a16="http://schemas.microsoft.com/office/drawing/2014/main" id="{1BC64FAB-A831-4181-BEE7-172376A4F6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0318" y="1644011"/>
                <a:ext cx="530027" cy="212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8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32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</a:rPr>
                  <a:t>F/TAF</a:t>
                </a:r>
              </a:p>
            </p:txBody>
          </p:sp>
          <p:sp>
            <p:nvSpPr>
              <p:cNvPr id="34" name="TextBox 64">
                <a:extLst>
                  <a:ext uri="{FF2B5EF4-FFF2-40B4-BE49-F238E27FC236}">
                    <a16:creationId xmlns:a16="http://schemas.microsoft.com/office/drawing/2014/main" id="{52857F73-DF1D-46C3-A896-2CD366E9AA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6338" y="1644008"/>
                <a:ext cx="555186" cy="212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2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8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A9A9A9"/>
                  </a:buClr>
                  <a:buSzPct val="90000"/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32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defRPr/>
                </a:pPr>
                <a:r>
                  <a:rPr lang="en-US" altLang="en-US" sz="1400" dirty="0">
                    <a:solidFill>
                      <a:srgbClr val="000000"/>
                    </a:solidFill>
                  </a:rPr>
                  <a:t>F/TDF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95544F3-2AB3-45C9-8998-1FA5F006BDB1}"/>
              </a:ext>
            </a:extLst>
          </p:cNvPr>
          <p:cNvSpPr txBox="1"/>
          <p:nvPr/>
        </p:nvSpPr>
        <p:spPr>
          <a:xfrm>
            <a:off x="1852046" y="1475640"/>
            <a:ext cx="3467423" cy="5539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Number of </a:t>
            </a:r>
            <a:r>
              <a:rPr lang="en-US" sz="2000" b="1" dirty="0" err="1">
                <a:solidFill>
                  <a:prstClr val="black"/>
                </a:solidFill>
              </a:rPr>
              <a:t>Condomless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Receptive Anal Sex Partners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0C6297-266F-4D12-8E04-1DFB60AB0D80}"/>
              </a:ext>
            </a:extLst>
          </p:cNvPr>
          <p:cNvGrpSpPr/>
          <p:nvPr/>
        </p:nvGrpSpPr>
        <p:grpSpPr>
          <a:xfrm>
            <a:off x="714166" y="1890058"/>
            <a:ext cx="5212948" cy="3401568"/>
            <a:chOff x="940892" y="1568514"/>
            <a:chExt cx="10283497" cy="3401568"/>
          </a:xfrm>
        </p:grpSpPr>
        <p:graphicFrame>
          <p:nvGraphicFramePr>
            <p:cNvPr id="38" name="Object 2">
              <a:extLst>
                <a:ext uri="{FF2B5EF4-FFF2-40B4-BE49-F238E27FC236}">
                  <a16:creationId xmlns:a16="http://schemas.microsoft.com/office/drawing/2014/main" id="{7722BE59-2027-4029-8C6C-4E981E7E958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4612602"/>
                </p:ext>
              </p:extLst>
            </p:nvPr>
          </p:nvGraphicFramePr>
          <p:xfrm>
            <a:off x="1610018" y="1568514"/>
            <a:ext cx="9614371" cy="3401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F546AB-9E3B-45AF-8545-631343CC7B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05735" y="2848034"/>
              <a:ext cx="2762380" cy="66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b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Arial" pitchFamily="34" charset="0"/>
                  <a:cs typeface="Arial" pitchFamily="34" charset="0"/>
                </a:rPr>
                <a:t>Mean No. of Partners (SD) 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89099A2-1126-415C-8B0A-4FE0BB62ADC5}"/>
              </a:ext>
            </a:extLst>
          </p:cNvPr>
          <p:cNvSpPr txBox="1"/>
          <p:nvPr/>
        </p:nvSpPr>
        <p:spPr>
          <a:xfrm>
            <a:off x="3360696" y="5320822"/>
            <a:ext cx="520462" cy="2215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</a:rPr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7128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7843-8004-4A9A-BBD8-E9E5DA1A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No Difference in Self-Reported Adherence</a:t>
            </a:r>
            <a:br>
              <a:rPr lang="en-US" sz="3000" dirty="0"/>
            </a:br>
            <a:r>
              <a:rPr lang="en-US" sz="3000" dirty="0"/>
              <a:t>or Pill Count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9DD74B-99B7-4E78-A2CF-05A62B48F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5819964"/>
            <a:ext cx="10565728" cy="768625"/>
          </a:xfrm>
        </p:spPr>
        <p:txBody>
          <a:bodyPr/>
          <a:lstStyle/>
          <a:p>
            <a:r>
              <a:rPr lang="en-US" sz="1800" dirty="0"/>
              <a:t>Adherence was high by self-report and pill count</a:t>
            </a:r>
          </a:p>
          <a:p>
            <a:r>
              <a:rPr lang="en-US" sz="1800" dirty="0"/>
              <a:t>By these measures, very few participants had adherence &lt;80%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16C61-4856-47F7-850D-D03435666FA5}"/>
              </a:ext>
            </a:extLst>
          </p:cNvPr>
          <p:cNvSpPr txBox="1"/>
          <p:nvPr/>
        </p:nvSpPr>
        <p:spPr>
          <a:xfrm>
            <a:off x="9247708" y="1248990"/>
            <a:ext cx="1195840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Pill Count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0522C6E6-E7E3-4C8A-8AB8-4C30F9D8667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28317" y="3269658"/>
            <a:ext cx="136896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600" b="0" dirty="0">
                <a:solidFill>
                  <a:srgbClr val="000000"/>
                </a:solidFill>
              </a:rPr>
              <a:t>Participants, %</a:t>
            </a:r>
          </a:p>
        </p:txBody>
      </p:sp>
      <p:graphicFrame>
        <p:nvGraphicFramePr>
          <p:cNvPr id="19" name="Chart 26">
            <a:extLst>
              <a:ext uri="{FF2B5EF4-FFF2-40B4-BE49-F238E27FC236}">
                <a16:creationId xmlns:a16="http://schemas.microsoft.com/office/drawing/2014/main" id="{9681AA29-2BBC-4FAB-8E4C-68A18AF9C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949114"/>
              </p:ext>
            </p:extLst>
          </p:nvPr>
        </p:nvGraphicFramePr>
        <p:xfrm>
          <a:off x="8657991" y="1582941"/>
          <a:ext cx="2990555" cy="394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C26E625-2D54-4585-BCC0-5E6D9116017C}"/>
              </a:ext>
            </a:extLst>
          </p:cNvPr>
          <p:cNvSpPr txBox="1"/>
          <p:nvPr/>
        </p:nvSpPr>
        <p:spPr>
          <a:xfrm>
            <a:off x="10633630" y="2830458"/>
            <a:ext cx="1075615" cy="1938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</a:rPr>
              <a:t>Adherence 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A9058-9191-4F64-BA75-92468FB812EF}"/>
              </a:ext>
            </a:extLst>
          </p:cNvPr>
          <p:cNvSpPr txBox="1"/>
          <p:nvPr/>
        </p:nvSpPr>
        <p:spPr>
          <a:xfrm>
            <a:off x="3992258" y="1248990"/>
            <a:ext cx="1979708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CASI Self-report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CD6B8F4D-C650-4214-8E00-84FA3588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3873" y="5762838"/>
            <a:ext cx="158351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Median Adherence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1E71873F-A295-4163-BEB5-5ACADEC70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357" y="5528626"/>
            <a:ext cx="359073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98%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F05B92C7-0CC7-4065-8643-1EA3D1106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475" y="5528626"/>
            <a:ext cx="359073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98%</a:t>
            </a:r>
          </a:p>
        </p:txBody>
      </p:sp>
      <p:graphicFrame>
        <p:nvGraphicFramePr>
          <p:cNvPr id="16" name="Chart 26">
            <a:extLst>
              <a:ext uri="{FF2B5EF4-FFF2-40B4-BE49-F238E27FC236}">
                <a16:creationId xmlns:a16="http://schemas.microsoft.com/office/drawing/2014/main" id="{C3E84EA2-0CA1-4397-8A1E-27E49C3055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176474"/>
              </p:ext>
            </p:extLst>
          </p:nvPr>
        </p:nvGraphicFramePr>
        <p:xfrm>
          <a:off x="895291" y="1583115"/>
          <a:ext cx="3780952" cy="394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26">
            <a:extLst>
              <a:ext uri="{FF2B5EF4-FFF2-40B4-BE49-F238E27FC236}">
                <a16:creationId xmlns:a16="http://schemas.microsoft.com/office/drawing/2014/main" id="{E69D6955-4392-40D0-9826-70B8E19FD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120165"/>
              </p:ext>
            </p:extLst>
          </p:nvPr>
        </p:nvGraphicFramePr>
        <p:xfrm>
          <a:off x="4776641" y="1583115"/>
          <a:ext cx="3780952" cy="394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5">
            <a:extLst>
              <a:ext uri="{FF2B5EF4-FFF2-40B4-BE49-F238E27FC236}">
                <a16:creationId xmlns:a16="http://schemas.microsoft.com/office/drawing/2014/main" id="{8EF9CB38-686E-4E92-8CBF-C59A9051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767" y="5528626"/>
            <a:ext cx="493213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F/TAF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72DCAA8B-F084-4766-80CA-E46DD5B5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449" y="5528626"/>
            <a:ext cx="50655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F/TDF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1E35A-9795-4B01-AD27-7C27EE55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05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OURCE2_ID" val="871"/>
  <p:tag name="SLIDESOURCE2_VERSION" val="2048"/>
</p:tagLst>
</file>

<file path=ppt/theme/theme1.xml><?xml version="1.0" encoding="utf-8"?>
<a:theme xmlns:a="http://schemas.openxmlformats.org/drawingml/2006/main" name="IAS 2019">
  <a:themeElements>
    <a:clrScheme name="Custom 5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00C42A"/>
      </a:accent1>
      <a:accent2>
        <a:srgbClr val="FFA004"/>
      </a:accent2>
      <a:accent3>
        <a:srgbClr val="154695"/>
      </a:accent3>
      <a:accent4>
        <a:srgbClr val="871793"/>
      </a:accent4>
      <a:accent5>
        <a:srgbClr val="DC460B"/>
      </a:accent5>
      <a:accent6>
        <a:srgbClr val="13A7D5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tabLst/>
          <a:defRPr kumimoji="0" sz="1200" i="0" u="none" strike="noStrike" cap="none" normalizeH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 anchor="ctr">
        <a:spAutoFit/>
      </a:bodyPr>
      <a:lstStyle>
        <a:defPPr algn="l"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Microsoft Macintosh PowerPoint</Application>
  <PresentationFormat>Breitbild</PresentationFormat>
  <Paragraphs>445</Paragraphs>
  <Slides>21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Symbol</vt:lpstr>
      <vt:lpstr>Wingdings</vt:lpstr>
      <vt:lpstr>IAS 2019</vt:lpstr>
      <vt:lpstr>Prism 8</vt:lpstr>
      <vt:lpstr>DISCOVER STUDY for  HIV Pre-Exposure Prophylaxis:  F/TAF has a more Rapid Onset and  Longer Sustained Duration of HIV Protection Compared with F/TDF</vt:lpstr>
      <vt:lpstr>Thank You!</vt:lpstr>
      <vt:lpstr>Disclosures</vt:lpstr>
      <vt:lpstr>DISCOVER:  A Randomized, Double Blind, Noninferiority Trial</vt:lpstr>
      <vt:lpstr>Primary Efficacy Endpoint: Noninferiority Achieved</vt:lpstr>
      <vt:lpstr>Were the Fewer HIV Infections in F/TAF Due to Chance?</vt:lpstr>
      <vt:lpstr>Assessments of HIV Risk, STIs, Adherence, and PK/PD</vt:lpstr>
      <vt:lpstr>No Difference in Sexual Behaviors or STI Incidence</vt:lpstr>
      <vt:lpstr>No Difference in Self-Reported Adherence or Pill Count</vt:lpstr>
      <vt:lpstr>No Difference in Adherence by TFV-DP Levels in DBS PK Cohort Analysis Set (n=536)</vt:lpstr>
      <vt:lpstr>Adherence by DBS at HIV Diagnosis Visit Case-Control Study (Cases=22; Controls=109)</vt:lpstr>
      <vt:lpstr>Summary of Behaviors No Differences Between Arms in HIV Risk, STIs, or Adherence</vt:lpstr>
      <vt:lpstr>Higher TFV-DP Levels in PBMCs with TAF vs TDF</vt:lpstr>
      <vt:lpstr>PBMC TFV-DP Levels and HIV Risk Reduction iPrEX Case-Control Study </vt:lpstr>
      <vt:lpstr>DISCOVER: F/TAF Has Higher PBMC TFV-DP Levels vs F/TDF Week 4, n=324</vt:lpstr>
      <vt:lpstr>F/TAF Achieves EC90 More Rapidly than F/TDF Phase 1 Study in Healthy Volunteers</vt:lpstr>
      <vt:lpstr>F/TAF has a Longer Duration &gt; EC90 After Last Dose Simulation Based on Observed TFV-DP at Steady State</vt:lpstr>
      <vt:lpstr>Conclusions: F/TAF Has a More Rapid Onset and Longer Sustained Duration of Protection than F/TDF</vt:lpstr>
      <vt:lpstr>BACK-UPS</vt:lpstr>
      <vt:lpstr>Weight Gain in PrEP Trials</vt:lpstr>
      <vt:lpstr>Fasting Lipid Changes From Baseline at Week 48</vt:lpstr>
    </vt:vector>
  </TitlesOfParts>
  <Company>Gilead Sciences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STUDY for HIV Pre-Exposure Prophylaxis (PrEP): F/TAF has a more Rapid Onset and Longer Sustained Duration of HIV Protection compared with F/TDF</dc:title>
  <dc:creator>Moupali Das</dc:creator>
  <cp:lastModifiedBy>Microsoft Office User</cp:lastModifiedBy>
  <cp:revision>560</cp:revision>
  <dcterms:created xsi:type="dcterms:W3CDTF">2019-06-18T06:39:29Z</dcterms:created>
  <dcterms:modified xsi:type="dcterms:W3CDTF">2019-07-23T14:01:11Z</dcterms:modified>
</cp:coreProperties>
</file>