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685" r:id="rId4"/>
    <p:sldId id="705" r:id="rId5"/>
    <p:sldId id="267" r:id="rId6"/>
    <p:sldId id="694" r:id="rId7"/>
    <p:sldId id="686" r:id="rId8"/>
    <p:sldId id="409" r:id="rId9"/>
    <p:sldId id="283" r:id="rId10"/>
    <p:sldId id="287" r:id="rId11"/>
    <p:sldId id="707" r:id="rId12"/>
    <p:sldId id="274" r:id="rId13"/>
    <p:sldId id="713" r:id="rId14"/>
    <p:sldId id="695" r:id="rId15"/>
    <p:sldId id="706" r:id="rId16"/>
    <p:sldId id="714" r:id="rId17"/>
    <p:sldId id="711" r:id="rId18"/>
    <p:sldId id="696" r:id="rId19"/>
    <p:sldId id="709" r:id="rId20"/>
    <p:sldId id="715"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autoAdjust="0"/>
    <p:restoredTop sz="93713"/>
  </p:normalViewPr>
  <p:slideViewPr>
    <p:cSldViewPr snapToGrid="0" snapToObjects="1">
      <p:cViewPr varScale="1">
        <p:scale>
          <a:sx n="103" d="100"/>
          <a:sy n="103" d="100"/>
        </p:scale>
        <p:origin x="132" y="21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Tabelle1!$A$2</c:f>
              <c:strCache>
                <c:ptCount val="1"/>
                <c:pt idx="0">
                  <c:v>Same-day</c:v>
                </c:pt>
              </c:strCache>
            </c:strRef>
          </c:tx>
          <c:spPr>
            <a:solidFill>
              <a:schemeClr val="accent1">
                <a:lumMod val="75000"/>
                <a:alpha val="83000"/>
              </a:schemeClr>
            </a:solidFill>
            <a:ln>
              <a:noFill/>
            </a:ln>
            <a:effectLst/>
          </c:spPr>
          <c:invertIfNegative val="0"/>
          <c:cat>
            <c:strRef>
              <c:f>Tabelle1!$B$1</c:f>
              <c:strCache>
                <c:ptCount val="1"/>
                <c:pt idx="0">
                  <c:v>12-months viral suppression</c:v>
                </c:pt>
              </c:strCache>
            </c:strRef>
          </c:cat>
          <c:val>
            <c:numRef>
              <c:f>Tabelle1!$B$2</c:f>
              <c:numCache>
                <c:formatCode>General</c:formatCode>
                <c:ptCount val="1"/>
                <c:pt idx="0">
                  <c:v>0.5036496350364964</c:v>
                </c:pt>
              </c:numCache>
            </c:numRef>
          </c:val>
          <c:extLst>
            <c:ext xmlns:c16="http://schemas.microsoft.com/office/drawing/2014/chart" uri="{C3380CC4-5D6E-409C-BE32-E72D297353CC}">
              <c16:uniqueId val="{00000000-6FF1-3B45-B73C-32B379E1F259}"/>
            </c:ext>
          </c:extLst>
        </c:ser>
        <c:ser>
          <c:idx val="1"/>
          <c:order val="1"/>
          <c:tx>
            <c:strRef>
              <c:f>Tabelle1!$A$3</c:f>
              <c:strCache>
                <c:ptCount val="1"/>
                <c:pt idx="0">
                  <c:v>Usual Care</c:v>
                </c:pt>
              </c:strCache>
            </c:strRef>
          </c:tx>
          <c:spPr>
            <a:solidFill>
              <a:schemeClr val="accent5">
                <a:lumMod val="40000"/>
                <a:lumOff val="60000"/>
              </a:schemeClr>
            </a:solidFill>
            <a:ln>
              <a:noFill/>
            </a:ln>
            <a:effectLst/>
          </c:spPr>
          <c:invertIfNegative val="0"/>
          <c:cat>
            <c:strRef>
              <c:f>Tabelle1!$B$1</c:f>
              <c:strCache>
                <c:ptCount val="1"/>
                <c:pt idx="0">
                  <c:v>12-months viral suppression</c:v>
                </c:pt>
              </c:strCache>
            </c:strRef>
          </c:cat>
          <c:val>
            <c:numRef>
              <c:f>Tabelle1!$B$3</c:f>
              <c:numCache>
                <c:formatCode>General</c:formatCode>
                <c:ptCount val="1"/>
                <c:pt idx="0">
                  <c:v>0.34306569343065696</c:v>
                </c:pt>
              </c:numCache>
            </c:numRef>
          </c:val>
          <c:extLst>
            <c:ext xmlns:c16="http://schemas.microsoft.com/office/drawing/2014/chart" uri="{C3380CC4-5D6E-409C-BE32-E72D297353CC}">
              <c16:uniqueId val="{00000001-6FF1-3B45-B73C-32B379E1F259}"/>
            </c:ext>
          </c:extLst>
        </c:ser>
        <c:dLbls>
          <c:showLegendKey val="0"/>
          <c:showVal val="0"/>
          <c:showCatName val="0"/>
          <c:showSerName val="0"/>
          <c:showPercent val="0"/>
          <c:showBubbleSize val="0"/>
        </c:dLbls>
        <c:gapWidth val="75"/>
        <c:overlap val="-25"/>
        <c:axId val="533349760"/>
        <c:axId val="533350288"/>
      </c:barChart>
      <c:catAx>
        <c:axId val="53334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33350288"/>
        <c:crossesAt val="0"/>
        <c:auto val="1"/>
        <c:lblAlgn val="ctr"/>
        <c:lblOffset val="100"/>
        <c:noMultiLvlLbl val="0"/>
      </c:catAx>
      <c:valAx>
        <c:axId val="533350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3349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0.20523</cdr:x>
      <cdr:y>0.06539</cdr:y>
    </cdr:from>
    <cdr:to>
      <cdr:x>0.27432</cdr:x>
      <cdr:y>0.0854</cdr:y>
    </cdr:to>
    <cdr:sp macro="" textlink="">
      <cdr:nvSpPr>
        <cdr:cNvPr id="5" name="Textfeld 4"/>
        <cdr:cNvSpPr txBox="1"/>
      </cdr:nvSpPr>
      <cdr:spPr>
        <a:xfrm xmlns:a="http://schemas.openxmlformats.org/drawingml/2006/main">
          <a:off x="1593849" y="373505"/>
          <a:ext cx="536575" cy="1143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0.26085</cdr:x>
      <cdr:y>0.73003</cdr:y>
    </cdr:from>
    <cdr:to>
      <cdr:x>0.47112</cdr:x>
      <cdr:y>0.86458</cdr:y>
    </cdr:to>
    <cdr:sp macro="" textlink="">
      <cdr:nvSpPr>
        <cdr:cNvPr id="12" name="Textfeld 11"/>
        <cdr:cNvSpPr txBox="1"/>
      </cdr:nvSpPr>
      <cdr:spPr>
        <a:xfrm xmlns:a="http://schemas.openxmlformats.org/drawingml/2006/main">
          <a:off x="1254528" y="3344338"/>
          <a:ext cx="1011286" cy="616388"/>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400" dirty="0">
              <a:latin typeface="+mj-lt"/>
            </a:rPr>
            <a:t>Same-</a:t>
          </a:r>
          <a:r>
            <a:rPr lang="de-DE" sz="1400" dirty="0" err="1">
              <a:latin typeface="+mj-lt"/>
            </a:rPr>
            <a:t>day</a:t>
          </a:r>
          <a:endParaRPr lang="de-DE" sz="1400" dirty="0">
            <a:latin typeface="+mj-lt"/>
          </a:endParaRPr>
        </a:p>
        <a:p xmlns:a="http://schemas.openxmlformats.org/drawingml/2006/main">
          <a:pPr algn="ctr"/>
          <a:r>
            <a:rPr lang="de-DE" sz="1400" dirty="0">
              <a:latin typeface="+mj-lt"/>
            </a:rPr>
            <a:t>ART (69/137)</a:t>
          </a:r>
        </a:p>
      </cdr:txBody>
    </cdr:sp>
  </cdr:relSizeAnchor>
  <cdr:relSizeAnchor xmlns:cdr="http://schemas.openxmlformats.org/drawingml/2006/chartDrawing">
    <cdr:from>
      <cdr:x>0.61422</cdr:x>
      <cdr:y>0.7262</cdr:y>
    </cdr:from>
    <cdr:to>
      <cdr:x>0.82626</cdr:x>
      <cdr:y>0.86693</cdr:y>
    </cdr:to>
    <cdr:sp macro="" textlink="">
      <cdr:nvSpPr>
        <cdr:cNvPr id="15" name="Textfeld 14"/>
        <cdr:cNvSpPr txBox="1"/>
      </cdr:nvSpPr>
      <cdr:spPr>
        <a:xfrm xmlns:a="http://schemas.openxmlformats.org/drawingml/2006/main">
          <a:off x="2954056" y="3326778"/>
          <a:ext cx="1019789" cy="644693"/>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400" dirty="0" err="1">
              <a:latin typeface="+mj-lt"/>
            </a:rPr>
            <a:t>Usual</a:t>
          </a:r>
          <a:r>
            <a:rPr lang="de-DE" sz="1400" dirty="0">
              <a:latin typeface="+mj-lt"/>
            </a:rPr>
            <a:t> Care </a:t>
          </a:r>
        </a:p>
        <a:p xmlns:a="http://schemas.openxmlformats.org/drawingml/2006/main">
          <a:pPr algn="ctr"/>
          <a:r>
            <a:rPr lang="de-DE" sz="1400" dirty="0">
              <a:latin typeface="+mj-lt"/>
            </a:rPr>
            <a:t>(47/137)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23/07/2019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23T03:40:25.988"/>
    </inkml:context>
    <inkml:brush xml:id="br0">
      <inkml:brushProperty name="width" value="0.2" units="cm"/>
      <inkml:brushProperty name="height" value="0.2" units="cm"/>
    </inkml:brush>
  </inkml:definitions>
  <inkml:trace contextRef="#ctx0" brushRef="#br0">2292 3711 24575,'22'0'0,"0"0"0,-1 0 0,1 0 0,0 0 0,0 0 0,0 0 0,-5 0 0,4 0 0,-10 0 0,4 0 0,-5 0 0,0 0 0,0 0 0,0 0 0,0 0 0,0 0 0,5 0 0,-4 0 0,10 0 0,-10-5 0,10 4 0,-10-3 0,9-1 0,-8 4 0,3-9 0,-5 9 0,0-3 0,0 4 0,0 0 0,0-5 0,-1 4 0,1-4 0,0 5 0,0-4 0,0 3 0,5-4 0,-3 1 0,8-2 0,-3-5 0,11 0 0,-4-1 0,4 1 0,-6 5 0,-6 1 0,9 0 0,-7-1 0,3-1 0,-6-2 0,1 3 0,0-5 0,6 0 0,-5 0 0,3 0 0,-3 1 0,5-1 0,0-5 0,6 3 0,-4-3 0,4 4 0,0-5 0,-4 5 0,4-10 0,-6 9 0,8-15 0,-7 9 0,7-6 0,-8 4 0,0 4 0,-5 0 0,3 1 0,1-4 0,2 6 0,-2-6 0,0 5 0,-4 3 0,5-9 0,-1 4 0,1-6 0,0 6 0,-5 2 0,-2 4 0,-5 1 0,0 0 0,0 4 0,0 2 0,0-1 0,0 0 0,0-5 0,0 0 0,0-6 0,1 0 0,4-2 0,-2-3 0,2 4 0,1 0 0,-4-4 0,8 5 0,-8 4 0,3-7 0,-5 12 0,5-9 0,-3 6 0,3-6 0,1 4 0,1-9 0,5 4 0,0-5 0,0 0 0,-6 5 0,-1 2 0,-5 5 0,0 0 0,0 4 0,-4-3 0,3 3 0,-4-4 0,5-5 0,1 4 0,0-16 0,-1 8 0,7-4 0,-5 2 0,3 9 0,-4-9 0,-1 14 0,1-7 0,-1 13 0,-5-8 0,-1 3 0,1-4 0,-4-5 0,8 3 0,-3-8 0,4 3 0,1-5 0,-5 0 0,4 0 0,-4 5 0,0-4 0,-2 4 0,-4 1 0,0-5 0,5 9 0,-4-8 0,3 3 0,-4-5 0,5 0 0,-4 5 0,4-4 0,-5 4 0,5-5 0,-4 0 0,9 0 0,-9 0 0,9 0 0,-9 5 0,4-4 0,-5 10 0,4-4 0,-3 4 0,4 1 0,-5 0 0,4 5 0,-3-4 0,8 8 0,-3-8 0,-1 3 0,0-16 0,-5 4 0,0-17 0,5 12 0,1-6 0,5 1 0,0 4 0,1-4 0,-1 6 0,0 0 0,0-7 0,0 6 0,1-12 0,-1 11 0,-4-4 0,2 6 0,-7 0 0,3 0 0,-5 5 0,0 2 0,0 4 0,0 1 0,0 0 0,0-5 0,0 3 0,0-8 0,0 3 0,5-11 0,-4 4 0,5-11 0,-2 12 0,-2-6 0,3 7 0,-5 5 0,0-3 0,0 8 0,0-3 0,0 5 0,0-6 0,0 5 0,0-10 0,0 4 0,0-5 0,0-6 0,0 4 0,0-10 0,0 4 0,0 0 0,0-5 0,0 5 0,0-10 0,-5 9 0,-7-7 0,-1 15 0,-10-12 0,11 11 0,-11-10 0,5 10 0,-5-4 0,6-1 0,-4 5 0,3-4 0,-4 6 0,0 0 0,0 5 0,0-4 0,0 4 0,-7-1 0,6-3 0,-6 8 0,7-8 0,0 9 0,0-4 0,0 5 0,-16-6 0,11 5 0,-11 0 0,10 2 0,10 4 0,-10-1 0,12-2 0,-1 3 0,-4 0 0,10 2 0,-16 4 0,8-5 0,-9 4 0,0-4 0,-2 5 0,-7 0 0,1 0 0,0 0 0,-7 0 0,11 0 0,-10 0 0,18 0 0,-11 0 0,12 0 0,-15 0 0,7 0 0,-9 0 0,4 0 0,0 0 0,-1 0 0,1 0 0,6 0 0,-5 5 0,12-4 0,-6 5 0,7-6 0,0 0 0,0 5 0,0-4 0,5 8 0,-10-3 0,9 0 0,-17 5 0,5-4 0,-6-1 0,0 0 0,0-6 0,6 0 0,1 0 0,1 0 0,10 4 0,-9-3 0,11 4 0,-1-5 0,-3 0 0,9 4 0,-5-3 0,1 3 0,-2-4 0,-5 0 0,0 5 0,0-3 0,0 2 0,-7-4 0,6 5 0,-6-3 0,7 2 0,0 1 0,0-3 0,0 7 0,0-8 0,0 9 0,0-9 0,0 4 0,0-5 0,-1 0 0,-15 6 0,12 0 0,-12 5 0,16 0 0,-7-5 0,6 4 0,-6-4 0,1 6 0,-2-6 0,0-1 0,-5 1 0,5-5 0,1 4 0,-6-5 0,11 0 0,-4 0 0,6 0 0,-7 0 0,6 0 0,-12 0 0,5 0 0,-6 0 0,0 0 0,-1 0 0,-22 0 0,17 0 0,-12 0 0,26 0 0,6 0 0,0 0 0,5 0 0,-4 0 0,4 0 0,1 0 0,-5 0 0,10 0 0,-10 0 0,9 0 0,-8 0 0,8 0 0,-3 0 0,9 5 0,-22-4 0,-1 3 0,-23-4 0,-1 6 0,0 1 0,1 6 0,-1-5 0,8 3 0,1-10 0,14 9 0,-4-8 0,10 2 0,-11 2 0,12 0 0,-6 1 0,1 3 0,-2-4 0,-6 6 0,6 0 0,-5 0 0,5 0 0,0 4 0,7-4 0,2 4 0,14-6 0,-7 0 0,9-4 0,-1 3 0,1-4 0,5 5 0,0 0 0,0 0 0,-4 0 0,3 5 0,-4 2 0,5-1 0,0 5 0,0-10 0,0 10 0,0-5 0,0 6 0,0 0 0,0 0 0,0 0 0,0 0 0,-4-5 0,3-2 0,-4-5 0,5 5 0,0-4 0,0 5 0,0-6 0,0 0 0,0-1 0,0 1 0,0 0 0,0 0 0,0 0 0,0 0 0,0 0 0,0 0 0,0 0 0,0 0 0,0 0 0,0 0 0,0 0 0,0 5 0,-4-4 0,3 4 0,-9 1 0,9-5 0,-9 9 0,9-3 0,-8 0 0,7 3 0,-7-3 0,8 11 0,-9-4 0,9 4 0,-9-6 0,8 0 0,-2 0 0,-1 0 0,3 0 0,-3 0 0,5 6 0,-5-5 0,4 6 0,-4-1 0,5-5 0,0 12 0,0-12 0,0 12 0,0-5 0,0 6 0,0-6 0,0 4 0,0-4 0,0 0 0,0 4 0,0-10 0,0 4 0,0-6 0,0 0 0,0 6 0,0-4 0,0 4 0,0 0 0,0 2 0,0 6 0,0 0 0,0 0 0,0 0 0,0 7 0,0-5 0,0 13 0,0 10 0,0-12 0,0 11 0,0-24 0,0 7 0,0-11 0,-5 10 0,4-13 0,-10 1 0,10-2 0,-8-11 0,7 4 0,-2-10 0,-1 4 0,0-9 0,-11-2 0,5-4 0,0 23 0,7 7 0,4 30 0,5-5 0,3 6 0,5-9 0,6 0 0,-5 1 0,5-8 0,-2-2 0,-3-6 0,3-1 0,-5 0 0,5-7 0,-5 0 0,5-1 0,-6-5 0,0 6 0,0-7 0,0 0 0,-5 0 0,4-1 0,-4-4 0,4 4 0,1-5 0,-1 1 0,1 4 0,-1-10 0,1 9 0,-1-8 0,1 3 0,4-5 0,-4 0 0,4 1 0,1-1 0,-5-4 0,4 3 0,0-8 0,2 8 0,5-7 0,0 3 0,0-1 0,0-2 0,0 7 0,0-7 0,0 2 0,-6 1 0,0-4 0,-6 3 0,-1-4 0,1 0 0,0 0 0,-4 5 0,3-4 0,-4 3 0,5-4 0,0 0 0,0 0 0,0 0 0,0 0 0,0 0 0,0 0 0,0 0 0,-1 0 0,1 0 0,0 0 0,0 0 0,0 0 0,5 0 0,-3 0 0,3 0 0,0 0 0,-4 0 0,5 0 0,-6 0 0,0 0 0,-1 0 0,1 0 0,0 0 0,0 0 0,0 0 0,0 0 0,0 0 0,0 0 0,0 0 0,0 0 0,0 0 0,0 0 0,0 0 0,-1 0 0,1 0 0,0 0 0,0 0 0,0 0 0,0 0 0,0-4 0,0 3 0,5-9 0,-4 9 0,5-8 0,-6 8 0,0-4 0,-1 5 0,1 0 0,0 0 0,0 0 0,0 0 0,0 0 0,0 0 0,0 0 0,0 0 0,0 0 0,0-4 0,0 2 0,0-2 0,-1 4 0,1 0 0,0 0 0,0 0 0,0 0 0,0 0 0,0 0 0,0 0 0,0 0 0,0 0 0,0 0 0,0 0 0,0 0 0,-1 0 0,7-5 0,0 4 0,1-4 0,4 5 0,-10 0 0,9 0 0,-8 0 0,3 0 0,-5 0 0,0 0 0,0 0 0,0 0 0,0 0 0,-1 0 0,1 0 0,0 0 0,0 0 0,0 0 0,0 0 0,0 0 0,0 0 0,0 0 0,0 0 0,0 0 0,0 0 0,0 0 0,-1 0 0,1 0 0,0 0 0,0 0 0,0 0 0,0 0 0,0 0 0,0 0 0,0 0 0,0 0 0,0 0 0,0 0 0,-1 0 0,1 0 0,0 0 0,0 0 0,0 0 0,0 0 0,0 0 0,0-5 0,0 4 0,0-3 0,0-1 0,0 4 0,0-3 0,-1 4 0,1 0 0,0 0 0,0 0 0,0 0 0,0 0 0,0 0 0,-4-5 0,2 4 0,-2-3 0,4-1 0,0 4 0,0-3 0,0 4 0,-5-5 0,4 4 0,-8-4 0,3 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CCC5651-3EED-8345-B631-899B1060866E}" type="datetimeFigureOut">
              <a:rPr lang="en-US" smtClean="0"/>
              <a:t>7/23/2019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C9F46A8-5F20-E940-B464-AB5B6FABC7AE}" type="slidenum">
              <a:rPr lang="en-US" smtClean="0"/>
              <a:t>‹#›</a:t>
            </a:fld>
            <a:endParaRPr lang="en-US"/>
          </a:p>
        </p:txBody>
      </p:sp>
    </p:spTree>
    <p:extLst>
      <p:ext uri="{BB962C8B-B14F-4D97-AF65-F5344CB8AC3E}">
        <p14:creationId xmlns:p14="http://schemas.microsoft.com/office/powerpoint/2010/main" val="21643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9F46A8-5F20-E940-B464-AB5B6FABC7AE}" type="slidenum">
              <a:rPr lang="en-US" smtClean="0"/>
              <a:t>3</a:t>
            </a:fld>
            <a:endParaRPr lang="en-US"/>
          </a:p>
        </p:txBody>
      </p:sp>
    </p:spTree>
    <p:extLst>
      <p:ext uri="{BB962C8B-B14F-4D97-AF65-F5344CB8AC3E}">
        <p14:creationId xmlns:p14="http://schemas.microsoft.com/office/powerpoint/2010/main" val="400900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9F46A8-5F20-E940-B464-AB5B6FABC7AE}" type="slidenum">
              <a:rPr lang="en-US" smtClean="0"/>
              <a:t>15</a:t>
            </a:fld>
            <a:endParaRPr lang="en-US"/>
          </a:p>
        </p:txBody>
      </p:sp>
    </p:spTree>
    <p:extLst>
      <p:ext uri="{BB962C8B-B14F-4D97-AF65-F5344CB8AC3E}">
        <p14:creationId xmlns:p14="http://schemas.microsoft.com/office/powerpoint/2010/main" val="1955282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studies are underway about the optimal strategies to rule out TB prior to ART initiation.  Faster, easier, cheaper, truly POC TB diagnostics could have a big impact here.</a:t>
            </a:r>
          </a:p>
        </p:txBody>
      </p:sp>
      <p:sp>
        <p:nvSpPr>
          <p:cNvPr id="4" name="Slide Number Placeholder 3"/>
          <p:cNvSpPr>
            <a:spLocks noGrp="1"/>
          </p:cNvSpPr>
          <p:nvPr>
            <p:ph type="sldNum" sz="quarter" idx="5"/>
          </p:nvPr>
        </p:nvSpPr>
        <p:spPr/>
        <p:txBody>
          <a:bodyPr/>
          <a:lstStyle/>
          <a:p>
            <a:fld id="{AC9F46A8-5F20-E940-B464-AB5B6FABC7AE}" type="slidenum">
              <a:rPr lang="en-US" smtClean="0"/>
              <a:t>16</a:t>
            </a:fld>
            <a:endParaRPr lang="en-US"/>
          </a:p>
        </p:txBody>
      </p:sp>
    </p:spTree>
    <p:extLst>
      <p:ext uri="{BB962C8B-B14F-4D97-AF65-F5344CB8AC3E}">
        <p14:creationId xmlns:p14="http://schemas.microsoft.com/office/powerpoint/2010/main" val="2599887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9F46A8-5F20-E940-B464-AB5B6FABC7AE}" type="slidenum">
              <a:rPr lang="en-US" smtClean="0"/>
              <a:t>18</a:t>
            </a:fld>
            <a:endParaRPr lang="en-US"/>
          </a:p>
        </p:txBody>
      </p:sp>
    </p:spTree>
    <p:extLst>
      <p:ext uri="{BB962C8B-B14F-4D97-AF65-F5344CB8AC3E}">
        <p14:creationId xmlns:p14="http://schemas.microsoft.com/office/powerpoint/2010/main" val="301501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pPr lvl="1"/>
            <a:endParaRPr lang="en-US" sz="2000" dirty="0"/>
          </a:p>
          <a:p>
            <a:pPr lvl="1"/>
            <a:r>
              <a:rPr lang="en-US" sz="2000" dirty="0"/>
              <a:t>Use rapid laboratory tests at point of care for immediate determination of treatment eligibility and regimen choice</a:t>
            </a:r>
          </a:p>
          <a:p>
            <a:pPr lvl="1"/>
            <a:r>
              <a:rPr lang="en-US" sz="2000" dirty="0"/>
              <a:t>Should increase uptake of ART, improve health outcomes, and lessen burden on patients and clinics</a:t>
            </a:r>
          </a:p>
          <a:p>
            <a:endParaRPr lang="en-US" dirty="0"/>
          </a:p>
        </p:txBody>
      </p:sp>
      <p:sp>
        <p:nvSpPr>
          <p:cNvPr id="4" name="Slide Number Placeholder 3"/>
          <p:cNvSpPr>
            <a:spLocks noGrp="1"/>
          </p:cNvSpPr>
          <p:nvPr>
            <p:ph type="sldNum" sz="quarter" idx="10"/>
          </p:nvPr>
        </p:nvSpPr>
        <p:spPr/>
        <p:txBody>
          <a:bodyPr/>
          <a:lstStyle/>
          <a:p>
            <a:fld id="{DE569B17-8551-3649-87A5-A1B6711558D4}" type="slidenum">
              <a:rPr lang="uk-UA" smtClean="0"/>
              <a:t>5</a:t>
            </a:fld>
            <a:endParaRPr lang="uk-UA" dirty="0"/>
          </a:p>
        </p:txBody>
      </p:sp>
    </p:spTree>
    <p:extLst>
      <p:ext uri="{BB962C8B-B14F-4D97-AF65-F5344CB8AC3E}">
        <p14:creationId xmlns:p14="http://schemas.microsoft.com/office/powerpoint/2010/main" val="184591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9F46A8-5F20-E940-B464-AB5B6FABC7AE}" type="slidenum">
              <a:rPr lang="en-US" smtClean="0"/>
              <a:t>8</a:t>
            </a:fld>
            <a:endParaRPr lang="en-US"/>
          </a:p>
        </p:txBody>
      </p:sp>
    </p:spTree>
    <p:extLst>
      <p:ext uri="{BB962C8B-B14F-4D97-AF65-F5344CB8AC3E}">
        <p14:creationId xmlns:p14="http://schemas.microsoft.com/office/powerpoint/2010/main" val="398318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2574B6-431A-454B-848D-B3519768B290}" type="slidenum">
              <a:rPr lang="en-US" smtClean="0"/>
              <a:t>9</a:t>
            </a:fld>
            <a:endParaRPr lang="en-US"/>
          </a:p>
        </p:txBody>
      </p:sp>
    </p:spTree>
    <p:extLst>
      <p:ext uri="{BB962C8B-B14F-4D97-AF65-F5344CB8AC3E}">
        <p14:creationId xmlns:p14="http://schemas.microsoft.com/office/powerpoint/2010/main" val="386883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Arial" charset="0"/>
              </a:rPr>
              <a:t>pre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9088FF5-B5E4-7A41-8A8D-47DBDB64D064}" type="slidenum">
              <a:rPr lang="en-US" altLang="en-US"/>
              <a:pPr eaLnBrk="1" hangingPunct="1"/>
              <a:t>10</a:t>
            </a:fld>
            <a:endParaRPr lang="en-US" altLang="en-US"/>
          </a:p>
        </p:txBody>
      </p:sp>
    </p:spTree>
    <p:extLst>
      <p:ext uri="{BB962C8B-B14F-4D97-AF65-F5344CB8AC3E}">
        <p14:creationId xmlns:p14="http://schemas.microsoft.com/office/powerpoint/2010/main" val="420357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attempted to give the same level of high-quality care to both groups (including transportation vouchers, phone calls for missed visits).  In the SOC group, counseling was provided prior to ART initiation.  In the SDART group, counseling was provided on Day 0, and in the early period after ART initiation.</a:t>
            </a:r>
          </a:p>
        </p:txBody>
      </p:sp>
      <p:sp>
        <p:nvSpPr>
          <p:cNvPr id="4" name="Slide Number Placeholder 3"/>
          <p:cNvSpPr>
            <a:spLocks noGrp="1"/>
          </p:cNvSpPr>
          <p:nvPr>
            <p:ph type="sldNum" sz="quarter" idx="5"/>
          </p:nvPr>
        </p:nvSpPr>
        <p:spPr/>
        <p:txBody>
          <a:bodyPr/>
          <a:lstStyle/>
          <a:p>
            <a:fld id="{AC9F46A8-5F20-E940-B464-AB5B6FABC7AE}" type="slidenum">
              <a:rPr lang="en-US" smtClean="0"/>
              <a:t>11</a:t>
            </a:fld>
            <a:endParaRPr lang="en-US"/>
          </a:p>
        </p:txBody>
      </p:sp>
    </p:spTree>
    <p:extLst>
      <p:ext uri="{BB962C8B-B14F-4D97-AF65-F5344CB8AC3E}">
        <p14:creationId xmlns:p14="http://schemas.microsoft.com/office/powerpoint/2010/main" val="107017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attribute the higher rate of mortality in the SOC group to patients with low CD4 counts who were LTFU prior to ART initiation.</a:t>
            </a:r>
          </a:p>
        </p:txBody>
      </p:sp>
      <p:sp>
        <p:nvSpPr>
          <p:cNvPr id="4" name="Slide Number Placeholder 3"/>
          <p:cNvSpPr>
            <a:spLocks noGrp="1"/>
          </p:cNvSpPr>
          <p:nvPr>
            <p:ph type="sldNum" sz="quarter" idx="5"/>
          </p:nvPr>
        </p:nvSpPr>
        <p:spPr/>
        <p:txBody>
          <a:bodyPr/>
          <a:lstStyle/>
          <a:p>
            <a:fld id="{AC9F46A8-5F20-E940-B464-AB5B6FABC7AE}" type="slidenum">
              <a:rPr lang="en-US" smtClean="0"/>
              <a:t>12</a:t>
            </a:fld>
            <a:endParaRPr lang="en-US"/>
          </a:p>
        </p:txBody>
      </p:sp>
    </p:spTree>
    <p:extLst>
      <p:ext uri="{BB962C8B-B14F-4D97-AF65-F5344CB8AC3E}">
        <p14:creationId xmlns:p14="http://schemas.microsoft.com/office/powerpoint/2010/main" val="129987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patients who would not have overcome the barriers to starting ART in the old system.</a:t>
            </a:r>
          </a:p>
        </p:txBody>
      </p:sp>
      <p:sp>
        <p:nvSpPr>
          <p:cNvPr id="4" name="Slide Number Placeholder 3"/>
          <p:cNvSpPr>
            <a:spLocks noGrp="1"/>
          </p:cNvSpPr>
          <p:nvPr>
            <p:ph type="sldNum" sz="quarter" idx="5"/>
          </p:nvPr>
        </p:nvSpPr>
        <p:spPr/>
        <p:txBody>
          <a:bodyPr/>
          <a:lstStyle/>
          <a:p>
            <a:fld id="{AC9F46A8-5F20-E940-B464-AB5B6FABC7AE}" type="slidenum">
              <a:rPr lang="en-US" smtClean="0"/>
              <a:t>13</a:t>
            </a:fld>
            <a:endParaRPr lang="en-US"/>
          </a:p>
        </p:txBody>
      </p:sp>
    </p:spTree>
    <p:extLst>
      <p:ext uri="{BB962C8B-B14F-4D97-AF65-F5344CB8AC3E}">
        <p14:creationId xmlns:p14="http://schemas.microsoft.com/office/powerpoint/2010/main" val="21668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currently conducting an RCT of same-day treatment for patients with TB symptoms at HIV diagnosis.  We are doing same-day </a:t>
            </a:r>
            <a:r>
              <a:rPr lang="en-US" dirty="0" err="1"/>
              <a:t>Xpert</a:t>
            </a:r>
            <a:r>
              <a:rPr lang="en-US" dirty="0"/>
              <a:t>, but it’s challenging….</a:t>
            </a:r>
          </a:p>
          <a:p>
            <a:endParaRPr lang="en-US" dirty="0"/>
          </a:p>
        </p:txBody>
      </p:sp>
      <p:sp>
        <p:nvSpPr>
          <p:cNvPr id="4" name="Slide Number Placeholder 3"/>
          <p:cNvSpPr>
            <a:spLocks noGrp="1"/>
          </p:cNvSpPr>
          <p:nvPr>
            <p:ph type="sldNum" sz="quarter" idx="5"/>
          </p:nvPr>
        </p:nvSpPr>
        <p:spPr/>
        <p:txBody>
          <a:bodyPr/>
          <a:lstStyle/>
          <a:p>
            <a:fld id="{AC9F46A8-5F20-E940-B464-AB5B6FABC7AE}" type="slidenum">
              <a:rPr lang="en-US" smtClean="0"/>
              <a:t>14</a:t>
            </a:fld>
            <a:endParaRPr lang="en-US"/>
          </a:p>
        </p:txBody>
      </p:sp>
    </p:spTree>
    <p:extLst>
      <p:ext uri="{BB962C8B-B14F-4D97-AF65-F5344CB8AC3E}">
        <p14:creationId xmlns:p14="http://schemas.microsoft.com/office/powerpoint/2010/main" val="2957109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19200" y="762001"/>
            <a:ext cx="9567483" cy="750441"/>
          </a:xfrm>
        </p:spPr>
        <p:txBody>
          <a:bodyPr>
            <a:noAutofit/>
          </a:bodyPr>
          <a:lstStyle/>
          <a:p>
            <a:pPr algn="ctr"/>
            <a:r>
              <a:rPr lang="en-US" altLang="en-US" sz="3200" dirty="0">
                <a:latin typeface="+mn-lt"/>
              </a:rPr>
              <a:t>START-ART Package of Care vs. SOC in Uganda</a:t>
            </a:r>
          </a:p>
        </p:txBody>
      </p:sp>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046" y="2146726"/>
            <a:ext cx="5075004" cy="3161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899" y="1781800"/>
            <a:ext cx="3866681" cy="3866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190187" y="5723335"/>
            <a:ext cx="1871025" cy="253916"/>
          </a:xfrm>
          <a:prstGeom prst="rect">
            <a:avLst/>
          </a:prstGeom>
          <a:solidFill>
            <a:schemeClr val="bg1">
              <a:lumMod val="20000"/>
              <a:lumOff val="80000"/>
            </a:schemeClr>
          </a:solidFill>
        </p:spPr>
        <p:txBody>
          <a:bodyPr wrap="none">
            <a:spAutoFit/>
          </a:bodyPr>
          <a:lstStyle/>
          <a:p>
            <a:pPr>
              <a:defRPr/>
            </a:pPr>
            <a:r>
              <a:rPr lang="en-US" sz="1050" dirty="0">
                <a:solidFill>
                  <a:schemeClr val="bg2"/>
                </a:solidFill>
                <a:latin typeface="Arial" pitchFamily="34" charset="0"/>
                <a:cs typeface="Arial" pitchFamily="34" charset="0"/>
              </a:rPr>
              <a:t>Amanyire, Lancet HIV, 2016</a:t>
            </a:r>
          </a:p>
        </p:txBody>
      </p:sp>
      <p:sp>
        <p:nvSpPr>
          <p:cNvPr id="33798" name="TextBox 5"/>
          <p:cNvSpPr txBox="1">
            <a:spLocks noChangeArrowheads="1"/>
          </p:cNvSpPr>
          <p:nvPr/>
        </p:nvSpPr>
        <p:spPr bwMode="auto">
          <a:xfrm>
            <a:off x="3444469" y="2037457"/>
            <a:ext cx="3025081" cy="30008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SzPct val="60000"/>
              <a:buFont typeface="Webdings" charset="2"/>
              <a:buChar char="n"/>
              <a:defRPr sz="2400" b="1">
                <a:solidFill>
                  <a:schemeClr val="bg2"/>
                </a:solidFill>
                <a:latin typeface="Arial" charset="0"/>
              </a:defRPr>
            </a:lvl1pPr>
            <a:lvl2pPr marL="742950" indent="-285750" eaLnBrk="0" hangingPunct="0">
              <a:spcBef>
                <a:spcPct val="20000"/>
              </a:spcBef>
              <a:buClr>
                <a:srgbClr val="2C60FF"/>
              </a:buClr>
              <a:buSzPct val="100000"/>
              <a:buFont typeface="Arial" charset="0"/>
              <a:buChar char="•"/>
              <a:defRPr sz="2000">
                <a:solidFill>
                  <a:schemeClr val="bg2"/>
                </a:solidFill>
                <a:latin typeface="Arial" charset="0"/>
              </a:defRPr>
            </a:lvl2pPr>
            <a:lvl3pPr marL="1143000" indent="-228600" eaLnBrk="0" hangingPunct="0">
              <a:spcBef>
                <a:spcPct val="20000"/>
              </a:spcBef>
              <a:buClr>
                <a:srgbClr val="2C60FF"/>
              </a:buClr>
              <a:buSzPct val="100000"/>
              <a:buFont typeface="Arial" charset="0"/>
              <a:buChar char="•"/>
              <a:defRPr sz="2000">
                <a:solidFill>
                  <a:schemeClr val="bg2"/>
                </a:solidFill>
                <a:latin typeface="Arial" charset="0"/>
              </a:defRPr>
            </a:lvl3pPr>
            <a:lvl4pPr marL="1600200" indent="-228600" eaLnBrk="0" hangingPunct="0">
              <a:spcBef>
                <a:spcPct val="20000"/>
              </a:spcBef>
              <a:buClr>
                <a:srgbClr val="2C60FF"/>
              </a:buClr>
              <a:buSzPct val="100000"/>
              <a:buFont typeface="Arial" charset="0"/>
              <a:buChar char="•"/>
              <a:defRPr sz="2000">
                <a:solidFill>
                  <a:schemeClr val="bg2"/>
                </a:solidFill>
                <a:latin typeface="Arial" charset="0"/>
              </a:defRPr>
            </a:lvl4pPr>
            <a:lvl5pPr marL="2057400" indent="-228600" eaLnBrk="0" hangingPunct="0">
              <a:spcBef>
                <a:spcPct val="20000"/>
              </a:spcBef>
              <a:buClr>
                <a:srgbClr val="2C60FF"/>
              </a:buClr>
              <a:buSzPct val="100000"/>
              <a:buFont typeface="Arial" charset="0"/>
              <a:buChar char="•"/>
              <a:defRPr sz="2000">
                <a:solidFill>
                  <a:schemeClr val="bg2"/>
                </a:solidFill>
                <a:latin typeface="Arial" charset="0"/>
              </a:defRPr>
            </a:lvl5pPr>
            <a:lvl6pPr marL="2514600" indent="-228600" eaLnBrk="0" fontAlgn="base" hangingPunct="0">
              <a:spcBef>
                <a:spcPct val="20000"/>
              </a:spcBef>
              <a:spcAft>
                <a:spcPct val="0"/>
              </a:spcAft>
              <a:buClr>
                <a:srgbClr val="2C60FF"/>
              </a:buClr>
              <a:buSzPct val="100000"/>
              <a:buFont typeface="Arial" charset="0"/>
              <a:buChar char="•"/>
              <a:defRPr sz="2000">
                <a:solidFill>
                  <a:schemeClr val="bg2"/>
                </a:solidFill>
                <a:latin typeface="Arial" charset="0"/>
              </a:defRPr>
            </a:lvl6pPr>
            <a:lvl7pPr marL="2971800" indent="-228600" eaLnBrk="0" fontAlgn="base" hangingPunct="0">
              <a:spcBef>
                <a:spcPct val="20000"/>
              </a:spcBef>
              <a:spcAft>
                <a:spcPct val="0"/>
              </a:spcAft>
              <a:buClr>
                <a:srgbClr val="2C60FF"/>
              </a:buClr>
              <a:buSzPct val="100000"/>
              <a:buFont typeface="Arial" charset="0"/>
              <a:buChar char="•"/>
              <a:defRPr sz="2000">
                <a:solidFill>
                  <a:schemeClr val="bg2"/>
                </a:solidFill>
                <a:latin typeface="Arial" charset="0"/>
              </a:defRPr>
            </a:lvl7pPr>
            <a:lvl8pPr marL="3429000" indent="-228600" eaLnBrk="0" fontAlgn="base" hangingPunct="0">
              <a:spcBef>
                <a:spcPct val="20000"/>
              </a:spcBef>
              <a:spcAft>
                <a:spcPct val="0"/>
              </a:spcAft>
              <a:buClr>
                <a:srgbClr val="2C60FF"/>
              </a:buClr>
              <a:buSzPct val="100000"/>
              <a:buFont typeface="Arial" charset="0"/>
              <a:buChar char="•"/>
              <a:defRPr sz="2000">
                <a:solidFill>
                  <a:schemeClr val="bg2"/>
                </a:solidFill>
                <a:latin typeface="Arial" charset="0"/>
              </a:defRPr>
            </a:lvl8pPr>
            <a:lvl9pPr marL="3886200" indent="-228600" eaLnBrk="0" fontAlgn="base" hangingPunct="0">
              <a:spcBef>
                <a:spcPct val="20000"/>
              </a:spcBef>
              <a:spcAft>
                <a:spcPct val="0"/>
              </a:spcAft>
              <a:buClr>
                <a:srgbClr val="2C60FF"/>
              </a:buClr>
              <a:buSzPct val="100000"/>
              <a:buFont typeface="Arial" charset="0"/>
              <a:buChar char="•"/>
              <a:defRPr sz="2000">
                <a:solidFill>
                  <a:schemeClr val="bg2"/>
                </a:solidFill>
                <a:latin typeface="Arial" charset="0"/>
              </a:defRPr>
            </a:lvl9pPr>
          </a:lstStyle>
          <a:p>
            <a:pPr eaLnBrk="1" hangingPunct="1">
              <a:spcBef>
                <a:spcPct val="0"/>
              </a:spcBef>
              <a:buClrTx/>
              <a:buSzTx/>
              <a:buFontTx/>
              <a:buNone/>
            </a:pPr>
            <a:r>
              <a:rPr lang="en-US" altLang="en-US" sz="1350" b="0" dirty="0"/>
              <a:t>80% ART start by 2 weeks </a:t>
            </a:r>
          </a:p>
        </p:txBody>
      </p:sp>
      <p:cxnSp>
        <p:nvCxnSpPr>
          <p:cNvPr id="33799" name="Straight Arrow Connector 8"/>
          <p:cNvCxnSpPr>
            <a:cxnSpLocks noChangeShapeType="1"/>
          </p:cNvCxnSpPr>
          <p:nvPr/>
        </p:nvCxnSpPr>
        <p:spPr bwMode="auto">
          <a:xfrm>
            <a:off x="3367872" y="2377664"/>
            <a:ext cx="0" cy="495130"/>
          </a:xfrm>
          <a:prstGeom prst="straightConnector1">
            <a:avLst/>
          </a:prstGeom>
          <a:noFill/>
          <a:ln w="19050">
            <a:solidFill>
              <a:schemeClr val="bg1"/>
            </a:solidFill>
            <a:round/>
            <a:headEnd/>
            <a:tailEnd type="arrow" w="med" len="med"/>
          </a:ln>
          <a:effectLst>
            <a:prstShdw prst="shdw17" dist="17961" dir="2700000">
              <a:schemeClr val="bg2">
                <a:alpha val="74998"/>
              </a:schemeClr>
            </a:prstShdw>
          </a:effectLst>
          <a:extLst>
            <a:ext uri="{909E8E84-426E-40DD-AFC4-6F175D3DCCD1}">
              <a14:hiddenFill xmlns:a14="http://schemas.microsoft.com/office/drawing/2010/main">
                <a:noFill/>
              </a14:hiddenFill>
            </a:ext>
          </a:extLst>
        </p:spPr>
      </p:cxnSp>
      <p:sp>
        <p:nvSpPr>
          <p:cNvPr id="33800" name="TextBox 14"/>
          <p:cNvSpPr txBox="1">
            <a:spLocks noChangeArrowheads="1"/>
          </p:cNvSpPr>
          <p:nvPr/>
        </p:nvSpPr>
        <p:spPr bwMode="auto">
          <a:xfrm>
            <a:off x="3152283" y="3790159"/>
            <a:ext cx="2240768" cy="30008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SzPct val="60000"/>
              <a:buFont typeface="Webdings" charset="2"/>
              <a:buChar char="n"/>
              <a:defRPr sz="2400" b="1">
                <a:solidFill>
                  <a:schemeClr val="bg2"/>
                </a:solidFill>
                <a:latin typeface="Arial" charset="0"/>
              </a:defRPr>
            </a:lvl1pPr>
            <a:lvl2pPr marL="742950" indent="-285750" eaLnBrk="0" hangingPunct="0">
              <a:spcBef>
                <a:spcPct val="20000"/>
              </a:spcBef>
              <a:buClr>
                <a:srgbClr val="2C60FF"/>
              </a:buClr>
              <a:buSzPct val="100000"/>
              <a:buFont typeface="Arial" charset="0"/>
              <a:buChar char="•"/>
              <a:defRPr sz="2000">
                <a:solidFill>
                  <a:schemeClr val="bg2"/>
                </a:solidFill>
                <a:latin typeface="Arial" charset="0"/>
              </a:defRPr>
            </a:lvl2pPr>
            <a:lvl3pPr marL="1143000" indent="-228600" eaLnBrk="0" hangingPunct="0">
              <a:spcBef>
                <a:spcPct val="20000"/>
              </a:spcBef>
              <a:buClr>
                <a:srgbClr val="2C60FF"/>
              </a:buClr>
              <a:buSzPct val="100000"/>
              <a:buFont typeface="Arial" charset="0"/>
              <a:buChar char="•"/>
              <a:defRPr sz="2000">
                <a:solidFill>
                  <a:schemeClr val="bg2"/>
                </a:solidFill>
                <a:latin typeface="Arial" charset="0"/>
              </a:defRPr>
            </a:lvl3pPr>
            <a:lvl4pPr marL="1600200" indent="-228600" eaLnBrk="0" hangingPunct="0">
              <a:spcBef>
                <a:spcPct val="20000"/>
              </a:spcBef>
              <a:buClr>
                <a:srgbClr val="2C60FF"/>
              </a:buClr>
              <a:buSzPct val="100000"/>
              <a:buFont typeface="Arial" charset="0"/>
              <a:buChar char="•"/>
              <a:defRPr sz="2000">
                <a:solidFill>
                  <a:schemeClr val="bg2"/>
                </a:solidFill>
                <a:latin typeface="Arial" charset="0"/>
              </a:defRPr>
            </a:lvl4pPr>
            <a:lvl5pPr marL="2057400" indent="-228600" eaLnBrk="0" hangingPunct="0">
              <a:spcBef>
                <a:spcPct val="20000"/>
              </a:spcBef>
              <a:buClr>
                <a:srgbClr val="2C60FF"/>
              </a:buClr>
              <a:buSzPct val="100000"/>
              <a:buFont typeface="Arial" charset="0"/>
              <a:buChar char="•"/>
              <a:defRPr sz="2000">
                <a:solidFill>
                  <a:schemeClr val="bg2"/>
                </a:solidFill>
                <a:latin typeface="Arial" charset="0"/>
              </a:defRPr>
            </a:lvl5pPr>
            <a:lvl6pPr marL="2514600" indent="-228600" eaLnBrk="0" fontAlgn="base" hangingPunct="0">
              <a:spcBef>
                <a:spcPct val="20000"/>
              </a:spcBef>
              <a:spcAft>
                <a:spcPct val="0"/>
              </a:spcAft>
              <a:buClr>
                <a:srgbClr val="2C60FF"/>
              </a:buClr>
              <a:buSzPct val="100000"/>
              <a:buFont typeface="Arial" charset="0"/>
              <a:buChar char="•"/>
              <a:defRPr sz="2000">
                <a:solidFill>
                  <a:schemeClr val="bg2"/>
                </a:solidFill>
                <a:latin typeface="Arial" charset="0"/>
              </a:defRPr>
            </a:lvl6pPr>
            <a:lvl7pPr marL="2971800" indent="-228600" eaLnBrk="0" fontAlgn="base" hangingPunct="0">
              <a:spcBef>
                <a:spcPct val="20000"/>
              </a:spcBef>
              <a:spcAft>
                <a:spcPct val="0"/>
              </a:spcAft>
              <a:buClr>
                <a:srgbClr val="2C60FF"/>
              </a:buClr>
              <a:buSzPct val="100000"/>
              <a:buFont typeface="Arial" charset="0"/>
              <a:buChar char="•"/>
              <a:defRPr sz="2000">
                <a:solidFill>
                  <a:schemeClr val="bg2"/>
                </a:solidFill>
                <a:latin typeface="Arial" charset="0"/>
              </a:defRPr>
            </a:lvl7pPr>
            <a:lvl8pPr marL="3429000" indent="-228600" eaLnBrk="0" fontAlgn="base" hangingPunct="0">
              <a:spcBef>
                <a:spcPct val="20000"/>
              </a:spcBef>
              <a:spcAft>
                <a:spcPct val="0"/>
              </a:spcAft>
              <a:buClr>
                <a:srgbClr val="2C60FF"/>
              </a:buClr>
              <a:buSzPct val="100000"/>
              <a:buFont typeface="Arial" charset="0"/>
              <a:buChar char="•"/>
              <a:defRPr sz="2000">
                <a:solidFill>
                  <a:schemeClr val="bg2"/>
                </a:solidFill>
                <a:latin typeface="Arial" charset="0"/>
              </a:defRPr>
            </a:lvl8pPr>
            <a:lvl9pPr marL="3886200" indent="-228600" eaLnBrk="0" fontAlgn="base" hangingPunct="0">
              <a:spcBef>
                <a:spcPct val="20000"/>
              </a:spcBef>
              <a:spcAft>
                <a:spcPct val="0"/>
              </a:spcAft>
              <a:buClr>
                <a:srgbClr val="2C60FF"/>
              </a:buClr>
              <a:buSzPct val="100000"/>
              <a:buFont typeface="Arial" charset="0"/>
              <a:buChar char="•"/>
              <a:defRPr sz="2000">
                <a:solidFill>
                  <a:schemeClr val="bg2"/>
                </a:solidFill>
                <a:latin typeface="Arial" charset="0"/>
              </a:defRPr>
            </a:lvl9pPr>
          </a:lstStyle>
          <a:p>
            <a:pPr eaLnBrk="1" hangingPunct="1">
              <a:spcBef>
                <a:spcPct val="0"/>
              </a:spcBef>
              <a:buClrTx/>
              <a:buSzTx/>
              <a:buFontTx/>
              <a:buNone/>
            </a:pPr>
            <a:r>
              <a:rPr lang="en-US" altLang="en-US" sz="1350" b="0" dirty="0"/>
              <a:t>38% ART start by 2 weeks </a:t>
            </a:r>
          </a:p>
        </p:txBody>
      </p:sp>
      <p:sp>
        <p:nvSpPr>
          <p:cNvPr id="2" name="TextBox 1"/>
          <p:cNvSpPr txBox="1"/>
          <p:nvPr/>
        </p:nvSpPr>
        <p:spPr>
          <a:xfrm>
            <a:off x="539774" y="6364162"/>
            <a:ext cx="4920592" cy="276999"/>
          </a:xfrm>
          <a:prstGeom prst="rect">
            <a:avLst/>
          </a:prstGeom>
          <a:noFill/>
        </p:spPr>
        <p:txBody>
          <a:bodyPr wrap="square" rtlCol="0">
            <a:spAutoFit/>
          </a:bodyPr>
          <a:lstStyle/>
          <a:p>
            <a:r>
              <a:rPr lang="en-US" sz="1200" b="1" i="1" dirty="0"/>
              <a:t>Slide Courtesy of Diane </a:t>
            </a:r>
            <a:r>
              <a:rPr lang="en-US" sz="1200" b="1" i="1" dirty="0" err="1"/>
              <a:t>Havlir</a:t>
            </a:r>
            <a:r>
              <a:rPr lang="en-US" sz="1200" b="1" i="1" dirty="0"/>
              <a:t> and START-ART Team</a:t>
            </a:r>
          </a:p>
        </p:txBody>
      </p:sp>
      <p:sp>
        <p:nvSpPr>
          <p:cNvPr id="3" name="TextBox 2">
            <a:extLst>
              <a:ext uri="{FF2B5EF4-FFF2-40B4-BE49-F238E27FC236}">
                <a16:creationId xmlns:a16="http://schemas.microsoft.com/office/drawing/2014/main" id="{4FF3CCB3-83F9-B340-B24B-78AEE7DC4812}"/>
              </a:ext>
            </a:extLst>
          </p:cNvPr>
          <p:cNvSpPr txBox="1"/>
          <p:nvPr/>
        </p:nvSpPr>
        <p:spPr>
          <a:xfrm>
            <a:off x="151254" y="5603283"/>
            <a:ext cx="7301449" cy="584775"/>
          </a:xfrm>
          <a:prstGeom prst="rect">
            <a:avLst/>
          </a:prstGeom>
          <a:noFill/>
        </p:spPr>
        <p:txBody>
          <a:bodyPr wrap="square" rtlCol="0">
            <a:spAutoFit/>
          </a:bodyPr>
          <a:lstStyle/>
          <a:p>
            <a:r>
              <a:rPr lang="en-US" sz="1600" dirty="0"/>
              <a:t>Virologic suppression at 1 year was superior in intervention group (85% vs. 75%); if missing data were treated as failures, 66% vs. 58% achieved viral suppression</a:t>
            </a:r>
          </a:p>
        </p:txBody>
      </p:sp>
      <p:sp>
        <p:nvSpPr>
          <p:cNvPr id="4" name="TextBox 3">
            <a:extLst>
              <a:ext uri="{FF2B5EF4-FFF2-40B4-BE49-F238E27FC236}">
                <a16:creationId xmlns:a16="http://schemas.microsoft.com/office/drawing/2014/main" id="{2A987F65-61DA-7547-AFFF-19ADAD1FBEB1}"/>
              </a:ext>
            </a:extLst>
          </p:cNvPr>
          <p:cNvSpPr txBox="1"/>
          <p:nvPr/>
        </p:nvSpPr>
        <p:spPr>
          <a:xfrm>
            <a:off x="7954471" y="6242001"/>
            <a:ext cx="3754704" cy="369332"/>
          </a:xfrm>
          <a:prstGeom prst="rect">
            <a:avLst/>
          </a:prstGeom>
          <a:noFill/>
        </p:spPr>
        <p:txBody>
          <a:bodyPr wrap="square" rtlCol="0">
            <a:spAutoFit/>
          </a:bodyPr>
          <a:lstStyle/>
          <a:p>
            <a:r>
              <a:rPr lang="en-US" dirty="0" err="1">
                <a:solidFill>
                  <a:schemeClr val="tx2"/>
                </a:solidFill>
                <a:latin typeface="Arial" pitchFamily="34" charset="0"/>
                <a:cs typeface="Arial" pitchFamily="34" charset="0"/>
              </a:rPr>
              <a:t>Amanyire</a:t>
            </a:r>
            <a:r>
              <a:rPr lang="en-US" dirty="0">
                <a:solidFill>
                  <a:schemeClr val="tx2"/>
                </a:solidFill>
                <a:latin typeface="Arial" pitchFamily="34" charset="0"/>
                <a:cs typeface="Arial" pitchFamily="34" charset="0"/>
              </a:rPr>
              <a:t> et al, Lancet HIV, 2016</a:t>
            </a:r>
          </a:p>
        </p:txBody>
      </p:sp>
    </p:spTree>
    <p:extLst>
      <p:ext uri="{BB962C8B-B14F-4D97-AF65-F5344CB8AC3E}">
        <p14:creationId xmlns:p14="http://schemas.microsoft.com/office/powerpoint/2010/main" val="68980205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0FF71-EC45-CE4B-AC85-DACC5DCABEAF}"/>
              </a:ext>
            </a:extLst>
          </p:cNvPr>
          <p:cNvSpPr>
            <a:spLocks noGrp="1"/>
          </p:cNvSpPr>
          <p:nvPr>
            <p:ph type="title"/>
          </p:nvPr>
        </p:nvSpPr>
        <p:spPr/>
        <p:txBody>
          <a:bodyPr>
            <a:normAutofit fontScale="90000"/>
          </a:bodyPr>
          <a:lstStyle/>
          <a:p>
            <a:r>
              <a:rPr lang="en-US" dirty="0"/>
              <a:t>SDART Haiti: RCT of Same-Day ART vs. Day 21 ART </a:t>
            </a:r>
          </a:p>
        </p:txBody>
      </p:sp>
      <p:pic>
        <p:nvPicPr>
          <p:cNvPr id="5" name="Content Placeholder 4">
            <a:extLst>
              <a:ext uri="{FF2B5EF4-FFF2-40B4-BE49-F238E27FC236}">
                <a16:creationId xmlns:a16="http://schemas.microsoft.com/office/drawing/2014/main" id="{FEE34EDF-FF9E-6D4D-A501-3E1E709A8839}"/>
              </a:ext>
            </a:extLst>
          </p:cNvPr>
          <p:cNvPicPr>
            <a:picLocks noGrp="1" noChangeAspect="1"/>
          </p:cNvPicPr>
          <p:nvPr>
            <p:ph idx="1"/>
          </p:nvPr>
        </p:nvPicPr>
        <p:blipFill>
          <a:blip r:embed="rId3"/>
          <a:stretch>
            <a:fillRect/>
          </a:stretch>
        </p:blipFill>
        <p:spPr>
          <a:xfrm>
            <a:off x="2615295" y="1872235"/>
            <a:ext cx="6542993" cy="4253928"/>
          </a:xfrm>
        </p:spPr>
      </p:pic>
      <p:sp>
        <p:nvSpPr>
          <p:cNvPr id="6" name="TextBox 5">
            <a:extLst>
              <a:ext uri="{FF2B5EF4-FFF2-40B4-BE49-F238E27FC236}">
                <a16:creationId xmlns:a16="http://schemas.microsoft.com/office/drawing/2014/main" id="{E85E2D23-2903-A24C-9CE9-709F69799421}"/>
              </a:ext>
            </a:extLst>
          </p:cNvPr>
          <p:cNvSpPr txBox="1"/>
          <p:nvPr/>
        </p:nvSpPr>
        <p:spPr>
          <a:xfrm>
            <a:off x="134112" y="6437376"/>
            <a:ext cx="4559808" cy="369332"/>
          </a:xfrm>
          <a:prstGeom prst="rect">
            <a:avLst/>
          </a:prstGeom>
          <a:noFill/>
        </p:spPr>
        <p:txBody>
          <a:bodyPr wrap="square" rtlCol="0">
            <a:spAutoFit/>
          </a:bodyPr>
          <a:lstStyle/>
          <a:p>
            <a:r>
              <a:rPr lang="en-US" dirty="0"/>
              <a:t>Koenig et al, PLOS Med, 2017</a:t>
            </a:r>
          </a:p>
        </p:txBody>
      </p:sp>
      <p:sp>
        <p:nvSpPr>
          <p:cNvPr id="3" name="TextBox 2">
            <a:extLst>
              <a:ext uri="{FF2B5EF4-FFF2-40B4-BE49-F238E27FC236}">
                <a16:creationId xmlns:a16="http://schemas.microsoft.com/office/drawing/2014/main" id="{5EC8C559-1BB6-5645-97AD-8763FD3CDAE9}"/>
              </a:ext>
            </a:extLst>
          </p:cNvPr>
          <p:cNvSpPr txBox="1"/>
          <p:nvPr/>
        </p:nvSpPr>
        <p:spPr>
          <a:xfrm>
            <a:off x="2728913" y="1618744"/>
            <a:ext cx="6228096" cy="369332"/>
          </a:xfrm>
          <a:prstGeom prst="rect">
            <a:avLst/>
          </a:prstGeom>
          <a:noFill/>
        </p:spPr>
        <p:txBody>
          <a:bodyPr wrap="square" rtlCol="0">
            <a:spAutoFit/>
          </a:bodyPr>
          <a:lstStyle/>
          <a:p>
            <a:r>
              <a:rPr lang="en-US" b="1" dirty="0"/>
              <a:t>Kaplan-Meier Curve of 12-month retention in care</a:t>
            </a:r>
          </a:p>
        </p:txBody>
      </p:sp>
      <p:sp>
        <p:nvSpPr>
          <p:cNvPr id="4" name="TextBox 3">
            <a:extLst>
              <a:ext uri="{FF2B5EF4-FFF2-40B4-BE49-F238E27FC236}">
                <a16:creationId xmlns:a16="http://schemas.microsoft.com/office/drawing/2014/main" id="{BF8FBB5C-93C0-5C4F-8015-A556EC9A19D1}"/>
              </a:ext>
            </a:extLst>
          </p:cNvPr>
          <p:cNvSpPr txBox="1"/>
          <p:nvPr/>
        </p:nvSpPr>
        <p:spPr>
          <a:xfrm>
            <a:off x="8674535" y="3133789"/>
            <a:ext cx="2629006" cy="1015663"/>
          </a:xfrm>
          <a:prstGeom prst="rect">
            <a:avLst/>
          </a:prstGeom>
          <a:noFill/>
          <a:ln>
            <a:solidFill>
              <a:srgbClr val="FF0000"/>
            </a:solidFill>
          </a:ln>
        </p:spPr>
        <p:txBody>
          <a:bodyPr wrap="square" rtlCol="0">
            <a:spAutoFit/>
          </a:bodyPr>
          <a:lstStyle/>
          <a:p>
            <a:r>
              <a:rPr lang="en-US" sz="2000" b="1" dirty="0">
                <a:solidFill>
                  <a:srgbClr val="FF0000"/>
                </a:solidFill>
              </a:rPr>
              <a:t>12-month retention in care: 72% standard vs. 80% in SDART group</a:t>
            </a:r>
          </a:p>
        </p:txBody>
      </p:sp>
    </p:spTree>
    <p:extLst>
      <p:ext uri="{BB962C8B-B14F-4D97-AF65-F5344CB8AC3E}">
        <p14:creationId xmlns:p14="http://schemas.microsoft.com/office/powerpoint/2010/main" val="1957776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Same-Day ART Study in Haiti</a:t>
            </a:r>
          </a:p>
        </p:txBody>
      </p:sp>
      <p:pic>
        <p:nvPicPr>
          <p:cNvPr id="3" name="Picture 2"/>
          <p:cNvPicPr>
            <a:picLocks noChangeAspect="1"/>
          </p:cNvPicPr>
          <p:nvPr/>
        </p:nvPicPr>
        <p:blipFill>
          <a:blip r:embed="rId3"/>
          <a:stretch>
            <a:fillRect/>
          </a:stretch>
        </p:blipFill>
        <p:spPr>
          <a:xfrm>
            <a:off x="1676400" y="1752601"/>
            <a:ext cx="8905782" cy="4121493"/>
          </a:xfrm>
          <a:prstGeom prst="rect">
            <a:avLst/>
          </a:prstGeom>
        </p:spPr>
      </p:pic>
      <p:sp>
        <p:nvSpPr>
          <p:cNvPr id="4" name="TextBox 3"/>
          <p:cNvSpPr txBox="1"/>
          <p:nvPr/>
        </p:nvSpPr>
        <p:spPr>
          <a:xfrm>
            <a:off x="750480" y="6209056"/>
            <a:ext cx="8241120" cy="369332"/>
          </a:xfrm>
          <a:prstGeom prst="rect">
            <a:avLst/>
          </a:prstGeom>
          <a:noFill/>
        </p:spPr>
        <p:txBody>
          <a:bodyPr wrap="square" rtlCol="0">
            <a:spAutoFit/>
          </a:bodyPr>
          <a:lstStyle/>
          <a:p>
            <a:r>
              <a:rPr lang="en-US" dirty="0"/>
              <a:t>Koenig et al, PLOS Med, 2017</a:t>
            </a:r>
          </a:p>
        </p:txBody>
      </p:sp>
      <p:sp>
        <p:nvSpPr>
          <p:cNvPr id="7" name="Frame 6">
            <a:extLst>
              <a:ext uri="{FF2B5EF4-FFF2-40B4-BE49-F238E27FC236}">
                <a16:creationId xmlns:a16="http://schemas.microsoft.com/office/drawing/2014/main" id="{328E0891-E8D6-524E-B3FA-FF6ED4E776FB}"/>
              </a:ext>
            </a:extLst>
          </p:cNvPr>
          <p:cNvSpPr/>
          <p:nvPr/>
        </p:nvSpPr>
        <p:spPr>
          <a:xfrm>
            <a:off x="7186613" y="3328984"/>
            <a:ext cx="1000125" cy="371475"/>
          </a:xfrm>
          <a:prstGeom prst="fram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6E2A819E-4694-DA40-8D7E-98CF2881D6C3}"/>
              </a:ext>
            </a:extLst>
          </p:cNvPr>
          <p:cNvSpPr/>
          <p:nvPr/>
        </p:nvSpPr>
        <p:spPr>
          <a:xfrm>
            <a:off x="7196134" y="5010155"/>
            <a:ext cx="1000125" cy="371475"/>
          </a:xfrm>
          <a:prstGeom prst="fram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6669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9A0E-AF6A-3945-934D-BC9BFFB8FC74}"/>
              </a:ext>
            </a:extLst>
          </p:cNvPr>
          <p:cNvSpPr>
            <a:spLocks noGrp="1"/>
          </p:cNvSpPr>
          <p:nvPr>
            <p:ph type="title"/>
          </p:nvPr>
        </p:nvSpPr>
        <p:spPr/>
        <p:txBody>
          <a:bodyPr/>
          <a:lstStyle/>
          <a:p>
            <a:r>
              <a:rPr lang="en-US" dirty="0"/>
              <a:t>What about Early LTFU after Rapid ART Initiation?</a:t>
            </a:r>
          </a:p>
        </p:txBody>
      </p:sp>
      <p:sp>
        <p:nvSpPr>
          <p:cNvPr id="3" name="Content Placeholder 2">
            <a:extLst>
              <a:ext uri="{FF2B5EF4-FFF2-40B4-BE49-F238E27FC236}">
                <a16:creationId xmlns:a16="http://schemas.microsoft.com/office/drawing/2014/main" id="{B937BE5D-EA97-994F-A99D-A3E2307E468A}"/>
              </a:ext>
            </a:extLst>
          </p:cNvPr>
          <p:cNvSpPr>
            <a:spLocks noGrp="1"/>
          </p:cNvSpPr>
          <p:nvPr>
            <p:ph sz="half" idx="1"/>
          </p:nvPr>
        </p:nvSpPr>
        <p:spPr>
          <a:xfrm>
            <a:off x="563863" y="1600202"/>
            <a:ext cx="7225470" cy="4525963"/>
          </a:xfrm>
        </p:spPr>
        <p:txBody>
          <a:bodyPr>
            <a:normAutofit fontScale="92500" lnSpcReduction="20000"/>
          </a:bodyPr>
          <a:lstStyle/>
          <a:p>
            <a:r>
              <a:rPr lang="en-US" dirty="0"/>
              <a:t>Low barrier to starting ART, so many patients are included who would otherwise have been LTFU prior to ART initiation</a:t>
            </a:r>
          </a:p>
          <a:p>
            <a:r>
              <a:rPr lang="en-US" dirty="0"/>
              <a:t>“One point of SDART is to nudge patients who are on the fence, rather than sending them away empty-handed and letting them fall off onto the wrong side of the fence.”*</a:t>
            </a:r>
          </a:p>
          <a:p>
            <a:r>
              <a:rPr lang="en-US" dirty="0"/>
              <a:t>LTFU will be shifted from pre-ART to post-ART without additional efforts to keep these “semi-committed” patients in care</a:t>
            </a:r>
          </a:p>
          <a:p>
            <a:endParaRPr lang="en-US" dirty="0"/>
          </a:p>
          <a:p>
            <a:pPr marL="0" indent="0">
              <a:buNone/>
            </a:pPr>
            <a:endParaRPr lang="en-US" sz="2000" dirty="0"/>
          </a:p>
          <a:p>
            <a:pPr marL="0" indent="0">
              <a:buNone/>
            </a:pPr>
            <a:r>
              <a:rPr lang="en-US" sz="2000" dirty="0"/>
              <a:t>*Lawrence Long and Sydney Rosen</a:t>
            </a:r>
          </a:p>
          <a:p>
            <a:endParaRPr lang="en-US" dirty="0"/>
          </a:p>
        </p:txBody>
      </p:sp>
      <p:pic>
        <p:nvPicPr>
          <p:cNvPr id="5" name="Content Placeholder 4">
            <a:extLst>
              <a:ext uri="{FF2B5EF4-FFF2-40B4-BE49-F238E27FC236}">
                <a16:creationId xmlns:a16="http://schemas.microsoft.com/office/drawing/2014/main" id="{E66B526A-3985-AA4A-B135-FD9F5A755275}"/>
              </a:ext>
            </a:extLst>
          </p:cNvPr>
          <p:cNvPicPr>
            <a:picLocks noGrp="1" noChangeAspect="1"/>
          </p:cNvPicPr>
          <p:nvPr>
            <p:ph sz="half" idx="2"/>
          </p:nvPr>
        </p:nvPicPr>
        <p:blipFill>
          <a:blip r:embed="rId3"/>
          <a:stretch>
            <a:fillRect/>
          </a:stretch>
        </p:blipFill>
        <p:spPr>
          <a:xfrm>
            <a:off x="8224301" y="1761065"/>
            <a:ext cx="3403836" cy="3183467"/>
          </a:xfrm>
          <a:prstGeom prst="rect">
            <a:avLst/>
          </a:prstGeom>
        </p:spPr>
      </p:pic>
    </p:spTree>
    <p:extLst>
      <p:ext uri="{BB962C8B-B14F-4D97-AF65-F5344CB8AC3E}">
        <p14:creationId xmlns:p14="http://schemas.microsoft.com/office/powerpoint/2010/main" val="818588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17BF-134D-0245-8FA2-0AD019331E78}"/>
              </a:ext>
            </a:extLst>
          </p:cNvPr>
          <p:cNvSpPr>
            <a:spLocks noGrp="1"/>
          </p:cNvSpPr>
          <p:nvPr>
            <p:ph type="title"/>
          </p:nvPr>
        </p:nvSpPr>
        <p:spPr/>
        <p:txBody>
          <a:bodyPr>
            <a:normAutofit/>
          </a:bodyPr>
          <a:lstStyle/>
          <a:p>
            <a:r>
              <a:rPr lang="en-US" sz="3200" dirty="0"/>
              <a:t>What about Patients with TB Symptoms at HIV Diagnosis?</a:t>
            </a:r>
          </a:p>
        </p:txBody>
      </p:sp>
      <p:sp>
        <p:nvSpPr>
          <p:cNvPr id="3" name="Content Placeholder 2">
            <a:extLst>
              <a:ext uri="{FF2B5EF4-FFF2-40B4-BE49-F238E27FC236}">
                <a16:creationId xmlns:a16="http://schemas.microsoft.com/office/drawing/2014/main" id="{FC561B42-8B92-594C-BBDD-EBCCD3220C36}"/>
              </a:ext>
            </a:extLst>
          </p:cNvPr>
          <p:cNvSpPr>
            <a:spLocks noGrp="1"/>
          </p:cNvSpPr>
          <p:nvPr>
            <p:ph sz="half" idx="1"/>
          </p:nvPr>
        </p:nvSpPr>
        <p:spPr>
          <a:xfrm>
            <a:off x="563863" y="1600202"/>
            <a:ext cx="7058834" cy="4525963"/>
          </a:xfrm>
        </p:spPr>
        <p:txBody>
          <a:bodyPr>
            <a:normAutofit/>
          </a:bodyPr>
          <a:lstStyle/>
          <a:p>
            <a:r>
              <a:rPr lang="en-US" dirty="0"/>
              <a:t>TB testing necessary</a:t>
            </a:r>
          </a:p>
          <a:p>
            <a:r>
              <a:rPr lang="en-US" dirty="0" err="1"/>
              <a:t>Xpert</a:t>
            </a:r>
            <a:r>
              <a:rPr lang="en-US" dirty="0"/>
              <a:t> Ultra higher sensitivity than </a:t>
            </a:r>
            <a:r>
              <a:rPr lang="en-US" dirty="0" err="1"/>
              <a:t>Xpert</a:t>
            </a:r>
            <a:r>
              <a:rPr lang="en-US" dirty="0"/>
              <a:t> in PLWH (90% vs. 77%)</a:t>
            </a:r>
          </a:p>
          <a:p>
            <a:pPr lvl="1"/>
            <a:r>
              <a:rPr lang="en-US" i="1" dirty="0"/>
              <a:t>But logistical challenges in providing same-day results if specimens tested in central lab</a:t>
            </a:r>
          </a:p>
          <a:p>
            <a:r>
              <a:rPr lang="en-US" dirty="0" err="1"/>
              <a:t>Xpert</a:t>
            </a:r>
            <a:r>
              <a:rPr lang="en-US" dirty="0"/>
              <a:t> results can be provided at second visit </a:t>
            </a:r>
            <a:r>
              <a:rPr lang="en-US" dirty="0">
                <a:sym typeface="Wingdings" pitchFamily="2" charset="2"/>
              </a:rPr>
              <a:t></a:t>
            </a:r>
            <a:r>
              <a:rPr lang="en-US" dirty="0"/>
              <a:t>  Will patients return for result if it is provided in an efficient manner?  </a:t>
            </a:r>
          </a:p>
          <a:p>
            <a:pPr marL="0" indent="0">
              <a:buNone/>
            </a:pPr>
            <a:endParaRPr lang="en-US" dirty="0"/>
          </a:p>
          <a:p>
            <a:pPr marL="0" indent="0">
              <a:buNone/>
            </a:pPr>
            <a:endParaRPr lang="en-US" dirty="0"/>
          </a:p>
          <a:p>
            <a:pPr marL="0" indent="0">
              <a:buNone/>
            </a:pPr>
            <a:endParaRPr lang="en-US" dirty="0"/>
          </a:p>
        </p:txBody>
      </p:sp>
      <p:pic>
        <p:nvPicPr>
          <p:cNvPr id="11" name="Content Placeholder 10">
            <a:extLst>
              <a:ext uri="{FF2B5EF4-FFF2-40B4-BE49-F238E27FC236}">
                <a16:creationId xmlns:a16="http://schemas.microsoft.com/office/drawing/2014/main" id="{28A269FE-9162-9645-9D9C-71971F37D970}"/>
              </a:ext>
            </a:extLst>
          </p:cNvPr>
          <p:cNvPicPr>
            <a:picLocks noGrp="1" noChangeAspect="1"/>
          </p:cNvPicPr>
          <p:nvPr>
            <p:ph sz="half" idx="2"/>
          </p:nvPr>
        </p:nvPicPr>
        <p:blipFill>
          <a:blip r:embed="rId3"/>
          <a:stretch>
            <a:fillRect/>
          </a:stretch>
        </p:blipFill>
        <p:spPr>
          <a:xfrm>
            <a:off x="8051274" y="1665980"/>
            <a:ext cx="3576863" cy="2985265"/>
          </a:xfrm>
        </p:spPr>
      </p:pic>
      <p:sp>
        <p:nvSpPr>
          <p:cNvPr id="13" name="TextBox 12">
            <a:extLst>
              <a:ext uri="{FF2B5EF4-FFF2-40B4-BE49-F238E27FC236}">
                <a16:creationId xmlns:a16="http://schemas.microsoft.com/office/drawing/2014/main" id="{F42230BB-EA8B-624D-9221-21A4E2C2AAB3}"/>
              </a:ext>
            </a:extLst>
          </p:cNvPr>
          <p:cNvSpPr txBox="1"/>
          <p:nvPr/>
        </p:nvSpPr>
        <p:spPr>
          <a:xfrm>
            <a:off x="8051274" y="4899586"/>
            <a:ext cx="3576863" cy="646331"/>
          </a:xfrm>
          <a:prstGeom prst="rect">
            <a:avLst/>
          </a:prstGeom>
          <a:noFill/>
        </p:spPr>
        <p:txBody>
          <a:bodyPr wrap="square" rtlCol="0">
            <a:spAutoFit/>
          </a:bodyPr>
          <a:lstStyle/>
          <a:p>
            <a:r>
              <a:rPr lang="en-US" i="1" dirty="0"/>
              <a:t>Traffic between clinic and TB lab in Port-au-Prince</a:t>
            </a:r>
          </a:p>
        </p:txBody>
      </p:sp>
      <p:sp>
        <p:nvSpPr>
          <p:cNvPr id="4" name="TextBox 3">
            <a:extLst>
              <a:ext uri="{FF2B5EF4-FFF2-40B4-BE49-F238E27FC236}">
                <a16:creationId xmlns:a16="http://schemas.microsoft.com/office/drawing/2014/main" id="{B9730174-580D-EE40-BA93-C17727AEA102}"/>
              </a:ext>
            </a:extLst>
          </p:cNvPr>
          <p:cNvSpPr txBox="1"/>
          <p:nvPr/>
        </p:nvSpPr>
        <p:spPr>
          <a:xfrm>
            <a:off x="135287" y="6126166"/>
            <a:ext cx="5214926" cy="461665"/>
          </a:xfrm>
          <a:prstGeom prst="rect">
            <a:avLst/>
          </a:prstGeom>
          <a:noFill/>
        </p:spPr>
        <p:txBody>
          <a:bodyPr wrap="square" rtlCol="0">
            <a:spAutoFit/>
          </a:bodyPr>
          <a:lstStyle/>
          <a:p>
            <a:r>
              <a:rPr lang="en-US" sz="2400" dirty="0"/>
              <a:t>Dorman S et al. Lancet ID 2018</a:t>
            </a:r>
          </a:p>
        </p:txBody>
      </p:sp>
    </p:spTree>
    <p:extLst>
      <p:ext uri="{BB962C8B-B14F-4D97-AF65-F5344CB8AC3E}">
        <p14:creationId xmlns:p14="http://schemas.microsoft.com/office/powerpoint/2010/main" val="3164398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78EE-7457-7849-BB2A-890D221B6BF2}"/>
              </a:ext>
            </a:extLst>
          </p:cNvPr>
          <p:cNvSpPr>
            <a:spLocks noGrp="1"/>
          </p:cNvSpPr>
          <p:nvPr>
            <p:ph type="title"/>
          </p:nvPr>
        </p:nvSpPr>
        <p:spPr/>
        <p:txBody>
          <a:bodyPr>
            <a:normAutofit fontScale="90000"/>
          </a:bodyPr>
          <a:lstStyle/>
          <a:p>
            <a:r>
              <a:rPr lang="en-US" dirty="0"/>
              <a:t>SLATE-1 Study – Clinical Algorithm for SDART Eligibility</a:t>
            </a:r>
          </a:p>
        </p:txBody>
      </p:sp>
      <p:graphicFrame>
        <p:nvGraphicFramePr>
          <p:cNvPr id="4" name="Content Placeholder 3">
            <a:extLst>
              <a:ext uri="{FF2B5EF4-FFF2-40B4-BE49-F238E27FC236}">
                <a16:creationId xmlns:a16="http://schemas.microsoft.com/office/drawing/2014/main" id="{87EBFA6A-57D1-0046-A751-CCC054761DA0}"/>
              </a:ext>
            </a:extLst>
          </p:cNvPr>
          <p:cNvGraphicFramePr>
            <a:graphicFrameLocks noGrp="1"/>
          </p:cNvGraphicFramePr>
          <p:nvPr>
            <p:ph idx="1"/>
            <p:extLst>
              <p:ext uri="{D42A27DB-BD31-4B8C-83A1-F6EECF244321}">
                <p14:modId xmlns:p14="http://schemas.microsoft.com/office/powerpoint/2010/main" val="3433696416"/>
              </p:ext>
            </p:extLst>
          </p:nvPr>
        </p:nvGraphicFramePr>
        <p:xfrm>
          <a:off x="972767" y="2641600"/>
          <a:ext cx="10152433" cy="3302001"/>
        </p:xfrm>
        <a:graphic>
          <a:graphicData uri="http://schemas.openxmlformats.org/drawingml/2006/table">
            <a:tbl>
              <a:tblPr firstRow="1" bandRow="1">
                <a:tableStyleId>{5C22544A-7EE6-4342-B048-85BDC9FD1C3A}</a:tableStyleId>
              </a:tblPr>
              <a:tblGrid>
                <a:gridCol w="6099640">
                  <a:extLst>
                    <a:ext uri="{9D8B030D-6E8A-4147-A177-3AD203B41FA5}">
                      <a16:colId xmlns:a16="http://schemas.microsoft.com/office/drawing/2014/main" val="371752963"/>
                    </a:ext>
                  </a:extLst>
                </a:gridCol>
                <a:gridCol w="2268379">
                  <a:extLst>
                    <a:ext uri="{9D8B030D-6E8A-4147-A177-3AD203B41FA5}">
                      <a16:colId xmlns:a16="http://schemas.microsoft.com/office/drawing/2014/main" val="3023407811"/>
                    </a:ext>
                  </a:extLst>
                </a:gridCol>
                <a:gridCol w="1784414">
                  <a:extLst>
                    <a:ext uri="{9D8B030D-6E8A-4147-A177-3AD203B41FA5}">
                      <a16:colId xmlns:a16="http://schemas.microsoft.com/office/drawing/2014/main" val="1942760016"/>
                    </a:ext>
                  </a:extLst>
                </a:gridCol>
              </a:tblGrid>
              <a:tr h="366889">
                <a:tc>
                  <a:txBody>
                    <a:bodyPr/>
                    <a:lstStyle/>
                    <a:p>
                      <a:endParaRPr lang="en-US" dirty="0"/>
                    </a:p>
                  </a:txBody>
                  <a:tcPr/>
                </a:tc>
                <a:tc>
                  <a:txBody>
                    <a:bodyPr/>
                    <a:lstStyle/>
                    <a:p>
                      <a:r>
                        <a:rPr lang="en-US" dirty="0"/>
                        <a:t>South Africa (n=298)</a:t>
                      </a:r>
                    </a:p>
                  </a:txBody>
                  <a:tcPr/>
                </a:tc>
                <a:tc>
                  <a:txBody>
                    <a:bodyPr/>
                    <a:lstStyle/>
                    <a:p>
                      <a:r>
                        <a:rPr lang="en-US" dirty="0"/>
                        <a:t>Kenya (n=240)</a:t>
                      </a:r>
                    </a:p>
                  </a:txBody>
                  <a:tcPr/>
                </a:tc>
                <a:extLst>
                  <a:ext uri="{0D108BD9-81ED-4DB2-BD59-A6C34878D82A}">
                    <a16:rowId xmlns:a16="http://schemas.microsoft.com/office/drawing/2014/main" val="285035112"/>
                  </a:ext>
                </a:extLst>
              </a:tr>
              <a:tr h="366889">
                <a:tc>
                  <a:txBody>
                    <a:bodyPr/>
                    <a:lstStyle/>
                    <a:p>
                      <a:r>
                        <a:rPr lang="en-US" dirty="0">
                          <a:solidFill>
                            <a:srgbClr val="FF0000"/>
                          </a:solidFill>
                        </a:rPr>
                        <a:t>Proportion NOT Eligible for SDART according to algorithm</a:t>
                      </a:r>
                    </a:p>
                  </a:txBody>
                  <a:tcPr/>
                </a:tc>
                <a:tc>
                  <a:txBody>
                    <a:bodyPr/>
                    <a:lstStyle/>
                    <a:p>
                      <a:r>
                        <a:rPr lang="en-US" dirty="0">
                          <a:solidFill>
                            <a:srgbClr val="FF0000"/>
                          </a:solidFill>
                        </a:rPr>
                        <a:t>149/298 = 50%</a:t>
                      </a:r>
                    </a:p>
                  </a:txBody>
                  <a:tcPr/>
                </a:tc>
                <a:tc>
                  <a:txBody>
                    <a:bodyPr/>
                    <a:lstStyle/>
                    <a:p>
                      <a:r>
                        <a:rPr lang="en-US" dirty="0">
                          <a:solidFill>
                            <a:srgbClr val="FF0000"/>
                          </a:solidFill>
                        </a:rPr>
                        <a:t>109 (45%)</a:t>
                      </a:r>
                    </a:p>
                  </a:txBody>
                  <a:tcPr/>
                </a:tc>
                <a:extLst>
                  <a:ext uri="{0D108BD9-81ED-4DB2-BD59-A6C34878D82A}">
                    <a16:rowId xmlns:a16="http://schemas.microsoft.com/office/drawing/2014/main" val="1622330800"/>
                  </a:ext>
                </a:extLst>
              </a:tr>
              <a:tr h="366889">
                <a:tc>
                  <a:txBody>
                    <a:bodyPr/>
                    <a:lstStyle/>
                    <a:p>
                      <a:r>
                        <a:rPr lang="en-US" dirty="0"/>
                        <a:t>Reasons for ineligibility</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262207224"/>
                  </a:ext>
                </a:extLst>
              </a:tr>
              <a:tr h="366889">
                <a:tc>
                  <a:txBody>
                    <a:bodyPr/>
                    <a:lstStyle/>
                    <a:p>
                      <a:pPr marL="285750" indent="-285750">
                        <a:buFont typeface="Arial" panose="020B0604020202020204" pitchFamily="34" charset="0"/>
                        <a:buChar char="•"/>
                      </a:pPr>
                      <a:r>
                        <a:rPr lang="en-US" dirty="0">
                          <a:solidFill>
                            <a:srgbClr val="FF0000"/>
                          </a:solidFill>
                        </a:rPr>
                        <a:t>Tuberculosis symptom</a:t>
                      </a:r>
                    </a:p>
                  </a:txBody>
                  <a:tcPr/>
                </a:tc>
                <a:tc>
                  <a:txBody>
                    <a:bodyPr/>
                    <a:lstStyle/>
                    <a:p>
                      <a:r>
                        <a:rPr lang="en-US" dirty="0">
                          <a:solidFill>
                            <a:srgbClr val="FF0000"/>
                          </a:solidFill>
                        </a:rPr>
                        <a:t>109 (73%)</a:t>
                      </a:r>
                    </a:p>
                  </a:txBody>
                  <a:tcPr/>
                </a:tc>
                <a:tc>
                  <a:txBody>
                    <a:bodyPr/>
                    <a:lstStyle/>
                    <a:p>
                      <a:r>
                        <a:rPr lang="en-US" dirty="0">
                          <a:solidFill>
                            <a:srgbClr val="FF0000"/>
                          </a:solidFill>
                        </a:rPr>
                        <a:t>93 (85%)</a:t>
                      </a:r>
                    </a:p>
                  </a:txBody>
                  <a:tcPr/>
                </a:tc>
                <a:extLst>
                  <a:ext uri="{0D108BD9-81ED-4DB2-BD59-A6C34878D82A}">
                    <a16:rowId xmlns:a16="http://schemas.microsoft.com/office/drawing/2014/main" val="2095155448"/>
                  </a:ext>
                </a:extLst>
              </a:tr>
              <a:tr h="366889">
                <a:tc>
                  <a:txBody>
                    <a:bodyPr/>
                    <a:lstStyle/>
                    <a:p>
                      <a:pPr marL="285750" indent="-285750">
                        <a:buFont typeface="Arial" panose="020B0604020202020204" pitchFamily="34" charset="0"/>
                        <a:buChar char="•"/>
                      </a:pPr>
                      <a:r>
                        <a:rPr lang="en-US" dirty="0"/>
                        <a:t>Persistent headache</a:t>
                      </a:r>
                    </a:p>
                  </a:txBody>
                  <a:tcPr/>
                </a:tc>
                <a:tc>
                  <a:txBody>
                    <a:bodyPr/>
                    <a:lstStyle/>
                    <a:p>
                      <a:r>
                        <a:rPr lang="en-US" dirty="0"/>
                        <a:t>17 (11%)</a:t>
                      </a:r>
                    </a:p>
                  </a:txBody>
                  <a:tcPr/>
                </a:tc>
                <a:tc>
                  <a:txBody>
                    <a:bodyPr/>
                    <a:lstStyle/>
                    <a:p>
                      <a:r>
                        <a:rPr lang="en-US" dirty="0"/>
                        <a:t>31 (28%)</a:t>
                      </a:r>
                    </a:p>
                  </a:txBody>
                  <a:tcPr/>
                </a:tc>
                <a:extLst>
                  <a:ext uri="{0D108BD9-81ED-4DB2-BD59-A6C34878D82A}">
                    <a16:rowId xmlns:a16="http://schemas.microsoft.com/office/drawing/2014/main" val="1005543209"/>
                  </a:ext>
                </a:extLst>
              </a:tr>
              <a:tr h="366889">
                <a:tc>
                  <a:txBody>
                    <a:bodyPr/>
                    <a:lstStyle/>
                    <a:p>
                      <a:pPr marL="285750" indent="-285750">
                        <a:buFont typeface="Arial" panose="020B0604020202020204" pitchFamily="34" charset="0"/>
                        <a:buChar char="•"/>
                      </a:pPr>
                      <a:r>
                        <a:rPr lang="en-US" dirty="0"/>
                        <a:t>Previously defaulted ART</a:t>
                      </a:r>
                    </a:p>
                  </a:txBody>
                  <a:tcPr/>
                </a:tc>
                <a:tc>
                  <a:txBody>
                    <a:bodyPr/>
                    <a:lstStyle/>
                    <a:p>
                      <a:r>
                        <a:rPr lang="en-US" dirty="0"/>
                        <a:t>14 (9%)</a:t>
                      </a:r>
                    </a:p>
                  </a:txBody>
                  <a:tcPr/>
                </a:tc>
                <a:tc>
                  <a:txBody>
                    <a:bodyPr/>
                    <a:lstStyle/>
                    <a:p>
                      <a:r>
                        <a:rPr lang="en-US" dirty="0"/>
                        <a:t>18 (17%)</a:t>
                      </a:r>
                    </a:p>
                  </a:txBody>
                  <a:tcPr/>
                </a:tc>
                <a:extLst>
                  <a:ext uri="{0D108BD9-81ED-4DB2-BD59-A6C34878D82A}">
                    <a16:rowId xmlns:a16="http://schemas.microsoft.com/office/drawing/2014/main" val="3386019128"/>
                  </a:ext>
                </a:extLst>
              </a:tr>
              <a:tr h="366889">
                <a:tc>
                  <a:txBody>
                    <a:bodyPr/>
                    <a:lstStyle/>
                    <a:p>
                      <a:pPr marL="285750" indent="-285750">
                        <a:buFont typeface="Arial" panose="020B0604020202020204" pitchFamily="34" charset="0"/>
                        <a:buChar char="•"/>
                      </a:pPr>
                      <a:r>
                        <a:rPr lang="en-US" dirty="0">
                          <a:solidFill>
                            <a:srgbClr val="FF0000"/>
                          </a:solidFill>
                        </a:rPr>
                        <a:t>Not ready</a:t>
                      </a:r>
                    </a:p>
                  </a:txBody>
                  <a:tcPr/>
                </a:tc>
                <a:tc>
                  <a:txBody>
                    <a:bodyPr/>
                    <a:lstStyle/>
                    <a:p>
                      <a:r>
                        <a:rPr lang="en-US" dirty="0">
                          <a:solidFill>
                            <a:srgbClr val="FF0000"/>
                          </a:solidFill>
                        </a:rPr>
                        <a:t>6 (4%)</a:t>
                      </a:r>
                    </a:p>
                  </a:txBody>
                  <a:tcPr/>
                </a:tc>
                <a:tc>
                  <a:txBody>
                    <a:bodyPr/>
                    <a:lstStyle/>
                    <a:p>
                      <a:r>
                        <a:rPr lang="en-US" dirty="0">
                          <a:solidFill>
                            <a:srgbClr val="FF0000"/>
                          </a:solidFill>
                        </a:rPr>
                        <a:t>3 (3%)</a:t>
                      </a:r>
                    </a:p>
                  </a:txBody>
                  <a:tcPr/>
                </a:tc>
                <a:extLst>
                  <a:ext uri="{0D108BD9-81ED-4DB2-BD59-A6C34878D82A}">
                    <a16:rowId xmlns:a16="http://schemas.microsoft.com/office/drawing/2014/main" val="970763564"/>
                  </a:ext>
                </a:extLst>
              </a:tr>
              <a:tr h="366889">
                <a:tc>
                  <a:txBody>
                    <a:bodyPr/>
                    <a:lstStyle/>
                    <a:p>
                      <a:pPr marL="285750" indent="-285750">
                        <a:buFont typeface="Arial" panose="020B0604020202020204" pitchFamily="34" charset="0"/>
                        <a:buChar char="•"/>
                      </a:pPr>
                      <a:r>
                        <a:rPr lang="en-US" dirty="0"/>
                        <a:t>Substance abuse issues</a:t>
                      </a:r>
                    </a:p>
                  </a:txBody>
                  <a:tcPr/>
                </a:tc>
                <a:tc>
                  <a:txBody>
                    <a:bodyPr/>
                    <a:lstStyle/>
                    <a:p>
                      <a:r>
                        <a:rPr lang="en-US" dirty="0"/>
                        <a:t>6 (4%)</a:t>
                      </a:r>
                    </a:p>
                  </a:txBody>
                  <a:tcPr/>
                </a:tc>
                <a:tc>
                  <a:txBody>
                    <a:bodyPr/>
                    <a:lstStyle/>
                    <a:p>
                      <a:r>
                        <a:rPr lang="en-US" dirty="0"/>
                        <a:t>12 (11%)</a:t>
                      </a:r>
                    </a:p>
                  </a:txBody>
                  <a:tcPr/>
                </a:tc>
                <a:extLst>
                  <a:ext uri="{0D108BD9-81ED-4DB2-BD59-A6C34878D82A}">
                    <a16:rowId xmlns:a16="http://schemas.microsoft.com/office/drawing/2014/main" val="1180545273"/>
                  </a:ext>
                </a:extLst>
              </a:tr>
              <a:tr h="366889">
                <a:tc>
                  <a:txBody>
                    <a:bodyPr/>
                    <a:lstStyle/>
                    <a:p>
                      <a:pPr marL="285750" indent="-285750">
                        <a:buFont typeface="Arial" panose="020B0604020202020204" pitchFamily="34" charset="0"/>
                        <a:buChar char="•"/>
                      </a:pPr>
                      <a:r>
                        <a:rPr lang="en-US" dirty="0"/>
                        <a:t>Concerning clinical condition</a:t>
                      </a:r>
                    </a:p>
                  </a:txBody>
                  <a:tcPr/>
                </a:tc>
                <a:tc>
                  <a:txBody>
                    <a:bodyPr/>
                    <a:lstStyle/>
                    <a:p>
                      <a:r>
                        <a:rPr lang="en-US" dirty="0"/>
                        <a:t>6 (4%)</a:t>
                      </a:r>
                    </a:p>
                  </a:txBody>
                  <a:tcPr/>
                </a:tc>
                <a:tc>
                  <a:txBody>
                    <a:bodyPr/>
                    <a:lstStyle/>
                    <a:p>
                      <a:r>
                        <a:rPr lang="en-US" dirty="0"/>
                        <a:t>7 (6%)</a:t>
                      </a:r>
                    </a:p>
                  </a:txBody>
                  <a:tcPr/>
                </a:tc>
                <a:extLst>
                  <a:ext uri="{0D108BD9-81ED-4DB2-BD59-A6C34878D82A}">
                    <a16:rowId xmlns:a16="http://schemas.microsoft.com/office/drawing/2014/main" val="777858436"/>
                  </a:ext>
                </a:extLst>
              </a:tr>
            </a:tbl>
          </a:graphicData>
        </a:graphic>
      </p:graphicFrame>
      <p:sp>
        <p:nvSpPr>
          <p:cNvPr id="5" name="TextBox 4">
            <a:extLst>
              <a:ext uri="{FF2B5EF4-FFF2-40B4-BE49-F238E27FC236}">
                <a16:creationId xmlns:a16="http://schemas.microsoft.com/office/drawing/2014/main" id="{588E773E-79CD-0746-B818-0BBBD9134E3B}"/>
              </a:ext>
            </a:extLst>
          </p:cNvPr>
          <p:cNvSpPr txBox="1"/>
          <p:nvPr/>
        </p:nvSpPr>
        <p:spPr>
          <a:xfrm>
            <a:off x="7874000" y="6082814"/>
            <a:ext cx="3645349" cy="861774"/>
          </a:xfrm>
          <a:prstGeom prst="rect">
            <a:avLst/>
          </a:prstGeom>
          <a:noFill/>
        </p:spPr>
        <p:txBody>
          <a:bodyPr wrap="square" rtlCol="0">
            <a:spAutoFit/>
          </a:bodyPr>
          <a:lstStyle/>
          <a:p>
            <a:r>
              <a:rPr lang="en-US" sz="1600" dirty="0"/>
              <a:t>96% of patients indicated they would want to start ART on the day if they could</a:t>
            </a:r>
          </a:p>
          <a:p>
            <a:endParaRPr lang="en-US" dirty="0"/>
          </a:p>
        </p:txBody>
      </p:sp>
      <p:sp>
        <p:nvSpPr>
          <p:cNvPr id="6" name="TextBox 5">
            <a:extLst>
              <a:ext uri="{FF2B5EF4-FFF2-40B4-BE49-F238E27FC236}">
                <a16:creationId xmlns:a16="http://schemas.microsoft.com/office/drawing/2014/main" id="{D3340BBF-5B77-544B-A3B7-745A366B0B43}"/>
              </a:ext>
            </a:extLst>
          </p:cNvPr>
          <p:cNvSpPr txBox="1"/>
          <p:nvPr/>
        </p:nvSpPr>
        <p:spPr>
          <a:xfrm>
            <a:off x="750480" y="1300164"/>
            <a:ext cx="1101818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RCT in South Africa and Kenya - adults presenting for HIV care, including HIV testing</a:t>
            </a:r>
          </a:p>
          <a:p>
            <a:pPr marL="285750" indent="-285750">
              <a:buFont typeface="Arial" panose="020B0604020202020204" pitchFamily="34" charset="0"/>
              <a:buChar char="•"/>
            </a:pPr>
            <a:r>
              <a:rPr lang="en-US" sz="2400" dirty="0"/>
              <a:t>Symptom report, medical history, exam, readiness assessment for SDART eligibility </a:t>
            </a:r>
          </a:p>
        </p:txBody>
      </p:sp>
      <p:sp>
        <p:nvSpPr>
          <p:cNvPr id="3" name="TextBox 2">
            <a:extLst>
              <a:ext uri="{FF2B5EF4-FFF2-40B4-BE49-F238E27FC236}">
                <a16:creationId xmlns:a16="http://schemas.microsoft.com/office/drawing/2014/main" id="{0EE3C12B-F19F-224D-A0D2-8AB99C7FFF11}"/>
              </a:ext>
            </a:extLst>
          </p:cNvPr>
          <p:cNvSpPr txBox="1"/>
          <p:nvPr/>
        </p:nvSpPr>
        <p:spPr>
          <a:xfrm>
            <a:off x="972767" y="6306905"/>
            <a:ext cx="3171216" cy="400110"/>
          </a:xfrm>
          <a:prstGeom prst="rect">
            <a:avLst/>
          </a:prstGeom>
          <a:noFill/>
        </p:spPr>
        <p:txBody>
          <a:bodyPr wrap="square" rtlCol="0">
            <a:spAutoFit/>
          </a:bodyPr>
          <a:lstStyle/>
          <a:p>
            <a:r>
              <a:rPr lang="en-US" sz="2000" dirty="0"/>
              <a:t>Rosen S et al, in press</a:t>
            </a:r>
          </a:p>
        </p:txBody>
      </p:sp>
    </p:spTree>
    <p:extLst>
      <p:ext uri="{BB962C8B-B14F-4D97-AF65-F5344CB8AC3E}">
        <p14:creationId xmlns:p14="http://schemas.microsoft.com/office/powerpoint/2010/main" val="4279201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3F7F-0C88-B74C-B9D0-CF4A20D987A6}"/>
              </a:ext>
            </a:extLst>
          </p:cNvPr>
          <p:cNvSpPr>
            <a:spLocks noGrp="1"/>
          </p:cNvSpPr>
          <p:nvPr>
            <p:ph type="title"/>
          </p:nvPr>
        </p:nvSpPr>
        <p:spPr/>
        <p:txBody>
          <a:bodyPr/>
          <a:lstStyle/>
          <a:p>
            <a:r>
              <a:rPr lang="en-US" dirty="0"/>
              <a:t>SLATE II – RCT in South Africa</a:t>
            </a:r>
          </a:p>
        </p:txBody>
      </p:sp>
      <p:graphicFrame>
        <p:nvGraphicFramePr>
          <p:cNvPr id="4" name="Content Placeholder 3">
            <a:extLst>
              <a:ext uri="{FF2B5EF4-FFF2-40B4-BE49-F238E27FC236}">
                <a16:creationId xmlns:a16="http://schemas.microsoft.com/office/drawing/2014/main" id="{6F106ECC-4450-BD4B-86D4-F4C54A807D77}"/>
              </a:ext>
            </a:extLst>
          </p:cNvPr>
          <p:cNvGraphicFramePr>
            <a:graphicFrameLocks noGrp="1"/>
          </p:cNvGraphicFramePr>
          <p:nvPr>
            <p:ph idx="1"/>
            <p:extLst>
              <p:ext uri="{D42A27DB-BD31-4B8C-83A1-F6EECF244321}">
                <p14:modId xmlns:p14="http://schemas.microsoft.com/office/powerpoint/2010/main" val="440818554"/>
              </p:ext>
            </p:extLst>
          </p:nvPr>
        </p:nvGraphicFramePr>
        <p:xfrm>
          <a:off x="750480" y="3071810"/>
          <a:ext cx="10222320" cy="2489083"/>
        </p:xfrm>
        <a:graphic>
          <a:graphicData uri="http://schemas.openxmlformats.org/drawingml/2006/table">
            <a:tbl>
              <a:tblPr firstRow="1" bandRow="1">
                <a:tableStyleId>{5C22544A-7EE6-4342-B048-85BDC9FD1C3A}</a:tableStyleId>
              </a:tblPr>
              <a:tblGrid>
                <a:gridCol w="4092983">
                  <a:extLst>
                    <a:ext uri="{9D8B030D-6E8A-4147-A177-3AD203B41FA5}">
                      <a16:colId xmlns:a16="http://schemas.microsoft.com/office/drawing/2014/main" val="3348354556"/>
                    </a:ext>
                  </a:extLst>
                </a:gridCol>
                <a:gridCol w="3043237">
                  <a:extLst>
                    <a:ext uri="{9D8B030D-6E8A-4147-A177-3AD203B41FA5}">
                      <a16:colId xmlns:a16="http://schemas.microsoft.com/office/drawing/2014/main" val="3269566392"/>
                    </a:ext>
                  </a:extLst>
                </a:gridCol>
                <a:gridCol w="3086100">
                  <a:extLst>
                    <a:ext uri="{9D8B030D-6E8A-4147-A177-3AD203B41FA5}">
                      <a16:colId xmlns:a16="http://schemas.microsoft.com/office/drawing/2014/main" val="1277728982"/>
                    </a:ext>
                  </a:extLst>
                </a:gridCol>
              </a:tblGrid>
              <a:tr h="394193">
                <a:tc>
                  <a:txBody>
                    <a:bodyPr/>
                    <a:lstStyle/>
                    <a:p>
                      <a:r>
                        <a:rPr lang="en-US" sz="2000" dirty="0"/>
                        <a:t> </a:t>
                      </a:r>
                    </a:p>
                  </a:txBody>
                  <a:tcPr/>
                </a:tc>
                <a:tc>
                  <a:txBody>
                    <a:bodyPr/>
                    <a:lstStyle/>
                    <a:p>
                      <a:r>
                        <a:rPr lang="en-US" sz="2000" dirty="0"/>
                        <a:t>Standard Group (n=297)</a:t>
                      </a:r>
                    </a:p>
                  </a:txBody>
                  <a:tcPr/>
                </a:tc>
                <a:tc>
                  <a:txBody>
                    <a:bodyPr/>
                    <a:lstStyle/>
                    <a:p>
                      <a:r>
                        <a:rPr lang="en-US" sz="2000" dirty="0"/>
                        <a:t>Intervention Group (n=296)</a:t>
                      </a:r>
                    </a:p>
                  </a:txBody>
                  <a:tcPr/>
                </a:tc>
                <a:extLst>
                  <a:ext uri="{0D108BD9-81ED-4DB2-BD59-A6C34878D82A}">
                    <a16:rowId xmlns:a16="http://schemas.microsoft.com/office/drawing/2014/main" val="276874589"/>
                  </a:ext>
                </a:extLst>
              </a:tr>
              <a:tr h="394193">
                <a:tc>
                  <a:txBody>
                    <a:bodyPr/>
                    <a:lstStyle/>
                    <a:p>
                      <a:r>
                        <a:rPr lang="en-US" sz="2000" dirty="0"/>
                        <a:t>Initiated Same-Day ART</a:t>
                      </a:r>
                    </a:p>
                  </a:txBody>
                  <a:tcPr/>
                </a:tc>
                <a:tc>
                  <a:txBody>
                    <a:bodyPr/>
                    <a:lstStyle/>
                    <a:p>
                      <a:r>
                        <a:rPr lang="en-US" sz="2000" dirty="0"/>
                        <a:t>105 (35%)</a:t>
                      </a:r>
                    </a:p>
                  </a:txBody>
                  <a:tcPr/>
                </a:tc>
                <a:tc>
                  <a:txBody>
                    <a:bodyPr/>
                    <a:lstStyle/>
                    <a:p>
                      <a:r>
                        <a:rPr lang="en-US" sz="2000" dirty="0"/>
                        <a:t>257 (87%)</a:t>
                      </a:r>
                    </a:p>
                  </a:txBody>
                  <a:tcPr/>
                </a:tc>
                <a:extLst>
                  <a:ext uri="{0D108BD9-81ED-4DB2-BD59-A6C34878D82A}">
                    <a16:rowId xmlns:a16="http://schemas.microsoft.com/office/drawing/2014/main" val="2538046911"/>
                  </a:ext>
                </a:extLst>
              </a:tr>
              <a:tr h="394193">
                <a:tc>
                  <a:txBody>
                    <a:bodyPr/>
                    <a:lstStyle/>
                    <a:p>
                      <a:r>
                        <a:rPr lang="en-US" sz="2000" dirty="0"/>
                        <a:t>Initiated ART by Day 28</a:t>
                      </a:r>
                    </a:p>
                  </a:txBody>
                  <a:tcPr/>
                </a:tc>
                <a:tc>
                  <a:txBody>
                    <a:bodyPr/>
                    <a:lstStyle/>
                    <a:p>
                      <a:r>
                        <a:rPr lang="en-US" sz="2000" dirty="0"/>
                        <a:t>189 (64%)</a:t>
                      </a:r>
                    </a:p>
                  </a:txBody>
                  <a:tcPr/>
                </a:tc>
                <a:tc>
                  <a:txBody>
                    <a:bodyPr/>
                    <a:lstStyle/>
                    <a:p>
                      <a:r>
                        <a:rPr lang="en-US" sz="2000" dirty="0"/>
                        <a:t>271 (92%)</a:t>
                      </a:r>
                    </a:p>
                  </a:txBody>
                  <a:tcPr/>
                </a:tc>
                <a:extLst>
                  <a:ext uri="{0D108BD9-81ED-4DB2-BD59-A6C34878D82A}">
                    <a16:rowId xmlns:a16="http://schemas.microsoft.com/office/drawing/2014/main" val="1042281756"/>
                  </a:ext>
                </a:extLst>
              </a:tr>
              <a:tr h="689838">
                <a:tc>
                  <a:txBody>
                    <a:bodyPr/>
                    <a:lstStyle/>
                    <a:p>
                      <a:r>
                        <a:rPr lang="en-US" sz="2000" dirty="0"/>
                        <a:t>After ART initiated, TB confirmed by positive </a:t>
                      </a:r>
                      <a:r>
                        <a:rPr lang="en-US" sz="2000" dirty="0" err="1"/>
                        <a:t>Xpert</a:t>
                      </a:r>
                      <a:r>
                        <a:rPr lang="en-US" sz="2000" dirty="0"/>
                        <a:t> MTB/RIF</a:t>
                      </a:r>
                    </a:p>
                  </a:txBody>
                  <a:tcPr/>
                </a:tc>
                <a:tc>
                  <a:txBody>
                    <a:bodyPr/>
                    <a:lstStyle/>
                    <a:p>
                      <a:r>
                        <a:rPr lang="en-US" sz="2000" dirty="0"/>
                        <a:t>9 (3%)</a:t>
                      </a:r>
                    </a:p>
                  </a:txBody>
                  <a:tcPr/>
                </a:tc>
                <a:tc>
                  <a:txBody>
                    <a:bodyPr/>
                    <a:lstStyle/>
                    <a:p>
                      <a:r>
                        <a:rPr lang="en-US" sz="2000" dirty="0"/>
                        <a:t>6 (2%)</a:t>
                      </a:r>
                    </a:p>
                  </a:txBody>
                  <a:tcPr/>
                </a:tc>
                <a:extLst>
                  <a:ext uri="{0D108BD9-81ED-4DB2-BD59-A6C34878D82A}">
                    <a16:rowId xmlns:a16="http://schemas.microsoft.com/office/drawing/2014/main" val="4027071180"/>
                  </a:ext>
                </a:extLst>
              </a:tr>
              <a:tr h="599323">
                <a:tc>
                  <a:txBody>
                    <a:bodyPr/>
                    <a:lstStyle/>
                    <a:p>
                      <a:r>
                        <a:rPr lang="en-US" sz="2000" dirty="0"/>
                        <a:t>Serious adverse events reported</a:t>
                      </a:r>
                    </a:p>
                  </a:txBody>
                  <a:tcPr/>
                </a:tc>
                <a:tc>
                  <a:txBody>
                    <a:bodyPr/>
                    <a:lstStyle/>
                    <a:p>
                      <a:r>
                        <a:rPr lang="en-US" sz="2000" dirty="0"/>
                        <a:t>None</a:t>
                      </a:r>
                    </a:p>
                  </a:txBody>
                  <a:tcPr/>
                </a:tc>
                <a:tc>
                  <a:txBody>
                    <a:bodyPr/>
                    <a:lstStyle/>
                    <a:p>
                      <a:r>
                        <a:rPr lang="en-US" sz="2000" dirty="0"/>
                        <a:t>None</a:t>
                      </a:r>
                    </a:p>
                  </a:txBody>
                  <a:tcPr/>
                </a:tc>
                <a:extLst>
                  <a:ext uri="{0D108BD9-81ED-4DB2-BD59-A6C34878D82A}">
                    <a16:rowId xmlns:a16="http://schemas.microsoft.com/office/drawing/2014/main" val="3953295154"/>
                  </a:ext>
                </a:extLst>
              </a:tr>
            </a:tbl>
          </a:graphicData>
        </a:graphic>
      </p:graphicFrame>
      <p:sp>
        <p:nvSpPr>
          <p:cNvPr id="5" name="TextBox 4">
            <a:extLst>
              <a:ext uri="{FF2B5EF4-FFF2-40B4-BE49-F238E27FC236}">
                <a16:creationId xmlns:a16="http://schemas.microsoft.com/office/drawing/2014/main" id="{3E5339A9-B885-8F45-BB4C-DD019151B1D7}"/>
              </a:ext>
            </a:extLst>
          </p:cNvPr>
          <p:cNvSpPr txBox="1"/>
          <p:nvPr/>
        </p:nvSpPr>
        <p:spPr>
          <a:xfrm>
            <a:off x="557213" y="1417642"/>
            <a:ext cx="11115675" cy="2323713"/>
          </a:xfrm>
          <a:prstGeom prst="rect">
            <a:avLst/>
          </a:prstGeom>
          <a:noFill/>
        </p:spPr>
        <p:txBody>
          <a:bodyPr wrap="square" rtlCol="0">
            <a:spAutoFit/>
          </a:bodyPr>
          <a:lstStyle/>
          <a:p>
            <a:pPr marL="342900" indent="-342900">
              <a:buFont typeface="Arial" panose="020B0604020202020204" pitchFamily="34" charset="0"/>
              <a:buChar char="•"/>
            </a:pPr>
            <a:r>
              <a:rPr lang="en-US" sz="2400" dirty="0"/>
              <a:t>Similar to SLATE I, but nurses distinguished mild vs. severe TB symptoms</a:t>
            </a:r>
          </a:p>
          <a:p>
            <a:pPr marL="800100" lvl="1" indent="-342900">
              <a:buFont typeface="Arial" panose="020B0604020202020204" pitchFamily="34" charset="0"/>
              <a:buChar char="•"/>
            </a:pPr>
            <a:r>
              <a:rPr lang="en-US" sz="2400" dirty="0"/>
              <a:t>Mild symptoms – Sputum for </a:t>
            </a:r>
            <a:r>
              <a:rPr lang="en-US" sz="2400" dirty="0" err="1"/>
              <a:t>Xpert</a:t>
            </a:r>
            <a:r>
              <a:rPr lang="en-US" sz="2400" dirty="0"/>
              <a:t>, start ART</a:t>
            </a:r>
          </a:p>
          <a:p>
            <a:pPr marL="800100" lvl="1" indent="-342900">
              <a:buFont typeface="Arial" panose="020B0604020202020204" pitchFamily="34" charset="0"/>
              <a:buChar char="•"/>
            </a:pPr>
            <a:r>
              <a:rPr lang="en-US" sz="2400" dirty="0"/>
              <a:t>Severe symptoms – Delay ART for TB investigation</a:t>
            </a:r>
          </a:p>
          <a:p>
            <a:pPr marL="342900" indent="-342900">
              <a:buFont typeface="Arial" panose="020B0604020202020204" pitchFamily="34" charset="0"/>
              <a:buChar char="•"/>
            </a:pPr>
            <a:r>
              <a:rPr lang="en-US" sz="2400" dirty="0"/>
              <a:t>75% of intervention group reported TB symptom; 13% delay for investigation</a:t>
            </a:r>
          </a:p>
          <a:p>
            <a:pPr lvl="1"/>
            <a:endParaRPr lang="en-US" sz="3100" dirty="0"/>
          </a:p>
          <a:p>
            <a:endParaRPr lang="en-US" dirty="0"/>
          </a:p>
        </p:txBody>
      </p:sp>
      <p:sp>
        <p:nvSpPr>
          <p:cNvPr id="6" name="TextBox 5">
            <a:extLst>
              <a:ext uri="{FF2B5EF4-FFF2-40B4-BE49-F238E27FC236}">
                <a16:creationId xmlns:a16="http://schemas.microsoft.com/office/drawing/2014/main" id="{544D257E-2D19-4F49-9B9F-9697F05A8FB3}"/>
              </a:ext>
            </a:extLst>
          </p:cNvPr>
          <p:cNvSpPr txBox="1"/>
          <p:nvPr/>
        </p:nvSpPr>
        <p:spPr>
          <a:xfrm>
            <a:off x="1100138" y="5686425"/>
            <a:ext cx="5899436" cy="369332"/>
          </a:xfrm>
          <a:prstGeom prst="rect">
            <a:avLst/>
          </a:prstGeom>
          <a:noFill/>
        </p:spPr>
        <p:txBody>
          <a:bodyPr wrap="none" rtlCol="0">
            <a:spAutoFit/>
          </a:bodyPr>
          <a:lstStyle/>
          <a:p>
            <a:r>
              <a:rPr lang="en-US" b="1" i="1" dirty="0"/>
              <a:t>98.5% said they would like to start same-day ART if possible</a:t>
            </a:r>
          </a:p>
        </p:txBody>
      </p:sp>
      <p:sp>
        <p:nvSpPr>
          <p:cNvPr id="3" name="TextBox 2">
            <a:extLst>
              <a:ext uri="{FF2B5EF4-FFF2-40B4-BE49-F238E27FC236}">
                <a16:creationId xmlns:a16="http://schemas.microsoft.com/office/drawing/2014/main" id="{018F9E21-7E2C-D741-B662-CF169E9960C1}"/>
              </a:ext>
            </a:extLst>
          </p:cNvPr>
          <p:cNvSpPr txBox="1"/>
          <p:nvPr/>
        </p:nvSpPr>
        <p:spPr>
          <a:xfrm>
            <a:off x="233464" y="6216964"/>
            <a:ext cx="3774331" cy="400110"/>
          </a:xfrm>
          <a:prstGeom prst="rect">
            <a:avLst/>
          </a:prstGeom>
          <a:noFill/>
        </p:spPr>
        <p:txBody>
          <a:bodyPr wrap="square" rtlCol="0">
            <a:spAutoFit/>
          </a:bodyPr>
          <a:lstStyle/>
          <a:p>
            <a:r>
              <a:rPr lang="en-US" sz="2000" dirty="0"/>
              <a:t>Rosen S et al unpublished data</a:t>
            </a:r>
          </a:p>
        </p:txBody>
      </p:sp>
    </p:spTree>
    <p:extLst>
      <p:ext uri="{BB962C8B-B14F-4D97-AF65-F5344CB8AC3E}">
        <p14:creationId xmlns:p14="http://schemas.microsoft.com/office/powerpoint/2010/main" val="3944601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99E5-77CF-D94E-BC48-5F0DD2FE0D47}"/>
              </a:ext>
            </a:extLst>
          </p:cNvPr>
          <p:cNvSpPr>
            <a:spLocks noGrp="1"/>
          </p:cNvSpPr>
          <p:nvPr>
            <p:ph type="title"/>
          </p:nvPr>
        </p:nvSpPr>
        <p:spPr/>
        <p:txBody>
          <a:bodyPr/>
          <a:lstStyle/>
          <a:p>
            <a:r>
              <a:rPr lang="en-US" dirty="0"/>
              <a:t>What about High-Income Countries?</a:t>
            </a:r>
          </a:p>
        </p:txBody>
      </p:sp>
      <p:sp>
        <p:nvSpPr>
          <p:cNvPr id="3" name="Content Placeholder 2">
            <a:extLst>
              <a:ext uri="{FF2B5EF4-FFF2-40B4-BE49-F238E27FC236}">
                <a16:creationId xmlns:a16="http://schemas.microsoft.com/office/drawing/2014/main" id="{54EE31F0-7EAF-2F4D-8A75-CCC0EBB0769B}"/>
              </a:ext>
            </a:extLst>
          </p:cNvPr>
          <p:cNvSpPr>
            <a:spLocks noGrp="1"/>
          </p:cNvSpPr>
          <p:nvPr>
            <p:ph idx="1"/>
          </p:nvPr>
        </p:nvSpPr>
        <p:spPr/>
        <p:txBody>
          <a:bodyPr/>
          <a:lstStyle/>
          <a:p>
            <a:r>
              <a:rPr lang="en-US" dirty="0"/>
              <a:t>Cohort Studies of Rapid ART Initiation</a:t>
            </a:r>
          </a:p>
          <a:p>
            <a:pPr lvl="1"/>
            <a:r>
              <a:rPr lang="en-US" dirty="0"/>
              <a:t>San Francisco General Hospital, RAPID Model</a:t>
            </a:r>
          </a:p>
          <a:p>
            <a:pPr marL="457200" lvl="1" indent="0">
              <a:buNone/>
            </a:pPr>
            <a:r>
              <a:rPr lang="en-US" dirty="0">
                <a:sym typeface="Wingdings" pitchFamily="2" charset="2"/>
              </a:rPr>
              <a:t>	</a:t>
            </a:r>
            <a:r>
              <a:rPr lang="en-US" dirty="0"/>
              <a:t>Faster time to suppression/higher rate of suppression</a:t>
            </a:r>
          </a:p>
          <a:p>
            <a:pPr lvl="1"/>
            <a:r>
              <a:rPr lang="en-US" dirty="0"/>
              <a:t>REACH, Atlanta </a:t>
            </a:r>
          </a:p>
          <a:p>
            <a:pPr marL="914400" lvl="2" indent="0">
              <a:buNone/>
            </a:pPr>
            <a:r>
              <a:rPr lang="en-US" dirty="0">
                <a:sym typeface="Wingdings" pitchFamily="2" charset="2"/>
              </a:rPr>
              <a:t> F</a:t>
            </a:r>
            <a:r>
              <a:rPr lang="en-US" dirty="0"/>
              <a:t>aster time to viral suppression</a:t>
            </a:r>
          </a:p>
          <a:p>
            <a:pPr lvl="1"/>
            <a:r>
              <a:rPr lang="en-US" dirty="0"/>
              <a:t>Crescent Care Start, New Orleans</a:t>
            </a:r>
          </a:p>
          <a:p>
            <a:pPr marL="457200" lvl="1" indent="0">
              <a:buNone/>
            </a:pPr>
            <a:r>
              <a:rPr lang="en-US" dirty="0"/>
              <a:t>	</a:t>
            </a:r>
            <a:r>
              <a:rPr lang="en-US" dirty="0">
                <a:sym typeface="Wingdings" pitchFamily="2" charset="2"/>
              </a:rPr>
              <a:t> Faster time to suppression/higher rate of suppression</a:t>
            </a:r>
            <a:endParaRPr lang="en-US" dirty="0"/>
          </a:p>
        </p:txBody>
      </p:sp>
      <p:sp>
        <p:nvSpPr>
          <p:cNvPr id="4" name="TextBox 3">
            <a:extLst>
              <a:ext uri="{FF2B5EF4-FFF2-40B4-BE49-F238E27FC236}">
                <a16:creationId xmlns:a16="http://schemas.microsoft.com/office/drawing/2014/main" id="{6C545143-3D1F-3B49-8B87-B148AC689475}"/>
              </a:ext>
            </a:extLst>
          </p:cNvPr>
          <p:cNvSpPr txBox="1"/>
          <p:nvPr/>
        </p:nvSpPr>
        <p:spPr>
          <a:xfrm>
            <a:off x="285749" y="5386388"/>
            <a:ext cx="11406898" cy="707886"/>
          </a:xfrm>
          <a:prstGeom prst="rect">
            <a:avLst/>
          </a:prstGeom>
          <a:noFill/>
        </p:spPr>
        <p:txBody>
          <a:bodyPr wrap="square" rtlCol="0">
            <a:spAutoFit/>
          </a:bodyPr>
          <a:lstStyle/>
          <a:p>
            <a:r>
              <a:rPr lang="en-US" sz="2000" dirty="0"/>
              <a:t>Pilcher CD et al, JAIDS 2017; Hughes A et al, IAS 2018; Coffey AIDS el al 2019; </a:t>
            </a:r>
            <a:r>
              <a:rPr lang="en-US" sz="2000" dirty="0" err="1"/>
              <a:t>Colasanti</a:t>
            </a:r>
            <a:r>
              <a:rPr lang="en-US" sz="2000" dirty="0"/>
              <a:t> J et al OFID 2018; Halperin J et al, OFID 2019 </a:t>
            </a:r>
          </a:p>
        </p:txBody>
      </p:sp>
    </p:spTree>
    <p:extLst>
      <p:ext uri="{BB962C8B-B14F-4D97-AF65-F5344CB8AC3E}">
        <p14:creationId xmlns:p14="http://schemas.microsoft.com/office/powerpoint/2010/main" val="4226877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3860-A7A5-7C44-A59C-B26D4D622996}"/>
              </a:ext>
            </a:extLst>
          </p:cNvPr>
          <p:cNvSpPr>
            <a:spLocks noGrp="1"/>
          </p:cNvSpPr>
          <p:nvPr>
            <p:ph type="title"/>
          </p:nvPr>
        </p:nvSpPr>
        <p:spPr/>
        <p:txBody>
          <a:bodyPr>
            <a:normAutofit/>
          </a:bodyPr>
          <a:lstStyle/>
          <a:p>
            <a:r>
              <a:rPr lang="en-US" dirty="0"/>
              <a:t>IAS-USA Guidelines, 2018</a:t>
            </a:r>
          </a:p>
        </p:txBody>
      </p:sp>
      <p:sp>
        <p:nvSpPr>
          <p:cNvPr id="3" name="Content Placeholder 2">
            <a:extLst>
              <a:ext uri="{FF2B5EF4-FFF2-40B4-BE49-F238E27FC236}">
                <a16:creationId xmlns:a16="http://schemas.microsoft.com/office/drawing/2014/main" id="{740B684F-10B1-3A45-8549-7086F08D98F9}"/>
              </a:ext>
            </a:extLst>
          </p:cNvPr>
          <p:cNvSpPr>
            <a:spLocks noGrp="1"/>
          </p:cNvSpPr>
          <p:nvPr>
            <p:ph idx="1"/>
          </p:nvPr>
        </p:nvSpPr>
        <p:spPr/>
        <p:txBody>
          <a:bodyPr>
            <a:normAutofit fontScale="92500" lnSpcReduction="20000"/>
          </a:bodyPr>
          <a:lstStyle/>
          <a:p>
            <a:r>
              <a:rPr lang="en-US" dirty="0"/>
              <a:t>”ART should be initiated as soon as possible after diagnosis … unless patient is not ready.”</a:t>
            </a:r>
          </a:p>
          <a:p>
            <a:r>
              <a:rPr lang="en-US" dirty="0"/>
              <a:t>“Structural barriers that delay receipt of ART should be removed to allow newly diagnosed patients to receive ART at the first clinic visit….”</a:t>
            </a:r>
          </a:p>
          <a:p>
            <a:r>
              <a:rPr lang="en-US" dirty="0"/>
              <a:t>Treatment may be started </a:t>
            </a:r>
            <a:r>
              <a:rPr lang="en-US"/>
              <a:t>before test </a:t>
            </a:r>
            <a:r>
              <a:rPr lang="en-US" dirty="0"/>
              <a:t>results are available (HIV-1 RNA, CD4 count, resistance testing, chemistries, hepatitis serologies)</a:t>
            </a:r>
          </a:p>
          <a:p>
            <a:r>
              <a:rPr lang="en-US" dirty="0"/>
              <a:t>Recommended ART for Rapid Start: </a:t>
            </a:r>
          </a:p>
          <a:p>
            <a:pPr lvl="1"/>
            <a:r>
              <a:rPr lang="en-US" dirty="0" err="1"/>
              <a:t>Biktarvy</a:t>
            </a:r>
            <a:r>
              <a:rPr lang="en-US" dirty="0"/>
              <a:t> (</a:t>
            </a:r>
            <a:r>
              <a:rPr lang="en-US" dirty="0" err="1"/>
              <a:t>bictegravir</a:t>
            </a:r>
            <a:r>
              <a:rPr lang="en-US" dirty="0"/>
              <a:t>/TAF/FTC)</a:t>
            </a:r>
          </a:p>
          <a:p>
            <a:pPr lvl="1"/>
            <a:r>
              <a:rPr lang="en-US" dirty="0"/>
              <a:t>Dolutegravir or boosted darunavir with TAF/TDF + FTC/3TC</a:t>
            </a:r>
          </a:p>
          <a:p>
            <a:endParaRPr lang="en-US" dirty="0"/>
          </a:p>
        </p:txBody>
      </p:sp>
      <p:sp>
        <p:nvSpPr>
          <p:cNvPr id="4" name="TextBox 3">
            <a:extLst>
              <a:ext uri="{FF2B5EF4-FFF2-40B4-BE49-F238E27FC236}">
                <a16:creationId xmlns:a16="http://schemas.microsoft.com/office/drawing/2014/main" id="{A9190242-DC1E-294A-BDC7-970463BA5441}"/>
              </a:ext>
            </a:extLst>
          </p:cNvPr>
          <p:cNvSpPr txBox="1"/>
          <p:nvPr/>
        </p:nvSpPr>
        <p:spPr>
          <a:xfrm>
            <a:off x="750480" y="6223819"/>
            <a:ext cx="3860849" cy="369332"/>
          </a:xfrm>
          <a:prstGeom prst="rect">
            <a:avLst/>
          </a:prstGeom>
          <a:noFill/>
        </p:spPr>
        <p:txBody>
          <a:bodyPr wrap="square" rtlCol="0">
            <a:spAutoFit/>
          </a:bodyPr>
          <a:lstStyle/>
          <a:p>
            <a:r>
              <a:rPr lang="en-US" dirty="0" err="1"/>
              <a:t>Saag</a:t>
            </a:r>
            <a:r>
              <a:rPr lang="en-US" dirty="0"/>
              <a:t> MS et al. JAMA 2018</a:t>
            </a:r>
          </a:p>
        </p:txBody>
      </p:sp>
    </p:spTree>
    <p:extLst>
      <p:ext uri="{BB962C8B-B14F-4D97-AF65-F5344CB8AC3E}">
        <p14:creationId xmlns:p14="http://schemas.microsoft.com/office/powerpoint/2010/main" val="4014636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CEE9-FC8A-D44C-A869-61904EB43EE2}"/>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A958424-9C30-3040-8EAF-4957DBE6E926}"/>
              </a:ext>
            </a:extLst>
          </p:cNvPr>
          <p:cNvSpPr>
            <a:spLocks noGrp="1"/>
          </p:cNvSpPr>
          <p:nvPr>
            <p:ph idx="1"/>
          </p:nvPr>
        </p:nvSpPr>
        <p:spPr/>
        <p:txBody>
          <a:bodyPr>
            <a:normAutofit/>
          </a:bodyPr>
          <a:lstStyle/>
          <a:p>
            <a:r>
              <a:rPr lang="en-US" dirty="0"/>
              <a:t>In LMIC, rapid ART has been shown to be safe and effective in adult patients, even for patients with TB symptoms</a:t>
            </a:r>
          </a:p>
          <a:p>
            <a:r>
              <a:rPr lang="en-US" dirty="0"/>
              <a:t>Further interventions will be necessary to improve retention in care after rapid ART initiation</a:t>
            </a:r>
          </a:p>
          <a:p>
            <a:r>
              <a:rPr lang="en-US" dirty="0"/>
              <a:t>Further study is necessary to determine optimal strategies for adolescents, children, and pregnant women</a:t>
            </a:r>
          </a:p>
          <a:p>
            <a:r>
              <a:rPr lang="en-US" dirty="0"/>
              <a:t>Further questions remain about optimal management of patients who present with serious symptoms </a:t>
            </a:r>
          </a:p>
          <a:p>
            <a:endParaRPr lang="en-US" dirty="0"/>
          </a:p>
          <a:p>
            <a:endParaRPr lang="en-US" dirty="0"/>
          </a:p>
          <a:p>
            <a:endParaRPr lang="en-US" dirty="0"/>
          </a:p>
        </p:txBody>
      </p:sp>
    </p:spTree>
    <p:extLst>
      <p:ext uri="{BB962C8B-B14F-4D97-AF65-F5344CB8AC3E}">
        <p14:creationId xmlns:p14="http://schemas.microsoft.com/office/powerpoint/2010/main" val="3413711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ART Rapid Start: When, Why, and for Whom?</a:t>
            </a:r>
          </a:p>
        </p:txBody>
      </p:sp>
      <p:sp>
        <p:nvSpPr>
          <p:cNvPr id="3" name="Subtitle 2"/>
          <p:cNvSpPr>
            <a:spLocks noGrp="1"/>
          </p:cNvSpPr>
          <p:nvPr>
            <p:ph type="subTitle" idx="1"/>
          </p:nvPr>
        </p:nvSpPr>
        <p:spPr>
          <a:xfrm>
            <a:off x="1828800" y="3886201"/>
            <a:ext cx="8651632" cy="1470026"/>
          </a:xfrm>
        </p:spPr>
        <p:txBody>
          <a:bodyPr>
            <a:normAutofit fontScale="55000" lnSpcReduction="20000"/>
          </a:bodyPr>
          <a:lstStyle/>
          <a:p>
            <a:r>
              <a:rPr lang="en-US" dirty="0"/>
              <a:t>Serena Koenig, MD, MPH</a:t>
            </a:r>
          </a:p>
          <a:p>
            <a:r>
              <a:rPr lang="en-US" dirty="0"/>
              <a:t>Brigham and Women’s Hospital</a:t>
            </a:r>
          </a:p>
          <a:p>
            <a:r>
              <a:rPr lang="en-US" dirty="0"/>
              <a:t>Harvard Medical School</a:t>
            </a:r>
          </a:p>
          <a:p>
            <a:r>
              <a:rPr lang="en-US" dirty="0"/>
              <a:t>Boston, MA USA</a:t>
            </a:r>
          </a:p>
          <a:p>
            <a:r>
              <a:rPr lang="en-US" dirty="0"/>
              <a:t>Les </a:t>
            </a:r>
            <a:r>
              <a:rPr lang="en-US" dirty="0" err="1"/>
              <a:t>Centres</a:t>
            </a:r>
            <a:r>
              <a:rPr lang="en-US" dirty="0"/>
              <a:t> GHESKIO</a:t>
            </a:r>
          </a:p>
          <a:p>
            <a:r>
              <a:rPr lang="en-US"/>
              <a:t>Port-au-Prince, Haiti</a:t>
            </a:r>
            <a:endParaRPr lang="en-US" dirty="0"/>
          </a:p>
          <a:p>
            <a:endParaRPr lang="en-US" dirty="0"/>
          </a:p>
        </p:txBody>
      </p:sp>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DFF8-78D0-EB40-B823-C3150368959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1F5371F1-D297-EE42-842D-958C60EA7C8F}"/>
              </a:ext>
            </a:extLst>
          </p:cNvPr>
          <p:cNvSpPr>
            <a:spLocks noGrp="1"/>
          </p:cNvSpPr>
          <p:nvPr>
            <p:ph idx="1"/>
          </p:nvPr>
        </p:nvSpPr>
        <p:spPr/>
        <p:txBody>
          <a:bodyPr/>
          <a:lstStyle/>
          <a:p>
            <a:pPr marL="0" indent="0">
              <a:buNone/>
            </a:pPr>
            <a:r>
              <a:rPr lang="en-US" dirty="0"/>
              <a:t>Special thanks for advice regarding this presentation:</a:t>
            </a:r>
          </a:p>
          <a:p>
            <a:r>
              <a:rPr lang="en-US" dirty="0"/>
              <a:t>Jean William Pape</a:t>
            </a:r>
          </a:p>
          <a:p>
            <a:r>
              <a:rPr lang="en-US" dirty="0"/>
              <a:t>Sydney Rosen</a:t>
            </a:r>
          </a:p>
          <a:p>
            <a:r>
              <a:rPr lang="en-US" dirty="0"/>
              <a:t>Sean Collins</a:t>
            </a:r>
          </a:p>
          <a:p>
            <a:r>
              <a:rPr lang="en-US" dirty="0"/>
              <a:t>Niklaus </a:t>
            </a:r>
            <a:r>
              <a:rPr lang="en-US" dirty="0" err="1"/>
              <a:t>Labhardt</a:t>
            </a:r>
            <a:endParaRPr lang="en-US" dirty="0"/>
          </a:p>
          <a:p>
            <a:r>
              <a:rPr lang="en-US" dirty="0"/>
              <a:t>Jonathan </a:t>
            </a:r>
            <a:r>
              <a:rPr lang="en-US" dirty="0" err="1"/>
              <a:t>Colasanti</a:t>
            </a:r>
            <a:endParaRPr lang="en-US" dirty="0"/>
          </a:p>
        </p:txBody>
      </p:sp>
    </p:spTree>
    <p:extLst>
      <p:ext uri="{BB962C8B-B14F-4D97-AF65-F5344CB8AC3E}">
        <p14:creationId xmlns:p14="http://schemas.microsoft.com/office/powerpoint/2010/main" val="156863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13C89E7-E7B9-0049-A2D9-5946F67EA2D4}"/>
              </a:ext>
            </a:extLst>
          </p:cNvPr>
          <p:cNvSpPr txBox="1">
            <a:spLocks noChangeArrowheads="1"/>
          </p:cNvSpPr>
          <p:nvPr/>
        </p:nvSpPr>
        <p:spPr bwMode="auto">
          <a:xfrm>
            <a:off x="1514402" y="5679815"/>
            <a:ext cx="3294374" cy="27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92" tIns="41446" rIns="82892" bIns="41446">
            <a:spAutoFit/>
          </a:bodyPr>
          <a:lstStyle/>
          <a:p>
            <a:pPr eaLnBrk="1" hangingPunct="1"/>
            <a:r>
              <a:rPr lang="fr-CH" altLang="en-US" sz="1270" dirty="0">
                <a:solidFill>
                  <a:schemeClr val="tx2">
                    <a:lumMod val="65000"/>
                    <a:lumOff val="35000"/>
                  </a:schemeClr>
                </a:solidFill>
                <a:latin typeface="+mj-lt"/>
              </a:rPr>
              <a:t>Source: UNAIDS/WHO </a:t>
            </a:r>
            <a:r>
              <a:rPr lang="fr-CH" altLang="en-US" sz="1270" dirty="0" err="1">
                <a:solidFill>
                  <a:schemeClr val="tx2">
                    <a:lumMod val="65000"/>
                    <a:lumOff val="35000"/>
                  </a:schemeClr>
                </a:solidFill>
                <a:latin typeface="+mj-lt"/>
              </a:rPr>
              <a:t>estimates</a:t>
            </a:r>
            <a:endParaRPr lang="fr-CH" altLang="en-US" sz="1270" dirty="0">
              <a:solidFill>
                <a:schemeClr val="tx2">
                  <a:lumMod val="65000"/>
                  <a:lumOff val="35000"/>
                </a:schemeClr>
              </a:solidFill>
              <a:latin typeface="+mj-lt"/>
            </a:endParaRPr>
          </a:p>
        </p:txBody>
      </p:sp>
      <p:sp>
        <p:nvSpPr>
          <p:cNvPr id="60423" name="Title 1"/>
          <p:cNvSpPr>
            <a:spLocks noGrp="1"/>
          </p:cNvSpPr>
          <p:nvPr>
            <p:ph type="title"/>
          </p:nvPr>
        </p:nvSpPr>
        <p:spPr>
          <a:xfrm>
            <a:off x="1246589" y="0"/>
            <a:ext cx="9698822" cy="934462"/>
          </a:xfrm>
        </p:spPr>
        <p:txBody>
          <a:bodyPr/>
          <a:lstStyle/>
          <a:p>
            <a:pPr eaLnBrk="1" hangingPunct="1"/>
            <a:r>
              <a:rPr lang="en-US" altLang="en-US" sz="3356" dirty="0"/>
              <a:t>Why Is Rapid ART Important?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074" y="472531"/>
            <a:ext cx="7765124" cy="5207284"/>
          </a:xfrm>
          <a:prstGeom prst="rect">
            <a:avLst/>
          </a:prstGeom>
        </p:spPr>
      </p:pic>
      <p:cxnSp>
        <p:nvCxnSpPr>
          <p:cNvPr id="8" name="Straight Arrow Connector 7"/>
          <p:cNvCxnSpPr/>
          <p:nvPr/>
        </p:nvCxnSpPr>
        <p:spPr bwMode="auto">
          <a:xfrm flipH="1">
            <a:off x="4653847" y="2146601"/>
            <a:ext cx="570153" cy="0"/>
          </a:xfrm>
          <a:prstGeom prst="straightConnector1">
            <a:avLst/>
          </a:prstGeom>
          <a:solidFill>
            <a:schemeClr val="accent1"/>
          </a:solidFill>
          <a:ln w="15875" cap="flat" cmpd="sng" algn="ctr">
            <a:solidFill>
              <a:schemeClr val="tx1">
                <a:lumMod val="50000"/>
                <a:lumOff val="50000"/>
              </a:schemeClr>
            </a:solidFill>
            <a:prstDash val="dash"/>
            <a:round/>
            <a:headEnd type="arrow"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6119038" y="2810084"/>
            <a:ext cx="532168" cy="0"/>
          </a:xfrm>
          <a:prstGeom prst="straightConnector1">
            <a:avLst/>
          </a:prstGeom>
          <a:solidFill>
            <a:schemeClr val="accent1"/>
          </a:solidFill>
          <a:ln w="15875" cap="flat" cmpd="sng" algn="ctr">
            <a:solidFill>
              <a:schemeClr val="tx1">
                <a:lumMod val="50000"/>
                <a:lumOff val="50000"/>
              </a:schemeClr>
            </a:solidFill>
            <a:prstDash val="dash"/>
            <a:round/>
            <a:headEnd type="arrow"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7556583" y="3121091"/>
            <a:ext cx="490700" cy="0"/>
          </a:xfrm>
          <a:prstGeom prst="straightConnector1">
            <a:avLst/>
          </a:prstGeom>
          <a:solidFill>
            <a:schemeClr val="accent1"/>
          </a:solidFill>
          <a:ln w="15875" cap="flat" cmpd="sng" algn="ctr">
            <a:solidFill>
              <a:schemeClr val="tx1">
                <a:lumMod val="50000"/>
                <a:lumOff val="50000"/>
              </a:schemeClr>
            </a:solidFill>
            <a:prstDash val="dash"/>
            <a:round/>
            <a:headEnd type="arrow"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BA98582-3D06-CC48-8898-4CFD23A9058B}"/>
                  </a:ext>
                </a:extLst>
              </p14:cNvPr>
              <p14:cNvContentPartPr/>
              <p14:nvPr/>
            </p14:nvContentPartPr>
            <p14:xfrm>
              <a:off x="6349495" y="2031796"/>
              <a:ext cx="1692000" cy="1389600"/>
            </p14:xfrm>
          </p:contentPart>
        </mc:Choice>
        <mc:Fallback xmlns="">
          <p:pic>
            <p:nvPicPr>
              <p:cNvPr id="2" name="Ink 1">
                <a:extLst>
                  <a:ext uri="{FF2B5EF4-FFF2-40B4-BE49-F238E27FC236}">
                    <a16:creationId xmlns:a16="http://schemas.microsoft.com/office/drawing/2014/main" id="{ABA98582-3D06-CC48-8898-4CFD23A9058B}"/>
                  </a:ext>
                </a:extLst>
              </p:cNvPr>
              <p:cNvPicPr/>
              <p:nvPr/>
            </p:nvPicPr>
            <p:blipFill>
              <a:blip r:embed="rId5"/>
              <a:stretch>
                <a:fillRect/>
              </a:stretch>
            </p:blipFill>
            <p:spPr>
              <a:xfrm>
                <a:off x="6313855" y="1996156"/>
                <a:ext cx="1763640" cy="1461240"/>
              </a:xfrm>
              <a:prstGeom prst="rect">
                <a:avLst/>
              </a:prstGeom>
            </p:spPr>
          </p:pic>
        </mc:Fallback>
      </mc:AlternateContent>
    </p:spTree>
    <p:extLst>
      <p:ext uri="{BB962C8B-B14F-4D97-AF65-F5344CB8AC3E}">
        <p14:creationId xmlns:p14="http://schemas.microsoft.com/office/powerpoint/2010/main" val="3119669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E7D1-B701-204E-9F3A-9D4F9C15CEC6}"/>
              </a:ext>
            </a:extLst>
          </p:cNvPr>
          <p:cNvSpPr>
            <a:spLocks noGrp="1"/>
          </p:cNvSpPr>
          <p:nvPr>
            <p:ph type="title"/>
          </p:nvPr>
        </p:nvSpPr>
        <p:spPr/>
        <p:txBody>
          <a:bodyPr>
            <a:normAutofit/>
          </a:bodyPr>
          <a:lstStyle/>
          <a:p>
            <a:r>
              <a:rPr lang="en-US" sz="3200" dirty="0"/>
              <a:t>How Can We Improve the Patient Experience Early in Care?</a:t>
            </a:r>
          </a:p>
        </p:txBody>
      </p:sp>
      <p:pic>
        <p:nvPicPr>
          <p:cNvPr id="5" name="Content Placeholder 4">
            <a:extLst>
              <a:ext uri="{FF2B5EF4-FFF2-40B4-BE49-F238E27FC236}">
                <a16:creationId xmlns:a16="http://schemas.microsoft.com/office/drawing/2014/main" id="{B5290811-2907-A84A-95C9-E8D63A8A36F7}"/>
              </a:ext>
            </a:extLst>
          </p:cNvPr>
          <p:cNvPicPr>
            <a:picLocks noGrp="1" noChangeAspect="1"/>
          </p:cNvPicPr>
          <p:nvPr>
            <p:ph idx="1"/>
          </p:nvPr>
        </p:nvPicPr>
        <p:blipFill>
          <a:blip r:embed="rId2"/>
          <a:stretch>
            <a:fillRect/>
          </a:stretch>
        </p:blipFill>
        <p:spPr>
          <a:xfrm>
            <a:off x="1050009" y="1528763"/>
            <a:ext cx="5594432" cy="3671888"/>
          </a:xfrm>
        </p:spPr>
      </p:pic>
      <p:sp>
        <p:nvSpPr>
          <p:cNvPr id="3" name="TextBox 2">
            <a:extLst>
              <a:ext uri="{FF2B5EF4-FFF2-40B4-BE49-F238E27FC236}">
                <a16:creationId xmlns:a16="http://schemas.microsoft.com/office/drawing/2014/main" id="{D3E7AC21-7642-DC44-970F-BC0BD0C53731}"/>
              </a:ext>
            </a:extLst>
          </p:cNvPr>
          <p:cNvSpPr txBox="1"/>
          <p:nvPr/>
        </p:nvSpPr>
        <p:spPr>
          <a:xfrm>
            <a:off x="7186613" y="1528762"/>
            <a:ext cx="3955378" cy="4401205"/>
          </a:xfrm>
          <a:prstGeom prst="rect">
            <a:avLst/>
          </a:prstGeom>
          <a:noFill/>
        </p:spPr>
        <p:txBody>
          <a:bodyPr wrap="square" rtlCol="0">
            <a:spAutoFit/>
          </a:bodyPr>
          <a:lstStyle/>
          <a:p>
            <a:r>
              <a:rPr lang="en-US" sz="2800" dirty="0"/>
              <a:t>“How can we roll out the red carpet for our patients on the day they receive their HIV diagnosis, so they leave our clinic with hope and optimism that HIV is a treatable condition?”</a:t>
            </a:r>
          </a:p>
          <a:p>
            <a:r>
              <a:rPr lang="en-US" sz="2800" dirty="0"/>
              <a:t>-</a:t>
            </a:r>
            <a:r>
              <a:rPr lang="en-US" sz="2800" i="1" dirty="0"/>
              <a:t>Jean W Pape, Director of GHESKIO, Haiti </a:t>
            </a:r>
          </a:p>
        </p:txBody>
      </p:sp>
    </p:spTree>
    <p:extLst>
      <p:ext uri="{BB962C8B-B14F-4D97-AF65-F5344CB8AC3E}">
        <p14:creationId xmlns:p14="http://schemas.microsoft.com/office/powerpoint/2010/main" val="997308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475" y="664122"/>
            <a:ext cx="6982382" cy="748830"/>
          </a:xfrm>
        </p:spPr>
        <p:txBody>
          <a:bodyPr>
            <a:noAutofit/>
          </a:bodyPr>
          <a:lstStyle/>
          <a:p>
            <a:pPr algn="ctr"/>
            <a:r>
              <a:rPr lang="en-US" sz="3600" dirty="0">
                <a:latin typeface="+mn-lt"/>
              </a:rPr>
              <a:t>Same-Day ART Approach</a:t>
            </a:r>
            <a:r>
              <a:rPr lang="en-US" sz="3200" dirty="0">
                <a:latin typeface="+mn-lt"/>
              </a:rPr>
              <a:t/>
            </a:r>
            <a:br>
              <a:rPr lang="en-US" sz="3200" dirty="0">
                <a:latin typeface="+mn-lt"/>
              </a:rPr>
            </a:br>
            <a:endParaRPr lang="en-US" sz="3200" dirty="0">
              <a:latin typeface="+mn-lt"/>
            </a:endParaRPr>
          </a:p>
        </p:txBody>
      </p:sp>
      <p:sp>
        <p:nvSpPr>
          <p:cNvPr id="5" name="Content Placeholder 4"/>
          <p:cNvSpPr>
            <a:spLocks noGrp="1"/>
          </p:cNvSpPr>
          <p:nvPr>
            <p:ph idx="1"/>
          </p:nvPr>
        </p:nvSpPr>
        <p:spPr>
          <a:xfrm>
            <a:off x="1435509" y="1553497"/>
            <a:ext cx="9665109" cy="3564125"/>
          </a:xfrm>
        </p:spPr>
        <p:txBody>
          <a:bodyPr>
            <a:noAutofit/>
          </a:bodyPr>
          <a:lstStyle/>
          <a:p>
            <a:pPr marL="0" indent="0">
              <a:buNone/>
            </a:pPr>
            <a:r>
              <a:rPr lang="en-US" i="1" dirty="0"/>
              <a:t>Goal: “How Simple Can We Make it to Start ART”*</a:t>
            </a:r>
          </a:p>
        </p:txBody>
      </p:sp>
      <p:sp>
        <p:nvSpPr>
          <p:cNvPr id="8" name="TextBox 40"/>
          <p:cNvSpPr txBox="1"/>
          <p:nvPr/>
        </p:nvSpPr>
        <p:spPr>
          <a:xfrm>
            <a:off x="3706756" y="4149025"/>
            <a:ext cx="4671906" cy="1477328"/>
          </a:xfrm>
          <a:prstGeom prst="rect">
            <a:avLst/>
          </a:prstGeom>
          <a:solidFill>
            <a:srgbClr val="D99694"/>
          </a:solidFill>
          <a:ln>
            <a:solidFill>
              <a:sysClr val="windowText" lastClr="000000"/>
            </a:solidFill>
          </a:ln>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marL="88106" indent="-88106">
              <a:buFont typeface="Arial"/>
              <a:buChar char="•"/>
            </a:pPr>
            <a:r>
              <a:rPr lang="en-US" dirty="0">
                <a:latin typeface="+mn-lt"/>
              </a:rPr>
              <a:t>Same-day HIV testing</a:t>
            </a:r>
          </a:p>
          <a:p>
            <a:pPr marL="88106" indent="-88106">
              <a:buFont typeface="Arial"/>
              <a:buChar char="•"/>
            </a:pPr>
            <a:r>
              <a:rPr lang="en-US" dirty="0">
                <a:latin typeface="+mn-lt"/>
              </a:rPr>
              <a:t>Physical exam, lab tests, chest x-ray</a:t>
            </a:r>
          </a:p>
          <a:p>
            <a:pPr marL="88106" indent="-88106">
              <a:buFont typeface="Arial"/>
              <a:buChar char="•"/>
            </a:pPr>
            <a:r>
              <a:rPr lang="en-US" dirty="0">
                <a:latin typeface="+mn-lt"/>
              </a:rPr>
              <a:t>ART readiness assessment</a:t>
            </a:r>
          </a:p>
          <a:p>
            <a:pPr marL="88106" indent="-88106">
              <a:buFont typeface="Arial"/>
              <a:buChar char="•"/>
            </a:pPr>
            <a:r>
              <a:rPr lang="en-US" dirty="0">
                <a:latin typeface="+mn-lt"/>
              </a:rPr>
              <a:t>ART readiness counseling</a:t>
            </a:r>
          </a:p>
          <a:p>
            <a:pPr marL="88106" indent="-88106">
              <a:buFont typeface="Arial"/>
              <a:buChar char="•"/>
            </a:pPr>
            <a:r>
              <a:rPr lang="en-US" dirty="0">
                <a:latin typeface="+mn-lt"/>
              </a:rPr>
              <a:t>Dispense ART</a:t>
            </a:r>
          </a:p>
        </p:txBody>
      </p:sp>
      <p:sp>
        <p:nvSpPr>
          <p:cNvPr id="6" name="Rectangle 5"/>
          <p:cNvSpPr/>
          <p:nvPr/>
        </p:nvSpPr>
        <p:spPr>
          <a:xfrm>
            <a:off x="2791913" y="2178765"/>
            <a:ext cx="6608174" cy="155644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grpSp>
        <p:nvGrpSpPr>
          <p:cNvPr id="27" name="Group 26"/>
          <p:cNvGrpSpPr/>
          <p:nvPr/>
        </p:nvGrpSpPr>
        <p:grpSpPr>
          <a:xfrm>
            <a:off x="2998640" y="2422139"/>
            <a:ext cx="1058724" cy="1316312"/>
            <a:chOff x="442187" y="2086519"/>
            <a:chExt cx="1411632" cy="1755082"/>
          </a:xfrm>
        </p:grpSpPr>
        <p:pic>
          <p:nvPicPr>
            <p:cNvPr id="2" name="Picture 1" descr="compre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87" y="2086519"/>
              <a:ext cx="1411632" cy="1411632"/>
            </a:xfrm>
            <a:prstGeom prst="rect">
              <a:avLst/>
            </a:prstGeom>
          </p:spPr>
        </p:pic>
        <p:sp>
          <p:nvSpPr>
            <p:cNvPr id="10" name="TextBox 9"/>
            <p:cNvSpPr txBox="1"/>
            <p:nvPr/>
          </p:nvSpPr>
          <p:spPr>
            <a:xfrm>
              <a:off x="442246" y="3492788"/>
              <a:ext cx="1406115" cy="348813"/>
            </a:xfrm>
            <a:prstGeom prst="rect">
              <a:avLst/>
            </a:prstGeom>
            <a:noFill/>
          </p:spPr>
          <p:txBody>
            <a:bodyPr wrap="square" rtlCol="0">
              <a:spAutoFit/>
            </a:bodyPr>
            <a:lstStyle/>
            <a:p>
              <a:pPr algn="ctr"/>
              <a:r>
                <a:rPr lang="en-US" sz="1100" b="1" dirty="0"/>
                <a:t>COMPRESS</a:t>
              </a:r>
            </a:p>
          </p:txBody>
        </p:sp>
      </p:grpSp>
      <p:grpSp>
        <p:nvGrpSpPr>
          <p:cNvPr id="28" name="Group 27"/>
          <p:cNvGrpSpPr/>
          <p:nvPr/>
        </p:nvGrpSpPr>
        <p:grpSpPr>
          <a:xfrm>
            <a:off x="4061776" y="2422188"/>
            <a:ext cx="1173652" cy="1311492"/>
            <a:chOff x="1859701" y="2086583"/>
            <a:chExt cx="1564869" cy="1748656"/>
          </a:xfrm>
        </p:grpSpPr>
        <p:pic>
          <p:nvPicPr>
            <p:cNvPr id="3" name="Picture 2" descr="th-7.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1697" y="2086583"/>
              <a:ext cx="1406206" cy="1406206"/>
            </a:xfrm>
            <a:prstGeom prst="rect">
              <a:avLst/>
            </a:prstGeom>
          </p:spPr>
        </p:pic>
        <p:sp>
          <p:nvSpPr>
            <p:cNvPr id="16" name="TextBox 15"/>
            <p:cNvSpPr txBox="1"/>
            <p:nvPr/>
          </p:nvSpPr>
          <p:spPr>
            <a:xfrm>
              <a:off x="1859701" y="3486426"/>
              <a:ext cx="1564869" cy="348813"/>
            </a:xfrm>
            <a:prstGeom prst="rect">
              <a:avLst/>
            </a:prstGeom>
            <a:noFill/>
          </p:spPr>
          <p:txBody>
            <a:bodyPr wrap="square" rtlCol="0">
              <a:spAutoFit/>
            </a:bodyPr>
            <a:lstStyle/>
            <a:p>
              <a:pPr algn="ctr"/>
              <a:r>
                <a:rPr lang="en-US" sz="1100" b="1" dirty="0"/>
                <a:t>ACCELERATE</a:t>
              </a:r>
            </a:p>
          </p:txBody>
        </p:sp>
      </p:grpSp>
      <p:sp>
        <p:nvSpPr>
          <p:cNvPr id="17" name="Equal 16"/>
          <p:cNvSpPr/>
          <p:nvPr/>
        </p:nvSpPr>
        <p:spPr>
          <a:xfrm>
            <a:off x="5456545" y="2473234"/>
            <a:ext cx="884492" cy="952579"/>
          </a:xfrm>
          <a:prstGeom prst="mathEqual">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grpSp>
        <p:nvGrpSpPr>
          <p:cNvPr id="25" name="Group 24"/>
          <p:cNvGrpSpPr/>
          <p:nvPr/>
        </p:nvGrpSpPr>
        <p:grpSpPr>
          <a:xfrm>
            <a:off x="7246279" y="2442946"/>
            <a:ext cx="1173652" cy="1294466"/>
            <a:chOff x="6253125" y="2114260"/>
            <a:chExt cx="1564869" cy="1725955"/>
          </a:xfrm>
        </p:grpSpPr>
        <p:sp>
          <p:nvSpPr>
            <p:cNvPr id="19" name="Up Arrow 18"/>
            <p:cNvSpPr/>
            <p:nvPr/>
          </p:nvSpPr>
          <p:spPr>
            <a:xfrm>
              <a:off x="6491257" y="2114260"/>
              <a:ext cx="952529" cy="1360826"/>
            </a:xfrm>
            <a:prstGeom prst="upArrow">
              <a:avLst/>
            </a:prstGeom>
            <a:solidFill>
              <a:srgbClr val="008000"/>
            </a:solidFill>
            <a:ln>
              <a:solidFill>
                <a:srgbClr val="009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1" name="TextBox 20"/>
            <p:cNvSpPr txBox="1"/>
            <p:nvPr/>
          </p:nvSpPr>
          <p:spPr>
            <a:xfrm>
              <a:off x="6253125" y="3491402"/>
              <a:ext cx="1564869" cy="348813"/>
            </a:xfrm>
            <a:prstGeom prst="rect">
              <a:avLst/>
            </a:prstGeom>
            <a:noFill/>
          </p:spPr>
          <p:txBody>
            <a:bodyPr wrap="square" rtlCol="0">
              <a:spAutoFit/>
            </a:bodyPr>
            <a:lstStyle/>
            <a:p>
              <a:pPr algn="ctr"/>
              <a:r>
                <a:rPr lang="en-US" sz="1100" b="1" dirty="0"/>
                <a:t>OUTCOMES</a:t>
              </a:r>
            </a:p>
          </p:txBody>
        </p:sp>
      </p:grpSp>
      <p:grpSp>
        <p:nvGrpSpPr>
          <p:cNvPr id="24" name="Group 23"/>
          <p:cNvGrpSpPr/>
          <p:nvPr/>
        </p:nvGrpSpPr>
        <p:grpSpPr>
          <a:xfrm>
            <a:off x="6304757" y="2442946"/>
            <a:ext cx="1173652" cy="1293428"/>
            <a:chOff x="5067448" y="2109282"/>
            <a:chExt cx="1564869" cy="1724570"/>
          </a:xfrm>
        </p:grpSpPr>
        <p:sp>
          <p:nvSpPr>
            <p:cNvPr id="18" name="Up Arrow 17"/>
            <p:cNvSpPr/>
            <p:nvPr/>
          </p:nvSpPr>
          <p:spPr>
            <a:xfrm>
              <a:off x="5431685" y="2109282"/>
              <a:ext cx="952529" cy="1360826"/>
            </a:xfrm>
            <a:prstGeom prst="upArrow">
              <a:avLst/>
            </a:prstGeom>
            <a:solidFill>
              <a:srgbClr val="008000"/>
            </a:solidFill>
            <a:ln>
              <a:solidFill>
                <a:srgbClr val="009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rgbClr val="009933"/>
                </a:solidFill>
              </a:endParaRPr>
            </a:p>
          </p:txBody>
        </p:sp>
        <p:sp>
          <p:nvSpPr>
            <p:cNvPr id="22" name="TextBox 21"/>
            <p:cNvSpPr txBox="1"/>
            <p:nvPr/>
          </p:nvSpPr>
          <p:spPr>
            <a:xfrm>
              <a:off x="5067448" y="3485039"/>
              <a:ext cx="1564869" cy="348813"/>
            </a:xfrm>
            <a:prstGeom prst="rect">
              <a:avLst/>
            </a:prstGeom>
            <a:noFill/>
          </p:spPr>
          <p:txBody>
            <a:bodyPr wrap="square" rtlCol="0">
              <a:spAutoFit/>
            </a:bodyPr>
            <a:lstStyle/>
            <a:p>
              <a:pPr algn="ctr"/>
              <a:r>
                <a:rPr lang="en-US" sz="1100" b="1" dirty="0"/>
                <a:t>UPTAKE</a:t>
              </a:r>
            </a:p>
          </p:txBody>
        </p:sp>
      </p:grpSp>
      <p:grpSp>
        <p:nvGrpSpPr>
          <p:cNvPr id="26" name="Group 25"/>
          <p:cNvGrpSpPr/>
          <p:nvPr/>
        </p:nvGrpSpPr>
        <p:grpSpPr>
          <a:xfrm>
            <a:off x="8330123" y="2446678"/>
            <a:ext cx="896735" cy="1289694"/>
            <a:chOff x="7584847" y="2119237"/>
            <a:chExt cx="1195647" cy="1719592"/>
          </a:xfrm>
        </p:grpSpPr>
        <p:sp>
          <p:nvSpPr>
            <p:cNvPr id="20" name="Up Arrow 19"/>
            <p:cNvSpPr/>
            <p:nvPr/>
          </p:nvSpPr>
          <p:spPr>
            <a:xfrm rot="10800000">
              <a:off x="7584847" y="2119237"/>
              <a:ext cx="952529" cy="1360826"/>
            </a:xfrm>
            <a:prstGeom prst="upArrow">
              <a:avLst/>
            </a:prstGeom>
            <a:solidFill>
              <a:srgbClr val="008000"/>
            </a:solidFill>
            <a:ln>
              <a:solidFill>
                <a:srgbClr val="0099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3" name="TextBox 22"/>
            <p:cNvSpPr txBox="1"/>
            <p:nvPr/>
          </p:nvSpPr>
          <p:spPr>
            <a:xfrm>
              <a:off x="7654256" y="3490016"/>
              <a:ext cx="1126238" cy="348813"/>
            </a:xfrm>
            <a:prstGeom prst="rect">
              <a:avLst/>
            </a:prstGeom>
            <a:noFill/>
          </p:spPr>
          <p:txBody>
            <a:bodyPr wrap="square" rtlCol="0">
              <a:spAutoFit/>
            </a:bodyPr>
            <a:lstStyle/>
            <a:p>
              <a:pPr algn="ctr"/>
              <a:r>
                <a:rPr lang="en-US" sz="1100" b="1" dirty="0"/>
                <a:t>BURDEN</a:t>
              </a:r>
            </a:p>
          </p:txBody>
        </p:sp>
      </p:grpSp>
      <p:sp>
        <p:nvSpPr>
          <p:cNvPr id="13" name="TextBox 12"/>
          <p:cNvSpPr txBox="1"/>
          <p:nvPr/>
        </p:nvSpPr>
        <p:spPr>
          <a:xfrm>
            <a:off x="373234" y="6172324"/>
            <a:ext cx="3333522" cy="584775"/>
          </a:xfrm>
          <a:prstGeom prst="rect">
            <a:avLst/>
          </a:prstGeom>
          <a:noFill/>
        </p:spPr>
        <p:txBody>
          <a:bodyPr wrap="square" rtlCol="0">
            <a:spAutoFit/>
          </a:bodyPr>
          <a:lstStyle/>
          <a:p>
            <a:r>
              <a:rPr lang="en-US" sz="1600" dirty="0"/>
              <a:t>Adapted from a slide from Sydney Rosen and Lawrence Long</a:t>
            </a:r>
          </a:p>
        </p:txBody>
      </p:sp>
      <p:sp>
        <p:nvSpPr>
          <p:cNvPr id="9" name="TextBox 8">
            <a:extLst>
              <a:ext uri="{FF2B5EF4-FFF2-40B4-BE49-F238E27FC236}">
                <a16:creationId xmlns:a16="http://schemas.microsoft.com/office/drawing/2014/main" id="{9B26810D-EF11-204E-9D4F-B65FA5724AF1}"/>
              </a:ext>
            </a:extLst>
          </p:cNvPr>
          <p:cNvSpPr txBox="1"/>
          <p:nvPr/>
        </p:nvSpPr>
        <p:spPr>
          <a:xfrm>
            <a:off x="7700963" y="6172325"/>
            <a:ext cx="4491037" cy="646331"/>
          </a:xfrm>
          <a:prstGeom prst="rect">
            <a:avLst/>
          </a:prstGeom>
          <a:noFill/>
        </p:spPr>
        <p:txBody>
          <a:bodyPr wrap="square" rtlCol="0">
            <a:spAutoFit/>
          </a:bodyPr>
          <a:lstStyle/>
          <a:p>
            <a:r>
              <a:rPr lang="en-US" dirty="0"/>
              <a:t>Niklaus </a:t>
            </a:r>
            <a:r>
              <a:rPr lang="en-US" dirty="0" err="1"/>
              <a:t>Labhardt</a:t>
            </a:r>
            <a:r>
              <a:rPr lang="en-US" dirty="0"/>
              <a:t>, pre-CROI meeting on SDART, 2018</a:t>
            </a:r>
          </a:p>
        </p:txBody>
      </p:sp>
    </p:spTree>
    <p:custDataLst>
      <p:tags r:id="rId1"/>
    </p:custDataLst>
    <p:extLst>
      <p:ext uri="{BB962C8B-B14F-4D97-AF65-F5344CB8AC3E}">
        <p14:creationId xmlns:p14="http://schemas.microsoft.com/office/powerpoint/2010/main" val="4252170961"/>
      </p:ext>
    </p:extLst>
  </p:cSld>
  <p:clrMapOvr>
    <a:masterClrMapping/>
  </p:clrMapOvr>
  <mc:AlternateContent xmlns:mc="http://schemas.openxmlformats.org/markup-compatibility/2006" xmlns:p14="http://schemas.microsoft.com/office/powerpoint/2010/main">
    <mc:Choice Requires="p14">
      <p:transition spd="slow" p14:dur="2000" advTm="65284"/>
    </mc:Choice>
    <mc:Fallback xmlns="">
      <p:transition xmlns:p14="http://schemas.microsoft.com/office/powerpoint/2010/main" spd="slow" advTm="6528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AE2F-DE78-BF43-B003-0F29F4618497}"/>
              </a:ext>
            </a:extLst>
          </p:cNvPr>
          <p:cNvSpPr>
            <a:spLocks noGrp="1"/>
          </p:cNvSpPr>
          <p:nvPr>
            <p:ph type="title"/>
          </p:nvPr>
        </p:nvSpPr>
        <p:spPr/>
        <p:txBody>
          <a:bodyPr/>
          <a:lstStyle/>
          <a:p>
            <a:r>
              <a:rPr lang="en-US" dirty="0"/>
              <a:t>WHO Guidelines July 2017</a:t>
            </a:r>
          </a:p>
        </p:txBody>
      </p:sp>
      <p:sp>
        <p:nvSpPr>
          <p:cNvPr id="3" name="Content Placeholder 2">
            <a:extLst>
              <a:ext uri="{FF2B5EF4-FFF2-40B4-BE49-F238E27FC236}">
                <a16:creationId xmlns:a16="http://schemas.microsoft.com/office/drawing/2014/main" id="{63965A01-DCFB-834C-92E6-9AA8B8CDE86C}"/>
              </a:ext>
            </a:extLst>
          </p:cNvPr>
          <p:cNvSpPr>
            <a:spLocks noGrp="1"/>
          </p:cNvSpPr>
          <p:nvPr>
            <p:ph sz="half" idx="1"/>
          </p:nvPr>
        </p:nvSpPr>
        <p:spPr>
          <a:xfrm>
            <a:off x="563863" y="1600202"/>
            <a:ext cx="6545854" cy="4525963"/>
          </a:xfrm>
        </p:spPr>
        <p:txBody>
          <a:bodyPr>
            <a:normAutofit fontScale="40000" lnSpcReduction="20000"/>
          </a:bodyPr>
          <a:lstStyle/>
          <a:p>
            <a:r>
              <a:rPr lang="en-US" sz="6000" dirty="0">
                <a:latin typeface="Arial" panose="020B0604020202020204" pitchFamily="34" charset="0"/>
              </a:rPr>
              <a:t>“Rapid ART initiation should be offered to all people living with HIV following a confirmed HIV diagnosis and clinical assessment.”</a:t>
            </a:r>
          </a:p>
          <a:p>
            <a:pPr lvl="1">
              <a:buFont typeface="Wingdings" charset="2"/>
              <a:buChar char="Ø"/>
            </a:pPr>
            <a:r>
              <a:rPr lang="en-US" sz="6000" i="1" dirty="0">
                <a:latin typeface="Arial" panose="020B0604020202020204" pitchFamily="34" charset="0"/>
              </a:rPr>
              <a:t>“Rapid” defined as within 7 days</a:t>
            </a:r>
          </a:p>
          <a:p>
            <a:pPr lvl="1">
              <a:buFont typeface="Wingdings" charset="2"/>
              <a:buChar char="Ø"/>
            </a:pPr>
            <a:endParaRPr lang="en-US" sz="6000" i="1" dirty="0">
              <a:latin typeface="Arial" panose="020B0604020202020204" pitchFamily="34" charset="0"/>
            </a:endParaRPr>
          </a:p>
          <a:p>
            <a:r>
              <a:rPr lang="en-US" sz="6000" dirty="0">
                <a:latin typeface="Arial" panose="020B0604020202020204" pitchFamily="34" charset="0"/>
              </a:rPr>
              <a:t>“ART initiation should be offered on the same day to people who are ready to start.”</a:t>
            </a:r>
          </a:p>
          <a:p>
            <a:pPr marL="0" indent="0">
              <a:buNone/>
            </a:pPr>
            <a:endParaRPr lang="en-US" sz="6000" dirty="0">
              <a:latin typeface="Arial" panose="020B0604020202020204" pitchFamily="34" charset="0"/>
            </a:endParaRPr>
          </a:p>
          <a:p>
            <a:r>
              <a:rPr lang="en-US" sz="6000" dirty="0">
                <a:latin typeface="Arial" panose="020B0604020202020204" pitchFamily="34" charset="0"/>
              </a:rPr>
              <a:t>Goal: To improve linkage to care and reduce LTFU</a:t>
            </a:r>
          </a:p>
          <a:p>
            <a:endParaRPr lang="en-US" dirty="0"/>
          </a:p>
        </p:txBody>
      </p:sp>
      <p:pic>
        <p:nvPicPr>
          <p:cNvPr id="5" name="Content Placeholder 4">
            <a:extLst>
              <a:ext uri="{FF2B5EF4-FFF2-40B4-BE49-F238E27FC236}">
                <a16:creationId xmlns:a16="http://schemas.microsoft.com/office/drawing/2014/main" id="{98D71A54-C404-694B-A3E5-2CDFF0E3967D}"/>
              </a:ext>
            </a:extLst>
          </p:cNvPr>
          <p:cNvPicPr>
            <a:picLocks noGrp="1" noChangeAspect="1"/>
          </p:cNvPicPr>
          <p:nvPr>
            <p:ph sz="half" idx="2"/>
          </p:nvPr>
        </p:nvPicPr>
        <p:blipFill>
          <a:blip r:embed="rId2"/>
          <a:stretch>
            <a:fillRect/>
          </a:stretch>
        </p:blipFill>
        <p:spPr>
          <a:xfrm>
            <a:off x="7520162" y="1733822"/>
            <a:ext cx="4108276" cy="3249144"/>
          </a:xfrm>
          <a:prstGeom prst="rect">
            <a:avLst/>
          </a:prstGeom>
        </p:spPr>
      </p:pic>
    </p:spTree>
    <p:extLst>
      <p:ext uri="{BB962C8B-B14F-4D97-AF65-F5344CB8AC3E}">
        <p14:creationId xmlns:p14="http://schemas.microsoft.com/office/powerpoint/2010/main" val="4195245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19939-9B19-DD4D-93C4-C5E67F862E72}"/>
              </a:ext>
            </a:extLst>
          </p:cNvPr>
          <p:cNvSpPr>
            <a:spLocks noGrp="1"/>
          </p:cNvSpPr>
          <p:nvPr>
            <p:ph type="title"/>
          </p:nvPr>
        </p:nvSpPr>
        <p:spPr/>
        <p:txBody>
          <a:bodyPr>
            <a:normAutofit/>
          </a:bodyPr>
          <a:lstStyle/>
          <a:p>
            <a:r>
              <a:rPr lang="en-US" sz="3200" dirty="0"/>
              <a:t>Four RCTs that Impacted the WHO Guidelines for Rapid ART</a:t>
            </a:r>
          </a:p>
        </p:txBody>
      </p:sp>
      <p:pic>
        <p:nvPicPr>
          <p:cNvPr id="10" name="Content Placeholder 9">
            <a:extLst>
              <a:ext uri="{FF2B5EF4-FFF2-40B4-BE49-F238E27FC236}">
                <a16:creationId xmlns:a16="http://schemas.microsoft.com/office/drawing/2014/main" id="{CABED56F-7180-9645-954E-4F0F5986A952}"/>
              </a:ext>
            </a:extLst>
          </p:cNvPr>
          <p:cNvPicPr>
            <a:picLocks noGrp="1" noChangeAspect="1"/>
          </p:cNvPicPr>
          <p:nvPr>
            <p:ph idx="1"/>
          </p:nvPr>
        </p:nvPicPr>
        <p:blipFill>
          <a:blip r:embed="rId2"/>
          <a:stretch>
            <a:fillRect/>
          </a:stretch>
        </p:blipFill>
        <p:spPr>
          <a:xfrm>
            <a:off x="609601" y="1119465"/>
            <a:ext cx="7675418" cy="5072423"/>
          </a:xfrm>
        </p:spPr>
      </p:pic>
      <p:sp>
        <p:nvSpPr>
          <p:cNvPr id="3" name="TextBox 2">
            <a:extLst>
              <a:ext uri="{FF2B5EF4-FFF2-40B4-BE49-F238E27FC236}">
                <a16:creationId xmlns:a16="http://schemas.microsoft.com/office/drawing/2014/main" id="{9EA105C1-9BF5-2943-90D6-5D4199C84B16}"/>
              </a:ext>
            </a:extLst>
          </p:cNvPr>
          <p:cNvSpPr txBox="1"/>
          <p:nvPr/>
        </p:nvSpPr>
        <p:spPr>
          <a:xfrm>
            <a:off x="200025" y="6126164"/>
            <a:ext cx="3943350" cy="707886"/>
          </a:xfrm>
          <a:prstGeom prst="rect">
            <a:avLst/>
          </a:prstGeom>
          <a:noFill/>
        </p:spPr>
        <p:txBody>
          <a:bodyPr wrap="square" rtlCol="0">
            <a:spAutoFit/>
          </a:bodyPr>
          <a:lstStyle/>
          <a:p>
            <a:endParaRPr lang="en-US" sz="2000" dirty="0"/>
          </a:p>
          <a:p>
            <a:r>
              <a:rPr lang="en-US" sz="2000" dirty="0"/>
              <a:t>Ford N et al, AIDS, 2017</a:t>
            </a:r>
          </a:p>
        </p:txBody>
      </p:sp>
      <p:sp>
        <p:nvSpPr>
          <p:cNvPr id="4" name="TextBox 3">
            <a:extLst>
              <a:ext uri="{FF2B5EF4-FFF2-40B4-BE49-F238E27FC236}">
                <a16:creationId xmlns:a16="http://schemas.microsoft.com/office/drawing/2014/main" id="{CF78632A-5A53-8D40-8498-8678D7D07ADF}"/>
              </a:ext>
            </a:extLst>
          </p:cNvPr>
          <p:cNvSpPr txBox="1"/>
          <p:nvPr/>
        </p:nvSpPr>
        <p:spPr>
          <a:xfrm>
            <a:off x="8285018" y="1752017"/>
            <a:ext cx="2968198" cy="1569660"/>
          </a:xfrm>
          <a:prstGeom prst="rect">
            <a:avLst/>
          </a:prstGeom>
          <a:noFill/>
          <a:ln>
            <a:solidFill>
              <a:srgbClr val="FF0000"/>
            </a:solidFill>
          </a:ln>
        </p:spPr>
        <p:txBody>
          <a:bodyPr wrap="square" rtlCol="0">
            <a:spAutoFit/>
          </a:bodyPr>
          <a:lstStyle/>
          <a:p>
            <a:r>
              <a:rPr lang="en-US" sz="2400" dirty="0"/>
              <a:t>“High-to-moderate quality evidence of benefit to all clinical outcomes assessed.”</a:t>
            </a:r>
          </a:p>
        </p:txBody>
      </p:sp>
    </p:spTree>
    <p:extLst>
      <p:ext uri="{BB962C8B-B14F-4D97-AF65-F5344CB8AC3E}">
        <p14:creationId xmlns:p14="http://schemas.microsoft.com/office/powerpoint/2010/main" val="3323709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06F0A-AC17-4146-AF7D-D93F6C2E4E8B}"/>
              </a:ext>
            </a:extLst>
          </p:cNvPr>
          <p:cNvSpPr>
            <a:spLocks noGrp="1"/>
          </p:cNvSpPr>
          <p:nvPr>
            <p:ph type="title"/>
          </p:nvPr>
        </p:nvSpPr>
        <p:spPr>
          <a:xfrm>
            <a:off x="0" y="365126"/>
            <a:ext cx="12192000" cy="710640"/>
          </a:xfrm>
          <a:solidFill>
            <a:schemeClr val="bg1">
              <a:alpha val="70000"/>
            </a:schemeClr>
          </a:solidFill>
        </p:spPr>
        <p:txBody>
          <a:bodyPr vert="horz" lIns="91440" tIns="45720" rIns="91440" bIns="45720" rtlCol="0" anchor="ctr">
            <a:normAutofit/>
          </a:bodyPr>
          <a:lstStyle/>
          <a:p>
            <a:pPr algn="ctr"/>
            <a:r>
              <a:rPr lang="de-DE" sz="3200" dirty="0"/>
              <a:t>CASCADE: SDART vs. SOC in Home-</a:t>
            </a:r>
            <a:r>
              <a:rPr lang="de-DE" sz="3200" dirty="0" err="1"/>
              <a:t>Based</a:t>
            </a:r>
            <a:r>
              <a:rPr lang="de-DE" sz="3200" dirty="0"/>
              <a:t> </a:t>
            </a:r>
            <a:r>
              <a:rPr lang="de-DE" sz="3200" dirty="0" err="1"/>
              <a:t>Testing</a:t>
            </a:r>
            <a:r>
              <a:rPr lang="de-DE" sz="3200" dirty="0"/>
              <a:t> in Lesotho</a:t>
            </a:r>
            <a:endParaRPr lang="en-US" sz="3200" dirty="0"/>
          </a:p>
        </p:txBody>
      </p:sp>
      <p:pic>
        <p:nvPicPr>
          <p:cNvPr id="12" name="Inhaltsplatzhalter 11">
            <a:extLst>
              <a:ext uri="{FF2B5EF4-FFF2-40B4-BE49-F238E27FC236}">
                <a16:creationId xmlns:a16="http://schemas.microsoft.com/office/drawing/2014/main" id="{74873F93-5227-F349-96EE-0CB93AF3A2D2}"/>
              </a:ext>
            </a:extLst>
          </p:cNvPr>
          <p:cNvPicPr>
            <a:picLocks noGrp="1" noChangeAspect="1"/>
          </p:cNvPicPr>
          <p:nvPr>
            <p:ph sz="half" idx="2"/>
          </p:nvPr>
        </p:nvPicPr>
        <p:blipFill>
          <a:blip r:embed="rId3"/>
          <a:stretch>
            <a:fillRect/>
          </a:stretch>
        </p:blipFill>
        <p:spPr>
          <a:xfrm>
            <a:off x="5807458" y="1670859"/>
            <a:ext cx="5696860" cy="4082241"/>
          </a:xfrm>
        </p:spPr>
      </p:pic>
      <p:sp>
        <p:nvSpPr>
          <p:cNvPr id="17" name="Textfeld 16">
            <a:extLst>
              <a:ext uri="{FF2B5EF4-FFF2-40B4-BE49-F238E27FC236}">
                <a16:creationId xmlns:a16="http://schemas.microsoft.com/office/drawing/2014/main" id="{CFDAE2E9-8AEB-1248-9018-8597ECD393C2}"/>
              </a:ext>
            </a:extLst>
          </p:cNvPr>
          <p:cNvSpPr txBox="1"/>
          <p:nvPr/>
        </p:nvSpPr>
        <p:spPr>
          <a:xfrm>
            <a:off x="6200799" y="6486989"/>
            <a:ext cx="263214" cy="369332"/>
          </a:xfrm>
          <a:prstGeom prst="rect">
            <a:avLst/>
          </a:prstGeom>
          <a:noFill/>
        </p:spPr>
        <p:txBody>
          <a:bodyPr wrap="none" rtlCol="0">
            <a:spAutoFit/>
          </a:bodyPr>
          <a:lstStyle/>
          <a:p>
            <a:r>
              <a:rPr lang="en-US" baseline="30000" dirty="0"/>
              <a:t>$</a:t>
            </a:r>
            <a:endParaRPr lang="de-CH" dirty="0"/>
          </a:p>
        </p:txBody>
      </p:sp>
      <p:graphicFrame>
        <p:nvGraphicFramePr>
          <p:cNvPr id="11" name="Inhaltsplatzhalter 3">
            <a:extLst>
              <a:ext uri="{FF2B5EF4-FFF2-40B4-BE49-F238E27FC236}">
                <a16:creationId xmlns:a16="http://schemas.microsoft.com/office/drawing/2014/main" id="{66F0E445-BA6E-C546-8375-BC5DD2A0378C}"/>
              </a:ext>
            </a:extLst>
          </p:cNvPr>
          <p:cNvGraphicFramePr>
            <a:graphicFrameLocks/>
          </p:cNvGraphicFramePr>
          <p:nvPr/>
        </p:nvGraphicFramePr>
        <p:xfrm>
          <a:off x="642449" y="1670859"/>
          <a:ext cx="4809445" cy="4581085"/>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Gerade Verbindung 14">
            <a:extLst>
              <a:ext uri="{FF2B5EF4-FFF2-40B4-BE49-F238E27FC236}">
                <a16:creationId xmlns:a16="http://schemas.microsoft.com/office/drawing/2014/main" id="{AED24FC7-C1AE-4347-8DF1-C5441BE3C276}"/>
              </a:ext>
            </a:extLst>
          </p:cNvPr>
          <p:cNvCxnSpPr>
            <a:cxnSpLocks/>
          </p:cNvCxnSpPr>
          <p:nvPr/>
        </p:nvCxnSpPr>
        <p:spPr>
          <a:xfrm flipV="1">
            <a:off x="4107209" y="2702859"/>
            <a:ext cx="0" cy="172028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BCA768FA-423E-214B-BE11-155EBA6C06D2}"/>
              </a:ext>
            </a:extLst>
          </p:cNvPr>
          <p:cNvCxnSpPr>
            <a:cxnSpLocks/>
          </p:cNvCxnSpPr>
          <p:nvPr/>
        </p:nvCxnSpPr>
        <p:spPr>
          <a:xfrm>
            <a:off x="2403010" y="2694814"/>
            <a:ext cx="1704295" cy="74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73864670-DA24-F240-BF15-3237DAC09C7F}"/>
              </a:ext>
            </a:extLst>
          </p:cNvPr>
          <p:cNvCxnSpPr>
            <a:cxnSpLocks/>
          </p:cNvCxnSpPr>
          <p:nvPr/>
        </p:nvCxnSpPr>
        <p:spPr>
          <a:xfrm flipV="1">
            <a:off x="2402620" y="2688446"/>
            <a:ext cx="0" cy="10754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4B87809-7648-8B4C-8202-64EF7412E3F8}"/>
              </a:ext>
            </a:extLst>
          </p:cNvPr>
          <p:cNvSpPr txBox="1"/>
          <p:nvPr/>
        </p:nvSpPr>
        <p:spPr>
          <a:xfrm>
            <a:off x="7277100" y="5791200"/>
            <a:ext cx="3089948" cy="369332"/>
          </a:xfrm>
          <a:prstGeom prst="rect">
            <a:avLst/>
          </a:prstGeom>
          <a:noFill/>
        </p:spPr>
        <p:txBody>
          <a:bodyPr wrap="none" rtlCol="0">
            <a:spAutoFit/>
          </a:bodyPr>
          <a:lstStyle/>
          <a:p>
            <a:r>
              <a:rPr lang="en-US" dirty="0"/>
              <a:t>12 months engagement in care</a:t>
            </a:r>
          </a:p>
        </p:txBody>
      </p:sp>
      <p:sp>
        <p:nvSpPr>
          <p:cNvPr id="13" name="Rechteck 12">
            <a:extLst>
              <a:ext uri="{FF2B5EF4-FFF2-40B4-BE49-F238E27FC236}">
                <a16:creationId xmlns:a16="http://schemas.microsoft.com/office/drawing/2014/main" id="{21C62BE5-6F6D-C342-9211-2D4E0DD4081A}"/>
              </a:ext>
            </a:extLst>
          </p:cNvPr>
          <p:cNvSpPr/>
          <p:nvPr/>
        </p:nvSpPr>
        <p:spPr>
          <a:xfrm>
            <a:off x="1270007" y="1514484"/>
            <a:ext cx="3776123" cy="830997"/>
          </a:xfrm>
          <a:prstGeom prst="rect">
            <a:avLst/>
          </a:prstGeom>
          <a:solidFill>
            <a:schemeClr val="bg1"/>
          </a:solidFill>
          <a:ln w="22225" cmpd="sng">
            <a:solidFill>
              <a:srgbClr val="FF0000"/>
            </a:solidFill>
          </a:ln>
        </p:spPr>
        <p:txBody>
          <a:bodyPr wrap="square">
            <a:spAutoFit/>
          </a:bodyPr>
          <a:lstStyle/>
          <a:p>
            <a:pPr algn="ctr"/>
            <a:r>
              <a:rPr lang="de-DE" sz="1400" dirty="0">
                <a:latin typeface="+mj-lt"/>
              </a:rPr>
              <a:t> </a:t>
            </a:r>
            <a:r>
              <a:rPr lang="de-DE" sz="2400" dirty="0">
                <a:latin typeface="+mj-lt"/>
              </a:rPr>
              <a:t>12-Month Viral Suppression: 50% vs. 34%</a:t>
            </a:r>
            <a:endParaRPr lang="de-DE" sz="2400" dirty="0">
              <a:latin typeface="+mj-lt"/>
              <a:ea typeface="Arial" charset="0"/>
              <a:cs typeface="Arial" charset="0"/>
            </a:endParaRPr>
          </a:p>
        </p:txBody>
      </p:sp>
      <p:sp>
        <p:nvSpPr>
          <p:cNvPr id="3" name="TextBox 2">
            <a:extLst>
              <a:ext uri="{FF2B5EF4-FFF2-40B4-BE49-F238E27FC236}">
                <a16:creationId xmlns:a16="http://schemas.microsoft.com/office/drawing/2014/main" id="{CBF1B1F5-81FC-9A4E-87C0-D5ADEE772EF2}"/>
              </a:ext>
            </a:extLst>
          </p:cNvPr>
          <p:cNvSpPr txBox="1"/>
          <p:nvPr/>
        </p:nvSpPr>
        <p:spPr>
          <a:xfrm>
            <a:off x="273133" y="6258313"/>
            <a:ext cx="4152378" cy="646331"/>
          </a:xfrm>
          <a:prstGeom prst="rect">
            <a:avLst/>
          </a:prstGeom>
          <a:noFill/>
        </p:spPr>
        <p:txBody>
          <a:bodyPr wrap="square" rtlCol="0">
            <a:spAutoFit/>
          </a:bodyPr>
          <a:lstStyle/>
          <a:p>
            <a:r>
              <a:rPr lang="de-CH" dirty="0" err="1"/>
              <a:t>Labhardt</a:t>
            </a:r>
            <a:r>
              <a:rPr lang="de-CH" dirty="0"/>
              <a:t> ND et al. </a:t>
            </a:r>
            <a:r>
              <a:rPr lang="de-CH" i="1" dirty="0"/>
              <a:t>JAMA</a:t>
            </a:r>
            <a:r>
              <a:rPr lang="de-CH" dirty="0"/>
              <a:t> 2018, Mar 6;319(11):1103-12.</a:t>
            </a:r>
            <a:endParaRPr lang="en-US" dirty="0"/>
          </a:p>
        </p:txBody>
      </p:sp>
      <p:sp>
        <p:nvSpPr>
          <p:cNvPr id="4" name="TextBox 3">
            <a:extLst>
              <a:ext uri="{FF2B5EF4-FFF2-40B4-BE49-F238E27FC236}">
                <a16:creationId xmlns:a16="http://schemas.microsoft.com/office/drawing/2014/main" id="{390E7B03-CD59-024E-830E-5B260350C52E}"/>
              </a:ext>
            </a:extLst>
          </p:cNvPr>
          <p:cNvSpPr txBox="1"/>
          <p:nvPr/>
        </p:nvSpPr>
        <p:spPr>
          <a:xfrm>
            <a:off x="7766491" y="6251944"/>
            <a:ext cx="3914969" cy="646331"/>
          </a:xfrm>
          <a:prstGeom prst="rect">
            <a:avLst/>
          </a:prstGeom>
          <a:noFill/>
        </p:spPr>
        <p:txBody>
          <a:bodyPr wrap="square" rtlCol="0">
            <a:spAutoFit/>
          </a:bodyPr>
          <a:lstStyle/>
          <a:p>
            <a:r>
              <a:rPr lang="en-US" b="1" dirty="0"/>
              <a:t>IAS 2019: </a:t>
            </a:r>
            <a:r>
              <a:rPr lang="en-US" dirty="0"/>
              <a:t>Abstract </a:t>
            </a:r>
            <a:r>
              <a:rPr lang="en-US" dirty="0" err="1"/>
              <a:t>Nb</a:t>
            </a:r>
            <a:r>
              <a:rPr lang="en-US" dirty="0"/>
              <a:t> MOPEB 217;</a:t>
            </a:r>
          </a:p>
          <a:p>
            <a:r>
              <a:rPr lang="en-US" dirty="0"/>
              <a:t>Abstract No: MOPED635  </a:t>
            </a:r>
            <a:r>
              <a:rPr lang="en-US" i="1" dirty="0"/>
              <a:t> </a:t>
            </a:r>
            <a:r>
              <a:rPr lang="en-US" dirty="0"/>
              <a:t> </a:t>
            </a:r>
          </a:p>
        </p:txBody>
      </p:sp>
    </p:spTree>
    <p:extLst>
      <p:ext uri="{BB962C8B-B14F-4D97-AF65-F5344CB8AC3E}">
        <p14:creationId xmlns:p14="http://schemas.microsoft.com/office/powerpoint/2010/main" val="1805453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5333" y="457202"/>
            <a:ext cx="10481734" cy="1142999"/>
          </a:xfrm>
        </p:spPr>
        <p:txBody>
          <a:bodyPr>
            <a:normAutofit fontScale="90000"/>
          </a:bodyPr>
          <a:lstStyle/>
          <a:p>
            <a:r>
              <a:rPr lang="en-US" sz="3100" dirty="0">
                <a:latin typeface="+mn-lt"/>
              </a:rPr>
              <a:t> </a:t>
            </a:r>
            <a:r>
              <a:rPr lang="en-US" dirty="0">
                <a:latin typeface="+mn-lt"/>
              </a:rPr>
              <a:t/>
            </a:r>
            <a:br>
              <a:rPr lang="en-US" dirty="0">
                <a:latin typeface="+mn-lt"/>
              </a:rPr>
            </a:br>
            <a:r>
              <a:rPr lang="en-US" dirty="0" err="1"/>
              <a:t>RapIT</a:t>
            </a:r>
            <a:r>
              <a:rPr lang="en-US" dirty="0"/>
              <a:t>: RCT of Single-visit ART vs. SOC in South Africa</a:t>
            </a:r>
            <a:r>
              <a:rPr lang="en-US" dirty="0">
                <a:latin typeface="+mn-lt"/>
              </a:rPr>
              <a:t> </a:t>
            </a:r>
          </a:p>
        </p:txBody>
      </p:sp>
      <p:graphicFrame>
        <p:nvGraphicFramePr>
          <p:cNvPr id="8" name="Table 7"/>
          <p:cNvGraphicFramePr>
            <a:graphicFrameLocks noGrp="1"/>
          </p:cNvGraphicFramePr>
          <p:nvPr>
            <p:extLst>
              <p:ext uri="{D42A27DB-BD31-4B8C-83A1-F6EECF244321}">
                <p14:modId xmlns:p14="http://schemas.microsoft.com/office/powerpoint/2010/main" val="3290882249"/>
              </p:ext>
            </p:extLst>
          </p:nvPr>
        </p:nvGraphicFramePr>
        <p:xfrm>
          <a:off x="948267" y="1848463"/>
          <a:ext cx="10176933" cy="4440611"/>
        </p:xfrm>
        <a:graphic>
          <a:graphicData uri="http://schemas.openxmlformats.org/drawingml/2006/table">
            <a:tbl>
              <a:tblPr>
                <a:tableStyleId>{2D5ABB26-0587-4C30-8999-92F81FD0307C}</a:tableStyleId>
              </a:tblPr>
              <a:tblGrid>
                <a:gridCol w="3269831">
                  <a:extLst>
                    <a:ext uri="{9D8B030D-6E8A-4147-A177-3AD203B41FA5}">
                      <a16:colId xmlns:a16="http://schemas.microsoft.com/office/drawing/2014/main" val="20000"/>
                    </a:ext>
                  </a:extLst>
                </a:gridCol>
                <a:gridCol w="434915">
                  <a:extLst>
                    <a:ext uri="{9D8B030D-6E8A-4147-A177-3AD203B41FA5}">
                      <a16:colId xmlns:a16="http://schemas.microsoft.com/office/drawing/2014/main" val="20001"/>
                    </a:ext>
                  </a:extLst>
                </a:gridCol>
                <a:gridCol w="1286046">
                  <a:extLst>
                    <a:ext uri="{9D8B030D-6E8A-4147-A177-3AD203B41FA5}">
                      <a16:colId xmlns:a16="http://schemas.microsoft.com/office/drawing/2014/main" val="20002"/>
                    </a:ext>
                  </a:extLst>
                </a:gridCol>
                <a:gridCol w="332001">
                  <a:extLst>
                    <a:ext uri="{9D8B030D-6E8A-4147-A177-3AD203B41FA5}">
                      <a16:colId xmlns:a16="http://schemas.microsoft.com/office/drawing/2014/main" val="20003"/>
                    </a:ext>
                  </a:extLst>
                </a:gridCol>
                <a:gridCol w="1216866">
                  <a:extLst>
                    <a:ext uri="{9D8B030D-6E8A-4147-A177-3AD203B41FA5}">
                      <a16:colId xmlns:a16="http://schemas.microsoft.com/office/drawing/2014/main" val="20004"/>
                    </a:ext>
                  </a:extLst>
                </a:gridCol>
                <a:gridCol w="1893057">
                  <a:extLst>
                    <a:ext uri="{9D8B030D-6E8A-4147-A177-3AD203B41FA5}">
                      <a16:colId xmlns:a16="http://schemas.microsoft.com/office/drawing/2014/main" val="20005"/>
                    </a:ext>
                  </a:extLst>
                </a:gridCol>
                <a:gridCol w="1744217">
                  <a:extLst>
                    <a:ext uri="{9D8B030D-6E8A-4147-A177-3AD203B41FA5}">
                      <a16:colId xmlns:a16="http://schemas.microsoft.com/office/drawing/2014/main" val="20006"/>
                    </a:ext>
                  </a:extLst>
                </a:gridCol>
              </a:tblGrid>
              <a:tr h="882708">
                <a:tc>
                  <a:txBody>
                    <a:bodyPr/>
                    <a:lstStyle/>
                    <a:p>
                      <a:pPr marL="0" marR="0" algn="l">
                        <a:spcBef>
                          <a:spcPts val="0"/>
                        </a:spcBef>
                        <a:spcAft>
                          <a:spcPts val="0"/>
                        </a:spcAft>
                      </a:pPr>
                      <a:r>
                        <a:rPr lang="en-US" sz="1600" b="0" dirty="0">
                          <a:solidFill>
                            <a:schemeClr val="bg1"/>
                          </a:solidFill>
                          <a:effectLst/>
                          <a:latin typeface="+mn-lt"/>
                          <a:ea typeface="ＭＳ 明朝"/>
                          <a:cs typeface="Times New Roman"/>
                        </a:rPr>
                        <a:t>Outcome</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75000"/>
                      </a:schemeClr>
                    </a:solidFill>
                  </a:tcPr>
                </a:tc>
                <a:tc gridSpan="2">
                  <a:txBody>
                    <a:bodyPr/>
                    <a:lstStyle/>
                    <a:p>
                      <a:pPr marL="0" marR="0" algn="ctr">
                        <a:spcBef>
                          <a:spcPts val="0"/>
                        </a:spcBef>
                        <a:spcAft>
                          <a:spcPts val="0"/>
                        </a:spcAft>
                      </a:pPr>
                      <a:r>
                        <a:rPr lang="en-US" sz="1600" b="0" dirty="0">
                          <a:solidFill>
                            <a:schemeClr val="bg1"/>
                          </a:solidFill>
                          <a:effectLst/>
                          <a:latin typeface="+mn-lt"/>
                          <a:ea typeface="ＭＳ 明朝"/>
                          <a:cs typeface="Times New Roman"/>
                        </a:rPr>
                        <a:t>Standard </a:t>
                      </a:r>
                    </a:p>
                    <a:p>
                      <a:pPr marL="0" marR="0" algn="ctr">
                        <a:spcBef>
                          <a:spcPts val="0"/>
                        </a:spcBef>
                        <a:spcAft>
                          <a:spcPts val="0"/>
                        </a:spcAft>
                      </a:pPr>
                      <a:r>
                        <a:rPr lang="en-US" sz="1600" b="0" dirty="0">
                          <a:solidFill>
                            <a:schemeClr val="bg1"/>
                          </a:solidFill>
                          <a:effectLst/>
                          <a:latin typeface="+mn-lt"/>
                          <a:ea typeface="ＭＳ 明朝"/>
                          <a:cs typeface="Times New Roman"/>
                        </a:rPr>
                        <a:t>n=190</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75000"/>
                      </a:schemeClr>
                    </a:solidFill>
                  </a:tcPr>
                </a:tc>
                <a:tc hMerge="1">
                  <a:txBody>
                    <a:bodyPr/>
                    <a:lstStyle/>
                    <a:p>
                      <a:pPr marL="0" marR="0" algn="ctr">
                        <a:spcBef>
                          <a:spcPts val="0"/>
                        </a:spcBef>
                        <a:spcAft>
                          <a:spcPts val="0"/>
                        </a:spcAft>
                      </a:pPr>
                      <a:endParaRPr lang="en-US" sz="1800" dirty="0">
                        <a:solidFill>
                          <a:schemeClr val="bg1"/>
                        </a:solidFill>
                        <a:effectLst/>
                        <a:latin typeface="+mn-lt"/>
                        <a:ea typeface="ＭＳ 明朝"/>
                        <a:cs typeface="Times New Roman"/>
                      </a:endParaRP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75000"/>
                      </a:schemeClr>
                    </a:solidFill>
                  </a:tcPr>
                </a:tc>
                <a:tc gridSpan="2">
                  <a:txBody>
                    <a:bodyPr/>
                    <a:lstStyle/>
                    <a:p>
                      <a:pPr marL="0" marR="0" algn="ctr">
                        <a:spcBef>
                          <a:spcPts val="0"/>
                        </a:spcBef>
                        <a:spcAft>
                          <a:spcPts val="0"/>
                        </a:spcAft>
                      </a:pPr>
                      <a:r>
                        <a:rPr lang="en-US" sz="1600" b="0" dirty="0">
                          <a:solidFill>
                            <a:schemeClr val="bg1"/>
                          </a:solidFill>
                          <a:effectLst/>
                          <a:latin typeface="+mn-lt"/>
                          <a:ea typeface="ＭＳ 明朝"/>
                          <a:cs typeface="Times New Roman"/>
                        </a:rPr>
                        <a:t>Rapid </a:t>
                      </a:r>
                    </a:p>
                    <a:p>
                      <a:pPr marL="0" marR="0" algn="ctr">
                        <a:spcBef>
                          <a:spcPts val="0"/>
                        </a:spcBef>
                        <a:spcAft>
                          <a:spcPts val="0"/>
                        </a:spcAft>
                      </a:pPr>
                      <a:r>
                        <a:rPr lang="en-US" sz="1600" b="0" dirty="0">
                          <a:solidFill>
                            <a:schemeClr val="bg1"/>
                          </a:solidFill>
                          <a:effectLst/>
                          <a:latin typeface="+mn-lt"/>
                          <a:ea typeface="ＭＳ 明朝"/>
                          <a:cs typeface="Times New Roman"/>
                        </a:rPr>
                        <a:t>n=187</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75000"/>
                      </a:schemeClr>
                    </a:solidFill>
                  </a:tcPr>
                </a:tc>
                <a:tc hMerge="1">
                  <a:txBody>
                    <a:bodyPr/>
                    <a:lstStyle/>
                    <a:p>
                      <a:pPr marL="0" marR="0" algn="ctr">
                        <a:spcBef>
                          <a:spcPts val="0"/>
                        </a:spcBef>
                        <a:spcAft>
                          <a:spcPts val="0"/>
                        </a:spcAft>
                      </a:pPr>
                      <a:endParaRPr lang="en-US" sz="1800" dirty="0">
                        <a:solidFill>
                          <a:schemeClr val="bg1"/>
                        </a:solidFill>
                        <a:effectLst/>
                        <a:latin typeface="+mn-lt"/>
                        <a:ea typeface="ＭＳ 明朝"/>
                        <a:cs typeface="Times New Roman"/>
                      </a:endParaRP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75000"/>
                      </a:schemeClr>
                    </a:solidFill>
                  </a:tcPr>
                </a:tc>
                <a:tc>
                  <a:txBody>
                    <a:bodyPr/>
                    <a:lstStyle/>
                    <a:p>
                      <a:pPr marL="0" marR="0" algn="ctr">
                        <a:spcBef>
                          <a:spcPts val="0"/>
                        </a:spcBef>
                        <a:spcAft>
                          <a:spcPts val="0"/>
                        </a:spcAft>
                      </a:pPr>
                      <a:r>
                        <a:rPr lang="en-US" sz="1600" b="0" dirty="0">
                          <a:solidFill>
                            <a:schemeClr val="bg1"/>
                          </a:solidFill>
                          <a:effectLst/>
                          <a:latin typeface="+mn-lt"/>
                          <a:ea typeface="ＭＳ 明朝"/>
                          <a:cs typeface="Times New Roman"/>
                        </a:rPr>
                        <a:t>Crude risk difference</a:t>
                      </a:r>
                    </a:p>
                    <a:p>
                      <a:pPr marL="0" marR="0" algn="ctr">
                        <a:spcBef>
                          <a:spcPts val="0"/>
                        </a:spcBef>
                        <a:spcAft>
                          <a:spcPts val="0"/>
                        </a:spcAft>
                      </a:pPr>
                      <a:endParaRPr lang="en-US" sz="1600" b="0" dirty="0">
                        <a:solidFill>
                          <a:schemeClr val="bg1"/>
                        </a:solidFill>
                        <a:effectLst/>
                        <a:latin typeface="+mn-lt"/>
                        <a:ea typeface="ＭＳ 明朝"/>
                        <a:cs typeface="Times New Roman"/>
                      </a:endParaRP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75000"/>
                      </a:schemeClr>
                    </a:solidFill>
                  </a:tcPr>
                </a:tc>
                <a:tc>
                  <a:txBody>
                    <a:bodyPr/>
                    <a:lstStyle/>
                    <a:p>
                      <a:pPr marL="0" marR="0" algn="ctr">
                        <a:spcBef>
                          <a:spcPts val="0"/>
                        </a:spcBef>
                        <a:spcAft>
                          <a:spcPts val="0"/>
                        </a:spcAft>
                      </a:pPr>
                      <a:r>
                        <a:rPr lang="en-US" sz="1600" b="0" dirty="0">
                          <a:solidFill>
                            <a:schemeClr val="bg1"/>
                          </a:solidFill>
                          <a:effectLst/>
                          <a:latin typeface="+mn-lt"/>
                          <a:ea typeface="ＭＳ 明朝"/>
                          <a:cs typeface="Times New Roman"/>
                        </a:rPr>
                        <a:t>Crude relative risk</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405781">
                <a:tc>
                  <a:txBody>
                    <a:bodyPr/>
                    <a:lstStyle/>
                    <a:p>
                      <a:pPr marL="0" marR="0" algn="l">
                        <a:spcBef>
                          <a:spcPts val="0"/>
                        </a:spcBef>
                        <a:spcAft>
                          <a:spcPts val="0"/>
                        </a:spcAft>
                        <a:tabLst>
                          <a:tab pos="2400300" algn="l"/>
                        </a:tabLst>
                      </a:pPr>
                      <a:r>
                        <a:rPr lang="en-US" sz="1600" b="0" dirty="0">
                          <a:solidFill>
                            <a:schemeClr val="tx1"/>
                          </a:solidFill>
                          <a:effectLst/>
                          <a:latin typeface="+mn-lt"/>
                          <a:ea typeface="ＭＳ 明朝"/>
                          <a:cs typeface="Times New Roman"/>
                        </a:rPr>
                        <a:t>Initiated ≤ 90 days</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gridSpan="2">
                  <a:txBody>
                    <a:bodyPr/>
                    <a:lstStyle/>
                    <a:p>
                      <a:pPr marL="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136 (72%)</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hMerge="1">
                  <a:txBody>
                    <a:bodyPr/>
                    <a:lstStyle/>
                    <a:p>
                      <a:pPr marL="0" marR="0" algn="ctr">
                        <a:spcBef>
                          <a:spcPts val="0"/>
                        </a:spcBef>
                        <a:spcAft>
                          <a:spcPts val="0"/>
                        </a:spcAft>
                        <a:tabLst>
                          <a:tab pos="2400300" algn="l"/>
                        </a:tabLst>
                      </a:pPr>
                      <a:endParaRPr lang="en-US" sz="1100" b="0" dirty="0">
                        <a:solidFill>
                          <a:schemeClr val="tx2"/>
                        </a:solidFill>
                        <a:effectLst/>
                        <a:latin typeface="+mn-lt"/>
                        <a:ea typeface="ＭＳ 明朝"/>
                        <a:cs typeface="Times New Roman"/>
                      </a:endParaRP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gridSpan="2">
                  <a:txBody>
                    <a:bodyPr/>
                    <a:lstStyle/>
                    <a:p>
                      <a:pPr marL="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182 (97%)</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hMerge="1">
                  <a:txBody>
                    <a:bodyPr/>
                    <a:lstStyle/>
                    <a:p>
                      <a:pPr marL="0" marR="0" algn="ctr">
                        <a:spcBef>
                          <a:spcPts val="0"/>
                        </a:spcBef>
                        <a:spcAft>
                          <a:spcPts val="0"/>
                        </a:spcAft>
                        <a:tabLst>
                          <a:tab pos="2400300" algn="l"/>
                        </a:tabLst>
                      </a:pPr>
                      <a:endParaRPr lang="en-US" sz="1100" b="0" dirty="0">
                        <a:solidFill>
                          <a:schemeClr val="tx2"/>
                        </a:solidFill>
                        <a:effectLst/>
                        <a:latin typeface="+mn-lt"/>
                        <a:ea typeface="ＭＳ 明朝"/>
                        <a:cs typeface="Times New Roman"/>
                      </a:endParaRP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a:txBody>
                    <a:bodyPr/>
                    <a:lstStyle/>
                    <a:p>
                      <a:pPr marL="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25% (19-33%)</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a:txBody>
                    <a:bodyPr/>
                    <a:lstStyle/>
                    <a:p>
                      <a:pPr marL="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1.36 (1.24-1.49)</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608672">
                <a:tc>
                  <a:txBody>
                    <a:bodyPr/>
                    <a:lstStyle/>
                    <a:p>
                      <a:pPr marL="0" marR="0" algn="l">
                        <a:spcBef>
                          <a:spcPts val="0"/>
                        </a:spcBef>
                        <a:spcAft>
                          <a:spcPts val="0"/>
                        </a:spcAft>
                        <a:tabLst>
                          <a:tab pos="2400300" algn="l"/>
                        </a:tabLst>
                      </a:pPr>
                      <a:r>
                        <a:rPr lang="en-US" sz="1600" b="0" dirty="0">
                          <a:solidFill>
                            <a:schemeClr val="tx1"/>
                          </a:solidFill>
                          <a:effectLst/>
                          <a:latin typeface="+mn-lt"/>
                          <a:ea typeface="ＭＳ 明朝"/>
                          <a:cs typeface="Times New Roman"/>
                        </a:rPr>
                        <a:t>Initiated ≤ 90 days and retained and suppressed by 10 months</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gridSpan="2">
                  <a:txBody>
                    <a:bodyPr/>
                    <a:lstStyle/>
                    <a:p>
                      <a:pPr marL="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96 (51%)</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hMerge="1">
                  <a:txBody>
                    <a:bodyPr/>
                    <a:lstStyle/>
                    <a:p>
                      <a:pPr marL="0" marR="0" algn="ctr">
                        <a:spcBef>
                          <a:spcPts val="0"/>
                        </a:spcBef>
                        <a:spcAft>
                          <a:spcPts val="0"/>
                        </a:spcAft>
                        <a:tabLst>
                          <a:tab pos="2400300" algn="l"/>
                        </a:tabLst>
                      </a:pPr>
                      <a:endParaRPr lang="en-US" sz="1100" b="1" dirty="0">
                        <a:solidFill>
                          <a:schemeClr val="tx2"/>
                        </a:solidFill>
                        <a:effectLst/>
                        <a:latin typeface="+mn-lt"/>
                        <a:ea typeface="ＭＳ 明朝"/>
                        <a:cs typeface="Times New Roman"/>
                      </a:endParaRP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gridSpan="2">
                  <a:txBody>
                    <a:bodyPr/>
                    <a:lstStyle/>
                    <a:p>
                      <a:pPr marL="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119 (64%)</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hMerge="1">
                  <a:txBody>
                    <a:bodyPr/>
                    <a:lstStyle/>
                    <a:p>
                      <a:pPr marL="0" marR="0" algn="ctr">
                        <a:spcBef>
                          <a:spcPts val="0"/>
                        </a:spcBef>
                        <a:spcAft>
                          <a:spcPts val="0"/>
                        </a:spcAft>
                        <a:tabLst>
                          <a:tab pos="2400300" algn="l"/>
                        </a:tabLst>
                      </a:pPr>
                      <a:endParaRPr lang="en-US" sz="1100" b="1" dirty="0">
                        <a:solidFill>
                          <a:schemeClr val="tx2"/>
                        </a:solidFill>
                        <a:effectLst/>
                        <a:latin typeface="+mn-lt"/>
                        <a:ea typeface="ＭＳ 明朝"/>
                        <a:cs typeface="Times New Roman"/>
                      </a:endParaRP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a:txBody>
                    <a:bodyPr/>
                    <a:lstStyle/>
                    <a:p>
                      <a:pPr marL="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13% (3-23%)</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a:txBody>
                    <a:bodyPr/>
                    <a:lstStyle/>
                    <a:p>
                      <a:pPr marL="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1.26 (1.05-1.50)</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405781">
                <a:tc gridSpan="5">
                  <a:txBody>
                    <a:bodyPr/>
                    <a:lstStyle/>
                    <a:p>
                      <a:pPr marL="114300" marR="0" algn="l">
                        <a:spcBef>
                          <a:spcPts val="0"/>
                        </a:spcBef>
                        <a:spcAft>
                          <a:spcPts val="0"/>
                        </a:spcAft>
                        <a:tabLst>
                          <a:tab pos="2400300" algn="l"/>
                        </a:tabLst>
                      </a:pPr>
                      <a:r>
                        <a:rPr lang="en-US" sz="1600" i="1" dirty="0">
                          <a:solidFill>
                            <a:schemeClr val="tx1"/>
                          </a:solidFill>
                          <a:effectLst/>
                          <a:latin typeface="+mn-lt"/>
                          <a:ea typeface="ＭＳ 明朝"/>
                          <a:cs typeface="Times New Roman"/>
                        </a:rPr>
                        <a:t>Of those not initiated ≤ 90 days and suppressed by 10 months:</a:t>
                      </a:r>
                      <a:endParaRPr lang="en-US" sz="1600" dirty="0">
                        <a:solidFill>
                          <a:schemeClr val="tx1"/>
                        </a:solidFill>
                        <a:effectLst/>
                        <a:latin typeface="+mn-lt"/>
                        <a:ea typeface="ＭＳ 明朝"/>
                        <a:cs typeface="Times New Roman"/>
                      </a:endParaRP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227619">
                <a:tc gridSpan="2">
                  <a:txBody>
                    <a:bodyPr/>
                    <a:lstStyle/>
                    <a:p>
                      <a:pPr marL="228600" marR="0" algn="l">
                        <a:spcBef>
                          <a:spcPts val="0"/>
                        </a:spcBef>
                        <a:spcAft>
                          <a:spcPts val="0"/>
                        </a:spcAft>
                        <a:tabLst>
                          <a:tab pos="2400300" algn="l"/>
                        </a:tabLst>
                      </a:pPr>
                      <a:r>
                        <a:rPr lang="en-US" sz="1600" dirty="0">
                          <a:solidFill>
                            <a:schemeClr val="tx1"/>
                          </a:solidFill>
                          <a:effectLst/>
                          <a:latin typeface="+mn-lt"/>
                          <a:ea typeface="ＭＳ 明朝"/>
                          <a:cs typeface="Times New Roman"/>
                        </a:rPr>
                        <a:t>Not initiated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hMerge="1">
                  <a:txBody>
                    <a:bodyPr/>
                    <a:lstStyle/>
                    <a:p>
                      <a:endParaRPr lang="en-US"/>
                    </a:p>
                  </a:txBody>
                  <a:tcPr/>
                </a:tc>
                <a:tc gridSpan="2">
                  <a:txBody>
                    <a:bodyPr/>
                    <a:lstStyle/>
                    <a:p>
                      <a:pPr marL="11430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54 (28%)</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hMerge="1">
                  <a:txBody>
                    <a:bodyPr/>
                    <a:lstStyle/>
                    <a:p>
                      <a:endParaRPr lang="en-US"/>
                    </a:p>
                  </a:txBody>
                  <a:tcPr/>
                </a:tc>
                <a:tc>
                  <a:txBody>
                    <a:bodyPr/>
                    <a:lstStyle/>
                    <a:p>
                      <a:pPr marL="11430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5 (3%)</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409049">
                <a:tc gridSpan="2">
                  <a:txBody>
                    <a:bodyPr/>
                    <a:lstStyle/>
                    <a:p>
                      <a:pPr marL="228600" marR="0" algn="l">
                        <a:spcBef>
                          <a:spcPts val="0"/>
                        </a:spcBef>
                        <a:spcAft>
                          <a:spcPts val="0"/>
                        </a:spcAft>
                        <a:tabLst>
                          <a:tab pos="2400300" algn="l"/>
                        </a:tabLst>
                      </a:pPr>
                      <a:r>
                        <a:rPr lang="en-US" sz="1600" dirty="0">
                          <a:solidFill>
                            <a:schemeClr val="tx1"/>
                          </a:solidFill>
                          <a:effectLst/>
                          <a:latin typeface="+mn-lt"/>
                          <a:ea typeface="ＭＳ 明朝"/>
                          <a:cs typeface="Times New Roman"/>
                        </a:rPr>
                        <a:t>Initiated but not suppressed or with no viral load reported</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hMerge="1">
                  <a:txBody>
                    <a:bodyPr/>
                    <a:lstStyle/>
                    <a:p>
                      <a:endParaRPr lang="en-US"/>
                    </a:p>
                  </a:txBody>
                  <a:tcPr/>
                </a:tc>
                <a:tc gridSpan="2">
                  <a:txBody>
                    <a:bodyPr/>
                    <a:lstStyle/>
                    <a:p>
                      <a:pPr marL="11430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40 (21%)</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hMerge="1">
                  <a:txBody>
                    <a:bodyPr/>
                    <a:lstStyle/>
                    <a:p>
                      <a:endParaRPr lang="en-US"/>
                    </a:p>
                  </a:txBody>
                  <a:tcPr/>
                </a:tc>
                <a:tc>
                  <a:txBody>
                    <a:bodyPr/>
                    <a:lstStyle/>
                    <a:p>
                      <a:pPr marL="11430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63 (34%)</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321722">
                <a:tc gridSpan="2">
                  <a:txBody>
                    <a:bodyPr/>
                    <a:lstStyle/>
                    <a:p>
                      <a:pPr marL="0" marR="0" algn="l">
                        <a:spcBef>
                          <a:spcPts val="0"/>
                        </a:spcBef>
                        <a:spcAft>
                          <a:spcPts val="0"/>
                        </a:spcAft>
                        <a:tabLst>
                          <a:tab pos="2400300" algn="l"/>
                        </a:tabLst>
                      </a:pPr>
                      <a:r>
                        <a:rPr lang="en-US" sz="1600" dirty="0">
                          <a:solidFill>
                            <a:schemeClr val="tx1"/>
                          </a:solidFill>
                          <a:effectLst/>
                          <a:latin typeface="+mn-lt"/>
                          <a:ea typeface="ＭＳ 明朝"/>
                          <a:cs typeface="Times New Roman"/>
                        </a:rPr>
                        <a:t>Initiated ≤ 90 days and retained at 10 months</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hMerge="1">
                  <a:txBody>
                    <a:bodyPr/>
                    <a:lstStyle/>
                    <a:p>
                      <a:endParaRPr lang="en-US"/>
                    </a:p>
                  </a:txBody>
                  <a:tcPr/>
                </a:tc>
                <a:tc gridSpan="2">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121 (64%)</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hMerge="1">
                  <a:txBody>
                    <a:bodyPr/>
                    <a:lstStyle/>
                    <a:p>
                      <a:endParaRPr lang="en-US"/>
                    </a:p>
                  </a:txBody>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151 (81%)</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17% (5-23%)</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1.27 (1.12-1.44)</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291247">
                <a:tc gridSpan="5">
                  <a:txBody>
                    <a:bodyPr/>
                    <a:lstStyle/>
                    <a:p>
                      <a:pPr marL="114300" marR="0" algn="l">
                        <a:spcBef>
                          <a:spcPts val="0"/>
                        </a:spcBef>
                        <a:spcAft>
                          <a:spcPts val="0"/>
                        </a:spcAft>
                        <a:tabLst>
                          <a:tab pos="2400300" algn="l"/>
                        </a:tabLst>
                      </a:pPr>
                      <a:r>
                        <a:rPr lang="en-US" sz="1600" i="1" dirty="0">
                          <a:solidFill>
                            <a:schemeClr val="tx1"/>
                          </a:solidFill>
                          <a:effectLst/>
                          <a:latin typeface="+mn-lt"/>
                          <a:ea typeface="ＭＳ 明朝"/>
                          <a:cs typeface="Times New Roman"/>
                        </a:rPr>
                        <a:t>Of those not initiated ≤ 90 days and retained at 10 months:</a:t>
                      </a:r>
                      <a:endParaRPr lang="en-US" sz="1600" dirty="0">
                        <a:solidFill>
                          <a:schemeClr val="tx1"/>
                        </a:solidFill>
                        <a:effectLst/>
                        <a:latin typeface="+mn-lt"/>
                        <a:ea typeface="ＭＳ 明朝"/>
                        <a:cs typeface="Times New Roman"/>
                      </a:endParaRP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313611">
                <a:tc gridSpan="2">
                  <a:txBody>
                    <a:bodyPr/>
                    <a:lstStyle/>
                    <a:p>
                      <a:pPr marL="228600" marR="0" algn="l">
                        <a:spcBef>
                          <a:spcPts val="0"/>
                        </a:spcBef>
                        <a:spcAft>
                          <a:spcPts val="0"/>
                        </a:spcAft>
                        <a:tabLst>
                          <a:tab pos="2400300" algn="l"/>
                        </a:tabLst>
                      </a:pPr>
                      <a:r>
                        <a:rPr lang="en-US" sz="1600" dirty="0">
                          <a:solidFill>
                            <a:schemeClr val="tx1"/>
                          </a:solidFill>
                          <a:effectLst/>
                          <a:latin typeface="+mn-lt"/>
                          <a:ea typeface="ＭＳ 明朝"/>
                          <a:cs typeface="Times New Roman"/>
                        </a:rPr>
                        <a:t>Not initiated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hMerge="1">
                  <a:txBody>
                    <a:bodyPr/>
                    <a:lstStyle/>
                    <a:p>
                      <a:endParaRPr lang="en-US"/>
                    </a:p>
                  </a:txBody>
                  <a:tcPr/>
                </a:tc>
                <a:tc gridSpan="2">
                  <a:txBody>
                    <a:bodyPr/>
                    <a:lstStyle/>
                    <a:p>
                      <a:pPr marL="11430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54 (28%)</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hMerge="1">
                  <a:txBody>
                    <a:bodyPr/>
                    <a:lstStyle/>
                    <a:p>
                      <a:endParaRPr lang="en-US"/>
                    </a:p>
                  </a:txBody>
                  <a:tcPr/>
                </a:tc>
                <a:tc>
                  <a:txBody>
                    <a:bodyPr/>
                    <a:lstStyle/>
                    <a:p>
                      <a:pPr marL="11430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5 (3%)</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tc>
                  <a:txBody>
                    <a:bodyPr/>
                    <a:lstStyle/>
                    <a:p>
                      <a:pPr marL="0" marR="0" algn="ctr">
                        <a:spcBef>
                          <a:spcPts val="0"/>
                        </a:spcBef>
                        <a:spcAft>
                          <a:spcPts val="0"/>
                        </a:spcAft>
                        <a:tabLst>
                          <a:tab pos="2400300" algn="l"/>
                        </a:tabLst>
                      </a:pPr>
                      <a:r>
                        <a:rPr lang="en-US" sz="1600" dirty="0">
                          <a:solidFill>
                            <a:schemeClr val="tx2"/>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313611">
                <a:tc gridSpan="2">
                  <a:txBody>
                    <a:bodyPr/>
                    <a:lstStyle/>
                    <a:p>
                      <a:pPr marL="228600" marR="0" algn="l">
                        <a:spcBef>
                          <a:spcPts val="0"/>
                        </a:spcBef>
                        <a:spcAft>
                          <a:spcPts val="0"/>
                        </a:spcAft>
                        <a:tabLst>
                          <a:tab pos="2400300" algn="l"/>
                        </a:tabLst>
                      </a:pPr>
                      <a:r>
                        <a:rPr lang="en-US" sz="1600" dirty="0">
                          <a:solidFill>
                            <a:schemeClr val="tx1"/>
                          </a:solidFill>
                          <a:effectLst/>
                          <a:latin typeface="+mn-lt"/>
                          <a:ea typeface="ＭＳ 明朝"/>
                          <a:cs typeface="Times New Roman"/>
                        </a:rPr>
                        <a:t>Initiated but not retained</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hMerge="1">
                  <a:txBody>
                    <a:bodyPr/>
                    <a:lstStyle/>
                    <a:p>
                      <a:endParaRPr lang="en-US"/>
                    </a:p>
                  </a:txBody>
                  <a:tcPr/>
                </a:tc>
                <a:tc gridSpan="2">
                  <a:txBody>
                    <a:bodyPr/>
                    <a:lstStyle/>
                    <a:p>
                      <a:pPr marL="11430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15 (8%)</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hMerge="1">
                  <a:txBody>
                    <a:bodyPr/>
                    <a:lstStyle/>
                    <a:p>
                      <a:endParaRPr lang="en-US"/>
                    </a:p>
                  </a:txBody>
                  <a:tcPr/>
                </a:tc>
                <a:tc>
                  <a:txBody>
                    <a:bodyPr/>
                    <a:lstStyle/>
                    <a:p>
                      <a:pPr marL="114300" marR="0" algn="ctr">
                        <a:spcBef>
                          <a:spcPts val="0"/>
                        </a:spcBef>
                        <a:spcAft>
                          <a:spcPts val="0"/>
                        </a:spcAft>
                        <a:tabLst>
                          <a:tab pos="2400300" algn="l"/>
                        </a:tabLst>
                      </a:pPr>
                      <a:r>
                        <a:rPr lang="en-US" sz="1600" b="0" dirty="0">
                          <a:solidFill>
                            <a:schemeClr val="tx1"/>
                          </a:solidFill>
                          <a:effectLst/>
                          <a:latin typeface="+mn-lt"/>
                          <a:ea typeface="ＭＳ 明朝"/>
                          <a:cs typeface="Times New Roman"/>
                        </a:rPr>
                        <a:t>31 (17%)</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a:txBody>
                    <a:bodyPr/>
                    <a:lstStyle/>
                    <a:p>
                      <a:pPr marL="0" marR="0" algn="ctr">
                        <a:spcBef>
                          <a:spcPts val="0"/>
                        </a:spcBef>
                        <a:spcAft>
                          <a:spcPts val="0"/>
                        </a:spcAft>
                        <a:tabLst>
                          <a:tab pos="2400300" algn="l"/>
                        </a:tabLst>
                      </a:pPr>
                      <a:r>
                        <a:rPr lang="en-US" sz="1600" dirty="0">
                          <a:solidFill>
                            <a:schemeClr val="tx1"/>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tc>
                  <a:txBody>
                    <a:bodyPr/>
                    <a:lstStyle/>
                    <a:p>
                      <a:pPr marL="0" marR="0" algn="ctr">
                        <a:spcBef>
                          <a:spcPts val="0"/>
                        </a:spcBef>
                        <a:spcAft>
                          <a:spcPts val="0"/>
                        </a:spcAft>
                        <a:tabLst>
                          <a:tab pos="2400300" algn="l"/>
                        </a:tabLst>
                      </a:pPr>
                      <a:r>
                        <a:rPr lang="en-US" sz="1600" dirty="0">
                          <a:solidFill>
                            <a:schemeClr val="tx2"/>
                          </a:solidFill>
                          <a:effectLst/>
                          <a:latin typeface="+mn-lt"/>
                          <a:ea typeface="ＭＳ 明朝"/>
                          <a:cs typeface="Times New Roman"/>
                        </a:rPr>
                        <a:t> </a:t>
                      </a:r>
                    </a:p>
                  </a:txBody>
                  <a:tcPr marL="51435" marR="51435" marT="0" marB="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sp>
        <p:nvSpPr>
          <p:cNvPr id="2" name="Frame 1">
            <a:extLst>
              <a:ext uri="{FF2B5EF4-FFF2-40B4-BE49-F238E27FC236}">
                <a16:creationId xmlns:a16="http://schemas.microsoft.com/office/drawing/2014/main" id="{891CCE01-A4F2-1446-8193-E4338BEB92CB}"/>
              </a:ext>
            </a:extLst>
          </p:cNvPr>
          <p:cNvSpPr/>
          <p:nvPr/>
        </p:nvSpPr>
        <p:spPr>
          <a:xfrm>
            <a:off x="936414" y="2697481"/>
            <a:ext cx="45719" cy="4571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37E96B1C-CE49-FE40-AB6C-D7537470EDC4}"/>
              </a:ext>
            </a:extLst>
          </p:cNvPr>
          <p:cNvSpPr/>
          <p:nvPr/>
        </p:nvSpPr>
        <p:spPr>
          <a:xfrm>
            <a:off x="936414" y="2697481"/>
            <a:ext cx="10188786" cy="914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4873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33.5|5|17"/>
</p:tagLst>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18883</TotalTime>
  <Words>1506</Words>
  <Application>Microsoft Office PowerPoint</Application>
  <PresentationFormat>Widescreen</PresentationFormat>
  <Paragraphs>228</Paragraphs>
  <Slides>20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Franklin Gothic Book</vt:lpstr>
      <vt:lpstr>ＭＳ 明朝</vt:lpstr>
      <vt:lpstr>Raleway</vt:lpstr>
      <vt:lpstr>Times New Roman</vt:lpstr>
      <vt:lpstr>Wingdings</vt:lpstr>
      <vt:lpstr>AIDS 2016_Template</vt:lpstr>
      <vt:lpstr>PowerPoint Presentation</vt:lpstr>
      <vt:lpstr>ART Rapid Start: When, Why, and for Whom?</vt:lpstr>
      <vt:lpstr>Why Is Rapid ART Important?</vt:lpstr>
      <vt:lpstr>How Can We Improve the Patient Experience Early in Care?</vt:lpstr>
      <vt:lpstr>Same-Day ART Approach </vt:lpstr>
      <vt:lpstr>WHO Guidelines July 2017</vt:lpstr>
      <vt:lpstr>Four RCTs that Impacted the WHO Guidelines for Rapid ART</vt:lpstr>
      <vt:lpstr>CASCADE: SDART vs. SOC in Home-Based Testing in Lesotho</vt:lpstr>
      <vt:lpstr>  RapIT: RCT of Single-visit ART vs. SOC in South Africa </vt:lpstr>
      <vt:lpstr>START-ART Package of Care vs. SOC in Uganda</vt:lpstr>
      <vt:lpstr>SDART Haiti: RCT of Same-Day ART vs. Day 21 ART </vt:lpstr>
      <vt:lpstr>Same-Day ART Study in Haiti</vt:lpstr>
      <vt:lpstr>What about Early LTFU after Rapid ART Initiation?</vt:lpstr>
      <vt:lpstr>What about Patients with TB Symptoms at HIV Diagnosis?</vt:lpstr>
      <vt:lpstr>SLATE-1 Study – Clinical Algorithm for SDART Eligibility</vt:lpstr>
      <vt:lpstr>SLATE II – RCT in South Africa</vt:lpstr>
      <vt:lpstr>What about High-Income Countries?</vt:lpstr>
      <vt:lpstr>IAS-USA Guidelines, 2018</vt:lpstr>
      <vt:lpstr>Conclusions</vt:lpstr>
      <vt:lpstr>Acknowledgements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285</cp:revision>
  <cp:lastPrinted>2017-01-16T15:31:13Z</cp:lastPrinted>
  <dcterms:created xsi:type="dcterms:W3CDTF">2017-01-13T09:09:35Z</dcterms:created>
  <dcterms:modified xsi:type="dcterms:W3CDTF">2019-07-23T15:28:16Z</dcterms:modified>
</cp:coreProperties>
</file>