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568" r:id="rId2"/>
    <p:sldId id="573" r:id="rId3"/>
    <p:sldId id="538" r:id="rId4"/>
    <p:sldId id="537" r:id="rId5"/>
    <p:sldId id="541" r:id="rId6"/>
    <p:sldId id="571" r:id="rId7"/>
    <p:sldId id="570" r:id="rId8"/>
    <p:sldId id="542" r:id="rId9"/>
    <p:sldId id="547" r:id="rId10"/>
    <p:sldId id="540" r:id="rId11"/>
    <p:sldId id="563" r:id="rId12"/>
    <p:sldId id="558" r:id="rId13"/>
    <p:sldId id="565" r:id="rId14"/>
    <p:sldId id="561" r:id="rId15"/>
    <p:sldId id="560" r:id="rId16"/>
    <p:sldId id="574" r:id="rId17"/>
    <p:sldId id="567" r:id="rId18"/>
    <p:sldId id="554" r:id="rId19"/>
    <p:sldId id="555" r:id="rId20"/>
    <p:sldId id="572" r:id="rId21"/>
    <p:sldId id="556" r:id="rId22"/>
    <p:sldId id="552" r:id="rId23"/>
    <p:sldId id="575" r:id="rId24"/>
    <p:sldId id="550" r:id="rId25"/>
    <p:sldId id="553" r:id="rId26"/>
  </p:sldIdLst>
  <p:sldSz cx="12192000" cy="6858000"/>
  <p:notesSz cx="6797675" cy="99298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267E"/>
    <a:srgbClr val="66FF33"/>
    <a:srgbClr val="FFFF00"/>
    <a:srgbClr val="B9FCB6"/>
    <a:srgbClr val="3B09B7"/>
    <a:srgbClr val="A3E389"/>
    <a:srgbClr val="99D359"/>
    <a:srgbClr val="CDFDCB"/>
    <a:srgbClr val="E8F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0424" autoAdjust="0"/>
  </p:normalViewPr>
  <p:slideViewPr>
    <p:cSldViewPr snapToGrid="0">
      <p:cViewPr varScale="1">
        <p:scale>
          <a:sx n="64" d="100"/>
          <a:sy n="64" d="100"/>
        </p:scale>
        <p:origin x="34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7" d="100"/>
        <a:sy n="8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rcy\OneDrive%20-%20Associaci&#243;%20Stop%20Sida\LAMIS\Presentaciones%20PP\PP%20consumo%20de%20drogas%20sexualizado%20LAMI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rcy\OneDrive%20-%20Associaci&#243;%20Stop%20Sida\LAMIS\Presentaciones%20PP\PP%20consumo%20de%20drogas%20sexualizado%20LAMI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rcy\OneDrive%20-%20Associaci&#243;%20Stop%20Sida\LAMIS\Presentaciones%20PP\PP%20consumo%20de%20drogas%20sexualizado%20LAMI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rcy\OneDrive%20-%20Associaci&#243;%20Stop%20Sida\LAMIS\Presentaciones%20PP\PP%20consumo%20de%20drogas%20sexualizado%20LAMIS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rcy\OneDrive%20-%20Associaci&#243;%20Stop%20Sida\LAMIS\Presentaciones%20PP\PP%20consumo%20de%20drogas%20sexualizado%20LAMI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rcy\OneDrive%20-%20Associaci&#243;%20Stop%20Sida\LAMIS\Presentaciones%20PP\PP%20consumo%20de%20drogas%20sexualizado%20LAMI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rcy\OneDrive%20-%20Associaci&#243;%20Stop%20Sida\LAMIS\Presentaciones%20PP\PP%20consumo%20de%20drogas%20sexualizado%20LAMI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rcy\OneDrive%20-%20Associaci&#243;%20Stop%20Sida\LAMIS\Presentaciones%20PP\PP%20consumo%20de%20drogas%20sexualizado%20LAMI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rcy\OneDrive%20-%20Associaci&#243;%20Stop%20Sida\LAMIS\Presentaciones%20PP\PP%20consumo%20de%20drogas%20sexualizado%20LAMIS.xlsx" TargetMode="Externa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Hoja1!$B$5:$B$22</c:f>
              <c:strCache>
                <c:ptCount val="18"/>
                <c:pt idx="0">
                  <c:v>Suriname</c:v>
                </c:pt>
                <c:pt idx="1">
                  <c:v>Nicaragua</c:v>
                </c:pt>
                <c:pt idx="2">
                  <c:v>El Salvador</c:v>
                </c:pt>
                <c:pt idx="3">
                  <c:v>Paraguay</c:v>
                </c:pt>
                <c:pt idx="4">
                  <c:v>Honduras</c:v>
                </c:pt>
                <c:pt idx="5">
                  <c:v>Bolivia</c:v>
                </c:pt>
                <c:pt idx="6">
                  <c:v>Panama</c:v>
                </c:pt>
                <c:pt idx="7">
                  <c:v>Uruguay</c:v>
                </c:pt>
                <c:pt idx="8">
                  <c:v>Costa Rica</c:v>
                </c:pt>
                <c:pt idx="9">
                  <c:v>Guatemala</c:v>
                </c:pt>
                <c:pt idx="10">
                  <c:v>Ecuador</c:v>
                </c:pt>
                <c:pt idx="11">
                  <c:v>Peru</c:v>
                </c:pt>
                <c:pt idx="12">
                  <c:v>Venezuela</c:v>
                </c:pt>
                <c:pt idx="13">
                  <c:v>Chile</c:v>
                </c:pt>
                <c:pt idx="14">
                  <c:v>Argentina</c:v>
                </c:pt>
                <c:pt idx="15">
                  <c:v>Colombia</c:v>
                </c:pt>
                <c:pt idx="16">
                  <c:v>Mexico</c:v>
                </c:pt>
                <c:pt idx="17">
                  <c:v>Brazil</c:v>
                </c:pt>
              </c:strCache>
            </c:strRef>
          </c:cat>
          <c:val>
            <c:numRef>
              <c:f>Hoja1!$C$5:$C$22</c:f>
              <c:numCache>
                <c:formatCode>#,##0</c:formatCode>
                <c:ptCount val="18"/>
                <c:pt idx="0">
                  <c:v>216</c:v>
                </c:pt>
                <c:pt idx="1">
                  <c:v>534</c:v>
                </c:pt>
                <c:pt idx="2">
                  <c:v>572</c:v>
                </c:pt>
                <c:pt idx="3">
                  <c:v>591</c:v>
                </c:pt>
                <c:pt idx="4">
                  <c:v>646</c:v>
                </c:pt>
                <c:pt idx="5">
                  <c:v>748</c:v>
                </c:pt>
                <c:pt idx="6">
                  <c:v>759</c:v>
                </c:pt>
                <c:pt idx="7">
                  <c:v>771</c:v>
                </c:pt>
                <c:pt idx="8">
                  <c:v>1012</c:v>
                </c:pt>
                <c:pt idx="9">
                  <c:v>1157</c:v>
                </c:pt>
                <c:pt idx="10">
                  <c:v>1440</c:v>
                </c:pt>
                <c:pt idx="11">
                  <c:v>2025</c:v>
                </c:pt>
                <c:pt idx="12">
                  <c:v>2431</c:v>
                </c:pt>
                <c:pt idx="13">
                  <c:v>4945</c:v>
                </c:pt>
                <c:pt idx="14">
                  <c:v>5504</c:v>
                </c:pt>
                <c:pt idx="15">
                  <c:v>8208</c:v>
                </c:pt>
                <c:pt idx="16">
                  <c:v>14957</c:v>
                </c:pt>
                <c:pt idx="17">
                  <c:v>18139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F9B-4137-9075-1B0372C3673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7"/>
        <c:axId val="541343640"/>
        <c:axId val="541345600"/>
      </c:barChart>
      <c:catAx>
        <c:axId val="5413436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541345600"/>
        <c:crosses val="autoZero"/>
        <c:auto val="1"/>
        <c:lblAlgn val="ctr"/>
        <c:lblOffset val="100"/>
        <c:noMultiLvlLbl val="0"/>
      </c:catAx>
      <c:valAx>
        <c:axId val="541345600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541343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Hoja5!$B$6:$B$7</c:f>
              <c:strCache>
                <c:ptCount val="2"/>
                <c:pt idx="0">
                  <c:v>Last 12 months</c:v>
                </c:pt>
                <c:pt idx="1">
                  <c:v>Last 4 weeks</c:v>
                </c:pt>
              </c:strCache>
            </c:strRef>
          </c:cat>
          <c:val>
            <c:numRef>
              <c:f>Hoja5!$F$6:$F$7</c:f>
              <c:numCache>
                <c:formatCode>0.0%</c:formatCode>
                <c:ptCount val="2"/>
                <c:pt idx="0">
                  <c:v>0.13591078997169176</c:v>
                </c:pt>
                <c:pt idx="1">
                  <c:v>6.6688562536167284E-2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269-45C5-B50A-F88664B1064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68651848"/>
        <c:axId val="264854368"/>
      </c:barChart>
      <c:catAx>
        <c:axId val="468651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4854368"/>
        <c:crosses val="autoZero"/>
        <c:auto val="1"/>
        <c:lblAlgn val="ctr"/>
        <c:lblOffset val="100"/>
        <c:noMultiLvlLbl val="0"/>
      </c:catAx>
      <c:valAx>
        <c:axId val="264854368"/>
        <c:scaling>
          <c:orientation val="minMax"/>
          <c:max val="0.2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68651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607E4FFE-0C6F-4E56-B39F-FC96C3EA88D8}" type="VALUE">
                      <a:rPr lang="en-US" smtClean="0"/>
                      <a:pPr/>
                      <a:t>[VALUE]</a:t>
                    </a:fld>
                    <a:endParaRPr lang="es-MX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FFE-48E3-9CE8-2D23FC2C9C77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77468764-7AFF-433D-90FF-EA8FA8F19ACE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FFE-48E3-9CE8-2D23FC2C9C77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Hoja6!$B$8:$B$12</c:f>
              <c:strCache>
                <c:ptCount val="5"/>
                <c:pt idx="0">
                  <c:v>Central America</c:v>
                </c:pt>
                <c:pt idx="1">
                  <c:v>Brazil</c:v>
                </c:pt>
                <c:pt idx="2">
                  <c:v>Andean region &amp; Suriname</c:v>
                </c:pt>
                <c:pt idx="3">
                  <c:v>Mexico</c:v>
                </c:pt>
                <c:pt idx="4">
                  <c:v>Southern cone</c:v>
                </c:pt>
              </c:strCache>
            </c:strRef>
          </c:cat>
          <c:val>
            <c:numRef>
              <c:f>Hoja6!$D$8:$D$12</c:f>
              <c:numCache>
                <c:formatCode>###0.0%</c:formatCode>
                <c:ptCount val="5"/>
                <c:pt idx="0">
                  <c:v>4.134199134199134E-2</c:v>
                </c:pt>
                <c:pt idx="1">
                  <c:v>6.1769616026711188E-2</c:v>
                </c:pt>
                <c:pt idx="2">
                  <c:v>6.1915337505888693E-2</c:v>
                </c:pt>
                <c:pt idx="3">
                  <c:v>6.6111787792664772E-2</c:v>
                </c:pt>
                <c:pt idx="4">
                  <c:v>9.1017759562841527E-2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FFE-48E3-9CE8-2D23FC2C9C7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64855544"/>
        <c:axId val="264855936"/>
      </c:barChart>
      <c:catAx>
        <c:axId val="2648555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4855936"/>
        <c:crosses val="autoZero"/>
        <c:auto val="1"/>
        <c:lblAlgn val="ctr"/>
        <c:lblOffset val="100"/>
        <c:noMultiLvlLbl val="0"/>
      </c:catAx>
      <c:valAx>
        <c:axId val="264855936"/>
        <c:scaling>
          <c:orientation val="minMax"/>
          <c:max val="0.15000000000000002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4855544"/>
        <c:crosses val="autoZero"/>
        <c:crossBetween val="between"/>
        <c:majorUnit val="3.0000000000000006E-2"/>
        <c:minorUnit val="2.0000000000000004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Hoja2!$C$4</c:f>
              <c:strCache>
                <c:ptCount val="1"/>
                <c:pt idx="0">
                  <c:v>Porcentaje válido</c:v>
                </c:pt>
              </c:strCache>
            </c:strRef>
          </c:tx>
          <c:spPr>
            <a:solidFill>
              <a:schemeClr val="accent5">
                <a:shade val="58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Hoja2!$B$5:$B$22</c:f>
              <c:strCache>
                <c:ptCount val="18"/>
                <c:pt idx="0">
                  <c:v>Used some drug</c:v>
                </c:pt>
                <c:pt idx="2">
                  <c:v>Mephedrone</c:v>
                </c:pt>
                <c:pt idx="3">
                  <c:v>Heroin </c:v>
                </c:pt>
                <c:pt idx="4">
                  <c:v>Synthetic cathinones </c:v>
                </c:pt>
                <c:pt idx="5">
                  <c:v>Crack, coca paste</c:v>
                </c:pt>
                <c:pt idx="6">
                  <c:v>Methamphetamine </c:v>
                </c:pt>
                <c:pt idx="7">
                  <c:v>GHB/GBL </c:v>
                </c:pt>
                <c:pt idx="8">
                  <c:v>Amphetamine </c:v>
                </c:pt>
                <c:pt idx="9">
                  <c:v>Ketamine</c:v>
                </c:pt>
                <c:pt idx="10">
                  <c:v>MDMA (crystal or powder)</c:v>
                </c:pt>
                <c:pt idx="11">
                  <c:v>LSD </c:v>
                </c:pt>
                <c:pt idx="12">
                  <c:v>Synthetic cannabinoids </c:v>
                </c:pt>
                <c:pt idx="13">
                  <c:v>Ecstasy (pill)</c:v>
                </c:pt>
                <c:pt idx="14">
                  <c:v>Cocaine</c:v>
                </c:pt>
                <c:pt idx="15">
                  <c:v>Viagra© or similars</c:v>
                </c:pt>
                <c:pt idx="16">
                  <c:v>Popper </c:v>
                </c:pt>
                <c:pt idx="17">
                  <c:v>Cannabis </c:v>
                </c:pt>
              </c:strCache>
            </c:strRef>
          </c:cat>
          <c:val>
            <c:numRef>
              <c:f>Hoja2!$C$5:$C$22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821-4842-888D-C2A8A221C570}"/>
            </c:ext>
          </c:extLst>
        </c:ser>
        <c:ser>
          <c:idx val="1"/>
          <c:order val="1"/>
          <c:tx>
            <c:strRef>
              <c:f>Hoja2!$D$4</c:f>
              <c:strCache>
                <c:ptCount val="1"/>
              </c:strCache>
            </c:strRef>
          </c:tx>
          <c:spPr>
            <a:solidFill>
              <a:schemeClr val="accent5">
                <a:shade val="8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Hoja2!$B$5:$B$22</c:f>
              <c:strCache>
                <c:ptCount val="18"/>
                <c:pt idx="0">
                  <c:v>Used some drug</c:v>
                </c:pt>
                <c:pt idx="2">
                  <c:v>Mephedrone</c:v>
                </c:pt>
                <c:pt idx="3">
                  <c:v>Heroin </c:v>
                </c:pt>
                <c:pt idx="4">
                  <c:v>Synthetic cathinones </c:v>
                </c:pt>
                <c:pt idx="5">
                  <c:v>Crack, coca paste</c:v>
                </c:pt>
                <c:pt idx="6">
                  <c:v>Methamphetamine </c:v>
                </c:pt>
                <c:pt idx="7">
                  <c:v>GHB/GBL </c:v>
                </c:pt>
                <c:pt idx="8">
                  <c:v>Amphetamine </c:v>
                </c:pt>
                <c:pt idx="9">
                  <c:v>Ketamine</c:v>
                </c:pt>
                <c:pt idx="10">
                  <c:v>MDMA (crystal or powder)</c:v>
                </c:pt>
                <c:pt idx="11">
                  <c:v>LSD </c:v>
                </c:pt>
                <c:pt idx="12">
                  <c:v>Synthetic cannabinoids </c:v>
                </c:pt>
                <c:pt idx="13">
                  <c:v>Ecstasy (pill)</c:v>
                </c:pt>
                <c:pt idx="14">
                  <c:v>Cocaine</c:v>
                </c:pt>
                <c:pt idx="15">
                  <c:v>Viagra© or similars</c:v>
                </c:pt>
                <c:pt idx="16">
                  <c:v>Popper </c:v>
                </c:pt>
                <c:pt idx="17">
                  <c:v>Cannabis </c:v>
                </c:pt>
              </c:strCache>
            </c:strRef>
          </c:cat>
          <c:val>
            <c:numRef>
              <c:f>Hoja2!$D$5:$D$22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821-4842-888D-C2A8A221C570}"/>
            </c:ext>
          </c:extLst>
        </c:ser>
        <c:ser>
          <c:idx val="2"/>
          <c:order val="2"/>
          <c:tx>
            <c:strRef>
              <c:f>Hoja2!$E$4</c:f>
              <c:strCache>
                <c:ptCount val="1"/>
                <c:pt idx="0">
                  <c:v>Before/during last non-steady session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solidFill>
                <a:srgbClr val="00B050"/>
              </a:solidFill>
            </a:ln>
            <a:effectLst/>
          </c:spPr>
          <c:invertIfNegative val="0"/>
          <c:dLbls>
            <c:dLbl>
              <c:idx val="2"/>
              <c:layout>
                <c:manualLayout>
                  <c:x val="-2.1097641919726031E-17"/>
                  <c:y val="9.975922286779971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D821-4842-888D-C2A8A221C57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1097641919726031E-17"/>
                  <c:y val="7.481941715084910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821-4842-888D-C2A8A221C57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1507937622628839E-3"/>
                  <c:y val="1.24699028584748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D821-4842-888D-C2A8A221C57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"/>
                  <c:y val="4.987961143389940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D821-4842-888D-C2A8A221C57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2.1097641919726031E-17"/>
                  <c:y val="7.481941715084910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D821-4842-888D-C2A8A221C57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2.1097641919726031E-17"/>
                  <c:y val="2.493980571694970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D821-4842-888D-C2A8A221C57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2.1097641919726031E-17"/>
                  <c:y val="7.481941715084818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D821-4842-888D-C2A8A221C57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Hoja2!$B$5:$B$22</c:f>
              <c:strCache>
                <c:ptCount val="18"/>
                <c:pt idx="0">
                  <c:v>Used some drug</c:v>
                </c:pt>
                <c:pt idx="2">
                  <c:v>Mephedrone</c:v>
                </c:pt>
                <c:pt idx="3">
                  <c:v>Heroin </c:v>
                </c:pt>
                <c:pt idx="4">
                  <c:v>Synthetic cathinones </c:v>
                </c:pt>
                <c:pt idx="5">
                  <c:v>Crack, coca paste</c:v>
                </c:pt>
                <c:pt idx="6">
                  <c:v>Methamphetamine </c:v>
                </c:pt>
                <c:pt idx="7">
                  <c:v>GHB/GBL </c:v>
                </c:pt>
                <c:pt idx="8">
                  <c:v>Amphetamine </c:v>
                </c:pt>
                <c:pt idx="9">
                  <c:v>Ketamine</c:v>
                </c:pt>
                <c:pt idx="10">
                  <c:v>MDMA (crystal or powder)</c:v>
                </c:pt>
                <c:pt idx="11">
                  <c:v>LSD </c:v>
                </c:pt>
                <c:pt idx="12">
                  <c:v>Synthetic cannabinoids </c:v>
                </c:pt>
                <c:pt idx="13">
                  <c:v>Ecstasy (pill)</c:v>
                </c:pt>
                <c:pt idx="14">
                  <c:v>Cocaine</c:v>
                </c:pt>
                <c:pt idx="15">
                  <c:v>Viagra© or similars</c:v>
                </c:pt>
                <c:pt idx="16">
                  <c:v>Popper </c:v>
                </c:pt>
                <c:pt idx="17">
                  <c:v>Cannabis </c:v>
                </c:pt>
              </c:strCache>
            </c:strRef>
          </c:cat>
          <c:val>
            <c:numRef>
              <c:f>Hoja2!$E$5:$E$22</c:f>
              <c:numCache>
                <c:formatCode>General</c:formatCode>
                <c:ptCount val="18"/>
                <c:pt idx="0" formatCode="0.0%">
                  <c:v>0.15066120176320469</c:v>
                </c:pt>
                <c:pt idx="2" formatCode="0.00%">
                  <c:v>1.7013378702343207E-4</c:v>
                </c:pt>
                <c:pt idx="3" formatCode="0.00%">
                  <c:v>3.0933415822442193E-4</c:v>
                </c:pt>
                <c:pt idx="4" formatCode="0.0%">
                  <c:v>8.5066893511716031E-4</c:v>
                </c:pt>
                <c:pt idx="5" formatCode="0.0%">
                  <c:v>1.5466707911221097E-3</c:v>
                </c:pt>
                <c:pt idx="6" formatCode="0.0%">
                  <c:v>2.5365400974402597E-3</c:v>
                </c:pt>
                <c:pt idx="7" formatCode="0.0%">
                  <c:v>2.9541412110432293E-3</c:v>
                </c:pt>
                <c:pt idx="8" formatCode="0.0%">
                  <c:v>1.0362694300518134E-3</c:v>
                </c:pt>
                <c:pt idx="9" formatCode="0.0%">
                  <c:v>3.8666769778052741E-3</c:v>
                </c:pt>
                <c:pt idx="10" formatCode="0.0%">
                  <c:v>3.2170752455339879E-3</c:v>
                </c:pt>
                <c:pt idx="11" formatCode="0.0%">
                  <c:v>3.1397417059778826E-3</c:v>
                </c:pt>
                <c:pt idx="12" formatCode="0.0%">
                  <c:v>5.057613486969299E-3</c:v>
                </c:pt>
                <c:pt idx="13" formatCode="0.0%">
                  <c:v>7.2693527182739158E-3</c:v>
                </c:pt>
                <c:pt idx="14" formatCode="0.0%">
                  <c:v>1.7229912613100303E-2</c:v>
                </c:pt>
                <c:pt idx="15" formatCode="0.0%">
                  <c:v>4.6740391307710155E-2</c:v>
                </c:pt>
                <c:pt idx="16" formatCode="0.0%">
                  <c:v>5.7072152192405842E-2</c:v>
                </c:pt>
                <c:pt idx="17" formatCode="0.0%">
                  <c:v>7.4193797850127599E-2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D821-4842-888D-C2A8A221C570}"/>
            </c:ext>
          </c:extLst>
        </c:ser>
        <c:ser>
          <c:idx val="3"/>
          <c:order val="3"/>
          <c:tx>
            <c:strRef>
              <c:f>Hoja2!$F$4</c:f>
              <c:strCache>
                <c:ptCount val="1"/>
                <c:pt idx="0">
                  <c:v>General (last 12 months)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Hoja2!$B$5:$B$22</c:f>
              <c:strCache>
                <c:ptCount val="18"/>
                <c:pt idx="0">
                  <c:v>Used some drug</c:v>
                </c:pt>
                <c:pt idx="2">
                  <c:v>Mephedrone</c:v>
                </c:pt>
                <c:pt idx="3">
                  <c:v>Heroin </c:v>
                </c:pt>
                <c:pt idx="4">
                  <c:v>Synthetic cathinones </c:v>
                </c:pt>
                <c:pt idx="5">
                  <c:v>Crack, coca paste</c:v>
                </c:pt>
                <c:pt idx="6">
                  <c:v>Methamphetamine </c:v>
                </c:pt>
                <c:pt idx="7">
                  <c:v>GHB/GBL </c:v>
                </c:pt>
                <c:pt idx="8">
                  <c:v>Amphetamine </c:v>
                </c:pt>
                <c:pt idx="9">
                  <c:v>Ketamine</c:v>
                </c:pt>
                <c:pt idx="10">
                  <c:v>MDMA (crystal or powder)</c:v>
                </c:pt>
                <c:pt idx="11">
                  <c:v>LSD </c:v>
                </c:pt>
                <c:pt idx="12">
                  <c:v>Synthetic cannabinoids </c:v>
                </c:pt>
                <c:pt idx="13">
                  <c:v>Ecstasy (pill)</c:v>
                </c:pt>
                <c:pt idx="14">
                  <c:v>Cocaine</c:v>
                </c:pt>
                <c:pt idx="15">
                  <c:v>Viagra© or similars</c:v>
                </c:pt>
                <c:pt idx="16">
                  <c:v>Popper </c:v>
                </c:pt>
                <c:pt idx="17">
                  <c:v>Cannabis </c:v>
                </c:pt>
              </c:strCache>
            </c:strRef>
          </c:cat>
          <c:val>
            <c:numRef>
              <c:f>Hoja2!$F$5:$F$22</c:f>
              <c:numCache>
                <c:formatCode>General</c:formatCode>
                <c:ptCount val="18"/>
                <c:pt idx="0" formatCode="0.0%">
                  <c:v>0.46319737458977966</c:v>
                </c:pt>
                <c:pt idx="2" formatCode="0.0%">
                  <c:v>2.6926749847362898E-3</c:v>
                </c:pt>
                <c:pt idx="3" formatCode="0.0%">
                  <c:v>4.8983552168265542E-3</c:v>
                </c:pt>
                <c:pt idx="4" formatCode="0.0%">
                  <c:v>6.4771500539762506E-3</c:v>
                </c:pt>
                <c:pt idx="5" formatCode="0.0%">
                  <c:v>8.7170177470343359E-3</c:v>
                </c:pt>
                <c:pt idx="6" formatCode="0.0%">
                  <c:v>1.5726961175531667E-2</c:v>
                </c:pt>
                <c:pt idx="7" formatCode="0.0%">
                  <c:v>1.790941966592044E-2</c:v>
                </c:pt>
                <c:pt idx="8" formatCode="0.0%">
                  <c:v>2.1063833116852629E-2</c:v>
                </c:pt>
                <c:pt idx="9" formatCode="0.0%">
                  <c:v>2.8981424972223526E-2</c:v>
                </c:pt>
                <c:pt idx="10" formatCode="0.0%">
                  <c:v>4.5430359937402194E-2</c:v>
                </c:pt>
                <c:pt idx="11" formatCode="0.0%">
                  <c:v>5.8772877428647473E-2</c:v>
                </c:pt>
                <c:pt idx="12" formatCode="0.0%">
                  <c:v>6.1583761433404334E-2</c:v>
                </c:pt>
                <c:pt idx="13" formatCode="0.0%">
                  <c:v>7.3488677798469501E-2</c:v>
                </c:pt>
                <c:pt idx="14" formatCode="0.0%">
                  <c:v>9.5221704164971679E-2</c:v>
                </c:pt>
                <c:pt idx="15" formatCode="0.0%">
                  <c:v>0.14650702953494527</c:v>
                </c:pt>
                <c:pt idx="16" formatCode="0.0%">
                  <c:v>0.17671682669115016</c:v>
                </c:pt>
                <c:pt idx="17" formatCode="0.0%">
                  <c:v>0.29695832355930879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D821-4842-888D-C2A8A221C57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7"/>
        <c:axId val="468654200"/>
        <c:axId val="468653024"/>
      </c:barChart>
      <c:catAx>
        <c:axId val="468654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68653024"/>
        <c:crosses val="autoZero"/>
        <c:auto val="1"/>
        <c:lblAlgn val="ctr"/>
        <c:lblOffset val="100"/>
        <c:noMultiLvlLbl val="0"/>
      </c:catAx>
      <c:valAx>
        <c:axId val="468653024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68654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Hoja13!$C$3</c:f>
              <c:strCache>
                <c:ptCount val="1"/>
                <c:pt idx="0">
                  <c:v>Before/during last non-steady session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dLbls>
            <c:dLbl>
              <c:idx val="2"/>
              <c:layout>
                <c:manualLayout>
                  <c:x val="-2.2867043925326081E-3"/>
                  <c:y val="7.616940931223874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4EA-4457-AE45-91F1A61EABE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1530019934438229E-17"/>
                  <c:y val="7.616940931223874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4EA-4457-AE45-91F1A61EABE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1530019934438229E-17"/>
                  <c:y val="2.422618327737059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4EA-4457-AE45-91F1A61EABE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"/>
                  <c:y val="-8.8828312531449063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4EA-4457-AE45-91F1A61EABE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Hoja13!$B$4:$B$21</c:f>
              <c:strCache>
                <c:ptCount val="18"/>
                <c:pt idx="0">
                  <c:v>Used some drug</c:v>
                </c:pt>
                <c:pt idx="2">
                  <c:v>Mephedrone</c:v>
                </c:pt>
                <c:pt idx="3">
                  <c:v>Heroin </c:v>
                </c:pt>
                <c:pt idx="4">
                  <c:v>Synthetic cathinones </c:v>
                </c:pt>
                <c:pt idx="5">
                  <c:v>Crack, coca paste</c:v>
                </c:pt>
                <c:pt idx="6">
                  <c:v>Amphetamine </c:v>
                </c:pt>
                <c:pt idx="7">
                  <c:v>Methamphetamine </c:v>
                </c:pt>
                <c:pt idx="8">
                  <c:v>GHB/GBL </c:v>
                </c:pt>
                <c:pt idx="9">
                  <c:v>Ketamine</c:v>
                </c:pt>
                <c:pt idx="10">
                  <c:v>MDMA (crystal or powder)</c:v>
                </c:pt>
                <c:pt idx="11">
                  <c:v>LSD </c:v>
                </c:pt>
                <c:pt idx="12">
                  <c:v>Synthetic cannabinoids </c:v>
                </c:pt>
                <c:pt idx="13">
                  <c:v>Ecstasy (pill)</c:v>
                </c:pt>
                <c:pt idx="14">
                  <c:v>Viagra© or similars</c:v>
                </c:pt>
                <c:pt idx="15">
                  <c:v>Cocaine</c:v>
                </c:pt>
                <c:pt idx="16">
                  <c:v>Popper </c:v>
                </c:pt>
                <c:pt idx="17">
                  <c:v>Cannabis </c:v>
                </c:pt>
              </c:strCache>
            </c:strRef>
          </c:cat>
          <c:val>
            <c:numRef>
              <c:f>Hoja13!$C$4:$C$21</c:f>
              <c:numCache>
                <c:formatCode>General</c:formatCode>
                <c:ptCount val="18"/>
                <c:pt idx="0" formatCode="0.0%">
                  <c:v>0.66111632270168852</c:v>
                </c:pt>
                <c:pt idx="2" formatCode="0.0%">
                  <c:v>1.1726078799249532E-3</c:v>
                </c:pt>
                <c:pt idx="3" formatCode="0.0%">
                  <c:v>2.3452157598499064E-3</c:v>
                </c:pt>
                <c:pt idx="4" formatCode="0.0%">
                  <c:v>5.6285178236397749E-3</c:v>
                </c:pt>
                <c:pt idx="5" formatCode="0.0%">
                  <c:v>1.3133208255159477E-2</c:v>
                </c:pt>
                <c:pt idx="6" formatCode="0.0%">
                  <c:v>8.4427767354596627E-3</c:v>
                </c:pt>
                <c:pt idx="7" formatCode="0.0%">
                  <c:v>2.5093808630393996E-2</c:v>
                </c:pt>
                <c:pt idx="8" formatCode="0.0%">
                  <c:v>2.7204502814258912E-2</c:v>
                </c:pt>
                <c:pt idx="9" formatCode="0.0%">
                  <c:v>3.4709193245778612E-2</c:v>
                </c:pt>
                <c:pt idx="10" formatCode="0.0%">
                  <c:v>2.3452157598499061E-2</c:v>
                </c:pt>
                <c:pt idx="11" formatCode="0.0%">
                  <c:v>2.2045028142589119E-2</c:v>
                </c:pt>
                <c:pt idx="12" formatCode="0.0%">
                  <c:v>3.6585365853658534E-2</c:v>
                </c:pt>
                <c:pt idx="13" formatCode="0%">
                  <c:v>5.0422138836772976E-2</c:v>
                </c:pt>
                <c:pt idx="14" formatCode="0.0%">
                  <c:v>0.19465290806754221</c:v>
                </c:pt>
                <c:pt idx="15" formatCode="0.0%">
                  <c:v>0.13180112570356473</c:v>
                </c:pt>
                <c:pt idx="16" formatCode="0.0%">
                  <c:v>0.30581613508442779</c:v>
                </c:pt>
                <c:pt idx="17" formatCode="0.0%">
                  <c:v>0.39634146341463411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4EA-4457-AE45-91F1A61EABE0}"/>
            </c:ext>
          </c:extLst>
        </c:ser>
        <c:ser>
          <c:idx val="1"/>
          <c:order val="1"/>
          <c:tx>
            <c:strRef>
              <c:f>Hoja13!$D$3</c:f>
              <c:strCache>
                <c:ptCount val="1"/>
                <c:pt idx="0">
                  <c:v>General (last 12 months)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100%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1530019934438229E-17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4EA-4457-AE45-91F1A61EABE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Hoja13!$B$4:$B$21</c:f>
              <c:strCache>
                <c:ptCount val="18"/>
                <c:pt idx="0">
                  <c:v>Used some drug</c:v>
                </c:pt>
                <c:pt idx="2">
                  <c:v>Mephedrone</c:v>
                </c:pt>
                <c:pt idx="3">
                  <c:v>Heroin </c:v>
                </c:pt>
                <c:pt idx="4">
                  <c:v>Synthetic cathinones </c:v>
                </c:pt>
                <c:pt idx="5">
                  <c:v>Crack, coca paste</c:v>
                </c:pt>
                <c:pt idx="6">
                  <c:v>Amphetamine </c:v>
                </c:pt>
                <c:pt idx="7">
                  <c:v>Methamphetamine </c:v>
                </c:pt>
                <c:pt idx="8">
                  <c:v>GHB/GBL </c:v>
                </c:pt>
                <c:pt idx="9">
                  <c:v>Ketamine</c:v>
                </c:pt>
                <c:pt idx="10">
                  <c:v>MDMA (crystal or powder)</c:v>
                </c:pt>
                <c:pt idx="11">
                  <c:v>LSD </c:v>
                </c:pt>
                <c:pt idx="12">
                  <c:v>Synthetic cannabinoids </c:v>
                </c:pt>
                <c:pt idx="13">
                  <c:v>Ecstasy (pill)</c:v>
                </c:pt>
                <c:pt idx="14">
                  <c:v>Viagra© or similars</c:v>
                </c:pt>
                <c:pt idx="15">
                  <c:v>Cocaine</c:v>
                </c:pt>
                <c:pt idx="16">
                  <c:v>Popper </c:v>
                </c:pt>
                <c:pt idx="17">
                  <c:v>Cannabis </c:v>
                </c:pt>
              </c:strCache>
            </c:strRef>
          </c:cat>
          <c:val>
            <c:numRef>
              <c:f>Hoja13!$D$4:$D$21</c:f>
              <c:numCache>
                <c:formatCode>General</c:formatCode>
                <c:ptCount val="18"/>
                <c:pt idx="0" formatCode="0.0%">
                  <c:v>0.99507504690431536</c:v>
                </c:pt>
                <c:pt idx="2" formatCode="0.0%">
                  <c:v>1.3885620145916686E-2</c:v>
                </c:pt>
                <c:pt idx="3" formatCode="0%">
                  <c:v>2.0230533992001878E-2</c:v>
                </c:pt>
                <c:pt idx="4" formatCode="0.0%">
                  <c:v>3.4085566525622946E-2</c:v>
                </c:pt>
                <c:pt idx="5" formatCode="0.0%">
                  <c:v>5.5751587861679608E-2</c:v>
                </c:pt>
                <c:pt idx="6" formatCode="0%">
                  <c:v>8.952067669172932E-2</c:v>
                </c:pt>
                <c:pt idx="7" formatCode="0.0%">
                  <c:v>0.10220864661654136</c:v>
                </c:pt>
                <c:pt idx="8" formatCode="0%">
                  <c:v>0.11022138483278379</c:v>
                </c:pt>
                <c:pt idx="9" formatCode="0.0%">
                  <c:v>0.15458823529411764</c:v>
                </c:pt>
                <c:pt idx="10" formatCode="0.0%">
                  <c:v>0.20056497175141247</c:v>
                </c:pt>
                <c:pt idx="11" formatCode="0.0%">
                  <c:v>0.2576470588235294</c:v>
                </c:pt>
                <c:pt idx="12" formatCode="0.0%">
                  <c:v>0.26717016757139483</c:v>
                </c:pt>
                <c:pt idx="13" formatCode="0.0%">
                  <c:v>0.31288199341795958</c:v>
                </c:pt>
                <c:pt idx="14" formatCode="0.0%">
                  <c:v>0.42175751879699247</c:v>
                </c:pt>
                <c:pt idx="15" formatCode="0.0%">
                  <c:v>0.44052656323460271</c:v>
                </c:pt>
                <c:pt idx="16" formatCode="0.0%">
                  <c:v>0.64740427531125211</c:v>
                </c:pt>
                <c:pt idx="17" formatCode="0%">
                  <c:v>0.87004456955195875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4EA-4457-AE45-91F1A61EABE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4"/>
        <c:axId val="530755920"/>
        <c:axId val="530756312"/>
      </c:barChart>
      <c:catAx>
        <c:axId val="5307559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530756312"/>
        <c:crosses val="autoZero"/>
        <c:auto val="1"/>
        <c:lblAlgn val="ctr"/>
        <c:lblOffset val="100"/>
        <c:noMultiLvlLbl val="0"/>
      </c:catAx>
      <c:valAx>
        <c:axId val="530756312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530755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3F0-4764-A902-9AAB08289A76}"/>
              </c:ext>
            </c:extLst>
          </c:dPt>
          <c:dPt>
            <c:idx val="1"/>
            <c:bubble3D val="0"/>
            <c:spPr>
              <a:solidFill>
                <a:schemeClr val="accent1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3F0-4764-A902-9AAB08289A76}"/>
              </c:ext>
            </c:extLst>
          </c:dPt>
          <c:dLbls>
            <c:dLbl>
              <c:idx val="0"/>
              <c:layout>
                <c:manualLayout>
                  <c:x val="-0.18327826249326767"/>
                  <c:y val="-3.181371031804162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535947915125671"/>
                      <c:h val="0.29233573682737934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Hoja7!$B$14:$B$15</c:f>
              <c:strCache>
                <c:ptCount val="2"/>
                <c:pt idx="0">
                  <c:v>One-on-one</c:v>
                </c:pt>
                <c:pt idx="1">
                  <c:v>Threesome or group sex</c:v>
                </c:pt>
              </c:strCache>
            </c:strRef>
          </c:cat>
          <c:val>
            <c:numRef>
              <c:f>Hoja7!$G$14:$G$15</c:f>
              <c:numCache>
                <c:formatCode>0.0%</c:formatCode>
                <c:ptCount val="2"/>
                <c:pt idx="0">
                  <c:v>0.52202967493487373</c:v>
                </c:pt>
                <c:pt idx="1">
                  <c:v>0.47797032506512627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3F0-4764-A902-9AAB08289A7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Hoja8!$B$5:$B$15</c:f>
              <c:strCache>
                <c:ptCount val="11"/>
                <c:pt idx="0">
                  <c:v>Less than one year</c:v>
                </c:pt>
                <c:pt idx="1">
                  <c:v>Less than 2 years</c:v>
                </c:pt>
                <c:pt idx="2">
                  <c:v>Less than 3 years</c:v>
                </c:pt>
                <c:pt idx="3">
                  <c:v>Less than 4 years</c:v>
                </c:pt>
                <c:pt idx="4">
                  <c:v>Less than 5 years</c:v>
                </c:pt>
                <c:pt idx="5">
                  <c:v>Less than 6 years</c:v>
                </c:pt>
                <c:pt idx="6">
                  <c:v>Less than 7 years</c:v>
                </c:pt>
                <c:pt idx="7">
                  <c:v>Less than 8 years</c:v>
                </c:pt>
                <c:pt idx="8">
                  <c:v>Less than 9 years</c:v>
                </c:pt>
                <c:pt idx="9">
                  <c:v>About 10 years</c:v>
                </c:pt>
                <c:pt idx="10">
                  <c:v>More than 10 years</c:v>
                </c:pt>
              </c:strCache>
            </c:strRef>
          </c:cat>
          <c:val>
            <c:numRef>
              <c:f>Hoja8!$G$5:$G$15</c:f>
              <c:numCache>
                <c:formatCode>0.0%</c:formatCode>
                <c:ptCount val="11"/>
                <c:pt idx="0">
                  <c:v>0.29908345393150026</c:v>
                </c:pt>
                <c:pt idx="1">
                  <c:v>0.18379160636758321</c:v>
                </c:pt>
                <c:pt idx="2">
                  <c:v>0.10492040520984081</c:v>
                </c:pt>
                <c:pt idx="3">
                  <c:v>7.5253256150506515E-2</c:v>
                </c:pt>
                <c:pt idx="4">
                  <c:v>0.11770381090207428</c:v>
                </c:pt>
                <c:pt idx="5">
                  <c:v>4.3415340086830678E-2</c:v>
                </c:pt>
                <c:pt idx="6">
                  <c:v>2.8219971056439939E-2</c:v>
                </c:pt>
                <c:pt idx="7">
                  <c:v>2.0501688374336711E-2</c:v>
                </c:pt>
                <c:pt idx="8">
                  <c:v>9.4066570188133143E-3</c:v>
                </c:pt>
                <c:pt idx="9">
                  <c:v>5.7163531114327065E-2</c:v>
                </c:pt>
                <c:pt idx="10">
                  <c:v>6.0540279787747224E-2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C38-4344-992A-11607B712B1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4"/>
        <c:axId val="530755136"/>
        <c:axId val="531635776"/>
      </c:barChart>
      <c:catAx>
        <c:axId val="5307551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531635776"/>
        <c:crosses val="autoZero"/>
        <c:auto val="1"/>
        <c:lblAlgn val="ctr"/>
        <c:lblOffset val="100"/>
        <c:noMultiLvlLbl val="0"/>
      </c:catAx>
      <c:valAx>
        <c:axId val="531635776"/>
        <c:scaling>
          <c:orientation val="minMax"/>
          <c:max val="0.4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530755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dPt>
          <c:dPt>
            <c:idx val="7"/>
            <c:invertIfNegative val="0"/>
            <c:bubble3D val="0"/>
            <c:spPr>
              <a:solidFill>
                <a:srgbClr val="00B0F0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dPt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dPt>
          <c:dPt>
            <c:idx val="9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dPt>
          <c:dPt>
            <c:idx val="10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dPt>
          <c:dPt>
            <c:idx val="11"/>
            <c:invertIfNegative val="0"/>
            <c:bubble3D val="0"/>
            <c:spPr>
              <a:solidFill>
                <a:srgbClr val="58267E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Hoja14!$B$8:$B$19</c:f>
              <c:strCache>
                <c:ptCount val="12"/>
                <c:pt idx="0">
                  <c:v>Live in a very big city (&gt;1.000.000 people)</c:v>
                </c:pt>
                <c:pt idx="1">
                  <c:v>20-29 years old</c:v>
                </c:pt>
                <c:pt idx="2">
                  <c:v>Higher education level</c:v>
                </c:pt>
                <c:pt idx="3">
                  <c:v>Employed</c:v>
                </c:pt>
                <c:pt idx="4">
                  <c:v>Gay or homosexual</c:v>
                </c:pt>
                <c:pt idx="5">
                  <c:v>Non-steady condomless AI (last 12 months)</c:v>
                </c:pt>
                <c:pt idx="6">
                  <c:v>STI diagnosis ever</c:v>
                </c:pt>
                <c:pt idx="7">
                  <c:v>Taking PrEP daily or on demand</c:v>
                </c:pt>
                <c:pt idx="8">
                  <c:v>Polydrug use (≥2 drugs in last 12 months)</c:v>
                </c:pt>
                <c:pt idx="9">
                  <c:v>Injection drug use (last 12 months)</c:v>
                </c:pt>
                <c:pt idx="10">
                  <c:v>Concern about drugs</c:v>
                </c:pt>
                <c:pt idx="11">
                  <c:v>Sexual satisfaction</c:v>
                </c:pt>
              </c:strCache>
            </c:strRef>
          </c:cat>
          <c:val>
            <c:numRef>
              <c:f>Hoja14!$D$8:$D$19</c:f>
              <c:numCache>
                <c:formatCode>###0.0%</c:formatCode>
                <c:ptCount val="12"/>
                <c:pt idx="0">
                  <c:v>0.61640851887705717</c:v>
                </c:pt>
                <c:pt idx="1">
                  <c:v>0.45731707317073172</c:v>
                </c:pt>
                <c:pt idx="2" formatCode="###0%">
                  <c:v>0.73021836111763316</c:v>
                </c:pt>
                <c:pt idx="3">
                  <c:v>0.74330671676843574</c:v>
                </c:pt>
                <c:pt idx="4">
                  <c:v>0.84256217738151107</c:v>
                </c:pt>
                <c:pt idx="5">
                  <c:v>0.7408963585434174</c:v>
                </c:pt>
                <c:pt idx="6">
                  <c:v>0.62111192750428601</c:v>
                </c:pt>
                <c:pt idx="7">
                  <c:v>3.3071939993181046E-2</c:v>
                </c:pt>
                <c:pt idx="8">
                  <c:v>0.879</c:v>
                </c:pt>
                <c:pt idx="9">
                  <c:v>1.8832391713747645E-2</c:v>
                </c:pt>
                <c:pt idx="10">
                  <c:v>0.24744325268146666</c:v>
                </c:pt>
                <c:pt idx="11">
                  <c:v>0.83878615457562833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11292712"/>
        <c:axId val="458898880"/>
      </c:barChart>
      <c:catAx>
        <c:axId val="611292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58898880"/>
        <c:crosses val="autoZero"/>
        <c:auto val="1"/>
        <c:lblAlgn val="ctr"/>
        <c:lblOffset val="100"/>
        <c:noMultiLvlLbl val="0"/>
      </c:catAx>
      <c:valAx>
        <c:axId val="458898880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611292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Hoja15!$C$23:$C$25</c:f>
              <c:strCache>
                <c:ptCount val="3"/>
                <c:pt idx="0">
                  <c:v>Born abroad</c:v>
                </c:pt>
                <c:pt idx="1">
                  <c:v>HIV-positive</c:v>
                </c:pt>
                <c:pt idx="2">
                  <c:v>Sell sex (last 12 months)</c:v>
                </c:pt>
              </c:strCache>
            </c:strRef>
          </c:cat>
          <c:val>
            <c:numRef>
              <c:f>Hoja15!$E$23:$E$25</c:f>
              <c:numCache>
                <c:formatCode>###0%</c:formatCode>
                <c:ptCount val="3"/>
                <c:pt idx="0" formatCode="###0.0%">
                  <c:v>9.1103965702036438E-2</c:v>
                </c:pt>
                <c:pt idx="1">
                  <c:v>0.13031941031941033</c:v>
                </c:pt>
                <c:pt idx="2" formatCode="###0.0%">
                  <c:v>0.13329135180520571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D7A-465B-92D7-395B31F39C8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31634600"/>
        <c:axId val="531633424"/>
      </c:barChart>
      <c:catAx>
        <c:axId val="531634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531633424"/>
        <c:crosses val="autoZero"/>
        <c:auto val="1"/>
        <c:lblAlgn val="ctr"/>
        <c:lblOffset val="100"/>
        <c:noMultiLvlLbl val="0"/>
      </c:catAx>
      <c:valAx>
        <c:axId val="531633424"/>
        <c:scaling>
          <c:orientation val="minMax"/>
          <c:max val="0.15000000000000002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531634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6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0.0589</cdr:x>
      <cdr:y>0.82825</cdr:y>
    </cdr:from>
    <cdr:to>
      <cdr:x>0.15386</cdr:x>
      <cdr:y>0.8887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88127" y="4517983"/>
          <a:ext cx="1109272" cy="32978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MX" sz="1200" dirty="0" err="1" smtClean="0"/>
            <a:t>Used</a:t>
          </a:r>
          <a:r>
            <a:rPr lang="es-MX" sz="1200" dirty="0" smtClean="0"/>
            <a:t> </a:t>
          </a:r>
          <a:r>
            <a:rPr lang="es-MX" sz="1200" dirty="0" err="1" smtClean="0"/>
            <a:t>any</a:t>
          </a:r>
          <a:r>
            <a:rPr lang="es-MX" sz="1200" dirty="0" smtClean="0"/>
            <a:t> </a:t>
          </a:r>
          <a:r>
            <a:rPr lang="es-MX" sz="1200" dirty="0" err="1" smtClean="0"/>
            <a:t>drug</a:t>
          </a:r>
          <a:endParaRPr lang="es-MX" sz="12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0.02933</cdr:x>
      <cdr:y>0.52775</cdr:y>
    </cdr:from>
    <cdr:to>
      <cdr:x>0.92512</cdr:x>
      <cdr:y>0.53442</cdr:y>
    </cdr:to>
    <cdr:cxnSp macro="">
      <cdr:nvCxnSpPr>
        <cdr:cNvPr id="4" name="Conector recto 3">
          <a:extLst xmlns:a="http://schemas.openxmlformats.org/drawingml/2006/main">
            <a:ext uri="{FF2B5EF4-FFF2-40B4-BE49-F238E27FC236}">
              <a16:creationId xmlns="" xmlns:a16="http://schemas.microsoft.com/office/drawing/2014/main" id="{7B1F97F4-AF4A-4CBF-A999-96DEFED998B2}"/>
            </a:ext>
          </a:extLst>
        </cdr:cNvPr>
        <cdr:cNvCxnSpPr/>
      </cdr:nvCxnSpPr>
      <cdr:spPr>
        <a:xfrm xmlns:a="http://schemas.openxmlformats.org/drawingml/2006/main">
          <a:off x="308429" y="2296432"/>
          <a:ext cx="9419771" cy="29029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862" cy="497492"/>
          </a:xfrm>
          <a:prstGeom prst="rect">
            <a:avLst/>
          </a:prstGeom>
        </p:spPr>
        <p:txBody>
          <a:bodyPr vert="horz" lIns="88224" tIns="44112" rIns="88224" bIns="44112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50294" y="2"/>
            <a:ext cx="2945862" cy="497492"/>
          </a:xfrm>
          <a:prstGeom prst="rect">
            <a:avLst/>
          </a:prstGeom>
        </p:spPr>
        <p:txBody>
          <a:bodyPr vert="horz" lIns="88224" tIns="44112" rIns="88224" bIns="44112" rtlCol="0"/>
          <a:lstStyle>
            <a:lvl1pPr algn="r">
              <a:defRPr sz="1200"/>
            </a:lvl1pPr>
          </a:lstStyle>
          <a:p>
            <a:fld id="{D8ECC5CD-7057-4043-9DA0-C3005DF4870E}" type="datetimeFigureOut">
              <a:rPr lang="es-ES" smtClean="0"/>
              <a:pPr/>
              <a:t>22/07/2019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432321"/>
            <a:ext cx="2945862" cy="497492"/>
          </a:xfrm>
          <a:prstGeom prst="rect">
            <a:avLst/>
          </a:prstGeom>
        </p:spPr>
        <p:txBody>
          <a:bodyPr vert="horz" lIns="88224" tIns="44112" rIns="88224" bIns="44112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0294" y="9432321"/>
            <a:ext cx="2945862" cy="497492"/>
          </a:xfrm>
          <a:prstGeom prst="rect">
            <a:avLst/>
          </a:prstGeom>
        </p:spPr>
        <p:txBody>
          <a:bodyPr vert="horz" lIns="88224" tIns="44112" rIns="88224" bIns="44112" rtlCol="0" anchor="b"/>
          <a:lstStyle>
            <a:lvl1pPr algn="r">
              <a:defRPr sz="1200"/>
            </a:lvl1pPr>
          </a:lstStyle>
          <a:p>
            <a:fld id="{32A31289-5B98-4F70-92F7-3921463C81B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5686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Contenidor de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C387BA-AA07-4ACD-8582-2C9EB8EF47FC}" type="datetimeFigureOut">
              <a:rPr lang="es-ES" smtClean="0"/>
              <a:t>22/07/2019</a:t>
            </a:fld>
            <a:endParaRPr lang="es-ES"/>
          </a:p>
        </p:txBody>
      </p:sp>
      <p:sp>
        <p:nvSpPr>
          <p:cNvPr id="4" name="Contenidor d'imatge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Contenidor de notes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10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E08AE9-2CEB-4B26-A4DE-6EA99A99A0E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45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08AE9-2CEB-4B26-A4DE-6EA99A99A0EC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0093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08AE9-2CEB-4B26-A4DE-6EA99A99A0EC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5921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08AE9-2CEB-4B26-A4DE-6EA99A99A0EC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3491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08AE9-2CEB-4B26-A4DE-6EA99A99A0EC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6216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08AE9-2CEB-4B26-A4DE-6EA99A99A0EC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0586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628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E76A3-7D61-45EA-A3B7-260A2BB8D27A}" type="datetimeFigureOut">
              <a:rPr lang="es-ES" smtClean="0"/>
              <a:pPr/>
              <a:t>22/07/2019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5CBB3-29D8-4ABE-B5B3-9D77A2BF554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6916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E76A3-7D61-45EA-A3B7-260A2BB8D27A}" type="datetimeFigureOut">
              <a:rPr lang="es-ES" smtClean="0"/>
              <a:pPr/>
              <a:t>22/07/2019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5CBB3-29D8-4ABE-B5B3-9D77A2BF554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6643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7"/>
            <a:ext cx="10363200" cy="1470025"/>
          </a:xfrm>
        </p:spPr>
        <p:txBody>
          <a:bodyPr/>
          <a:lstStyle>
            <a:lvl1pPr>
              <a:defRPr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AU" dirty="0"/>
              <a:t>CLICK TO ENTER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enter presenter name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416" y="108843"/>
            <a:ext cx="3967168" cy="19127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49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E76A3-7D61-45EA-A3B7-260A2BB8D27A}" type="datetimeFigureOut">
              <a:rPr lang="es-ES" smtClean="0"/>
              <a:pPr/>
              <a:t>22/07/2019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5CBB3-29D8-4ABE-B5B3-9D77A2BF554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8040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E76A3-7D61-45EA-A3B7-260A2BB8D27A}" type="datetimeFigureOut">
              <a:rPr lang="es-ES" smtClean="0"/>
              <a:pPr/>
              <a:t>22/07/2019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5CBB3-29D8-4ABE-B5B3-9D77A2BF554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0706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E76A3-7D61-45EA-A3B7-260A2BB8D27A}" type="datetimeFigureOut">
              <a:rPr lang="es-ES" smtClean="0"/>
              <a:pPr/>
              <a:t>22/07/2019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5CBB3-29D8-4ABE-B5B3-9D77A2BF554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2389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E76A3-7D61-45EA-A3B7-260A2BB8D27A}" type="datetimeFigureOut">
              <a:rPr lang="es-ES" smtClean="0"/>
              <a:pPr/>
              <a:t>22/07/2019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5CBB3-29D8-4ABE-B5B3-9D77A2BF554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4366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E76A3-7D61-45EA-A3B7-260A2BB8D27A}" type="datetimeFigureOut">
              <a:rPr lang="es-ES" smtClean="0"/>
              <a:pPr/>
              <a:t>22/07/2019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5CBB3-29D8-4ABE-B5B3-9D77A2BF554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2565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E76A3-7D61-45EA-A3B7-260A2BB8D27A}" type="datetimeFigureOut">
              <a:rPr lang="es-ES" smtClean="0"/>
              <a:pPr/>
              <a:t>22/07/2019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5CBB3-29D8-4ABE-B5B3-9D77A2BF554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6741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E76A3-7D61-45EA-A3B7-260A2BB8D27A}" type="datetimeFigureOut">
              <a:rPr lang="es-ES" smtClean="0"/>
              <a:pPr/>
              <a:t>22/07/2019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5CBB3-29D8-4ABE-B5B3-9D77A2BF554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9621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E76A3-7D61-45EA-A3B7-260A2BB8D27A}" type="datetimeFigureOut">
              <a:rPr lang="es-ES" smtClean="0"/>
              <a:pPr/>
              <a:t>22/07/2019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5CBB3-29D8-4ABE-B5B3-9D77A2BF554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3944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E76A3-7D61-45EA-A3B7-260A2BB8D27A}" type="datetimeFigureOut">
              <a:rPr lang="es-ES" smtClean="0"/>
              <a:pPr/>
              <a:t>22/07/2019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5CBB3-29D8-4ABE-B5B3-9D77A2BF554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60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18" Type="http://schemas.openxmlformats.org/officeDocument/2006/relationships/image" Target="../media/image46.jpeg"/><Relationship Id="rId3" Type="http://schemas.openxmlformats.org/officeDocument/2006/relationships/hyperlink" Target="mailto:percy@stopsida.org" TargetMode="External"/><Relationship Id="rId7" Type="http://schemas.openxmlformats.org/officeDocument/2006/relationships/image" Target="../media/image36.png"/><Relationship Id="rId12" Type="http://schemas.openxmlformats.org/officeDocument/2006/relationships/image" Target="../media/image41.jpeg"/><Relationship Id="rId17" Type="http://schemas.openxmlformats.org/officeDocument/2006/relationships/image" Target="../media/image45.png"/><Relationship Id="rId2" Type="http://schemas.openxmlformats.org/officeDocument/2006/relationships/image" Target="../media/image21.png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rightplus@ceeiscat.cat" TargetMode="External"/><Relationship Id="rId11" Type="http://schemas.openxmlformats.org/officeDocument/2006/relationships/image" Target="../media/image40.jpeg"/><Relationship Id="rId5" Type="http://schemas.openxmlformats.org/officeDocument/2006/relationships/hyperlink" Target="http://www.aidsinfoonline.org/kpatlas/#/home" TargetMode="External"/><Relationship Id="rId15" Type="http://schemas.openxmlformats.org/officeDocument/2006/relationships/image" Target="../media/image43.jpeg"/><Relationship Id="rId10" Type="http://schemas.openxmlformats.org/officeDocument/2006/relationships/image" Target="../media/image39.png"/><Relationship Id="rId19" Type="http://schemas.openxmlformats.org/officeDocument/2006/relationships/image" Target="../media/image47.png"/><Relationship Id="rId4" Type="http://schemas.openxmlformats.org/officeDocument/2006/relationships/hyperlink" Target="https://www.red-iberoamericana.net/lamis-eng" TargetMode="External"/><Relationship Id="rId9" Type="http://schemas.openxmlformats.org/officeDocument/2006/relationships/image" Target="../media/image38.pn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www.red-iberoamericana.net/lami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3829" y="2305616"/>
            <a:ext cx="11524342" cy="1470025"/>
          </a:xfrm>
        </p:spPr>
        <p:txBody>
          <a:bodyPr>
            <a:noAutofit/>
          </a:bodyPr>
          <a:lstStyle/>
          <a:p>
            <a:pPr algn="ctr"/>
            <a:r>
              <a:rPr lang="en-US" sz="3500" dirty="0"/>
              <a:t>Consumption of recreational drugs and their sexualized use in gay men, bisexual and other MSM from Latin America: </a:t>
            </a:r>
            <a:br>
              <a:rPr lang="en-US" sz="3500" dirty="0"/>
            </a:br>
            <a:r>
              <a:rPr lang="en-US" sz="3500" dirty="0"/>
              <a:t>Preliminary results of the Latin American MSM Internet Survey (LAMIS)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4164" y="3775641"/>
            <a:ext cx="11064007" cy="1596770"/>
          </a:xfrm>
        </p:spPr>
        <p:txBody>
          <a:bodyPr>
            <a:noAutofit/>
          </a:bodyPr>
          <a:lstStyle/>
          <a:p>
            <a:r>
              <a:rPr lang="es-ES" sz="1800" dirty="0"/>
              <a:t/>
            </a:r>
            <a:br>
              <a:rPr lang="es-ES" sz="1800" dirty="0"/>
            </a:br>
            <a:r>
              <a:rPr lang="es-ES" sz="1800" dirty="0"/>
              <a:t/>
            </a:r>
            <a:br>
              <a:rPr lang="es-ES" sz="1800" dirty="0"/>
            </a:br>
            <a:r>
              <a:rPr lang="es-ES" sz="1800" b="1" dirty="0" err="1"/>
              <a:t>Presenter</a:t>
            </a:r>
            <a:r>
              <a:rPr lang="es-ES" sz="1800" b="1" dirty="0"/>
              <a:t>: E. Michael Reyes </a:t>
            </a:r>
            <a:r>
              <a:rPr lang="es-ES" sz="1800" b="1" dirty="0" err="1" smtClean="0"/>
              <a:t>Diaz</a:t>
            </a:r>
            <a:r>
              <a:rPr lang="es-ES" sz="1800" b="1" dirty="0" smtClean="0"/>
              <a:t> MD, Ms(c)</a:t>
            </a:r>
          </a:p>
          <a:p>
            <a:r>
              <a:rPr lang="es-PE" sz="1800" dirty="0"/>
              <a:t>Center </a:t>
            </a:r>
            <a:r>
              <a:rPr lang="es-PE" sz="1800" dirty="0" err="1"/>
              <a:t>for</a:t>
            </a:r>
            <a:r>
              <a:rPr lang="es-PE" sz="1800" dirty="0"/>
              <a:t> </a:t>
            </a:r>
            <a:r>
              <a:rPr lang="es-PE" sz="1800" dirty="0" err="1"/>
              <a:t>Research</a:t>
            </a:r>
            <a:r>
              <a:rPr lang="es-PE" sz="1800" dirty="0"/>
              <a:t> in </a:t>
            </a:r>
            <a:r>
              <a:rPr lang="es-PE" sz="1800" dirty="0" err="1"/>
              <a:t>Sexuality</a:t>
            </a:r>
            <a:r>
              <a:rPr lang="es-PE" sz="1800" dirty="0"/>
              <a:t>, AIDS and </a:t>
            </a:r>
            <a:r>
              <a:rPr lang="es-PE" sz="1800" dirty="0" err="1" smtClean="0"/>
              <a:t>Society</a:t>
            </a:r>
            <a:r>
              <a:rPr lang="es-PE" sz="1800" dirty="0" smtClean="0"/>
              <a:t>, Universidad </a:t>
            </a:r>
            <a:r>
              <a:rPr lang="es-PE" sz="1800" dirty="0"/>
              <a:t>Peruana Cayetano Heredia, Lima, </a:t>
            </a:r>
            <a:r>
              <a:rPr lang="es-PE" sz="1800" dirty="0" err="1" smtClean="0"/>
              <a:t>Peru</a:t>
            </a:r>
            <a:endParaRPr lang="es-PE" sz="1800" dirty="0" smtClean="0"/>
          </a:p>
          <a:p>
            <a:endParaRPr lang="es-PE" sz="1800" dirty="0" smtClean="0"/>
          </a:p>
          <a:p>
            <a:r>
              <a:rPr lang="es-PE" sz="1800" b="1" dirty="0" err="1" smtClean="0"/>
              <a:t>Prepared</a:t>
            </a:r>
            <a:r>
              <a:rPr lang="es-PE" sz="1800" b="1" dirty="0" smtClean="0"/>
              <a:t> </a:t>
            </a:r>
            <a:r>
              <a:rPr lang="es-PE" sz="1800" b="1" dirty="0" err="1" smtClean="0"/>
              <a:t>by</a:t>
            </a:r>
            <a:r>
              <a:rPr lang="es-PE" sz="1800" b="1" dirty="0" smtClean="0"/>
              <a:t>: </a:t>
            </a:r>
            <a:r>
              <a:rPr lang="pt-BR" sz="1800" b="1" dirty="0"/>
              <a:t>Percy Fernández-Dávila, PhD</a:t>
            </a:r>
            <a:br>
              <a:rPr lang="pt-BR" sz="1800" b="1" dirty="0"/>
            </a:br>
            <a:r>
              <a:rPr lang="en-US" sz="1800" dirty="0"/>
              <a:t>Stop </a:t>
            </a:r>
            <a:r>
              <a:rPr lang="en-US" sz="1800" dirty="0" err="1"/>
              <a:t>Sida</a:t>
            </a:r>
            <a:r>
              <a:rPr lang="en-US" sz="1800" dirty="0"/>
              <a:t> Research </a:t>
            </a:r>
            <a:r>
              <a:rPr lang="es-ES" sz="1800" dirty="0" err="1"/>
              <a:t>Department</a:t>
            </a:r>
            <a:r>
              <a:rPr lang="es-ES" sz="1800" dirty="0"/>
              <a:t>, Barcelona (</a:t>
            </a:r>
            <a:r>
              <a:rPr lang="es-ES" sz="1800" dirty="0" err="1"/>
              <a:t>Spain</a:t>
            </a:r>
            <a:r>
              <a:rPr lang="es-ES" sz="1800" dirty="0"/>
              <a:t>)</a:t>
            </a:r>
            <a:endParaRPr lang="es-PE" sz="1800" dirty="0"/>
          </a:p>
          <a:p>
            <a:endParaRPr lang="es-ES" sz="1800" dirty="0" smtClean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4190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9624205"/>
              </p:ext>
            </p:extLst>
          </p:nvPr>
        </p:nvGraphicFramePr>
        <p:xfrm>
          <a:off x="139005" y="1744255"/>
          <a:ext cx="6015723" cy="4817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ítulo 1"/>
          <p:cNvSpPr txBox="1">
            <a:spLocks/>
          </p:cNvSpPr>
          <p:nvPr/>
        </p:nvSpPr>
        <p:spPr>
          <a:xfrm>
            <a:off x="838199" y="594350"/>
            <a:ext cx="105156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altLang="es-ES" dirty="0" err="1">
                <a:solidFill>
                  <a:srgbClr val="FF0000"/>
                </a:solidFill>
              </a:rPr>
              <a:t>Number</a:t>
            </a:r>
            <a:r>
              <a:rPr lang="es-ES" altLang="es-ES" dirty="0">
                <a:solidFill>
                  <a:srgbClr val="FF0000"/>
                </a:solidFill>
              </a:rPr>
              <a:t> of </a:t>
            </a:r>
            <a:r>
              <a:rPr lang="es-ES" altLang="es-ES" dirty="0" err="1">
                <a:solidFill>
                  <a:srgbClr val="FF0000"/>
                </a:solidFill>
              </a:rPr>
              <a:t>participants</a:t>
            </a:r>
            <a:r>
              <a:rPr lang="es-ES" altLang="es-ES" dirty="0">
                <a:solidFill>
                  <a:srgbClr val="FF0000"/>
                </a:solidFill>
              </a:rPr>
              <a:t> </a:t>
            </a:r>
            <a:r>
              <a:rPr lang="es-ES" altLang="es-ES" dirty="0" err="1">
                <a:solidFill>
                  <a:srgbClr val="FF0000"/>
                </a:solidFill>
              </a:rPr>
              <a:t>by</a:t>
            </a:r>
            <a:r>
              <a:rPr lang="es-ES" altLang="es-ES" dirty="0">
                <a:solidFill>
                  <a:srgbClr val="FF0000"/>
                </a:solidFill>
              </a:rPr>
              <a:t> country (n=64,655)</a:t>
            </a:r>
          </a:p>
        </p:txBody>
      </p:sp>
      <p:sp>
        <p:nvSpPr>
          <p:cNvPr id="8" name="Rectangle 7"/>
          <p:cNvSpPr/>
          <p:nvPr/>
        </p:nvSpPr>
        <p:spPr>
          <a:xfrm>
            <a:off x="6766907" y="4153099"/>
            <a:ext cx="4586990" cy="965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Verdana" panose="020B0604030504040204" pitchFamily="34" charset="0"/>
              </a:rPr>
              <a:t>Mean age was 29.8 years old with a range from 18 to 81 years old.</a:t>
            </a:r>
            <a:endParaRPr lang="es-MX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50883" y="1891992"/>
            <a:ext cx="5003845" cy="47283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Rectangle 8"/>
          <p:cNvSpPr/>
          <p:nvPr/>
        </p:nvSpPr>
        <p:spPr>
          <a:xfrm>
            <a:off x="1150883" y="1891992"/>
            <a:ext cx="5003845" cy="1192109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6122504" y="1943744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51%</a:t>
            </a:r>
            <a:endParaRPr lang="es-MX" dirty="0"/>
          </a:p>
        </p:txBody>
      </p:sp>
      <p:sp>
        <p:nvSpPr>
          <p:cNvPr id="10" name="TextBox 9"/>
          <p:cNvSpPr txBox="1"/>
          <p:nvPr/>
        </p:nvSpPr>
        <p:spPr>
          <a:xfrm>
            <a:off x="6874699" y="2201628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80%</a:t>
            </a:r>
            <a:endParaRPr lang="es-MX" dirty="0"/>
          </a:p>
        </p:txBody>
      </p:sp>
      <p:sp>
        <p:nvSpPr>
          <p:cNvPr id="11" name="Right Brace 10"/>
          <p:cNvSpPr/>
          <p:nvPr/>
        </p:nvSpPr>
        <p:spPr>
          <a:xfrm>
            <a:off x="6594703" y="1876548"/>
            <a:ext cx="172204" cy="1222995"/>
          </a:xfrm>
          <a:prstGeom prst="rightBrac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986" y="0"/>
            <a:ext cx="3316014" cy="731473"/>
          </a:xfrm>
          <a:prstGeom prst="rect">
            <a:avLst/>
          </a:prstGeom>
        </p:spPr>
      </p:pic>
      <p:pic>
        <p:nvPicPr>
          <p:cNvPr id="13" name="3 Marcador de contenido">
            <a:extLst>
              <a:ext uri="{FF2B5EF4-FFF2-40B4-BE49-F238E27FC236}">
                <a16:creationId xmlns="" xmlns:a16="http://schemas.microsoft.com/office/drawing/2014/main" id="{B093B067-1946-4B13-88B3-3C94A9589B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765" y="-60325"/>
            <a:ext cx="1432035" cy="88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1" y="9848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When was the last time you used drugs </a:t>
            </a:r>
            <a:r>
              <a:rPr lang="en-US" sz="3600" u="sng" dirty="0">
                <a:solidFill>
                  <a:srgbClr val="FF0000"/>
                </a:solidFill>
              </a:rPr>
              <a:t>to make sex more intense or last longer</a:t>
            </a:r>
            <a:r>
              <a:rPr lang="en-US" sz="3600" dirty="0">
                <a:solidFill>
                  <a:srgbClr val="FF0000"/>
                </a:solidFill>
              </a:rPr>
              <a:t>? (n=</a:t>
            </a:r>
            <a:r>
              <a:rPr lang="es-ES" sz="3600" dirty="0">
                <a:solidFill>
                  <a:srgbClr val="FF0000"/>
                </a:solidFill>
              </a:rPr>
              <a:t> 63,939</a:t>
            </a:r>
            <a:r>
              <a:rPr lang="es-ES" sz="3600" baseline="30000" dirty="0">
                <a:solidFill>
                  <a:srgbClr val="FF0000"/>
                </a:solidFill>
              </a:rPr>
              <a:t>1</a:t>
            </a:r>
            <a:r>
              <a:rPr lang="es-ES" sz="3600" dirty="0">
                <a:solidFill>
                  <a:srgbClr val="FF0000"/>
                </a:solidFill>
              </a:rPr>
              <a:t>)</a:t>
            </a: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73734"/>
              </p:ext>
            </p:extLst>
          </p:nvPr>
        </p:nvGraphicFramePr>
        <p:xfrm>
          <a:off x="838200" y="2194559"/>
          <a:ext cx="5181600" cy="3982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Marcador de contenido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45095689"/>
              </p:ext>
            </p:extLst>
          </p:nvPr>
        </p:nvGraphicFramePr>
        <p:xfrm>
          <a:off x="6172200" y="2538249"/>
          <a:ext cx="5181600" cy="3638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CuadroTexto 13"/>
          <p:cNvSpPr txBox="1"/>
          <p:nvPr/>
        </p:nvSpPr>
        <p:spPr>
          <a:xfrm>
            <a:off x="10841724" y="2813556"/>
            <a:ext cx="961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p&lt;0.001</a:t>
            </a:r>
            <a:endParaRPr lang="es-ES" sz="14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299545" y="6404798"/>
            <a:ext cx="4977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aseline="30000" dirty="0"/>
              <a:t>1</a:t>
            </a:r>
            <a:r>
              <a:rPr lang="es-ES" dirty="0"/>
              <a:t> </a:t>
            </a:r>
            <a:r>
              <a:rPr lang="es-ES" sz="1400" dirty="0"/>
              <a:t>716 </a:t>
            </a:r>
            <a:r>
              <a:rPr lang="es-ES" sz="1400" dirty="0" err="1"/>
              <a:t>missing</a:t>
            </a:r>
            <a:r>
              <a:rPr lang="es-ES" sz="1400" dirty="0"/>
              <a:t> cases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7081517" y="6275835"/>
            <a:ext cx="4535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err="1"/>
              <a:t>Souther</a:t>
            </a:r>
            <a:r>
              <a:rPr lang="es-ES" sz="1400" b="1" dirty="0"/>
              <a:t> </a:t>
            </a:r>
            <a:r>
              <a:rPr lang="es-ES" sz="1400" b="1" dirty="0" err="1"/>
              <a:t>cone</a:t>
            </a:r>
            <a:r>
              <a:rPr lang="es-ES" sz="1400" dirty="0"/>
              <a:t>: </a:t>
            </a:r>
            <a:r>
              <a:rPr lang="es-ES" sz="1400" dirty="0" err="1"/>
              <a:t>Argentine</a:t>
            </a:r>
            <a:r>
              <a:rPr lang="es-ES" sz="1400" dirty="0"/>
              <a:t>, Chile, Paraguay, Uruguay</a:t>
            </a:r>
          </a:p>
          <a:p>
            <a:r>
              <a:rPr lang="es-ES" sz="1400" b="1" dirty="0" err="1"/>
              <a:t>Andean</a:t>
            </a:r>
            <a:r>
              <a:rPr lang="es-ES" sz="1400" b="1" dirty="0"/>
              <a:t> </a:t>
            </a:r>
            <a:r>
              <a:rPr lang="es-ES" sz="1400" b="1" dirty="0" err="1"/>
              <a:t>region</a:t>
            </a:r>
            <a:r>
              <a:rPr lang="es-ES" sz="1400" dirty="0"/>
              <a:t>: Bolivia, Colombia, Ecuador, </a:t>
            </a:r>
            <a:r>
              <a:rPr lang="es-ES" sz="1400" dirty="0" err="1"/>
              <a:t>Peru</a:t>
            </a:r>
            <a:r>
              <a:rPr lang="es-ES" sz="1400" dirty="0"/>
              <a:t>, </a:t>
            </a:r>
            <a:r>
              <a:rPr lang="es-ES" sz="1400" dirty="0" err="1"/>
              <a:t>Veneuela</a:t>
            </a:r>
            <a:endParaRPr lang="es-ES" sz="1400" dirty="0"/>
          </a:p>
        </p:txBody>
      </p:sp>
      <p:sp>
        <p:nvSpPr>
          <p:cNvPr id="3" name="Left Brace 2"/>
          <p:cNvSpPr/>
          <p:nvPr/>
        </p:nvSpPr>
        <p:spPr>
          <a:xfrm>
            <a:off x="5538953" y="2538249"/>
            <a:ext cx="557048" cy="3058510"/>
          </a:xfrm>
          <a:prstGeom prst="leftBrace">
            <a:avLst>
              <a:gd name="adj1" fmla="val 8333"/>
              <a:gd name="adj2" fmla="val 63454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5986" y="0"/>
            <a:ext cx="3316014" cy="731473"/>
          </a:xfrm>
          <a:prstGeom prst="rect">
            <a:avLst/>
          </a:prstGeom>
        </p:spPr>
      </p:pic>
      <p:pic>
        <p:nvPicPr>
          <p:cNvPr id="12" name="3 Marcador de contenido">
            <a:extLst>
              <a:ext uri="{FF2B5EF4-FFF2-40B4-BE49-F238E27FC236}">
                <a16:creationId xmlns="" xmlns:a16="http://schemas.microsoft.com/office/drawing/2014/main" id="{B093B067-1946-4B13-88B3-3C94A9589B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765" y="-60325"/>
            <a:ext cx="1432035" cy="88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56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1303" y="420469"/>
            <a:ext cx="11879318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Drug use by context (general vs. last non-steady sex) (n=64.655)</a:t>
            </a:r>
            <a:endParaRPr lang="es-ES" sz="3600" dirty="0">
              <a:solidFill>
                <a:srgbClr val="FF0000"/>
              </a:solidFill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2413840"/>
              </p:ext>
            </p:extLst>
          </p:nvPr>
        </p:nvGraphicFramePr>
        <p:xfrm>
          <a:off x="181303" y="1403132"/>
          <a:ext cx="11682248" cy="5454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5986" y="0"/>
            <a:ext cx="3316014" cy="731473"/>
          </a:xfrm>
          <a:prstGeom prst="rect">
            <a:avLst/>
          </a:prstGeom>
        </p:spPr>
      </p:pic>
      <p:pic>
        <p:nvPicPr>
          <p:cNvPr id="6" name="3 Marcador de contenido">
            <a:extLst>
              <a:ext uri="{FF2B5EF4-FFF2-40B4-BE49-F238E27FC236}">
                <a16:creationId xmlns="" xmlns:a16="http://schemas.microsoft.com/office/drawing/2014/main" id="{B093B067-1946-4B13-88B3-3C94A9589B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765" y="-60325"/>
            <a:ext cx="1432035" cy="8851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12065" y="6457138"/>
            <a:ext cx="439049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sz="1400" dirty="0" err="1" smtClean="0"/>
              <a:t>Before</a:t>
            </a:r>
            <a:r>
              <a:rPr lang="es-MX" sz="1400" dirty="0" smtClean="0"/>
              <a:t>/</a:t>
            </a:r>
            <a:r>
              <a:rPr lang="es-MX" sz="1400" dirty="0" err="1" smtClean="0"/>
              <a:t>during</a:t>
            </a:r>
            <a:r>
              <a:rPr lang="es-MX" sz="1400" dirty="0" smtClean="0"/>
              <a:t> </a:t>
            </a:r>
            <a:r>
              <a:rPr lang="es-MX" sz="1400" dirty="0" err="1" smtClean="0"/>
              <a:t>last</a:t>
            </a:r>
            <a:r>
              <a:rPr lang="es-MX" sz="1400" dirty="0" smtClean="0"/>
              <a:t> sexual </a:t>
            </a:r>
            <a:r>
              <a:rPr lang="es-MX" sz="1400" dirty="0" err="1" smtClean="0"/>
              <a:t>session</a:t>
            </a:r>
            <a:r>
              <a:rPr lang="es-MX" sz="1400" dirty="0" smtClean="0"/>
              <a:t> </a:t>
            </a:r>
            <a:r>
              <a:rPr lang="es-MX" sz="1400" dirty="0" err="1" smtClean="0"/>
              <a:t>with</a:t>
            </a:r>
            <a:r>
              <a:rPr lang="es-MX" sz="1400" dirty="0" smtClean="0"/>
              <a:t> non-</a:t>
            </a:r>
            <a:r>
              <a:rPr lang="es-MX" sz="1400" dirty="0" err="1" smtClean="0"/>
              <a:t>steady</a:t>
            </a:r>
            <a:r>
              <a:rPr lang="es-MX" sz="1400" dirty="0" smtClean="0"/>
              <a:t> </a:t>
            </a:r>
            <a:r>
              <a:rPr lang="es-MX" sz="1400" dirty="0" err="1" smtClean="0"/>
              <a:t>partner</a:t>
            </a:r>
            <a:endParaRPr lang="es-MX" sz="1400" dirty="0"/>
          </a:p>
        </p:txBody>
      </p:sp>
    </p:spTree>
    <p:extLst>
      <p:ext uri="{BB962C8B-B14F-4D97-AF65-F5344CB8AC3E}">
        <p14:creationId xmlns:p14="http://schemas.microsoft.com/office/powerpoint/2010/main" val="17619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59547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3500" dirty="0">
                <a:solidFill>
                  <a:srgbClr val="FF0000"/>
                </a:solidFill>
              </a:rPr>
              <a:t>Drug use (general vs. last sex) among those men who used drugs </a:t>
            </a:r>
            <a:r>
              <a:rPr lang="en-US" sz="3500" u="sng" dirty="0">
                <a:solidFill>
                  <a:srgbClr val="FF0000"/>
                </a:solidFill>
              </a:rPr>
              <a:t>to make sex more intense or last longer </a:t>
            </a:r>
            <a:r>
              <a:rPr lang="en-US" sz="3500" dirty="0">
                <a:solidFill>
                  <a:srgbClr val="FF0000"/>
                </a:solidFill>
              </a:rPr>
              <a:t>in the last 4 weeks (n=4,264)</a:t>
            </a:r>
            <a:endParaRPr lang="es-ES" sz="3500" dirty="0">
              <a:solidFill>
                <a:srgbClr val="FF0000"/>
              </a:solidFill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8662582"/>
              </p:ext>
            </p:extLst>
          </p:nvPr>
        </p:nvGraphicFramePr>
        <p:xfrm>
          <a:off x="509665" y="1485110"/>
          <a:ext cx="11261421" cy="5372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1"/>
          <p:cNvSpPr txBox="1"/>
          <p:nvPr/>
        </p:nvSpPr>
        <p:spPr>
          <a:xfrm>
            <a:off x="1299148" y="5831173"/>
            <a:ext cx="1294150" cy="356017"/>
          </a:xfrm>
          <a:prstGeom prst="rect">
            <a:avLst/>
          </a:prstGeom>
          <a:solidFill>
            <a:schemeClr val="bg1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1400" dirty="0" err="1" smtClean="0"/>
              <a:t>Used</a:t>
            </a:r>
            <a:r>
              <a:rPr lang="es-MX" sz="1400" dirty="0" smtClean="0"/>
              <a:t> </a:t>
            </a:r>
            <a:r>
              <a:rPr lang="es-MX" sz="1400" dirty="0" err="1" smtClean="0"/>
              <a:t>any</a:t>
            </a:r>
            <a:r>
              <a:rPr lang="es-MX" sz="1400" dirty="0" smtClean="0"/>
              <a:t> </a:t>
            </a:r>
            <a:r>
              <a:rPr lang="es-MX" sz="1400" dirty="0" err="1" smtClean="0"/>
              <a:t>drug</a:t>
            </a:r>
            <a:endParaRPr lang="es-MX" sz="1400" dirty="0"/>
          </a:p>
        </p:txBody>
      </p:sp>
    </p:spTree>
    <p:extLst>
      <p:ext uri="{BB962C8B-B14F-4D97-AF65-F5344CB8AC3E}">
        <p14:creationId xmlns:p14="http://schemas.microsoft.com/office/powerpoint/2010/main" val="369021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9784" y="1097280"/>
            <a:ext cx="11024016" cy="1027748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One-on-one sex and </a:t>
            </a:r>
            <a:r>
              <a:rPr lang="en-US" sz="3600" dirty="0">
                <a:solidFill>
                  <a:srgbClr val="FF0000"/>
                </a:solidFill>
              </a:rPr>
              <a:t>t</a:t>
            </a:r>
            <a:r>
              <a:rPr lang="en-US" sz="3600" dirty="0" smtClean="0">
                <a:solidFill>
                  <a:srgbClr val="FF0000"/>
                </a:solidFill>
              </a:rPr>
              <a:t>hreesome or group sex in </a:t>
            </a:r>
            <a:r>
              <a:rPr lang="en-US" sz="3600" dirty="0" smtClean="0">
                <a:solidFill>
                  <a:srgbClr val="FF0000"/>
                </a:solidFill>
              </a:rPr>
              <a:t>those combining </a:t>
            </a:r>
            <a:r>
              <a:rPr lang="en-US" sz="3600" dirty="0">
                <a:solidFill>
                  <a:srgbClr val="FF0000"/>
                </a:solidFill>
              </a:rPr>
              <a:t>drugs and sex in the last 12 months (n=</a:t>
            </a:r>
            <a:r>
              <a:rPr lang="es-ES" sz="3600" dirty="0">
                <a:solidFill>
                  <a:srgbClr val="FF0000"/>
                </a:solidFill>
              </a:rPr>
              <a:t>8,829)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4987613"/>
              </p:ext>
            </p:extLst>
          </p:nvPr>
        </p:nvGraphicFramePr>
        <p:xfrm>
          <a:off x="1049867" y="2286000"/>
          <a:ext cx="10092266" cy="4097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5986" y="0"/>
            <a:ext cx="3316014" cy="731473"/>
          </a:xfrm>
          <a:prstGeom prst="rect">
            <a:avLst/>
          </a:prstGeom>
        </p:spPr>
      </p:pic>
      <p:pic>
        <p:nvPicPr>
          <p:cNvPr id="6" name="3 Marcador de contenido">
            <a:extLst>
              <a:ext uri="{FF2B5EF4-FFF2-40B4-BE49-F238E27FC236}">
                <a16:creationId xmlns="" xmlns:a16="http://schemas.microsoft.com/office/drawing/2014/main" id="{B093B067-1946-4B13-88B3-3C94A9589B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765" y="-60325"/>
            <a:ext cx="1432035" cy="88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3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8371" y="903093"/>
            <a:ext cx="11461531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For how many years have you been combining drugs and multiple sexual partners?</a:t>
            </a:r>
            <a:r>
              <a:rPr lang="en-US" sz="3600" baseline="30000" dirty="0">
                <a:solidFill>
                  <a:srgbClr val="FF0000"/>
                </a:solidFill>
              </a:rPr>
              <a:t>1</a:t>
            </a:r>
            <a:r>
              <a:rPr lang="en-US" sz="3600" dirty="0">
                <a:solidFill>
                  <a:srgbClr val="FF0000"/>
                </a:solidFill>
              </a:rPr>
              <a:t> (n=4,146</a:t>
            </a:r>
            <a:r>
              <a:rPr lang="en-US" sz="3600" baseline="30000" dirty="0">
                <a:solidFill>
                  <a:srgbClr val="FF0000"/>
                </a:solidFill>
              </a:rPr>
              <a:t>2</a:t>
            </a:r>
            <a:r>
              <a:rPr lang="en-US" sz="3600" dirty="0">
                <a:solidFill>
                  <a:srgbClr val="FF0000"/>
                </a:solidFill>
              </a:rPr>
              <a:t>)</a:t>
            </a:r>
            <a:endParaRPr lang="es-ES" sz="3600" dirty="0">
              <a:solidFill>
                <a:srgbClr val="FF0000"/>
              </a:solidFill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8736651"/>
              </p:ext>
            </p:extLst>
          </p:nvPr>
        </p:nvGraphicFramePr>
        <p:xfrm>
          <a:off x="838200" y="2167803"/>
          <a:ext cx="10515600" cy="4009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Cerrar llave 8"/>
          <p:cNvSpPr/>
          <p:nvPr/>
        </p:nvSpPr>
        <p:spPr>
          <a:xfrm>
            <a:off x="4458388" y="2229291"/>
            <a:ext cx="118249" cy="657839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/>
          <p:cNvSpPr txBox="1"/>
          <p:nvPr/>
        </p:nvSpPr>
        <p:spPr>
          <a:xfrm>
            <a:off x="4745421" y="2373544"/>
            <a:ext cx="1056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11,8%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378371" y="6396348"/>
            <a:ext cx="10975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aseline="30000" dirty="0"/>
              <a:t>1</a:t>
            </a:r>
            <a:r>
              <a:rPr lang="es-ES" sz="1400" dirty="0"/>
              <a:t> </a:t>
            </a:r>
            <a:r>
              <a:rPr lang="en-US" sz="1400" dirty="0"/>
              <a:t>Among those who combined drugs and sex with more than one man at the same time in the last 12 months: </a:t>
            </a:r>
            <a:r>
              <a:rPr lang="en-US" sz="1400" baseline="30000" dirty="0"/>
              <a:t>2</a:t>
            </a:r>
            <a:r>
              <a:rPr lang="en-US" sz="1400" dirty="0"/>
              <a:t> 74 missing cases</a:t>
            </a:r>
            <a:endParaRPr lang="es-ES" sz="1400" dirty="0"/>
          </a:p>
        </p:txBody>
      </p:sp>
      <p:sp>
        <p:nvSpPr>
          <p:cNvPr id="8" name="Cerrar llave 8"/>
          <p:cNvSpPr/>
          <p:nvPr/>
        </p:nvSpPr>
        <p:spPr>
          <a:xfrm>
            <a:off x="9670468" y="5132511"/>
            <a:ext cx="118249" cy="657839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9"/>
          <p:cNvSpPr txBox="1"/>
          <p:nvPr/>
        </p:nvSpPr>
        <p:spPr>
          <a:xfrm>
            <a:off x="9957501" y="5276764"/>
            <a:ext cx="1056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48,3%</a:t>
            </a:r>
            <a:endParaRPr lang="es-ES" sz="1600" dirty="0"/>
          </a:p>
        </p:txBody>
      </p:sp>
      <p:pic>
        <p:nvPicPr>
          <p:cNvPr id="13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5986" y="0"/>
            <a:ext cx="3316014" cy="731473"/>
          </a:xfrm>
          <a:prstGeom prst="rect">
            <a:avLst/>
          </a:prstGeom>
        </p:spPr>
      </p:pic>
      <p:pic>
        <p:nvPicPr>
          <p:cNvPr id="14" name="3 Marcador de contenido">
            <a:extLst>
              <a:ext uri="{FF2B5EF4-FFF2-40B4-BE49-F238E27FC236}">
                <a16:creationId xmlns="" xmlns:a16="http://schemas.microsoft.com/office/drawing/2014/main" id="{B093B067-1946-4B13-88B3-3C94A9589B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765" y="-60325"/>
            <a:ext cx="1432035" cy="88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2328" y="1000201"/>
            <a:ext cx="11677338" cy="1325563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Characterization of </a:t>
            </a:r>
            <a:r>
              <a:rPr lang="en-US" sz="3600" u="sng" dirty="0">
                <a:solidFill>
                  <a:srgbClr val="FF0000"/>
                </a:solidFill>
              </a:rPr>
              <a:t>men </a:t>
            </a:r>
            <a:r>
              <a:rPr lang="en-US" sz="3600" u="sng" dirty="0" smtClean="0">
                <a:solidFill>
                  <a:srgbClr val="FF0000"/>
                </a:solidFill>
              </a:rPr>
              <a:t>who </a:t>
            </a:r>
            <a:r>
              <a:rPr lang="en-US" sz="3600" u="sng" dirty="0">
                <a:solidFill>
                  <a:srgbClr val="FF0000"/>
                </a:solidFill>
              </a:rPr>
              <a:t>used drugs to make sex more intense or </a:t>
            </a:r>
            <a:r>
              <a:rPr lang="en-US" sz="3600" u="sng" dirty="0" smtClean="0">
                <a:solidFill>
                  <a:srgbClr val="FF0000"/>
                </a:solidFill>
              </a:rPr>
              <a:t>to last </a:t>
            </a:r>
            <a:r>
              <a:rPr lang="en-US" sz="3600" u="sng" dirty="0">
                <a:solidFill>
                  <a:srgbClr val="FF0000"/>
                </a:solidFill>
              </a:rPr>
              <a:t>longer </a:t>
            </a:r>
            <a:r>
              <a:rPr lang="en-US" sz="3600" dirty="0">
                <a:solidFill>
                  <a:srgbClr val="FF0000"/>
                </a:solidFill>
              </a:rPr>
              <a:t>in the last 4 weeks </a:t>
            </a:r>
            <a:r>
              <a:rPr lang="en-US" sz="3600" dirty="0" smtClean="0">
                <a:solidFill>
                  <a:srgbClr val="FF0000"/>
                </a:solidFill>
              </a:rPr>
              <a:t>(</a:t>
            </a:r>
            <a:r>
              <a:rPr lang="en-US" sz="3600" dirty="0">
                <a:solidFill>
                  <a:srgbClr val="FF0000"/>
                </a:solidFill>
              </a:rPr>
              <a:t>n = </a:t>
            </a:r>
            <a:r>
              <a:rPr lang="en-US" sz="3600" dirty="0" smtClean="0">
                <a:solidFill>
                  <a:srgbClr val="FF0000"/>
                </a:solidFill>
              </a:rPr>
              <a:t>4,264) </a:t>
            </a:r>
            <a:r>
              <a:rPr lang="en-US" sz="2400" dirty="0">
                <a:solidFill>
                  <a:srgbClr val="FF0000"/>
                </a:solidFill>
              </a:rPr>
              <a:t>(p &lt;0.05)</a:t>
            </a:r>
            <a:endParaRPr lang="es-ES" sz="2400" dirty="0">
              <a:solidFill>
                <a:srgbClr val="FF0000"/>
              </a:solidFill>
            </a:endParaRPr>
          </a:p>
        </p:txBody>
      </p:sp>
      <p:graphicFrame>
        <p:nvGraphicFramePr>
          <p:cNvPr id="10" name="Marcador de contenido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6095512"/>
              </p:ext>
            </p:extLst>
          </p:nvPr>
        </p:nvGraphicFramePr>
        <p:xfrm>
          <a:off x="434715" y="2525270"/>
          <a:ext cx="11332564" cy="4332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8 Cerrar llave"/>
          <p:cNvSpPr/>
          <p:nvPr/>
        </p:nvSpPr>
        <p:spPr>
          <a:xfrm flipH="1">
            <a:off x="10744405" y="2896633"/>
            <a:ext cx="120195" cy="423863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9335586" y="2954675"/>
            <a:ext cx="132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General: </a:t>
            </a:r>
            <a:r>
              <a:rPr lang="es-ES" sz="1400" dirty="0" smtClean="0"/>
              <a:t>74,6%</a:t>
            </a:r>
            <a:endParaRPr lang="es-ES" sz="1400" dirty="0"/>
          </a:p>
        </p:txBody>
      </p:sp>
      <p:sp>
        <p:nvSpPr>
          <p:cNvPr id="14" name="6 Cerrar llave"/>
          <p:cNvSpPr/>
          <p:nvPr/>
        </p:nvSpPr>
        <p:spPr>
          <a:xfrm rot="16200000">
            <a:off x="7555675" y="4975743"/>
            <a:ext cx="133350" cy="581025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7020007" y="4801862"/>
            <a:ext cx="1204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General: 1,1%</a:t>
            </a:r>
            <a:endParaRPr lang="es-ES" sz="1400" dirty="0"/>
          </a:p>
        </p:txBody>
      </p:sp>
      <p:sp>
        <p:nvSpPr>
          <p:cNvPr id="17" name="6 Cerrar llave"/>
          <p:cNvSpPr/>
          <p:nvPr/>
        </p:nvSpPr>
        <p:spPr>
          <a:xfrm rot="16200000">
            <a:off x="9327012" y="5042419"/>
            <a:ext cx="133350" cy="581025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8791300" y="4868538"/>
            <a:ext cx="1204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General: 0,3%</a:t>
            </a:r>
            <a:endParaRPr lang="es-ES" sz="1400" dirty="0"/>
          </a:p>
        </p:txBody>
      </p:sp>
      <p:pic>
        <p:nvPicPr>
          <p:cNvPr id="11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5986" y="0"/>
            <a:ext cx="3316014" cy="731473"/>
          </a:xfrm>
          <a:prstGeom prst="rect">
            <a:avLst/>
          </a:prstGeom>
        </p:spPr>
      </p:pic>
      <p:pic>
        <p:nvPicPr>
          <p:cNvPr id="15" name="3 Marcador de contenido">
            <a:extLst>
              <a:ext uri="{FF2B5EF4-FFF2-40B4-BE49-F238E27FC236}">
                <a16:creationId xmlns="" xmlns:a16="http://schemas.microsoft.com/office/drawing/2014/main" id="{B093B067-1946-4B13-88B3-3C94A9589B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765" y="-60325"/>
            <a:ext cx="1432035" cy="88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0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84613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Subgroups of men who used drugs to make sex more intense or last longer in the last 4 </a:t>
            </a:r>
            <a:r>
              <a:rPr lang="en-US" sz="3200" dirty="0">
                <a:solidFill>
                  <a:srgbClr val="FF0000"/>
                </a:solidFill>
              </a:rPr>
              <a:t>weeks, (p &lt;0.05)</a:t>
            </a:r>
            <a:endParaRPr lang="es-ES" sz="3200" dirty="0">
              <a:solidFill>
                <a:srgbClr val="FF0000"/>
              </a:solidFill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4667386"/>
              </p:ext>
            </p:extLst>
          </p:nvPr>
        </p:nvGraphicFramePr>
        <p:xfrm>
          <a:off x="838200" y="2171699"/>
          <a:ext cx="10515600" cy="4005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5986" y="0"/>
            <a:ext cx="3316014" cy="731473"/>
          </a:xfrm>
          <a:prstGeom prst="rect">
            <a:avLst/>
          </a:prstGeom>
        </p:spPr>
      </p:pic>
      <p:pic>
        <p:nvPicPr>
          <p:cNvPr id="7" name="3 Marcador de contenido">
            <a:extLst>
              <a:ext uri="{FF2B5EF4-FFF2-40B4-BE49-F238E27FC236}">
                <a16:creationId xmlns="" xmlns:a16="http://schemas.microsoft.com/office/drawing/2014/main" id="{B093B067-1946-4B13-88B3-3C94A9589B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765" y="-60325"/>
            <a:ext cx="1432035" cy="8851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12278" y="3989664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6.7%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5143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ítulo 1"/>
          <p:cNvSpPr>
            <a:spLocks noGrp="1"/>
          </p:cNvSpPr>
          <p:nvPr>
            <p:ph type="title"/>
          </p:nvPr>
        </p:nvSpPr>
        <p:spPr>
          <a:xfrm>
            <a:off x="876299" y="420368"/>
            <a:ext cx="10515600" cy="1325563"/>
          </a:xfrm>
        </p:spPr>
        <p:txBody>
          <a:bodyPr/>
          <a:lstStyle/>
          <a:p>
            <a:r>
              <a:rPr lang="es-ES" altLang="es-ES" b="1" dirty="0" err="1">
                <a:solidFill>
                  <a:srgbClr val="FF0000"/>
                </a:solidFill>
              </a:rPr>
              <a:t>Limitations</a:t>
            </a:r>
            <a:endParaRPr lang="es-ES" altLang="es-ES" b="1" dirty="0">
              <a:solidFill>
                <a:srgbClr val="FF0000"/>
              </a:solidFill>
            </a:endParaRPr>
          </a:p>
        </p:txBody>
      </p:sp>
      <p:sp>
        <p:nvSpPr>
          <p:cNvPr id="29699" name="Marcador de contenido 2"/>
          <p:cNvSpPr>
            <a:spLocks noGrp="1"/>
          </p:cNvSpPr>
          <p:nvPr>
            <p:ph idx="1"/>
          </p:nvPr>
        </p:nvSpPr>
        <p:spPr>
          <a:xfrm>
            <a:off x="876299" y="2065971"/>
            <a:ext cx="10837479" cy="5218386"/>
          </a:xfrm>
        </p:spPr>
        <p:txBody>
          <a:bodyPr>
            <a:normAutofit/>
          </a:bodyPr>
          <a:lstStyle/>
          <a:p>
            <a:pPr marL="363538" indent="-363538" algn="just">
              <a:spcBef>
                <a:spcPts val="2400"/>
              </a:spcBef>
            </a:pPr>
            <a:r>
              <a:rPr lang="en-US" altLang="es-ES" dirty="0"/>
              <a:t>More than 70% of the sample was recruited on web sites/apps aimed at sexual encounters (overestimation of sexual behavior).</a:t>
            </a:r>
          </a:p>
          <a:p>
            <a:pPr marL="363538" indent="-363538" algn="just">
              <a:spcBef>
                <a:spcPts val="2400"/>
              </a:spcBef>
            </a:pPr>
            <a:r>
              <a:rPr lang="es-ES" altLang="es-ES" dirty="0" err="1"/>
              <a:t>Differences</a:t>
            </a:r>
            <a:r>
              <a:rPr lang="es-ES" altLang="es-ES" dirty="0"/>
              <a:t> </a:t>
            </a:r>
            <a:r>
              <a:rPr lang="es-ES" altLang="es-ES" dirty="0" err="1"/>
              <a:t>between</a:t>
            </a:r>
            <a:r>
              <a:rPr lang="es-ES" altLang="es-ES" dirty="0"/>
              <a:t> </a:t>
            </a:r>
            <a:r>
              <a:rPr lang="es-ES" altLang="es-ES" i="1" dirty="0"/>
              <a:t>online</a:t>
            </a:r>
            <a:r>
              <a:rPr lang="es-ES" altLang="es-ES" dirty="0"/>
              <a:t> and </a:t>
            </a:r>
            <a:r>
              <a:rPr lang="es-ES" altLang="es-ES" i="1" dirty="0"/>
              <a:t>offline </a:t>
            </a:r>
            <a:r>
              <a:rPr lang="es-ES" altLang="es-ES" dirty="0" err="1"/>
              <a:t>samples</a:t>
            </a:r>
            <a:r>
              <a:rPr lang="es-ES" altLang="es-ES" i="1" dirty="0"/>
              <a:t> </a:t>
            </a:r>
            <a:r>
              <a:rPr lang="es-ES" altLang="es-ES" dirty="0"/>
              <a:t>(</a:t>
            </a:r>
            <a:r>
              <a:rPr lang="es-ES" altLang="es-ES" dirty="0" err="1"/>
              <a:t>e.g</a:t>
            </a:r>
            <a:r>
              <a:rPr lang="es-ES" altLang="es-ES" dirty="0"/>
              <a:t>. </a:t>
            </a:r>
            <a:r>
              <a:rPr lang="es-ES" altLang="es-ES" dirty="0" err="1"/>
              <a:t>exclusion</a:t>
            </a:r>
            <a:r>
              <a:rPr lang="es-ES" altLang="es-ES" dirty="0"/>
              <a:t> of </a:t>
            </a:r>
            <a:r>
              <a:rPr lang="es-ES" altLang="es-ES" dirty="0" err="1"/>
              <a:t>men</a:t>
            </a:r>
            <a:r>
              <a:rPr lang="es-ES" altLang="es-ES" dirty="0"/>
              <a:t> </a:t>
            </a:r>
            <a:r>
              <a:rPr lang="es-ES" altLang="es-ES" dirty="0" err="1"/>
              <a:t>who</a:t>
            </a:r>
            <a:r>
              <a:rPr lang="es-ES" altLang="es-ES" dirty="0"/>
              <a:t> </a:t>
            </a:r>
            <a:r>
              <a:rPr lang="es-ES" altLang="es-ES" dirty="0" err="1"/>
              <a:t>could</a:t>
            </a:r>
            <a:r>
              <a:rPr lang="es-ES" altLang="es-ES" dirty="0"/>
              <a:t> </a:t>
            </a:r>
            <a:r>
              <a:rPr lang="es-ES" altLang="es-ES" dirty="0" err="1"/>
              <a:t>not</a:t>
            </a:r>
            <a:r>
              <a:rPr lang="es-ES" altLang="es-ES" dirty="0"/>
              <a:t> </a:t>
            </a:r>
            <a:r>
              <a:rPr lang="es-ES" altLang="es-ES" dirty="0" err="1"/>
              <a:t>have</a:t>
            </a:r>
            <a:r>
              <a:rPr lang="es-ES" altLang="es-ES" dirty="0"/>
              <a:t> data </a:t>
            </a:r>
            <a:r>
              <a:rPr lang="es-ES" altLang="es-ES" dirty="0" err="1"/>
              <a:t>access</a:t>
            </a:r>
            <a:r>
              <a:rPr lang="es-ES" altLang="es-ES" dirty="0"/>
              <a:t> </a:t>
            </a:r>
            <a:r>
              <a:rPr lang="es-ES" altLang="es-ES" dirty="0" err="1"/>
              <a:t>throught</a:t>
            </a:r>
            <a:r>
              <a:rPr lang="es-ES" altLang="es-ES" dirty="0"/>
              <a:t> </a:t>
            </a:r>
            <a:r>
              <a:rPr lang="es-ES" altLang="es-ES" dirty="0" err="1"/>
              <a:t>their</a:t>
            </a:r>
            <a:r>
              <a:rPr lang="es-ES" altLang="es-ES" dirty="0"/>
              <a:t> </a:t>
            </a:r>
            <a:r>
              <a:rPr lang="es-ES" altLang="es-ES" dirty="0" err="1"/>
              <a:t>mobile</a:t>
            </a:r>
            <a:r>
              <a:rPr lang="es-ES" altLang="es-ES" dirty="0"/>
              <a:t> </a:t>
            </a:r>
            <a:r>
              <a:rPr lang="es-ES" altLang="es-ES" dirty="0" err="1"/>
              <a:t>phone</a:t>
            </a:r>
            <a:r>
              <a:rPr lang="es-ES" altLang="es-ES" dirty="0"/>
              <a:t>).</a:t>
            </a:r>
          </a:p>
          <a:p>
            <a:pPr marL="363538" indent="-363538" algn="just">
              <a:spcBef>
                <a:spcPts val="2400"/>
              </a:spcBef>
            </a:pPr>
            <a:r>
              <a:rPr lang="es-ES" altLang="es-ES" dirty="0"/>
              <a:t>Data </a:t>
            </a:r>
            <a:r>
              <a:rPr lang="es-ES" altLang="es-ES" dirty="0" err="1"/>
              <a:t>were</a:t>
            </a:r>
            <a:r>
              <a:rPr lang="es-ES" altLang="es-ES" dirty="0"/>
              <a:t> </a:t>
            </a:r>
            <a:r>
              <a:rPr lang="es-ES" altLang="es-ES" dirty="0" err="1"/>
              <a:t>self-reported</a:t>
            </a:r>
            <a:r>
              <a:rPr lang="es-ES" altLang="es-ES" dirty="0"/>
              <a:t> (</a:t>
            </a:r>
            <a:r>
              <a:rPr lang="es-ES" altLang="es-ES" dirty="0" err="1"/>
              <a:t>recall</a:t>
            </a:r>
            <a:r>
              <a:rPr lang="es-ES" altLang="es-ES" dirty="0"/>
              <a:t> </a:t>
            </a:r>
            <a:r>
              <a:rPr lang="es-ES" altLang="es-ES" dirty="0" err="1" smtClean="0"/>
              <a:t>bias</a:t>
            </a:r>
            <a:r>
              <a:rPr lang="es-ES" altLang="es-ES" dirty="0" smtClean="0"/>
              <a:t> and </a:t>
            </a:r>
            <a:r>
              <a:rPr lang="es-ES" altLang="es-ES" dirty="0" err="1" smtClean="0"/>
              <a:t>misinterpretation</a:t>
            </a:r>
            <a:r>
              <a:rPr lang="es-ES" altLang="es-ES" dirty="0" smtClean="0"/>
              <a:t>).</a:t>
            </a:r>
            <a:endParaRPr lang="es-ES" altLang="es-ES" dirty="0"/>
          </a:p>
          <a:p>
            <a:pPr marL="363538" indent="-363538" algn="just">
              <a:spcBef>
                <a:spcPts val="2400"/>
              </a:spcBef>
            </a:pPr>
            <a:r>
              <a:rPr lang="es-ES" altLang="es-ES" dirty="0" err="1" smtClean="0"/>
              <a:t>Most</a:t>
            </a:r>
            <a:r>
              <a:rPr lang="es-ES" altLang="es-ES" dirty="0" smtClean="0"/>
              <a:t> </a:t>
            </a:r>
            <a:r>
              <a:rPr lang="es-ES" altLang="es-ES" dirty="0" err="1"/>
              <a:t>questions</a:t>
            </a:r>
            <a:r>
              <a:rPr lang="es-ES" altLang="es-ES" dirty="0"/>
              <a:t> on SDU </a:t>
            </a:r>
            <a:r>
              <a:rPr lang="es-ES" altLang="es-ES" dirty="0" err="1"/>
              <a:t>were</a:t>
            </a:r>
            <a:r>
              <a:rPr lang="es-ES" altLang="es-ES" dirty="0"/>
              <a:t> </a:t>
            </a:r>
            <a:r>
              <a:rPr lang="es-ES" altLang="es-ES" dirty="0" err="1"/>
              <a:t>not</a:t>
            </a:r>
            <a:r>
              <a:rPr lang="es-ES" altLang="es-ES" dirty="0"/>
              <a:t> </a:t>
            </a:r>
            <a:r>
              <a:rPr lang="es-ES" altLang="es-ES" dirty="0" err="1"/>
              <a:t>specific</a:t>
            </a:r>
            <a:r>
              <a:rPr lang="es-ES" altLang="es-ES" dirty="0"/>
              <a:t> to </a:t>
            </a:r>
            <a:r>
              <a:rPr lang="es-ES" altLang="es-ES" dirty="0" err="1"/>
              <a:t>ChemSex</a:t>
            </a:r>
            <a:r>
              <a:rPr lang="es-ES" altLang="es-ES" dirty="0"/>
              <a:t>.</a:t>
            </a:r>
          </a:p>
        </p:txBody>
      </p:sp>
      <p:pic>
        <p:nvPicPr>
          <p:cNvPr id="4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5986" y="0"/>
            <a:ext cx="3316014" cy="731473"/>
          </a:xfrm>
          <a:prstGeom prst="rect">
            <a:avLst/>
          </a:prstGeom>
        </p:spPr>
      </p:pic>
      <p:pic>
        <p:nvPicPr>
          <p:cNvPr id="5" name="3 Marcador de contenido">
            <a:extLst>
              <a:ext uri="{FF2B5EF4-FFF2-40B4-BE49-F238E27FC236}">
                <a16:creationId xmlns="" xmlns:a16="http://schemas.microsoft.com/office/drawing/2014/main" id="{B093B067-1946-4B13-88B3-3C94A9589B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765" y="-60325"/>
            <a:ext cx="1432035" cy="88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8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ítulo 1"/>
          <p:cNvSpPr>
            <a:spLocks noGrp="1"/>
          </p:cNvSpPr>
          <p:nvPr>
            <p:ph type="title"/>
          </p:nvPr>
        </p:nvSpPr>
        <p:spPr>
          <a:xfrm>
            <a:off x="838200" y="603606"/>
            <a:ext cx="10515600" cy="1234608"/>
          </a:xfrm>
        </p:spPr>
        <p:txBody>
          <a:bodyPr/>
          <a:lstStyle/>
          <a:p>
            <a:r>
              <a:rPr lang="es-ES" altLang="es-ES" b="1" dirty="0" err="1">
                <a:solidFill>
                  <a:srgbClr val="FF0000"/>
                </a:solidFill>
              </a:rPr>
              <a:t>Conclusions</a:t>
            </a:r>
            <a:endParaRPr lang="es-ES" altLang="es-ES" dirty="0"/>
          </a:p>
        </p:txBody>
      </p:sp>
      <p:sp>
        <p:nvSpPr>
          <p:cNvPr id="31747" name="Marcador de contenido 2"/>
          <p:cNvSpPr>
            <a:spLocks noGrp="1"/>
          </p:cNvSpPr>
          <p:nvPr>
            <p:ph idx="1"/>
          </p:nvPr>
        </p:nvSpPr>
        <p:spPr>
          <a:xfrm>
            <a:off x="838200" y="1838214"/>
            <a:ext cx="10515600" cy="3409534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en-US" dirty="0" smtClean="0"/>
              <a:t>SDU </a:t>
            </a:r>
            <a:r>
              <a:rPr lang="en-US" dirty="0"/>
              <a:t>among Latin-American GBMSM is </a:t>
            </a:r>
            <a:r>
              <a:rPr lang="en-US" dirty="0" smtClean="0"/>
              <a:t>considerable, </a:t>
            </a:r>
            <a:r>
              <a:rPr lang="en-US" dirty="0"/>
              <a:t>particularly in </a:t>
            </a:r>
            <a:r>
              <a:rPr lang="en-US" dirty="0" smtClean="0"/>
              <a:t>large</a:t>
            </a:r>
            <a:r>
              <a:rPr lang="en-US" dirty="0" smtClean="0"/>
              <a:t> </a:t>
            </a:r>
            <a:r>
              <a:rPr lang="en-US" dirty="0"/>
              <a:t>cities and </a:t>
            </a:r>
            <a:r>
              <a:rPr lang="en-US" dirty="0" smtClean="0"/>
              <a:t>in Southern </a:t>
            </a:r>
            <a:r>
              <a:rPr lang="en-US" dirty="0"/>
              <a:t>Cone countries.</a:t>
            </a:r>
          </a:p>
          <a:p>
            <a:pPr>
              <a:spcBef>
                <a:spcPts val="2400"/>
              </a:spcBef>
            </a:pPr>
            <a:r>
              <a:rPr lang="es-ES" altLang="es-ES" dirty="0" smtClean="0"/>
              <a:t>Cannabis</a:t>
            </a:r>
            <a:r>
              <a:rPr lang="es-ES" altLang="es-ES" dirty="0" smtClean="0"/>
              <a:t>, </a:t>
            </a:r>
            <a:r>
              <a:rPr lang="es-ES" altLang="es-ES" dirty="0" err="1" smtClean="0"/>
              <a:t>Cocaine</a:t>
            </a:r>
            <a:r>
              <a:rPr lang="es-ES" altLang="es-ES" dirty="0" smtClean="0"/>
              <a:t> and </a:t>
            </a:r>
            <a:r>
              <a:rPr lang="es-ES" altLang="es-ES" dirty="0" err="1" smtClean="0"/>
              <a:t>Ecstasy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were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the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most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commonly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illict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drugs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reported</a:t>
            </a:r>
            <a:r>
              <a:rPr lang="es-ES" altLang="es-ES" dirty="0" smtClean="0"/>
              <a:t>.</a:t>
            </a:r>
            <a:endParaRPr lang="es-ES" altLang="es-ES" dirty="0" smtClean="0"/>
          </a:p>
          <a:p>
            <a:pPr>
              <a:spcBef>
                <a:spcPts val="2400"/>
              </a:spcBef>
            </a:pPr>
            <a:r>
              <a:rPr lang="es-ES" altLang="es-ES" dirty="0" smtClean="0"/>
              <a:t>SDU </a:t>
            </a:r>
            <a:r>
              <a:rPr lang="es-ES" altLang="es-ES" dirty="0" err="1" smtClean="0"/>
              <a:t>have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being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ocurring</a:t>
            </a:r>
            <a:r>
              <a:rPr lang="es-ES" altLang="es-ES" dirty="0" smtClean="0"/>
              <a:t> in </a:t>
            </a:r>
            <a:r>
              <a:rPr lang="es-ES" altLang="es-ES" dirty="0" err="1" smtClean="0"/>
              <a:t>Latinamerica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for</a:t>
            </a:r>
            <a:r>
              <a:rPr lang="es-ES" altLang="es-ES" dirty="0"/>
              <a:t> </a:t>
            </a:r>
            <a:r>
              <a:rPr lang="es-ES" altLang="es-ES" dirty="0" smtClean="0"/>
              <a:t>quite </a:t>
            </a:r>
            <a:r>
              <a:rPr lang="es-ES" altLang="es-ES" dirty="0" smtClean="0"/>
              <a:t>a </a:t>
            </a:r>
            <a:r>
              <a:rPr lang="es-ES" altLang="es-ES" dirty="0" err="1" smtClean="0"/>
              <a:t>long</a:t>
            </a:r>
            <a:r>
              <a:rPr lang="es-ES" altLang="es-ES" dirty="0" smtClean="0"/>
              <a:t> time, </a:t>
            </a:r>
            <a:r>
              <a:rPr lang="es-ES" altLang="es-ES" dirty="0" err="1" smtClean="0"/>
              <a:t>having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around</a:t>
            </a:r>
            <a:r>
              <a:rPr lang="es-ES" altLang="es-ES" dirty="0" smtClean="0"/>
              <a:t> 12% of </a:t>
            </a:r>
            <a:r>
              <a:rPr lang="es-ES" altLang="es-ES" dirty="0" err="1" smtClean="0"/>
              <a:t>those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engage</a:t>
            </a:r>
            <a:r>
              <a:rPr lang="es-ES" altLang="es-ES" dirty="0" smtClean="0"/>
              <a:t> in SDU </a:t>
            </a:r>
            <a:r>
              <a:rPr lang="es-ES" altLang="es-ES" dirty="0" err="1" smtClean="0"/>
              <a:t>for</a:t>
            </a:r>
            <a:r>
              <a:rPr lang="es-ES" altLang="es-ES" dirty="0" smtClean="0"/>
              <a:t> 10 </a:t>
            </a:r>
            <a:r>
              <a:rPr lang="es-ES" altLang="es-ES" dirty="0" err="1" smtClean="0"/>
              <a:t>years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or</a:t>
            </a:r>
            <a:r>
              <a:rPr lang="es-ES" altLang="es-ES" dirty="0" smtClean="0"/>
              <a:t> more</a:t>
            </a:r>
            <a:r>
              <a:rPr lang="es-ES" altLang="es-ES" dirty="0" smtClean="0"/>
              <a:t>.</a:t>
            </a:r>
            <a:endParaRPr lang="es-ES" altLang="es-ES" dirty="0"/>
          </a:p>
        </p:txBody>
      </p:sp>
      <p:pic>
        <p:nvPicPr>
          <p:cNvPr id="4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5986" y="0"/>
            <a:ext cx="3316014" cy="731473"/>
          </a:xfrm>
          <a:prstGeom prst="rect">
            <a:avLst/>
          </a:prstGeom>
        </p:spPr>
      </p:pic>
      <p:pic>
        <p:nvPicPr>
          <p:cNvPr id="5" name="3 Marcador de contenido">
            <a:extLst>
              <a:ext uri="{FF2B5EF4-FFF2-40B4-BE49-F238E27FC236}">
                <a16:creationId xmlns="" xmlns:a16="http://schemas.microsoft.com/office/drawing/2014/main" id="{B093B067-1946-4B13-88B3-3C94A9589B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765" y="-60325"/>
            <a:ext cx="1432035" cy="88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9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48740" y="3645173"/>
            <a:ext cx="10187940" cy="873443"/>
          </a:xfrm>
        </p:spPr>
        <p:txBody>
          <a:bodyPr/>
          <a:lstStyle/>
          <a:p>
            <a:r>
              <a:rPr lang="en-IE" b="1" i="1" dirty="0"/>
              <a:t>No conflicts of interest to declare</a:t>
            </a:r>
            <a:endParaRPr lang="es-MX" dirty="0"/>
          </a:p>
        </p:txBody>
      </p:sp>
      <p:pic>
        <p:nvPicPr>
          <p:cNvPr id="6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5986" y="0"/>
            <a:ext cx="3316014" cy="731473"/>
          </a:xfrm>
          <a:prstGeom prst="rect">
            <a:avLst/>
          </a:prstGeom>
        </p:spPr>
      </p:pic>
      <p:pic>
        <p:nvPicPr>
          <p:cNvPr id="7" name="3 Marcador de contenido">
            <a:extLst>
              <a:ext uri="{FF2B5EF4-FFF2-40B4-BE49-F238E27FC236}">
                <a16:creationId xmlns="" xmlns:a16="http://schemas.microsoft.com/office/drawing/2014/main" id="{B093B067-1946-4B13-88B3-3C94A9589B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765" y="-60325"/>
            <a:ext cx="1432035" cy="88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96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1060" y="1482725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s-ES" altLang="es-ES" dirty="0" err="1" smtClean="0"/>
              <a:t>People</a:t>
            </a:r>
            <a:r>
              <a:rPr lang="es-ES" altLang="es-ES" dirty="0" smtClean="0"/>
              <a:t> </a:t>
            </a:r>
            <a:r>
              <a:rPr lang="es-ES" altLang="es-ES" dirty="0" err="1"/>
              <a:t>engaged</a:t>
            </a:r>
            <a:r>
              <a:rPr lang="es-ES" altLang="es-ES" dirty="0"/>
              <a:t> in SDU </a:t>
            </a:r>
            <a:r>
              <a:rPr lang="es-ES" altLang="es-ES" dirty="0" err="1"/>
              <a:t>had</a:t>
            </a:r>
            <a:r>
              <a:rPr lang="es-ES" altLang="es-ES" dirty="0"/>
              <a:t> a </a:t>
            </a:r>
            <a:r>
              <a:rPr lang="es-ES" altLang="es-ES" dirty="0" err="1"/>
              <a:t>higher</a:t>
            </a:r>
            <a:r>
              <a:rPr lang="es-ES" altLang="es-ES" dirty="0"/>
              <a:t> </a:t>
            </a:r>
            <a:r>
              <a:rPr lang="es-ES" altLang="es-ES" dirty="0" err="1"/>
              <a:t>prevalence</a:t>
            </a:r>
            <a:r>
              <a:rPr lang="es-ES" altLang="es-ES" dirty="0"/>
              <a:t> </a:t>
            </a:r>
            <a:r>
              <a:rPr lang="es-ES" altLang="es-ES" dirty="0" smtClean="0"/>
              <a:t>of </a:t>
            </a:r>
            <a:r>
              <a:rPr lang="es-ES" altLang="es-ES" dirty="0" err="1" smtClean="0"/>
              <a:t>risky</a:t>
            </a:r>
            <a:r>
              <a:rPr lang="es-ES" altLang="es-ES" dirty="0" smtClean="0"/>
              <a:t>-sexual </a:t>
            </a:r>
            <a:r>
              <a:rPr lang="es-ES" altLang="es-ES" dirty="0" err="1" smtClean="0"/>
              <a:t>behavior</a:t>
            </a:r>
            <a:r>
              <a:rPr lang="es-ES" altLang="es-ES" dirty="0" smtClean="0"/>
              <a:t>,</a:t>
            </a:r>
            <a:r>
              <a:rPr lang="es-ES" altLang="es-ES" dirty="0" smtClean="0"/>
              <a:t> </a:t>
            </a:r>
            <a:r>
              <a:rPr lang="es-ES" altLang="es-ES" dirty="0"/>
              <a:t>STI </a:t>
            </a:r>
            <a:r>
              <a:rPr lang="es-ES" altLang="es-ES" dirty="0"/>
              <a:t>diagnosis and </a:t>
            </a:r>
            <a:r>
              <a:rPr lang="es-ES" altLang="es-ES" dirty="0" err="1"/>
              <a:t>polydrug</a:t>
            </a:r>
            <a:r>
              <a:rPr lang="es-ES" altLang="es-ES" dirty="0"/>
              <a:t> </a:t>
            </a:r>
            <a:r>
              <a:rPr lang="es-ES" altLang="es-ES" dirty="0" smtClean="0"/>
              <a:t>use, </a:t>
            </a:r>
            <a:r>
              <a:rPr lang="es-ES" altLang="es-ES" dirty="0" err="1"/>
              <a:t>but</a:t>
            </a:r>
            <a:r>
              <a:rPr lang="es-ES" altLang="es-ES" dirty="0"/>
              <a:t> </a:t>
            </a:r>
            <a:r>
              <a:rPr lang="es-ES" altLang="es-ES" dirty="0" err="1"/>
              <a:t>also</a:t>
            </a:r>
            <a:r>
              <a:rPr lang="es-ES" altLang="es-ES" dirty="0"/>
              <a:t> </a:t>
            </a:r>
            <a:r>
              <a:rPr lang="es-ES" altLang="es-ES" dirty="0" err="1" smtClean="0"/>
              <a:t>seem</a:t>
            </a:r>
            <a:r>
              <a:rPr lang="es-ES" altLang="es-ES" dirty="0" smtClean="0"/>
              <a:t> </a:t>
            </a:r>
            <a:r>
              <a:rPr lang="es-ES" altLang="es-ES" dirty="0"/>
              <a:t>more </a:t>
            </a:r>
            <a:r>
              <a:rPr lang="es-ES" altLang="es-ES" dirty="0" err="1"/>
              <a:t>likely</a:t>
            </a:r>
            <a:r>
              <a:rPr lang="es-ES" altLang="es-ES" dirty="0"/>
              <a:t> to </a:t>
            </a:r>
            <a:r>
              <a:rPr lang="es-ES" altLang="es-ES" dirty="0" err="1"/>
              <a:t>engage</a:t>
            </a:r>
            <a:r>
              <a:rPr lang="es-ES" altLang="es-ES" dirty="0"/>
              <a:t> in </a:t>
            </a:r>
            <a:r>
              <a:rPr lang="es-ES" altLang="es-ES" dirty="0" err="1"/>
              <a:t>protective</a:t>
            </a:r>
            <a:r>
              <a:rPr lang="es-ES" altLang="es-ES" dirty="0"/>
              <a:t> </a:t>
            </a:r>
            <a:r>
              <a:rPr lang="es-ES" altLang="es-ES" dirty="0" err="1"/>
              <a:t>behavior</a:t>
            </a:r>
            <a:r>
              <a:rPr lang="es-ES" altLang="es-ES" dirty="0"/>
              <a:t> </a:t>
            </a:r>
            <a:r>
              <a:rPr lang="es-ES" altLang="es-ES" dirty="0" err="1"/>
              <a:t>against</a:t>
            </a:r>
            <a:r>
              <a:rPr lang="es-ES" altLang="es-ES" dirty="0"/>
              <a:t> HIV </a:t>
            </a:r>
            <a:r>
              <a:rPr lang="es-ES" altLang="es-ES" dirty="0" err="1"/>
              <a:t>infection</a:t>
            </a:r>
            <a:r>
              <a:rPr lang="es-ES" altLang="es-ES" dirty="0"/>
              <a:t> </a:t>
            </a:r>
            <a:r>
              <a:rPr lang="es-ES" altLang="es-ES" dirty="0" smtClean="0"/>
              <a:t>(</a:t>
            </a:r>
            <a:r>
              <a:rPr lang="es-ES" altLang="es-ES" dirty="0" err="1" smtClean="0"/>
              <a:t>e.g</a:t>
            </a:r>
            <a:r>
              <a:rPr lang="es-ES" altLang="es-ES" dirty="0" smtClean="0"/>
              <a:t>. to </a:t>
            </a:r>
            <a:r>
              <a:rPr lang="es-ES" altLang="es-ES" dirty="0" err="1" smtClean="0"/>
              <a:t>take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PrEP</a:t>
            </a:r>
            <a:r>
              <a:rPr lang="es-ES" altLang="es-ES" dirty="0" smtClean="0"/>
              <a:t>).</a:t>
            </a:r>
            <a:endParaRPr lang="es-ES" altLang="es-ES" dirty="0"/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s-ES" altLang="es-ES" dirty="0" err="1"/>
              <a:t>Being</a:t>
            </a:r>
            <a:r>
              <a:rPr lang="es-ES" altLang="es-ES" dirty="0"/>
              <a:t> </a:t>
            </a:r>
            <a:r>
              <a:rPr lang="es-ES" altLang="es-ES" dirty="0" err="1" smtClean="0"/>
              <a:t>an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inmigrant</a:t>
            </a:r>
            <a:r>
              <a:rPr lang="es-ES" altLang="es-ES" dirty="0"/>
              <a:t>,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engagement</a:t>
            </a:r>
            <a:r>
              <a:rPr lang="es-ES" altLang="es-ES" dirty="0" smtClean="0"/>
              <a:t> </a:t>
            </a:r>
            <a:r>
              <a:rPr lang="es-ES" altLang="es-ES" dirty="0"/>
              <a:t>in </a:t>
            </a:r>
            <a:r>
              <a:rPr lang="es-ES" altLang="es-ES" dirty="0" err="1"/>
              <a:t>selling</a:t>
            </a:r>
            <a:r>
              <a:rPr lang="es-ES" altLang="es-ES" dirty="0"/>
              <a:t> </a:t>
            </a:r>
            <a:r>
              <a:rPr lang="es-ES" altLang="es-ES" dirty="0" smtClean="0"/>
              <a:t>sex and prior HIV-diagnosis </a:t>
            </a:r>
            <a:r>
              <a:rPr lang="es-ES" altLang="es-ES" dirty="0"/>
              <a:t>are </a:t>
            </a:r>
            <a:r>
              <a:rPr lang="es-ES" altLang="es-ES" dirty="0" err="1" smtClean="0"/>
              <a:t>factors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associated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with</a:t>
            </a:r>
            <a:r>
              <a:rPr lang="es-ES" altLang="es-ES" dirty="0" smtClean="0"/>
              <a:t> a </a:t>
            </a:r>
            <a:r>
              <a:rPr lang="es-ES" altLang="es-ES" dirty="0" err="1" smtClean="0"/>
              <a:t>higher</a:t>
            </a:r>
            <a:r>
              <a:rPr lang="es-ES" altLang="es-ES" dirty="0" smtClean="0"/>
              <a:t> </a:t>
            </a:r>
            <a:r>
              <a:rPr lang="es-ES" altLang="es-ES" dirty="0" err="1"/>
              <a:t>prevalence</a:t>
            </a:r>
            <a:r>
              <a:rPr lang="es-ES" altLang="es-ES" dirty="0"/>
              <a:t> of SDU, and </a:t>
            </a:r>
            <a:r>
              <a:rPr lang="es-ES" altLang="es-ES" dirty="0" err="1"/>
              <a:t>may</a:t>
            </a:r>
            <a:r>
              <a:rPr lang="es-ES" altLang="es-ES" dirty="0"/>
              <a:t> be at </a:t>
            </a:r>
            <a:r>
              <a:rPr lang="es-ES" altLang="es-ES" dirty="0" err="1"/>
              <a:t>higher</a:t>
            </a:r>
            <a:r>
              <a:rPr lang="es-ES" altLang="es-ES" dirty="0"/>
              <a:t> </a:t>
            </a:r>
            <a:r>
              <a:rPr lang="es-ES" altLang="es-ES" dirty="0" err="1"/>
              <a:t>risk</a:t>
            </a:r>
            <a:r>
              <a:rPr lang="es-ES" altLang="es-ES" dirty="0"/>
              <a:t> of </a:t>
            </a:r>
            <a:r>
              <a:rPr lang="es-ES" altLang="es-ES" dirty="0" err="1"/>
              <a:t>negative</a:t>
            </a:r>
            <a:r>
              <a:rPr lang="es-ES" altLang="es-ES" dirty="0"/>
              <a:t> </a:t>
            </a:r>
            <a:r>
              <a:rPr lang="es-ES" altLang="es-ES" dirty="0" err="1"/>
              <a:t>health</a:t>
            </a:r>
            <a:r>
              <a:rPr lang="es-ES" altLang="es-ES" dirty="0"/>
              <a:t> </a:t>
            </a:r>
            <a:r>
              <a:rPr lang="es-ES" altLang="es-ES" dirty="0" err="1"/>
              <a:t>outcomes</a:t>
            </a:r>
            <a:r>
              <a:rPr lang="es-ES" altLang="es-ES" dirty="0" smtClean="0"/>
              <a:t>.</a:t>
            </a:r>
            <a:endParaRPr lang="es-ES" altLang="es-ES" dirty="0"/>
          </a:p>
        </p:txBody>
      </p:sp>
      <p:pic>
        <p:nvPicPr>
          <p:cNvPr id="4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5986" y="0"/>
            <a:ext cx="3316014" cy="731473"/>
          </a:xfrm>
          <a:prstGeom prst="rect">
            <a:avLst/>
          </a:prstGeom>
        </p:spPr>
      </p:pic>
      <p:pic>
        <p:nvPicPr>
          <p:cNvPr id="5" name="3 Marcador de contenido">
            <a:extLst>
              <a:ext uri="{FF2B5EF4-FFF2-40B4-BE49-F238E27FC236}">
                <a16:creationId xmlns="" xmlns:a16="http://schemas.microsoft.com/office/drawing/2014/main" id="{B093B067-1946-4B13-88B3-3C94A9589B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765" y="-60325"/>
            <a:ext cx="1432035" cy="88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06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7725" y="466090"/>
            <a:ext cx="10515600" cy="1325563"/>
          </a:xfrm>
        </p:spPr>
        <p:txBody>
          <a:bodyPr/>
          <a:lstStyle/>
          <a:p>
            <a:r>
              <a:rPr lang="es-ES" b="1" dirty="0" err="1">
                <a:solidFill>
                  <a:srgbClr val="FF0000"/>
                </a:solidFill>
              </a:rPr>
              <a:t>Recommendations</a:t>
            </a:r>
            <a:r>
              <a:rPr lang="es-ES" b="1" dirty="0">
                <a:solidFill>
                  <a:srgbClr val="FF0000"/>
                </a:solidFill>
              </a:rPr>
              <a:t> 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47725" y="1791653"/>
            <a:ext cx="10887075" cy="4116387"/>
          </a:xfrm>
        </p:spPr>
        <p:txBody>
          <a:bodyPr>
            <a:normAutofit/>
          </a:bodyPr>
          <a:lstStyle/>
          <a:p>
            <a:pPr marL="363538" indent="-363538" algn="just">
              <a:spcBef>
                <a:spcPts val="5400"/>
              </a:spcBef>
            </a:pPr>
            <a:r>
              <a:rPr lang="en-US" sz="3200" dirty="0" smtClean="0"/>
              <a:t>Future research </a:t>
            </a:r>
            <a:r>
              <a:rPr lang="en-US" sz="3200" dirty="0"/>
              <a:t>should </a:t>
            </a:r>
            <a:r>
              <a:rPr lang="en-US" sz="3200" dirty="0" smtClean="0"/>
              <a:t>focus </a:t>
            </a:r>
            <a:r>
              <a:rPr lang="en-US" sz="3200" dirty="0" smtClean="0"/>
              <a:t>on </a:t>
            </a:r>
            <a:r>
              <a:rPr lang="en-US" sz="3200" dirty="0" smtClean="0"/>
              <a:t>the </a:t>
            </a:r>
            <a:r>
              <a:rPr lang="en-US" sz="3200" b="1" dirty="0" smtClean="0"/>
              <a:t>understandings of SDU at </a:t>
            </a:r>
            <a:r>
              <a:rPr lang="en-US" sz="3200" b="1" dirty="0"/>
              <a:t>the population level </a:t>
            </a:r>
            <a:r>
              <a:rPr lang="en-US" sz="3200" b="1" dirty="0" smtClean="0"/>
              <a:t>among</a:t>
            </a:r>
            <a:r>
              <a:rPr lang="en-US" sz="3200" b="1" dirty="0" smtClean="0"/>
              <a:t> </a:t>
            </a:r>
            <a:r>
              <a:rPr lang="en-US" sz="3200" b="1" dirty="0" smtClean="0"/>
              <a:t>GBMSM</a:t>
            </a:r>
            <a:r>
              <a:rPr lang="en-US" sz="3200" dirty="0" smtClean="0"/>
              <a:t> </a:t>
            </a:r>
            <a:r>
              <a:rPr lang="en-US" sz="3200" dirty="0" smtClean="0"/>
              <a:t>in </a:t>
            </a:r>
            <a:r>
              <a:rPr lang="en-US" sz="3200" dirty="0" smtClean="0"/>
              <a:t>Latin America.</a:t>
            </a:r>
            <a:endParaRPr lang="es-ES" sz="3200" dirty="0"/>
          </a:p>
          <a:p>
            <a:pPr marL="363538" indent="-363538" algn="just">
              <a:spcBef>
                <a:spcPts val="5400"/>
              </a:spcBef>
            </a:pPr>
            <a:r>
              <a:rPr lang="en-US" sz="3200" dirty="0" smtClean="0"/>
              <a:t>SDU </a:t>
            </a:r>
            <a:r>
              <a:rPr lang="en-US" sz="3200" dirty="0"/>
              <a:t>(e.g. </a:t>
            </a:r>
            <a:r>
              <a:rPr lang="en-US" sz="3200" dirty="0" err="1"/>
              <a:t>ChemSex</a:t>
            </a:r>
            <a:r>
              <a:rPr lang="en-US" sz="3200" dirty="0"/>
              <a:t>) must be </a:t>
            </a:r>
            <a:r>
              <a:rPr lang="en-US" sz="3200" dirty="0" smtClean="0"/>
              <a:t>understood from an insider </a:t>
            </a:r>
            <a:r>
              <a:rPr lang="en-US" sz="3200" dirty="0"/>
              <a:t>cultural </a:t>
            </a:r>
            <a:r>
              <a:rPr lang="en-US" sz="3200" dirty="0" smtClean="0"/>
              <a:t>perspective, that is also </a:t>
            </a:r>
            <a:r>
              <a:rPr lang="en-US" sz="3200" dirty="0" err="1" smtClean="0"/>
              <a:t>comprenhensive</a:t>
            </a:r>
            <a:r>
              <a:rPr lang="en-US" sz="3200" dirty="0" smtClean="0"/>
              <a:t>, </a:t>
            </a:r>
            <a:r>
              <a:rPr lang="en-US" sz="3200" b="1" dirty="0" smtClean="0"/>
              <a:t>holistic, multidisciplinary, wellness- and risk</a:t>
            </a:r>
            <a:r>
              <a:rPr lang="en-US" sz="3200" b="1" dirty="0" smtClean="0">
                <a:latin typeface="Calibri" pitchFamily="34" charset="0"/>
              </a:rPr>
              <a:t> </a:t>
            </a:r>
            <a:r>
              <a:rPr lang="en-US" sz="3200" b="1" dirty="0">
                <a:latin typeface="Calibri" pitchFamily="34" charset="0"/>
              </a:rPr>
              <a:t>reduction </a:t>
            </a:r>
            <a:r>
              <a:rPr lang="en-US" sz="3200" b="1" dirty="0" smtClean="0">
                <a:latin typeface="Calibri" pitchFamily="34" charset="0"/>
              </a:rPr>
              <a:t>centered</a:t>
            </a:r>
            <a:r>
              <a:rPr lang="en-US" sz="3200" dirty="0" smtClean="0">
                <a:latin typeface="Calibri" pitchFamily="34" charset="0"/>
              </a:rPr>
              <a:t>, </a:t>
            </a:r>
            <a:r>
              <a:rPr lang="en-US" sz="3200" dirty="0" smtClean="0"/>
              <a:t>including </a:t>
            </a:r>
            <a:r>
              <a:rPr lang="en-US" sz="3200" dirty="0"/>
              <a:t>the recognition of </a:t>
            </a:r>
            <a:r>
              <a:rPr lang="en-US" sz="3200" b="1" dirty="0"/>
              <a:t>personal </a:t>
            </a:r>
            <a:r>
              <a:rPr lang="en-US" sz="3200" b="1" dirty="0" smtClean="0"/>
              <a:t>individualities</a:t>
            </a:r>
            <a:r>
              <a:rPr lang="en-US" sz="3200" b="1" dirty="0"/>
              <a:t>.</a:t>
            </a:r>
            <a:endParaRPr lang="en-US" sz="3200" dirty="0"/>
          </a:p>
        </p:txBody>
      </p:sp>
      <p:pic>
        <p:nvPicPr>
          <p:cNvPr id="4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5986" y="0"/>
            <a:ext cx="3316014" cy="731473"/>
          </a:xfrm>
          <a:prstGeom prst="rect">
            <a:avLst/>
          </a:prstGeom>
        </p:spPr>
      </p:pic>
      <p:pic>
        <p:nvPicPr>
          <p:cNvPr id="5" name="3 Marcador de contenido">
            <a:extLst>
              <a:ext uri="{FF2B5EF4-FFF2-40B4-BE49-F238E27FC236}">
                <a16:creationId xmlns="" xmlns:a16="http://schemas.microsoft.com/office/drawing/2014/main" id="{B093B067-1946-4B13-88B3-3C94A9589B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765" y="-60325"/>
            <a:ext cx="1432035" cy="88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/>
          <a:srcRect b="78635"/>
          <a:stretch/>
        </p:blipFill>
        <p:spPr>
          <a:xfrm>
            <a:off x="0" y="1674"/>
            <a:ext cx="12192000" cy="1464520"/>
          </a:xfrm>
          <a:prstGeom prst="rect">
            <a:avLst/>
          </a:prstGeom>
        </p:spPr>
      </p:pic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417549"/>
              </p:ext>
            </p:extLst>
          </p:nvPr>
        </p:nvGraphicFramePr>
        <p:xfrm>
          <a:off x="982981" y="1605712"/>
          <a:ext cx="10721339" cy="5252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56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833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48238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14507">
                <a:tc gridSpan="3">
                  <a:txBody>
                    <a:bodyPr/>
                    <a:lstStyle/>
                    <a:p>
                      <a:pPr algn="ctr"/>
                      <a:r>
                        <a:rPr lang="es-ES" sz="2400" dirty="0" err="1">
                          <a:solidFill>
                            <a:schemeClr val="bg1"/>
                          </a:solidFill>
                        </a:rPr>
                        <a:t>Researchers</a:t>
                      </a:r>
                      <a:r>
                        <a:rPr lang="es-ES" sz="2400" dirty="0">
                          <a:solidFill>
                            <a:schemeClr val="bg1"/>
                          </a:solidFill>
                        </a:rPr>
                        <a:t> and </a:t>
                      </a:r>
                      <a:r>
                        <a:rPr lang="es-ES" sz="2400" dirty="0" err="1">
                          <a:solidFill>
                            <a:schemeClr val="bg1"/>
                          </a:solidFill>
                        </a:rPr>
                        <a:t>intitutions</a:t>
                      </a:r>
                      <a:r>
                        <a:rPr lang="es-ES" sz="24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" sz="2400" baseline="0" dirty="0" err="1">
                          <a:solidFill>
                            <a:schemeClr val="bg1"/>
                          </a:solidFill>
                        </a:rPr>
                        <a:t>involved</a:t>
                      </a:r>
                      <a:r>
                        <a:rPr lang="es-ES" sz="2400" baseline="0" dirty="0">
                          <a:solidFill>
                            <a:schemeClr val="bg1"/>
                          </a:solidFill>
                        </a:rPr>
                        <a:t> in </a:t>
                      </a:r>
                      <a:r>
                        <a:rPr lang="es-ES" sz="2400" dirty="0">
                          <a:solidFill>
                            <a:schemeClr val="bg1"/>
                          </a:solidFill>
                        </a:rPr>
                        <a:t>LAMIS </a:t>
                      </a:r>
                      <a:r>
                        <a:rPr lang="es-ES" sz="2400" dirty="0" err="1">
                          <a:solidFill>
                            <a:schemeClr val="bg1"/>
                          </a:solidFill>
                        </a:rPr>
                        <a:t>study</a:t>
                      </a:r>
                      <a:endParaRPr lang="es-ES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7408">
                <a:tc>
                  <a:txBody>
                    <a:bodyPr/>
                    <a:lstStyle/>
                    <a:p>
                      <a:r>
                        <a:rPr lang="es-ES" sz="1500" dirty="0" err="1">
                          <a:solidFill>
                            <a:srgbClr val="002060"/>
                          </a:solidFill>
                        </a:rPr>
                        <a:t>Peru</a:t>
                      </a:r>
                      <a:endParaRPr lang="es-ES" sz="15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5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Dr. Carlos Cáceres</a:t>
                      </a:r>
                    </a:p>
                    <a:p>
                      <a:r>
                        <a:rPr lang="es-ES" sz="1500" dirty="0" smtClean="0">
                          <a:solidFill>
                            <a:srgbClr val="002060"/>
                          </a:solidFill>
                        </a:rPr>
                        <a:t>Dr. E. Michael </a:t>
                      </a:r>
                      <a:r>
                        <a:rPr lang="es-ES" sz="1500" dirty="0">
                          <a:solidFill>
                            <a:srgbClr val="002060"/>
                          </a:solidFill>
                        </a:rPr>
                        <a:t>Reyes Diaz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PE" sz="1500" b="0" i="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Center </a:t>
                      </a:r>
                      <a:r>
                        <a:rPr lang="es-PE" sz="1500" b="0" i="0" kern="120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</a:t>
                      </a:r>
                      <a:r>
                        <a:rPr lang="es-PE" sz="1500" b="0" i="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PE" sz="1500" b="0" i="0" kern="120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Research</a:t>
                      </a:r>
                      <a:r>
                        <a:rPr lang="es-PE" sz="1500" b="0" i="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 </a:t>
                      </a:r>
                      <a:r>
                        <a:rPr lang="es-PE" sz="1500" b="0" i="0" kern="120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Sexuality</a:t>
                      </a:r>
                      <a:r>
                        <a:rPr lang="es-PE" sz="1500" b="0" i="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AIDS and </a:t>
                      </a:r>
                      <a:r>
                        <a:rPr lang="es-PE" sz="1500" b="0" i="0" kern="120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Society</a:t>
                      </a:r>
                      <a:r>
                        <a:rPr lang="es-PE" sz="1500" b="0" i="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s-PE" sz="1500" b="0" i="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PE" sz="1500" b="0" i="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Universidad Peruana Cayetano Heredia,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0155">
                <a:tc>
                  <a:txBody>
                    <a:bodyPr/>
                    <a:lstStyle/>
                    <a:p>
                      <a:r>
                        <a:rPr lang="es-ES" sz="1500" dirty="0">
                          <a:solidFill>
                            <a:srgbClr val="002060"/>
                          </a:solidFill>
                        </a:rPr>
                        <a:t>Chile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5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Dra. Valeria Stuardo</a:t>
                      </a:r>
                      <a:endParaRPr lang="es-ES" sz="15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5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Escuela de Salud Pública, Universidad de Chile</a:t>
                      </a:r>
                      <a:endParaRPr lang="es-ES" sz="15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04662">
                <a:tc>
                  <a:txBody>
                    <a:bodyPr/>
                    <a:lstStyle/>
                    <a:p>
                      <a:r>
                        <a:rPr lang="es-ES" sz="1500" dirty="0" err="1">
                          <a:solidFill>
                            <a:srgbClr val="002060"/>
                          </a:solidFill>
                        </a:rPr>
                        <a:t>Brazil</a:t>
                      </a:r>
                      <a:endParaRPr lang="es-ES" sz="15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5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Dra. Maria Veras</a:t>
                      </a:r>
                    </a:p>
                    <a:p>
                      <a:r>
                        <a:rPr lang="es-ES" sz="15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Igor Prado</a:t>
                      </a:r>
                    </a:p>
                    <a:p>
                      <a:r>
                        <a:rPr lang="es-ES" sz="15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Daniel Barros</a:t>
                      </a:r>
                      <a:endParaRPr lang="es-ES" sz="15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5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Facultad de Ciencias Médicas de la Santa Casa de Sao Paulo</a:t>
                      </a:r>
                      <a:endParaRPr lang="es-ES" sz="15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97408">
                <a:tc>
                  <a:txBody>
                    <a:bodyPr/>
                    <a:lstStyle/>
                    <a:p>
                      <a:r>
                        <a:rPr lang="es-ES" sz="1500" dirty="0">
                          <a:solidFill>
                            <a:srgbClr val="002060"/>
                          </a:solidFill>
                        </a:rPr>
                        <a:t>Guatemala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5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Elsy Camey</a:t>
                      </a:r>
                    </a:p>
                    <a:p>
                      <a:r>
                        <a:rPr lang="es-ES" sz="15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Dr. Dorian Ramírez</a:t>
                      </a:r>
                      <a:endParaRPr lang="es-ES" sz="15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5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Fundación Sida y Sociedad</a:t>
                      </a:r>
                    </a:p>
                    <a:p>
                      <a:r>
                        <a:rPr lang="es-ES" sz="1500" dirty="0">
                          <a:solidFill>
                            <a:srgbClr val="002060"/>
                          </a:solidFill>
                        </a:rPr>
                        <a:t>Universidad de San Carlos de Guatemala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1606">
                <a:tc>
                  <a:txBody>
                    <a:bodyPr/>
                    <a:lstStyle/>
                    <a:p>
                      <a:endParaRPr lang="es-MX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97408">
                <a:tc>
                  <a:txBody>
                    <a:bodyPr/>
                    <a:lstStyle/>
                    <a:p>
                      <a:r>
                        <a:rPr lang="es-ES" sz="1500" dirty="0">
                          <a:solidFill>
                            <a:srgbClr val="002060"/>
                          </a:solidFill>
                        </a:rPr>
                        <a:t>Portugal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500" dirty="0">
                          <a:solidFill>
                            <a:srgbClr val="002060"/>
                          </a:solidFill>
                        </a:rPr>
                        <a:t>Dr. Henrique Barros</a:t>
                      </a:r>
                    </a:p>
                    <a:p>
                      <a:r>
                        <a:rPr lang="es-ES" sz="1500" dirty="0">
                          <a:solidFill>
                            <a:srgbClr val="002060"/>
                          </a:solidFill>
                        </a:rPr>
                        <a:t>Paula Meireles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500" dirty="0" err="1">
                          <a:solidFill>
                            <a:srgbClr val="002060"/>
                          </a:solidFill>
                        </a:rPr>
                        <a:t>EPIUnit</a:t>
                      </a:r>
                      <a:r>
                        <a:rPr lang="pt-BR" sz="1500" dirty="0">
                          <a:solidFill>
                            <a:srgbClr val="002060"/>
                          </a:solidFill>
                        </a:rPr>
                        <a:t> - Instituto de Saúde Pública, Universidade do Porto</a:t>
                      </a:r>
                      <a:endParaRPr lang="es-ES" sz="15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</a:tr>
              <a:tr h="497408">
                <a:tc>
                  <a:txBody>
                    <a:bodyPr/>
                    <a:lstStyle/>
                    <a:p>
                      <a:r>
                        <a:rPr lang="es-ES" sz="1500" dirty="0" err="1">
                          <a:solidFill>
                            <a:srgbClr val="002060"/>
                          </a:solidFill>
                        </a:rPr>
                        <a:t>Spain</a:t>
                      </a:r>
                      <a:endParaRPr lang="es-ES" sz="15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500" dirty="0">
                          <a:solidFill>
                            <a:srgbClr val="002060"/>
                          </a:solidFill>
                        </a:rPr>
                        <a:t>Dr. Jordi Casabona</a:t>
                      </a:r>
                    </a:p>
                    <a:p>
                      <a:r>
                        <a:rPr lang="es-ES" sz="1500" dirty="0">
                          <a:solidFill>
                            <a:srgbClr val="002060"/>
                          </a:solidFill>
                        </a:rPr>
                        <a:t>Ana Celly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500" dirty="0">
                          <a:solidFill>
                            <a:srgbClr val="002060"/>
                          </a:solidFill>
                        </a:rPr>
                        <a:t>Centre </a:t>
                      </a:r>
                      <a:r>
                        <a:rPr lang="es-ES" sz="1500" dirty="0" err="1">
                          <a:solidFill>
                            <a:srgbClr val="002060"/>
                          </a:solidFill>
                        </a:rPr>
                        <a:t>d'Estudis</a:t>
                      </a:r>
                      <a:r>
                        <a:rPr lang="es-ES" sz="15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" sz="1500" dirty="0" err="1">
                          <a:solidFill>
                            <a:srgbClr val="002060"/>
                          </a:solidFill>
                        </a:rPr>
                        <a:t>Epidemiològics</a:t>
                      </a:r>
                      <a:r>
                        <a:rPr lang="es-ES" sz="1500" dirty="0">
                          <a:solidFill>
                            <a:srgbClr val="002060"/>
                          </a:solidFill>
                        </a:rPr>
                        <a:t> sobre les </a:t>
                      </a:r>
                      <a:r>
                        <a:rPr lang="es-ES" sz="1500" dirty="0" err="1">
                          <a:solidFill>
                            <a:srgbClr val="002060"/>
                          </a:solidFill>
                        </a:rPr>
                        <a:t>Infeccions</a:t>
                      </a:r>
                      <a:r>
                        <a:rPr lang="es-ES" sz="1500" dirty="0">
                          <a:solidFill>
                            <a:srgbClr val="002060"/>
                          </a:solidFill>
                        </a:rPr>
                        <a:t> de </a:t>
                      </a:r>
                      <a:r>
                        <a:rPr lang="es-ES" sz="1500" dirty="0" err="1">
                          <a:solidFill>
                            <a:srgbClr val="002060"/>
                          </a:solidFill>
                        </a:rPr>
                        <a:t>Transmissió</a:t>
                      </a:r>
                      <a:r>
                        <a:rPr lang="es-ES" sz="1500" dirty="0">
                          <a:solidFill>
                            <a:srgbClr val="002060"/>
                          </a:solidFill>
                        </a:rPr>
                        <a:t> Sexual i Sida de Catalunya (CEEISCAT)</a:t>
                      </a:r>
                    </a:p>
                  </a:txBody>
                  <a:tcPr anchor="ctr"/>
                </a:tc>
              </a:tr>
              <a:tr h="290155">
                <a:tc>
                  <a:txBody>
                    <a:bodyPr/>
                    <a:lstStyle/>
                    <a:p>
                      <a:r>
                        <a:rPr lang="es-ES" sz="1500" dirty="0" err="1">
                          <a:solidFill>
                            <a:srgbClr val="002060"/>
                          </a:solidFill>
                        </a:rPr>
                        <a:t>Germany</a:t>
                      </a:r>
                      <a:endParaRPr lang="es-ES" sz="15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5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Dr. Uli Marcus</a:t>
                      </a:r>
                      <a:endParaRPr lang="es-ES" sz="15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500" dirty="0">
                          <a:solidFill>
                            <a:srgbClr val="002060"/>
                          </a:solidFill>
                        </a:rPr>
                        <a:t>Instituto Robert </a:t>
                      </a:r>
                      <a:r>
                        <a:rPr lang="es-ES" sz="1500" dirty="0" smtClean="0">
                          <a:solidFill>
                            <a:srgbClr val="002060"/>
                          </a:solidFill>
                        </a:rPr>
                        <a:t>Koch</a:t>
                      </a:r>
                      <a:endParaRPr lang="es-ES" sz="15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90155">
                <a:tc>
                  <a:txBody>
                    <a:bodyPr/>
                    <a:lstStyle/>
                    <a:p>
                      <a:r>
                        <a:rPr lang="es-ES" sz="1500" dirty="0">
                          <a:solidFill>
                            <a:srgbClr val="002060"/>
                          </a:solidFill>
                        </a:rPr>
                        <a:t>UK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5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Dr. Axel J. Schmidt </a:t>
                      </a:r>
                      <a:endParaRPr lang="es-ES" sz="15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500" dirty="0">
                          <a:solidFill>
                            <a:srgbClr val="002060"/>
                          </a:solidFill>
                        </a:rPr>
                        <a:t>Sigma </a:t>
                      </a:r>
                      <a:r>
                        <a:rPr lang="es-ES" sz="1500" dirty="0" err="1">
                          <a:solidFill>
                            <a:srgbClr val="002060"/>
                          </a:solidFill>
                        </a:rPr>
                        <a:t>Research</a:t>
                      </a:r>
                      <a:r>
                        <a:rPr lang="es-ES" sz="1500" dirty="0">
                          <a:solidFill>
                            <a:srgbClr val="002060"/>
                          </a:solidFill>
                        </a:rPr>
                        <a:t>, </a:t>
                      </a:r>
                      <a:r>
                        <a:rPr lang="en-US" sz="1500" dirty="0" smtClean="0">
                          <a:solidFill>
                            <a:srgbClr val="002060"/>
                          </a:solidFill>
                        </a:rPr>
                        <a:t>LSHTM</a:t>
                      </a:r>
                      <a:endParaRPr lang="es-ES" sz="15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97408">
                <a:tc>
                  <a:txBody>
                    <a:bodyPr/>
                    <a:lstStyle/>
                    <a:p>
                      <a:r>
                        <a:rPr lang="es-ES" sz="1500" dirty="0" err="1">
                          <a:solidFill>
                            <a:srgbClr val="002060"/>
                          </a:solidFill>
                        </a:rPr>
                        <a:t>Suriname</a:t>
                      </a:r>
                      <a:endParaRPr lang="es-ES" sz="15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500" dirty="0">
                          <a:solidFill>
                            <a:srgbClr val="002060"/>
                          </a:solidFill>
                        </a:rPr>
                        <a:t>Dr. Kai J. Jonas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rgbClr val="002060"/>
                          </a:solidFill>
                        </a:rPr>
                        <a:t>Faculty of Psychology and Neuroscience - Maastricht University </a:t>
                      </a:r>
                      <a:endParaRPr lang="es-ES" sz="15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165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3229" y="1155032"/>
            <a:ext cx="10515600" cy="5095866"/>
          </a:xfrm>
        </p:spPr>
        <p:txBody>
          <a:bodyPr>
            <a:normAutofit/>
          </a:bodyPr>
          <a:lstStyle/>
          <a:p>
            <a:pPr algn="just"/>
            <a:r>
              <a:rPr lang="en-US" altLang="es-ES" sz="2400" dirty="0"/>
              <a:t>LAMIS2018 was undertaken by </a:t>
            </a:r>
            <a:r>
              <a:rPr lang="es-ES" altLang="es-ES" sz="2400" dirty="0" err="1"/>
              <a:t>the</a:t>
            </a:r>
            <a:r>
              <a:rPr lang="es-ES" altLang="es-ES" sz="2400" dirty="0"/>
              <a:t> </a:t>
            </a:r>
            <a:r>
              <a:rPr lang="es-ES" altLang="es-ES" sz="2400" i="1" dirty="0"/>
              <a:t>Red Iberoamericana de Estudios en Hombres Gay, otros HSH y Personas </a:t>
            </a:r>
            <a:r>
              <a:rPr lang="es-ES" altLang="es-ES" sz="2400" i="1" dirty="0" err="1"/>
              <a:t>Trans</a:t>
            </a:r>
            <a:r>
              <a:rPr lang="es-ES" altLang="es-ES" sz="2400" dirty="0"/>
              <a:t> </a:t>
            </a:r>
            <a:r>
              <a:rPr lang="en-US" altLang="es-ES" sz="2400" dirty="0"/>
              <a:t> (RIGHT) in association with the Faculty of Psychology and Neuroscience, </a:t>
            </a:r>
            <a:r>
              <a:rPr lang="en-US" sz="2400" dirty="0"/>
              <a:t>Maastricht University (The Netherlands)</a:t>
            </a:r>
            <a:r>
              <a:rPr lang="en-US" altLang="es-ES" sz="2400" dirty="0"/>
              <a:t>, the Robert Koch Institute (Germany), and </a:t>
            </a:r>
            <a:r>
              <a:rPr lang="es-ES" altLang="es-ES" sz="2400" dirty="0"/>
              <a:t>Sigma </a:t>
            </a:r>
            <a:r>
              <a:rPr lang="es-ES" altLang="es-ES" sz="2400" dirty="0" err="1"/>
              <a:t>Research</a:t>
            </a:r>
            <a:r>
              <a:rPr lang="es-ES" altLang="es-ES" sz="2400" dirty="0"/>
              <a:t>, LSHTM (UK)</a:t>
            </a:r>
            <a:r>
              <a:rPr lang="en-US" altLang="es-ES" sz="2400" dirty="0" smtClean="0"/>
              <a:t>.</a:t>
            </a:r>
          </a:p>
        </p:txBody>
      </p:sp>
      <p:pic>
        <p:nvPicPr>
          <p:cNvPr id="10" name="3 Marcador de contenido">
            <a:extLst>
              <a:ext uri="{FF2B5EF4-FFF2-40B4-BE49-F238E27FC236}">
                <a16:creationId xmlns="" xmlns:a16="http://schemas.microsoft.com/office/drawing/2014/main" id="{B093B067-1946-4B13-88B3-3C94A9589B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73" y="2775369"/>
            <a:ext cx="5622740" cy="3475529"/>
          </a:xfrm>
          <a:prstGeom prst="rect">
            <a:avLst/>
          </a:prstGeom>
        </p:spPr>
      </p:pic>
      <p:pic>
        <p:nvPicPr>
          <p:cNvPr id="12" name="Imagen 28"/>
          <p:cNvPicPr>
            <a:picLocks noChangeAspect="1"/>
          </p:cNvPicPr>
          <p:nvPr/>
        </p:nvPicPr>
        <p:blipFill rotWithShape="1">
          <a:blip r:embed="rId4" cstate="print"/>
          <a:srcRect l="12988" t="13583" r="68900" b="75212"/>
          <a:stretch/>
        </p:blipFill>
        <p:spPr>
          <a:xfrm>
            <a:off x="8272742" y="5211205"/>
            <a:ext cx="2197764" cy="764440"/>
          </a:xfrm>
          <a:prstGeom prst="rect">
            <a:avLst/>
          </a:prstGeom>
        </p:spPr>
      </p:pic>
      <p:pic>
        <p:nvPicPr>
          <p:cNvPr id="13" name="Picture 1" descr="UM logo handtekening 20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422" y="2968650"/>
            <a:ext cx="3874407" cy="103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9387" y="4236342"/>
            <a:ext cx="3584473" cy="974863"/>
          </a:xfrm>
          <a:prstGeom prst="rect">
            <a:avLst/>
          </a:prstGeom>
        </p:spPr>
      </p:pic>
      <p:pic>
        <p:nvPicPr>
          <p:cNvPr id="15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5986" y="0"/>
            <a:ext cx="3316014" cy="731473"/>
          </a:xfrm>
          <a:prstGeom prst="rect">
            <a:avLst/>
          </a:prstGeom>
        </p:spPr>
      </p:pic>
      <p:pic>
        <p:nvPicPr>
          <p:cNvPr id="16" name="3 Marcador de contenido">
            <a:extLst>
              <a:ext uri="{FF2B5EF4-FFF2-40B4-BE49-F238E27FC236}">
                <a16:creationId xmlns="" xmlns:a16="http://schemas.microsoft.com/office/drawing/2014/main" id="{B093B067-1946-4B13-88B3-3C94A9589B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765" y="-60325"/>
            <a:ext cx="1432035" cy="88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288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3912614" y="1615493"/>
            <a:ext cx="4788433" cy="77993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 err="1">
                <a:solidFill>
                  <a:srgbClr val="FF0000"/>
                </a:solidFill>
              </a:rPr>
              <a:t>Acknowledgements</a:t>
            </a:r>
            <a:r>
              <a:rPr lang="es-ES" sz="4000" b="1" dirty="0">
                <a:solidFill>
                  <a:srgbClr val="FF0000"/>
                </a:solidFill>
              </a:rPr>
              <a:t>:</a:t>
            </a:r>
            <a:endParaRPr lang="es-ES" sz="40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7125" t="27734" r="52557" b="18367"/>
          <a:stretch>
            <a:fillRect/>
          </a:stretch>
        </p:blipFill>
        <p:spPr bwMode="auto">
          <a:xfrm>
            <a:off x="1640966" y="2514814"/>
            <a:ext cx="1105363" cy="110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1963" t="45100" r="36613" b="33900"/>
          <a:stretch>
            <a:fillRect/>
          </a:stretch>
        </p:blipFill>
        <p:spPr bwMode="auto">
          <a:xfrm>
            <a:off x="3107143" y="2540804"/>
            <a:ext cx="2484867" cy="477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 l="27163" t="45100" r="62206" b="35300"/>
          <a:stretch>
            <a:fillRect/>
          </a:stretch>
        </p:blipFill>
        <p:spPr bwMode="auto">
          <a:xfrm>
            <a:off x="2294594" y="3989283"/>
            <a:ext cx="903470" cy="93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 l="1969" t="6600" r="84250" b="89200"/>
          <a:stretch>
            <a:fillRect/>
          </a:stretch>
        </p:blipFill>
        <p:spPr bwMode="auto">
          <a:xfrm>
            <a:off x="3252254" y="3153051"/>
            <a:ext cx="2213085" cy="379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6" cstate="print"/>
          <a:srcRect l="20343" t="30266" r="55118" b="19981"/>
          <a:stretch/>
        </p:blipFill>
        <p:spPr bwMode="auto">
          <a:xfrm>
            <a:off x="3573143" y="3905665"/>
            <a:ext cx="943279" cy="1075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/>
          <a:srcRect l="20845" t="19397" r="61177" b="60593"/>
          <a:stretch/>
        </p:blipFill>
        <p:spPr>
          <a:xfrm>
            <a:off x="7931659" y="2615521"/>
            <a:ext cx="1538776" cy="96291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8"/>
          <a:srcRect l="19743" t="37837" r="55882" b="32736"/>
          <a:stretch/>
        </p:blipFill>
        <p:spPr>
          <a:xfrm>
            <a:off x="7017024" y="3886248"/>
            <a:ext cx="1684023" cy="114300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9"/>
          <a:srcRect l="19191" t="30971" r="55110" b="24694"/>
          <a:stretch/>
        </p:blipFill>
        <p:spPr>
          <a:xfrm>
            <a:off x="9693778" y="2542606"/>
            <a:ext cx="1208470" cy="117216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10"/>
          <a:srcRect l="7059" t="49215" r="73309" b="37641"/>
          <a:stretch/>
        </p:blipFill>
        <p:spPr>
          <a:xfrm>
            <a:off x="8783492" y="4100911"/>
            <a:ext cx="1820571" cy="68527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1"/>
          <a:srcRect l="11140" t="25871" r="64926" b="30579"/>
          <a:stretch/>
        </p:blipFill>
        <p:spPr>
          <a:xfrm>
            <a:off x="6535583" y="2519957"/>
            <a:ext cx="1172733" cy="1199753"/>
          </a:xfrm>
          <a:prstGeom prst="rect">
            <a:avLst/>
          </a:prstGeom>
        </p:spPr>
      </p:pic>
      <p:sp>
        <p:nvSpPr>
          <p:cNvPr id="15" name="QuadreDeText 15">
            <a:extLst>
              <a:ext uri="{FF2B5EF4-FFF2-40B4-BE49-F238E27FC236}">
                <a16:creationId xmlns="" xmlns:a16="http://schemas.microsoft.com/office/drawing/2014/main" id="{3E8665C9-FA56-45A8-A6EA-BCC407226E41}"/>
              </a:ext>
            </a:extLst>
          </p:cNvPr>
          <p:cNvSpPr txBox="1"/>
          <p:nvPr/>
        </p:nvSpPr>
        <p:spPr>
          <a:xfrm>
            <a:off x="975272" y="5448689"/>
            <a:ext cx="10375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400" dirty="0">
                <a:solidFill>
                  <a:srgbClr val="7030A0"/>
                </a:solidFill>
              </a:rPr>
              <a:t>As </a:t>
            </a:r>
            <a:r>
              <a:rPr lang="ca-ES" sz="2400" dirty="0" err="1">
                <a:solidFill>
                  <a:srgbClr val="7030A0"/>
                </a:solidFill>
              </a:rPr>
              <a:t>well</a:t>
            </a:r>
            <a:r>
              <a:rPr lang="ca-ES" sz="2400" dirty="0">
                <a:solidFill>
                  <a:srgbClr val="7030A0"/>
                </a:solidFill>
              </a:rPr>
              <a:t> as to all </a:t>
            </a:r>
            <a:r>
              <a:rPr lang="ca-ES" sz="2400" dirty="0" err="1">
                <a:solidFill>
                  <a:srgbClr val="7030A0"/>
                </a:solidFill>
              </a:rPr>
              <a:t>the</a:t>
            </a:r>
            <a:r>
              <a:rPr lang="ca-ES" sz="2400" dirty="0">
                <a:solidFill>
                  <a:srgbClr val="7030A0"/>
                </a:solidFill>
              </a:rPr>
              <a:t> </a:t>
            </a:r>
            <a:r>
              <a:rPr lang="ca-ES" sz="2400" dirty="0" err="1">
                <a:solidFill>
                  <a:srgbClr val="7030A0"/>
                </a:solidFill>
              </a:rPr>
              <a:t>NGOs</a:t>
            </a:r>
            <a:r>
              <a:rPr lang="ca-ES" sz="2400" dirty="0">
                <a:solidFill>
                  <a:srgbClr val="7030A0"/>
                </a:solidFill>
              </a:rPr>
              <a:t> </a:t>
            </a:r>
            <a:r>
              <a:rPr lang="ca-ES" sz="2400" dirty="0" err="1">
                <a:solidFill>
                  <a:srgbClr val="7030A0"/>
                </a:solidFill>
              </a:rPr>
              <a:t>who</a:t>
            </a:r>
            <a:r>
              <a:rPr lang="ca-ES" sz="2400" dirty="0">
                <a:solidFill>
                  <a:srgbClr val="7030A0"/>
                </a:solidFill>
              </a:rPr>
              <a:t> </a:t>
            </a:r>
            <a:r>
              <a:rPr lang="ca-ES" sz="2400" dirty="0" err="1">
                <a:solidFill>
                  <a:srgbClr val="7030A0"/>
                </a:solidFill>
              </a:rPr>
              <a:t>act</a:t>
            </a:r>
            <a:r>
              <a:rPr lang="ca-ES" sz="2400" dirty="0">
                <a:solidFill>
                  <a:srgbClr val="7030A0"/>
                </a:solidFill>
              </a:rPr>
              <a:t> as </a:t>
            </a:r>
            <a:r>
              <a:rPr lang="ca-ES" sz="2400" dirty="0" err="1">
                <a:solidFill>
                  <a:srgbClr val="7030A0"/>
                </a:solidFill>
              </a:rPr>
              <a:t>collaborating</a:t>
            </a:r>
            <a:r>
              <a:rPr lang="ca-ES" sz="2400" dirty="0">
                <a:solidFill>
                  <a:srgbClr val="7030A0"/>
                </a:solidFill>
              </a:rPr>
              <a:t> </a:t>
            </a:r>
            <a:r>
              <a:rPr lang="ca-ES" sz="2400" dirty="0" err="1">
                <a:solidFill>
                  <a:srgbClr val="7030A0"/>
                </a:solidFill>
              </a:rPr>
              <a:t>partners</a:t>
            </a:r>
            <a:r>
              <a:rPr lang="ca-ES" sz="2400" dirty="0">
                <a:solidFill>
                  <a:srgbClr val="7030A0"/>
                </a:solidFill>
              </a:rPr>
              <a:t> </a:t>
            </a:r>
            <a:r>
              <a:rPr lang="ca-ES" sz="2400" dirty="0" err="1">
                <a:solidFill>
                  <a:srgbClr val="7030A0"/>
                </a:solidFill>
              </a:rPr>
              <a:t>and</a:t>
            </a:r>
            <a:r>
              <a:rPr lang="ca-ES" sz="2400" dirty="0">
                <a:solidFill>
                  <a:srgbClr val="7030A0"/>
                </a:solidFill>
              </a:rPr>
              <a:t> of </a:t>
            </a:r>
            <a:r>
              <a:rPr lang="ca-ES" sz="2400" dirty="0" err="1">
                <a:solidFill>
                  <a:srgbClr val="7030A0"/>
                </a:solidFill>
              </a:rPr>
              <a:t>course</a:t>
            </a:r>
            <a:r>
              <a:rPr lang="ca-ES" sz="2400" dirty="0">
                <a:solidFill>
                  <a:srgbClr val="7030A0"/>
                </a:solidFill>
              </a:rPr>
              <a:t> to all </a:t>
            </a:r>
            <a:r>
              <a:rPr lang="ca-ES" sz="2400" dirty="0" err="1">
                <a:solidFill>
                  <a:srgbClr val="7030A0"/>
                </a:solidFill>
              </a:rPr>
              <a:t>the</a:t>
            </a:r>
            <a:r>
              <a:rPr lang="ca-ES" sz="2400" dirty="0">
                <a:solidFill>
                  <a:srgbClr val="7030A0"/>
                </a:solidFill>
              </a:rPr>
              <a:t> 65.000 participants </a:t>
            </a:r>
            <a:r>
              <a:rPr lang="ca-ES" sz="2400" dirty="0" err="1">
                <a:solidFill>
                  <a:srgbClr val="7030A0"/>
                </a:solidFill>
              </a:rPr>
              <a:t>who</a:t>
            </a:r>
            <a:r>
              <a:rPr lang="ca-ES" sz="2400" dirty="0">
                <a:solidFill>
                  <a:srgbClr val="7030A0"/>
                </a:solidFill>
              </a:rPr>
              <a:t> </a:t>
            </a:r>
            <a:r>
              <a:rPr lang="ca-ES" sz="2400" dirty="0" err="1">
                <a:solidFill>
                  <a:srgbClr val="7030A0"/>
                </a:solidFill>
              </a:rPr>
              <a:t>have</a:t>
            </a:r>
            <a:r>
              <a:rPr lang="ca-ES" sz="2400" dirty="0">
                <a:solidFill>
                  <a:srgbClr val="7030A0"/>
                </a:solidFill>
              </a:rPr>
              <a:t> </a:t>
            </a:r>
            <a:r>
              <a:rPr lang="ca-ES" sz="2400" dirty="0" err="1">
                <a:solidFill>
                  <a:srgbClr val="7030A0"/>
                </a:solidFill>
              </a:rPr>
              <a:t>trusted</a:t>
            </a:r>
            <a:r>
              <a:rPr lang="ca-ES" sz="2400" dirty="0">
                <a:solidFill>
                  <a:srgbClr val="7030A0"/>
                </a:solidFill>
              </a:rPr>
              <a:t> </a:t>
            </a:r>
            <a:r>
              <a:rPr lang="ca-ES" sz="2400" dirty="0" err="1">
                <a:solidFill>
                  <a:srgbClr val="7030A0"/>
                </a:solidFill>
              </a:rPr>
              <a:t>the</a:t>
            </a:r>
            <a:r>
              <a:rPr lang="ca-ES" sz="2400" dirty="0">
                <a:solidFill>
                  <a:srgbClr val="7030A0"/>
                </a:solidFill>
              </a:rPr>
              <a:t> </a:t>
            </a:r>
            <a:r>
              <a:rPr lang="ca-ES" sz="2400" dirty="0" err="1">
                <a:solidFill>
                  <a:srgbClr val="7030A0"/>
                </a:solidFill>
              </a:rPr>
              <a:t>project</a:t>
            </a:r>
            <a:r>
              <a:rPr lang="ca-ES" sz="2400" dirty="0">
                <a:solidFill>
                  <a:srgbClr val="7030A0"/>
                </a:solidFill>
              </a:rPr>
              <a:t>.</a:t>
            </a:r>
            <a:endParaRPr lang="es-ES" sz="2400" dirty="0">
              <a:solidFill>
                <a:srgbClr val="7030A0"/>
              </a:solidFill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2"/>
          <a:srcRect b="78635"/>
          <a:stretch/>
        </p:blipFill>
        <p:spPr>
          <a:xfrm>
            <a:off x="0" y="1674"/>
            <a:ext cx="12192000" cy="146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094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/>
          <a:srcRect b="78635"/>
          <a:stretch/>
        </p:blipFill>
        <p:spPr>
          <a:xfrm>
            <a:off x="0" y="1674"/>
            <a:ext cx="12192000" cy="146452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79501" y="1327744"/>
            <a:ext cx="10515600" cy="1391306"/>
          </a:xfrm>
        </p:spPr>
        <p:txBody>
          <a:bodyPr/>
          <a:lstStyle/>
          <a:p>
            <a:pPr algn="ctr"/>
            <a:r>
              <a:rPr lang="es-ES" dirty="0" err="1">
                <a:solidFill>
                  <a:srgbClr val="FF0000"/>
                </a:solidFill>
              </a:rPr>
              <a:t>Thank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you</a:t>
            </a:r>
            <a:r>
              <a:rPr lang="es-ES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261383" y="2403835"/>
            <a:ext cx="5713957" cy="1180612"/>
          </a:xfrm>
        </p:spPr>
        <p:txBody>
          <a:bodyPr>
            <a:normAutofit fontScale="92500" lnSpcReduction="10000"/>
          </a:bodyPr>
          <a:lstStyle/>
          <a:p>
            <a:pPr algn="ctr"/>
            <a:endParaRPr lang="es-ES" dirty="0"/>
          </a:p>
          <a:p>
            <a:r>
              <a:rPr lang="es-ES" dirty="0" smtClean="0">
                <a:solidFill>
                  <a:schemeClr val="tx1"/>
                </a:solidFill>
              </a:rPr>
              <a:t>E-mail </a:t>
            </a:r>
            <a:r>
              <a:rPr lang="es-ES" dirty="0" err="1">
                <a:solidFill>
                  <a:schemeClr val="tx1"/>
                </a:solidFill>
              </a:rPr>
              <a:t>contact</a:t>
            </a:r>
            <a:r>
              <a:rPr lang="es-ES" dirty="0">
                <a:solidFill>
                  <a:schemeClr val="tx1"/>
                </a:solidFill>
              </a:rPr>
              <a:t>: </a:t>
            </a:r>
            <a:r>
              <a:rPr lang="es-ES" dirty="0" smtClean="0">
                <a:solidFill>
                  <a:schemeClr val="tx1"/>
                </a:solidFill>
              </a:rPr>
              <a:t>	</a:t>
            </a:r>
            <a:r>
              <a:rPr lang="es-ES" dirty="0" smtClean="0">
                <a:solidFill>
                  <a:schemeClr val="tx1"/>
                </a:solidFill>
                <a:hlinkClick r:id="rId3"/>
              </a:rPr>
              <a:t>percy@stopsida.org</a:t>
            </a:r>
            <a:endParaRPr lang="es-ES" dirty="0">
              <a:solidFill>
                <a:schemeClr val="tx1"/>
              </a:solidFill>
            </a:endParaRPr>
          </a:p>
          <a:p>
            <a:r>
              <a:rPr lang="es-ES" dirty="0" smtClean="0">
                <a:solidFill>
                  <a:schemeClr val="tx1"/>
                </a:solidFill>
              </a:rPr>
              <a:t>		</a:t>
            </a:r>
            <a:r>
              <a:rPr lang="es-ES" u="sng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s-ES" u="sng" dirty="0" smtClean="0">
                <a:solidFill>
                  <a:schemeClr val="accent1">
                    <a:lumMod val="75000"/>
                  </a:schemeClr>
                </a:solidFill>
              </a:rPr>
              <a:t>dward.reyes@upch.pe</a:t>
            </a:r>
            <a:endParaRPr lang="es-ES" u="sng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s-ES" dirty="0">
              <a:solidFill>
                <a:schemeClr val="tx1"/>
              </a:solidFill>
            </a:endParaRPr>
          </a:p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5" name="3 CuadroTexto"/>
          <p:cNvSpPr txBox="1"/>
          <p:nvPr/>
        </p:nvSpPr>
        <p:spPr>
          <a:xfrm>
            <a:off x="132999" y="4522088"/>
            <a:ext cx="7540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4"/>
              </a:rPr>
              <a:t>https</a:t>
            </a:r>
            <a:r>
              <a:rPr lang="es-ES" dirty="0">
                <a:hlinkClick r:id="rId4"/>
              </a:rPr>
              <a:t>://www.red-iberoamericana.net/lamis-eng</a:t>
            </a:r>
            <a:endParaRPr lang="es-ES" dirty="0"/>
          </a:p>
          <a:p>
            <a:r>
              <a:rPr lang="ca-ES" dirty="0">
                <a:hlinkClick r:id="rId5"/>
              </a:rPr>
              <a:t>http://www.aidsinfoonline.org/kpatlas/#/home</a:t>
            </a:r>
            <a:r>
              <a:rPr lang="es-ES" dirty="0"/>
              <a:t> </a:t>
            </a:r>
          </a:p>
        </p:txBody>
      </p:sp>
      <p:sp>
        <p:nvSpPr>
          <p:cNvPr id="6" name="4 CuadroTexto"/>
          <p:cNvSpPr txBox="1"/>
          <p:nvPr/>
        </p:nvSpPr>
        <p:spPr>
          <a:xfrm>
            <a:off x="6766560" y="3880033"/>
            <a:ext cx="5425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RIGHT </a:t>
            </a:r>
            <a:r>
              <a:rPr lang="es-ES" sz="2000" dirty="0" err="1" smtClean="0"/>
              <a:t>contacts</a:t>
            </a:r>
            <a:r>
              <a:rPr lang="es-ES" sz="2000" dirty="0" smtClean="0"/>
              <a:t>: </a:t>
            </a:r>
          </a:p>
          <a:p>
            <a:r>
              <a:rPr lang="es-ES" sz="2000" dirty="0" smtClean="0"/>
              <a:t>Ana </a:t>
            </a:r>
            <a:r>
              <a:rPr lang="es-ES" sz="2000" dirty="0" err="1"/>
              <a:t>Celly</a:t>
            </a:r>
            <a:r>
              <a:rPr lang="es-ES" sz="2000" dirty="0"/>
              <a:t> at </a:t>
            </a:r>
            <a:r>
              <a:rPr lang="es-ES" sz="2000" dirty="0" smtClean="0">
                <a:hlinkClick r:id="rId6"/>
              </a:rPr>
              <a:t>rightplus@ceeiscat.cat</a:t>
            </a:r>
            <a:endParaRPr lang="ca-ES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ca-ES" sz="2000" dirty="0" smtClean="0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s-ES" sz="2000" dirty="0">
                <a:solidFill>
                  <a:schemeClr val="accent1">
                    <a:lumMod val="75000"/>
                  </a:schemeClr>
                </a:solidFill>
              </a:rPr>
              <a:t>arlos Cáceres: carlos.caceres@upch.pr</a:t>
            </a:r>
          </a:p>
          <a:p>
            <a:r>
              <a:rPr lang="ca-ES" sz="2000" dirty="0">
                <a:solidFill>
                  <a:schemeClr val="accent1">
                    <a:lumMod val="75000"/>
                  </a:schemeClr>
                </a:solidFill>
              </a:rPr>
              <a:t>J</a:t>
            </a:r>
            <a:r>
              <a:rPr lang="es-ES" sz="2000" dirty="0" err="1">
                <a:solidFill>
                  <a:schemeClr val="accent1">
                    <a:lumMod val="75000"/>
                  </a:schemeClr>
                </a:solidFill>
              </a:rPr>
              <a:t>ordi</a:t>
            </a:r>
            <a:r>
              <a:rPr lang="es-ES" sz="2000" dirty="0">
                <a:solidFill>
                  <a:schemeClr val="accent1">
                    <a:lumMod val="75000"/>
                  </a:schemeClr>
                </a:solidFill>
              </a:rPr>
              <a:t> Casabona: jcasabona@iconcologia.net</a:t>
            </a:r>
          </a:p>
        </p:txBody>
      </p:sp>
      <p:grpSp>
        <p:nvGrpSpPr>
          <p:cNvPr id="7" name="Agrupa 5">
            <a:extLst>
              <a:ext uri="{FF2B5EF4-FFF2-40B4-BE49-F238E27FC236}">
                <a16:creationId xmlns="" xmlns:a16="http://schemas.microsoft.com/office/drawing/2014/main" id="{C060EA56-B044-43BC-B202-3514C5144EE4}"/>
              </a:ext>
            </a:extLst>
          </p:cNvPr>
          <p:cNvGrpSpPr/>
          <p:nvPr/>
        </p:nvGrpSpPr>
        <p:grpSpPr>
          <a:xfrm>
            <a:off x="132999" y="5238525"/>
            <a:ext cx="11926001" cy="1619475"/>
            <a:chOff x="0" y="5205065"/>
            <a:chExt cx="11926001" cy="1619475"/>
          </a:xfrm>
        </p:grpSpPr>
        <p:pic>
          <p:nvPicPr>
            <p:cNvPr id="8" name="Imagen 7">
              <a:extLst>
                <a:ext uri="{FF2B5EF4-FFF2-40B4-BE49-F238E27FC236}">
                  <a16:creationId xmlns="" xmlns:a16="http://schemas.microsoft.com/office/drawing/2014/main" id="{E253B3B5-31D3-4E41-B19A-DE21D5683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3" t="11486" r="1887" b="11944"/>
            <a:stretch/>
          </p:blipFill>
          <p:spPr>
            <a:xfrm>
              <a:off x="0" y="6113848"/>
              <a:ext cx="1253878" cy="626939"/>
            </a:xfrm>
            <a:prstGeom prst="rect">
              <a:avLst/>
            </a:prstGeom>
          </p:spPr>
        </p:pic>
        <p:pic>
          <p:nvPicPr>
            <p:cNvPr id="9" name="Bild 14" descr="RKI-Logo_RGB_P300C.tif">
              <a:extLst>
                <a:ext uri="{FF2B5EF4-FFF2-40B4-BE49-F238E27FC236}">
                  <a16:creationId xmlns="" xmlns:a16="http://schemas.microsoft.com/office/drawing/2014/main" id="{EF092545-1AFF-477C-A67D-5BC18758A9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6248938"/>
              <a:ext cx="1604160" cy="460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 descr="Imágenes integradas 1">
              <a:extLst>
                <a:ext uri="{FF2B5EF4-FFF2-40B4-BE49-F238E27FC236}">
                  <a16:creationId xmlns="" xmlns:a16="http://schemas.microsoft.com/office/drawing/2014/main" id="{13183AD0-E8DA-4411-B162-10318015AD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2800" y="5991368"/>
              <a:ext cx="798636" cy="833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Imagen 11">
              <a:extLst>
                <a:ext uri="{FF2B5EF4-FFF2-40B4-BE49-F238E27FC236}">
                  <a16:creationId xmlns="" xmlns:a16="http://schemas.microsoft.com/office/drawing/2014/main" id="{9722D922-1085-4039-811D-47A13491F1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/>
            <a:srcRect l="36613" t="33192" r="37400" b="50000"/>
            <a:stretch/>
          </p:blipFill>
          <p:spPr>
            <a:xfrm>
              <a:off x="4400166" y="6152276"/>
              <a:ext cx="1568121" cy="570226"/>
            </a:xfrm>
            <a:prstGeom prst="rect">
              <a:avLst/>
            </a:prstGeom>
          </p:spPr>
        </p:pic>
        <p:pic>
          <p:nvPicPr>
            <p:cNvPr id="12" name="Imagen 12">
              <a:extLst>
                <a:ext uri="{FF2B5EF4-FFF2-40B4-BE49-F238E27FC236}">
                  <a16:creationId xmlns="" xmlns:a16="http://schemas.microsoft.com/office/drawing/2014/main" id="{249CFB79-5DC2-4FE0-994C-86EB0949D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8559" y="6001780"/>
              <a:ext cx="858436" cy="603895"/>
            </a:xfrm>
            <a:prstGeom prst="rect">
              <a:avLst/>
            </a:prstGeom>
          </p:spPr>
        </p:pic>
        <p:pic>
          <p:nvPicPr>
            <p:cNvPr id="13" name="Imagen 14">
              <a:extLst>
                <a:ext uri="{FF2B5EF4-FFF2-40B4-BE49-F238E27FC236}">
                  <a16:creationId xmlns="" xmlns:a16="http://schemas.microsoft.com/office/drawing/2014/main" id="{9EEBBC35-96B9-4135-9373-CBFE4CA79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8" t="9413" r="21518" b="8039"/>
            <a:stretch/>
          </p:blipFill>
          <p:spPr>
            <a:xfrm>
              <a:off x="8685459" y="5858982"/>
              <a:ext cx="825140" cy="928835"/>
            </a:xfrm>
            <a:prstGeom prst="rect">
              <a:avLst/>
            </a:prstGeom>
          </p:spPr>
        </p:pic>
        <p:pic>
          <p:nvPicPr>
            <p:cNvPr id="14" name="Picture 2">
              <a:extLst>
                <a:ext uri="{FF2B5EF4-FFF2-40B4-BE49-F238E27FC236}">
                  <a16:creationId xmlns="" xmlns:a16="http://schemas.microsoft.com/office/drawing/2014/main" id="{928B78E9-300E-49FE-911E-71C67F1072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0222" y="6136892"/>
              <a:ext cx="2348481" cy="603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13 Imagen">
              <a:extLst>
                <a:ext uri="{FF2B5EF4-FFF2-40B4-BE49-F238E27FC236}">
                  <a16:creationId xmlns="" xmlns:a16="http://schemas.microsoft.com/office/drawing/2014/main" id="{B22566FB-14BB-489E-869F-CADBF72B8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/>
            <a:srcRect l="12988" t="13583" r="68900" b="75212"/>
            <a:stretch/>
          </p:blipFill>
          <p:spPr>
            <a:xfrm>
              <a:off x="10515042" y="6101514"/>
              <a:ext cx="1410959" cy="49076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16" name="Agrupa 14">
              <a:extLst>
                <a:ext uri="{FF2B5EF4-FFF2-40B4-BE49-F238E27FC236}">
                  <a16:creationId xmlns="" xmlns:a16="http://schemas.microsoft.com/office/drawing/2014/main" id="{90A6F958-5DC6-40F6-8D96-5BFB251A8CCA}"/>
                </a:ext>
              </a:extLst>
            </p:cNvPr>
            <p:cNvGrpSpPr/>
            <p:nvPr/>
          </p:nvGrpSpPr>
          <p:grpSpPr>
            <a:xfrm>
              <a:off x="0" y="5205066"/>
              <a:ext cx="4754880" cy="690686"/>
              <a:chOff x="39189" y="5209662"/>
              <a:chExt cx="4754880" cy="690686"/>
            </a:xfrm>
          </p:grpSpPr>
          <p:pic>
            <p:nvPicPr>
              <p:cNvPr id="22" name="Imagen 6">
                <a:extLst>
                  <a:ext uri="{FF2B5EF4-FFF2-40B4-BE49-F238E27FC236}">
                    <a16:creationId xmlns="" xmlns:a16="http://schemas.microsoft.com/office/drawing/2014/main" id="{DAC7E09B-F112-4D84-BAC0-A9E28CCF49C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52" y="5374153"/>
                <a:ext cx="2003078" cy="455529"/>
              </a:xfrm>
              <a:prstGeom prst="rect">
                <a:avLst/>
              </a:prstGeom>
            </p:spPr>
          </p:pic>
          <p:pic>
            <p:nvPicPr>
              <p:cNvPr id="23" name="Imagen 13">
                <a:extLst>
                  <a:ext uri="{FF2B5EF4-FFF2-40B4-BE49-F238E27FC236}">
                    <a16:creationId xmlns="" xmlns:a16="http://schemas.microsoft.com/office/drawing/2014/main" id="{81409EB4-8516-427E-89C6-DC428E644AF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7946" y="5349874"/>
                <a:ext cx="1083680" cy="550473"/>
              </a:xfrm>
              <a:prstGeom prst="rect">
                <a:avLst/>
              </a:prstGeom>
            </p:spPr>
          </p:pic>
          <p:pic>
            <p:nvPicPr>
              <p:cNvPr id="24" name="Picture 4" descr="Resultat d'imatges de igtp">
                <a:extLst>
                  <a:ext uri="{FF2B5EF4-FFF2-40B4-BE49-F238E27FC236}">
                    <a16:creationId xmlns="" xmlns:a16="http://schemas.microsoft.com/office/drawing/2014/main" id="{2C26F732-A2FF-46CC-A72E-79993827C39C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6598" y="5384848"/>
                <a:ext cx="1395478" cy="429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ectangle 24">
                <a:extLst>
                  <a:ext uri="{FF2B5EF4-FFF2-40B4-BE49-F238E27FC236}">
                    <a16:creationId xmlns="" xmlns:a16="http://schemas.microsoft.com/office/drawing/2014/main" id="{82F8BC7A-A08E-4452-9B1E-C73F7B766715}"/>
                  </a:ext>
                </a:extLst>
              </p:cNvPr>
              <p:cNvSpPr/>
              <p:nvPr userDrawn="1"/>
            </p:nvSpPr>
            <p:spPr>
              <a:xfrm>
                <a:off x="39189" y="5209662"/>
                <a:ext cx="4754880" cy="69068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18" name="Agrupa 15">
              <a:extLst>
                <a:ext uri="{FF2B5EF4-FFF2-40B4-BE49-F238E27FC236}">
                  <a16:creationId xmlns="" xmlns:a16="http://schemas.microsoft.com/office/drawing/2014/main" id="{3DE4EA84-854A-43E8-90C9-F29C52422272}"/>
                </a:ext>
              </a:extLst>
            </p:cNvPr>
            <p:cNvGrpSpPr/>
            <p:nvPr/>
          </p:nvGrpSpPr>
          <p:grpSpPr>
            <a:xfrm>
              <a:off x="4967763" y="5205065"/>
              <a:ext cx="3562282" cy="690686"/>
              <a:chOff x="5006952" y="5209661"/>
              <a:chExt cx="3562282" cy="690686"/>
            </a:xfrm>
          </p:grpSpPr>
          <p:pic>
            <p:nvPicPr>
              <p:cNvPr id="19" name="Imagen 9">
                <a:extLst>
                  <a:ext uri="{FF2B5EF4-FFF2-40B4-BE49-F238E27FC236}">
                    <a16:creationId xmlns="" xmlns:a16="http://schemas.microsoft.com/office/drawing/2014/main" id="{378A2FE3-9F20-4F89-B4E6-35EFD95D654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09433" y="5209663"/>
                <a:ext cx="1838624" cy="672272"/>
              </a:xfrm>
              <a:prstGeom prst="rect">
                <a:avLst/>
              </a:prstGeom>
            </p:spPr>
          </p:pic>
          <p:pic>
            <p:nvPicPr>
              <p:cNvPr id="20" name="15 Imagen">
                <a:extLst>
                  <a:ext uri="{FF2B5EF4-FFF2-40B4-BE49-F238E27FC236}">
                    <a16:creationId xmlns="" xmlns:a16="http://schemas.microsoft.com/office/drawing/2014/main" id="{C4E8F018-8CAD-4420-A3E3-2F8EC2CB117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37" t="6864" r="9327" b="11350"/>
              <a:stretch/>
            </p:blipFill>
            <p:spPr>
              <a:xfrm>
                <a:off x="7024552" y="5273364"/>
                <a:ext cx="1399647" cy="54086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21" name="Rectangle 20">
                <a:extLst>
                  <a:ext uri="{FF2B5EF4-FFF2-40B4-BE49-F238E27FC236}">
                    <a16:creationId xmlns="" xmlns:a16="http://schemas.microsoft.com/office/drawing/2014/main" id="{E3B8FC8A-E28A-4915-B3A2-B2E094FA8B62}"/>
                  </a:ext>
                </a:extLst>
              </p:cNvPr>
              <p:cNvSpPr/>
              <p:nvPr userDrawn="1"/>
            </p:nvSpPr>
            <p:spPr>
              <a:xfrm>
                <a:off x="5006952" y="5209661"/>
                <a:ext cx="3562282" cy="69068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9037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/>
          <p:cNvSpPr>
            <a:spLocks noGrp="1"/>
          </p:cNvSpPr>
          <p:nvPr>
            <p:ph type="title"/>
          </p:nvPr>
        </p:nvSpPr>
        <p:spPr>
          <a:xfrm>
            <a:off x="838200" y="939097"/>
            <a:ext cx="10515600" cy="736756"/>
          </a:xfrm>
        </p:spPr>
        <p:txBody>
          <a:bodyPr/>
          <a:lstStyle/>
          <a:p>
            <a:pPr eaLnBrk="1" hangingPunct="1"/>
            <a:r>
              <a:rPr lang="es-ES" altLang="es-ES" b="1" dirty="0" err="1">
                <a:solidFill>
                  <a:srgbClr val="FF0000"/>
                </a:solidFill>
              </a:rPr>
              <a:t>Introduction</a:t>
            </a:r>
            <a:endParaRPr lang="es-ES" altLang="es-ES" b="1" dirty="0">
              <a:solidFill>
                <a:srgbClr val="FF0000"/>
              </a:solidFill>
            </a:endParaRPr>
          </a:p>
        </p:txBody>
      </p:sp>
      <p:sp>
        <p:nvSpPr>
          <p:cNvPr id="12291" name="Marcador de contenido 2"/>
          <p:cNvSpPr>
            <a:spLocks noGrp="1"/>
          </p:cNvSpPr>
          <p:nvPr>
            <p:ph idx="1"/>
          </p:nvPr>
        </p:nvSpPr>
        <p:spPr>
          <a:xfrm>
            <a:off x="838200" y="1789452"/>
            <a:ext cx="10766612" cy="5068548"/>
          </a:xfrm>
        </p:spPr>
        <p:txBody>
          <a:bodyPr>
            <a:noAutofit/>
          </a:bodyPr>
          <a:lstStyle/>
          <a:p>
            <a:pPr marL="360363" indent="-360363" algn="just">
              <a:spcBef>
                <a:spcPts val="0"/>
              </a:spcBef>
              <a:spcAft>
                <a:spcPts val="2400"/>
              </a:spcAft>
            </a:pPr>
            <a:r>
              <a:rPr lang="es-E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Sexualised</a:t>
            </a:r>
            <a:r>
              <a:rPr lang="es-E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drug</a:t>
            </a:r>
            <a:r>
              <a:rPr lang="es-E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</a:t>
            </a:r>
            <a:r>
              <a:rPr lang="es-ES" sz="2600" dirty="0"/>
              <a:t>(SDU) </a:t>
            </a:r>
            <a:r>
              <a:rPr lang="en-US" sz="2600" dirty="0"/>
              <a:t>among gay, bisexual and other </a:t>
            </a:r>
            <a:r>
              <a:rPr lang="en-US" sz="2600" dirty="0" smtClean="0"/>
              <a:t>men who have sex with men </a:t>
            </a:r>
            <a:r>
              <a:rPr lang="en-US" sz="2600" dirty="0"/>
              <a:t>(GBMSM) is causing concern in many high-income countries, because of the multiple risks for their </a:t>
            </a:r>
            <a:r>
              <a:rPr lang="en-US" sz="2600" dirty="0" smtClean="0"/>
              <a:t>psycho-social/sexual </a:t>
            </a:r>
            <a:r>
              <a:rPr lang="en-US" sz="2600" dirty="0" smtClean="0"/>
              <a:t>health.</a:t>
            </a:r>
            <a:endParaRPr lang="en-US" sz="2600" dirty="0"/>
          </a:p>
          <a:p>
            <a:pPr marL="360363" indent="-360363" algn="just">
              <a:spcBef>
                <a:spcPts val="0"/>
              </a:spcBef>
              <a:spcAft>
                <a:spcPts val="2400"/>
              </a:spcAft>
            </a:pPr>
            <a:r>
              <a:rPr lang="es-ES" altLang="es-ES" sz="2600" dirty="0"/>
              <a:t>Sesión/</a:t>
            </a:r>
            <a:r>
              <a:rPr lang="es-ES" altLang="es-ES" sz="2600" dirty="0" err="1"/>
              <a:t>colocón</a:t>
            </a:r>
            <a:r>
              <a:rPr lang="es-ES" altLang="es-ES" sz="2600" dirty="0"/>
              <a:t> (</a:t>
            </a:r>
            <a:r>
              <a:rPr lang="es-ES" altLang="es-ES" sz="2600" dirty="0" err="1"/>
              <a:t>Spain</a:t>
            </a:r>
            <a:r>
              <a:rPr lang="es-ES" altLang="es-ES" sz="2600" dirty="0"/>
              <a:t>), </a:t>
            </a:r>
            <a:r>
              <a:rPr lang="es-ES" altLang="es-ES" sz="2600" dirty="0" err="1"/>
              <a:t>ChemSex</a:t>
            </a:r>
            <a:r>
              <a:rPr lang="es-ES" altLang="es-ES" sz="2600" dirty="0"/>
              <a:t> (UK) </a:t>
            </a:r>
            <a:r>
              <a:rPr lang="es-ES" altLang="es-ES" sz="2600" dirty="0" err="1"/>
              <a:t>or</a:t>
            </a:r>
            <a:r>
              <a:rPr lang="es-ES" altLang="es-ES" sz="2600" dirty="0"/>
              <a:t> </a:t>
            </a:r>
            <a:r>
              <a:rPr lang="es-ES" altLang="es-ES" sz="2600" dirty="0" err="1"/>
              <a:t>Party</a:t>
            </a:r>
            <a:r>
              <a:rPr lang="es-ES" altLang="es-ES" sz="2600" dirty="0"/>
              <a:t> and Play (USA) </a:t>
            </a:r>
            <a:r>
              <a:rPr lang="es-ES" altLang="es-ES" sz="2600" dirty="0" smtClean="0"/>
              <a:t>are </a:t>
            </a:r>
            <a:r>
              <a:rPr lang="es-ES" altLang="es-ES" sz="2600" dirty="0" err="1" smtClean="0"/>
              <a:t>commonly</a:t>
            </a:r>
            <a:r>
              <a:rPr lang="es-ES" altLang="es-ES" sz="2600" dirty="0" smtClean="0"/>
              <a:t> </a:t>
            </a:r>
            <a:r>
              <a:rPr lang="es-ES" altLang="es-ES" sz="2600" dirty="0" err="1" smtClean="0"/>
              <a:t>used</a:t>
            </a:r>
            <a:r>
              <a:rPr lang="es-ES" altLang="es-ES" sz="2600" dirty="0" smtClean="0"/>
              <a:t> </a:t>
            </a:r>
            <a:r>
              <a:rPr lang="es-ES" altLang="es-ES" sz="2600" dirty="0" err="1" smtClean="0"/>
              <a:t>terms</a:t>
            </a:r>
            <a:r>
              <a:rPr lang="es-ES" altLang="es-ES" sz="2600" dirty="0" smtClean="0"/>
              <a:t> </a:t>
            </a:r>
            <a:r>
              <a:rPr lang="es-ES" altLang="es-ES" sz="2600" dirty="0" err="1" smtClean="0"/>
              <a:t>related</a:t>
            </a:r>
            <a:r>
              <a:rPr lang="es-ES" altLang="es-ES" sz="2600" dirty="0" smtClean="0"/>
              <a:t> to</a:t>
            </a:r>
            <a:r>
              <a:rPr lang="es-ES" altLang="es-ES" sz="2600" dirty="0" smtClean="0"/>
              <a:t> </a:t>
            </a:r>
            <a:r>
              <a:rPr lang="es-ES" altLang="es-ES" sz="2600" dirty="0"/>
              <a:t>SDU </a:t>
            </a:r>
            <a:r>
              <a:rPr lang="es-ES" altLang="es-ES" sz="2600" dirty="0" err="1" smtClean="0"/>
              <a:t>which</a:t>
            </a:r>
            <a:r>
              <a:rPr lang="es-ES" altLang="es-ES" sz="2600" dirty="0" smtClean="0"/>
              <a:t> </a:t>
            </a:r>
            <a:r>
              <a:rPr lang="es-ES" altLang="es-ES" sz="2600" dirty="0" err="1"/>
              <a:t>is</a:t>
            </a:r>
            <a:r>
              <a:rPr lang="es-ES" altLang="es-ES" sz="2600" dirty="0"/>
              <a:t> </a:t>
            </a:r>
            <a:r>
              <a:rPr lang="es-ES" altLang="es-ES" sz="2600" dirty="0" err="1"/>
              <a:t>defined</a:t>
            </a:r>
            <a:r>
              <a:rPr lang="es-ES" altLang="es-ES" sz="2600" dirty="0"/>
              <a:t> as </a:t>
            </a:r>
            <a:r>
              <a:rPr lang="es-ES" altLang="es-ES" sz="2600" dirty="0" err="1"/>
              <a:t>the</a:t>
            </a:r>
            <a:r>
              <a:rPr lang="es-ES" altLang="es-ES" sz="2600" dirty="0"/>
              <a:t> i</a:t>
            </a:r>
            <a:r>
              <a:rPr lang="en-US" altLang="es-ES" sz="2600" dirty="0" err="1"/>
              <a:t>ntentional</a:t>
            </a:r>
            <a:r>
              <a:rPr lang="en-US" altLang="es-ES" sz="2600" dirty="0"/>
              <a:t> use of </a:t>
            </a:r>
            <a:r>
              <a:rPr lang="en-US" altLang="es-ES" sz="2600" dirty="0" smtClean="0"/>
              <a:t>drugs</a:t>
            </a:r>
            <a:r>
              <a:rPr lang="en-US" sz="2600" dirty="0" smtClean="0"/>
              <a:t>, </a:t>
            </a:r>
            <a:r>
              <a:rPr lang="en-US" altLang="es-ES" sz="2600" dirty="0" smtClean="0"/>
              <a:t>to </a:t>
            </a:r>
            <a:r>
              <a:rPr lang="en-US" altLang="es-ES" sz="2600" dirty="0"/>
              <a:t>sustain sex for a </a:t>
            </a:r>
            <a:r>
              <a:rPr lang="en-US" altLang="es-ES" sz="2600" dirty="0" smtClean="0"/>
              <a:t>longer </a:t>
            </a:r>
            <a:r>
              <a:rPr lang="en-US" altLang="es-ES" sz="2600" dirty="0"/>
              <a:t>period of time (from several hours to days</a:t>
            </a:r>
            <a:r>
              <a:rPr lang="en-US" altLang="es-ES" sz="2600" dirty="0" smtClean="0"/>
              <a:t>) and increase pleasure. </a:t>
            </a:r>
            <a:r>
              <a:rPr lang="en-US" altLang="es-ES" sz="2600" dirty="0"/>
              <a:t>The more time, greater exposure to various health risks or harms.</a:t>
            </a:r>
          </a:p>
          <a:p>
            <a:pPr marL="360363" indent="-360363" algn="just">
              <a:spcBef>
                <a:spcPts val="0"/>
              </a:spcBef>
              <a:spcAft>
                <a:spcPts val="2400"/>
              </a:spcAft>
            </a:pPr>
            <a:r>
              <a:rPr lang="en-US" altLang="es-ES" sz="2600" dirty="0"/>
              <a:t>In Latin America there is no published study that allows us to estimate the magnitude of SDU among </a:t>
            </a:r>
            <a:r>
              <a:rPr lang="en-US" altLang="es-ES" sz="2600" dirty="0" smtClean="0"/>
              <a:t>GBMSM.</a:t>
            </a:r>
            <a:endParaRPr lang="es-ES" altLang="es-ES" sz="2600" dirty="0"/>
          </a:p>
        </p:txBody>
      </p:sp>
      <p:pic>
        <p:nvPicPr>
          <p:cNvPr id="4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5986" y="0"/>
            <a:ext cx="3316014" cy="731473"/>
          </a:xfrm>
          <a:prstGeom prst="rect">
            <a:avLst/>
          </a:prstGeom>
        </p:spPr>
      </p:pic>
      <p:pic>
        <p:nvPicPr>
          <p:cNvPr id="5" name="3 Marcador de contenido">
            <a:extLst>
              <a:ext uri="{FF2B5EF4-FFF2-40B4-BE49-F238E27FC236}">
                <a16:creationId xmlns="" xmlns:a16="http://schemas.microsoft.com/office/drawing/2014/main" id="{B093B067-1946-4B13-88B3-3C94A9589B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765" y="-60325"/>
            <a:ext cx="1432035" cy="88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68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/>
          <p:cNvSpPr>
            <a:spLocks noGrp="1"/>
          </p:cNvSpPr>
          <p:nvPr>
            <p:ph type="title"/>
          </p:nvPr>
        </p:nvSpPr>
        <p:spPr>
          <a:xfrm>
            <a:off x="838199" y="539937"/>
            <a:ext cx="10515601" cy="1325563"/>
          </a:xfrm>
        </p:spPr>
        <p:txBody>
          <a:bodyPr/>
          <a:lstStyle/>
          <a:p>
            <a:pPr eaLnBrk="1" hangingPunct="1"/>
            <a:r>
              <a:rPr lang="es-ES" altLang="es-ES" b="1" dirty="0">
                <a:solidFill>
                  <a:srgbClr val="FF0000"/>
                </a:solidFill>
              </a:rPr>
              <a:t>Objetives:</a:t>
            </a:r>
          </a:p>
        </p:txBody>
      </p:sp>
      <p:sp>
        <p:nvSpPr>
          <p:cNvPr id="13315" name="Marcador de contenido 2"/>
          <p:cNvSpPr>
            <a:spLocks noGrp="1"/>
          </p:cNvSpPr>
          <p:nvPr>
            <p:ph idx="1"/>
          </p:nvPr>
        </p:nvSpPr>
        <p:spPr>
          <a:xfrm>
            <a:off x="838199" y="2111187"/>
            <a:ext cx="10794167" cy="4065775"/>
          </a:xfrm>
        </p:spPr>
        <p:txBody>
          <a:bodyPr>
            <a:normAutofit/>
          </a:bodyPr>
          <a:lstStyle/>
          <a:p>
            <a:pPr marL="449263" indent="-449263" algn="just"/>
            <a:r>
              <a:rPr lang="en-US" sz="4000" dirty="0"/>
              <a:t>D</a:t>
            </a:r>
            <a:r>
              <a:rPr lang="en-US" sz="4000" dirty="0" smtClean="0"/>
              <a:t>escribe </a:t>
            </a:r>
            <a:r>
              <a:rPr lang="en-US" sz="4000" dirty="0"/>
              <a:t>the pattern of recreational </a:t>
            </a:r>
            <a:r>
              <a:rPr lang="en-US" sz="4000" dirty="0" smtClean="0"/>
              <a:t>drug </a:t>
            </a:r>
            <a:r>
              <a:rPr lang="en-US" sz="4000" dirty="0"/>
              <a:t>use </a:t>
            </a:r>
            <a:r>
              <a:rPr lang="en-US" sz="4000" dirty="0" smtClean="0"/>
              <a:t>and SDU</a:t>
            </a:r>
            <a:endParaRPr lang="en-US" sz="4000" dirty="0"/>
          </a:p>
          <a:p>
            <a:pPr marL="449263" indent="-449263" algn="just"/>
            <a:r>
              <a:rPr lang="en-US" sz="4000" dirty="0"/>
              <a:t>C</a:t>
            </a:r>
            <a:r>
              <a:rPr lang="es-ES" sz="4000" dirty="0" err="1" smtClean="0"/>
              <a:t>haracterize</a:t>
            </a:r>
            <a:r>
              <a:rPr lang="es-ES" sz="4000" dirty="0"/>
              <a:t> </a:t>
            </a:r>
            <a:r>
              <a:rPr lang="es-ES" sz="4000" dirty="0" err="1" smtClean="0"/>
              <a:t>users</a:t>
            </a:r>
            <a:r>
              <a:rPr lang="en-US" sz="4000" dirty="0" smtClean="0"/>
              <a:t> </a:t>
            </a:r>
            <a:r>
              <a:rPr lang="en-US" sz="4000" dirty="0"/>
              <a:t>among Latin American GBMSM. </a:t>
            </a:r>
            <a:endParaRPr lang="es-ES" sz="4000" dirty="0"/>
          </a:p>
        </p:txBody>
      </p:sp>
      <p:pic>
        <p:nvPicPr>
          <p:cNvPr id="4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5986" y="0"/>
            <a:ext cx="3316014" cy="731473"/>
          </a:xfrm>
          <a:prstGeom prst="rect">
            <a:avLst/>
          </a:prstGeom>
        </p:spPr>
      </p:pic>
      <p:pic>
        <p:nvPicPr>
          <p:cNvPr id="5" name="3 Marcador de contenido">
            <a:extLst>
              <a:ext uri="{FF2B5EF4-FFF2-40B4-BE49-F238E27FC236}">
                <a16:creationId xmlns="" xmlns:a16="http://schemas.microsoft.com/office/drawing/2014/main" id="{B093B067-1946-4B13-88B3-3C94A9589B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765" y="-60325"/>
            <a:ext cx="1432035" cy="88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13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1"/>
          <p:cNvSpPr>
            <a:spLocks noGrp="1"/>
          </p:cNvSpPr>
          <p:nvPr>
            <p:ph type="title"/>
          </p:nvPr>
        </p:nvSpPr>
        <p:spPr>
          <a:xfrm>
            <a:off x="604838" y="153988"/>
            <a:ext cx="10748962" cy="1325562"/>
          </a:xfrm>
        </p:spPr>
        <p:txBody>
          <a:bodyPr/>
          <a:lstStyle/>
          <a:p>
            <a:pPr eaLnBrk="1" hangingPunct="1"/>
            <a:r>
              <a:rPr lang="es-ES" altLang="es-ES" b="1" dirty="0" err="1">
                <a:solidFill>
                  <a:srgbClr val="FF0000"/>
                </a:solidFill>
              </a:rPr>
              <a:t>Method</a:t>
            </a:r>
            <a:endParaRPr lang="es-ES" altLang="es-ES" b="1" dirty="0">
              <a:solidFill>
                <a:srgbClr val="FF0000"/>
              </a:solidFill>
            </a:endParaRPr>
          </a:p>
        </p:txBody>
      </p:sp>
      <p:sp>
        <p:nvSpPr>
          <p:cNvPr id="14339" name="Marcador de contenido 2"/>
          <p:cNvSpPr>
            <a:spLocks noGrp="1"/>
          </p:cNvSpPr>
          <p:nvPr>
            <p:ph idx="1"/>
          </p:nvPr>
        </p:nvSpPr>
        <p:spPr>
          <a:xfrm>
            <a:off x="604838" y="1371975"/>
            <a:ext cx="10972800" cy="5243513"/>
          </a:xfrm>
        </p:spPr>
        <p:txBody>
          <a:bodyPr>
            <a:noAutofit/>
          </a:bodyPr>
          <a:lstStyle/>
          <a:p>
            <a:pPr algn="just"/>
            <a:r>
              <a:rPr lang="en-US" altLang="es-ES" sz="2400" dirty="0"/>
              <a:t>The </a:t>
            </a:r>
            <a:r>
              <a:rPr lang="en-US" altLang="es-ES" sz="2400" dirty="0">
                <a:solidFill>
                  <a:srgbClr val="7030A0"/>
                </a:solidFill>
              </a:rPr>
              <a:t>Latin America MSM Internet Survey 2018 </a:t>
            </a:r>
            <a:r>
              <a:rPr lang="en-US" altLang="es-ES" sz="2400" dirty="0"/>
              <a:t>(LAMIS2018) is the Latin American adapted version of </a:t>
            </a:r>
            <a:r>
              <a:rPr lang="es-ES" altLang="es-ES" sz="2400" dirty="0" err="1"/>
              <a:t>the</a:t>
            </a:r>
            <a:r>
              <a:rPr lang="es-ES" altLang="es-ES" sz="2400" dirty="0"/>
              <a:t> </a:t>
            </a:r>
            <a:r>
              <a:rPr lang="es-ES" altLang="es-ES" sz="2400" dirty="0" err="1">
                <a:solidFill>
                  <a:schemeClr val="accent1">
                    <a:lumMod val="50000"/>
                  </a:schemeClr>
                </a:solidFill>
              </a:rPr>
              <a:t>European</a:t>
            </a:r>
            <a:r>
              <a:rPr lang="es-ES" altLang="es-ES" sz="2400" dirty="0">
                <a:solidFill>
                  <a:schemeClr val="accent1">
                    <a:lumMod val="50000"/>
                  </a:schemeClr>
                </a:solidFill>
              </a:rPr>
              <a:t> MSM Internet </a:t>
            </a:r>
            <a:r>
              <a:rPr lang="es-ES" altLang="es-ES" sz="2400" dirty="0" err="1">
                <a:solidFill>
                  <a:schemeClr val="accent1">
                    <a:lumMod val="50000"/>
                  </a:schemeClr>
                </a:solidFill>
              </a:rPr>
              <a:t>Survey</a:t>
            </a:r>
            <a:r>
              <a:rPr lang="es-ES" altLang="es-ES" sz="2400" dirty="0">
                <a:solidFill>
                  <a:schemeClr val="accent1">
                    <a:lumMod val="50000"/>
                  </a:schemeClr>
                </a:solidFill>
              </a:rPr>
              <a:t> 2017 </a:t>
            </a:r>
            <a:r>
              <a:rPr lang="es-ES" altLang="es-ES" sz="2400" dirty="0"/>
              <a:t>(EMIS2017</a:t>
            </a:r>
            <a:r>
              <a:rPr lang="es-ES" altLang="es-ES" sz="2400" dirty="0" smtClean="0"/>
              <a:t>).</a:t>
            </a:r>
          </a:p>
          <a:p>
            <a:pPr algn="just"/>
            <a:r>
              <a:rPr lang="es-ES" altLang="es-ES" sz="2400" dirty="0" err="1" smtClean="0"/>
              <a:t>It</a:t>
            </a:r>
            <a:r>
              <a:rPr lang="es-ES" altLang="es-ES" sz="2400" dirty="0" smtClean="0"/>
              <a:t> </a:t>
            </a:r>
            <a:r>
              <a:rPr lang="es-ES" altLang="es-ES" sz="2400" dirty="0" err="1" smtClean="0"/>
              <a:t>was</a:t>
            </a:r>
            <a:r>
              <a:rPr lang="es-ES" altLang="es-ES" sz="2400" dirty="0" smtClean="0"/>
              <a:t> </a:t>
            </a:r>
            <a:r>
              <a:rPr lang="es-ES" altLang="es-ES" sz="2400" dirty="0" err="1" smtClean="0"/>
              <a:t>conducted</a:t>
            </a:r>
            <a:r>
              <a:rPr lang="es-ES" altLang="es-ES" sz="2400" dirty="0" smtClean="0"/>
              <a:t> to </a:t>
            </a:r>
            <a:r>
              <a:rPr lang="es-ES" altLang="es-ES" sz="2400" dirty="0" err="1" smtClean="0"/>
              <a:t>obtain</a:t>
            </a:r>
            <a:r>
              <a:rPr lang="es-ES" altLang="es-ES" sz="2400" dirty="0" smtClean="0"/>
              <a:t> comparable </a:t>
            </a:r>
            <a:r>
              <a:rPr lang="es-ES" altLang="es-ES" sz="2400" dirty="0" err="1" smtClean="0"/>
              <a:t>infomation</a:t>
            </a:r>
            <a:r>
              <a:rPr lang="es-ES" altLang="es-ES" sz="2400" dirty="0" smtClean="0"/>
              <a:t> </a:t>
            </a:r>
            <a:r>
              <a:rPr lang="es-ES" altLang="es-ES" sz="2400" dirty="0" err="1" smtClean="0"/>
              <a:t>about</a:t>
            </a:r>
            <a:r>
              <a:rPr lang="es-ES" altLang="es-ES" sz="2400" dirty="0" smtClean="0"/>
              <a:t> MSM </a:t>
            </a:r>
            <a:r>
              <a:rPr lang="es-ES" altLang="es-ES" sz="2400" dirty="0" err="1" smtClean="0"/>
              <a:t>across</a:t>
            </a:r>
            <a:r>
              <a:rPr lang="es-ES" altLang="es-ES" sz="2400" dirty="0" smtClean="0"/>
              <a:t> </a:t>
            </a:r>
            <a:r>
              <a:rPr lang="es-ES" altLang="es-ES" sz="2400" dirty="0" err="1" smtClean="0"/>
              <a:t>Latin</a:t>
            </a:r>
            <a:r>
              <a:rPr lang="es-ES" altLang="es-ES" sz="2400" dirty="0" smtClean="0"/>
              <a:t> American </a:t>
            </a:r>
            <a:r>
              <a:rPr lang="es-ES" altLang="es-ES" sz="2400" dirty="0" err="1" smtClean="0"/>
              <a:t>countries</a:t>
            </a:r>
            <a:r>
              <a:rPr lang="es-ES" altLang="es-ES" sz="2400" dirty="0" smtClean="0"/>
              <a:t>.</a:t>
            </a:r>
            <a:endParaRPr lang="es-ES" altLang="es-ES" sz="2400" dirty="0"/>
          </a:p>
        </p:txBody>
      </p:sp>
      <p:sp>
        <p:nvSpPr>
          <p:cNvPr id="10" name="QuadreDeText 1">
            <a:extLst>
              <a:ext uri="{FF2B5EF4-FFF2-40B4-BE49-F238E27FC236}">
                <a16:creationId xmlns="" xmlns:a16="http://schemas.microsoft.com/office/drawing/2014/main" id="{F954BA98-DBCC-4ADF-AD87-369924CC9549}"/>
              </a:ext>
            </a:extLst>
          </p:cNvPr>
          <p:cNvSpPr txBox="1"/>
          <p:nvPr/>
        </p:nvSpPr>
        <p:spPr>
          <a:xfrm>
            <a:off x="788392" y="5879083"/>
            <a:ext cx="4810039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050" dirty="0"/>
              <a:t>https://www.esticom.eu/Webs/ESTICOM/EN/emis-2017/emis-2017-node.html</a:t>
            </a:r>
          </a:p>
        </p:txBody>
      </p:sp>
      <p:pic>
        <p:nvPicPr>
          <p:cNvPr id="1028" name="Picture 4" descr="Resultado de imagen para emis 2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92" y="3192905"/>
            <a:ext cx="5131004" cy="261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LAMIS 2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430" y="2804649"/>
            <a:ext cx="3394370" cy="339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29526" y="6246156"/>
            <a:ext cx="4254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hlinkClick r:id="rId4"/>
              </a:rPr>
              <a:t>https://www.red-iberoamericana.net/lamis</a:t>
            </a:r>
            <a:endParaRPr lang="es-MX" dirty="0"/>
          </a:p>
        </p:txBody>
      </p:sp>
      <p:sp>
        <p:nvSpPr>
          <p:cNvPr id="11" name="Right Arrow 10"/>
          <p:cNvSpPr/>
          <p:nvPr/>
        </p:nvSpPr>
        <p:spPr>
          <a:xfrm>
            <a:off x="6315089" y="3957866"/>
            <a:ext cx="1248647" cy="1087935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5986" y="0"/>
            <a:ext cx="3316014" cy="731473"/>
          </a:xfrm>
          <a:prstGeom prst="rect">
            <a:avLst/>
          </a:prstGeom>
        </p:spPr>
      </p:pic>
      <p:pic>
        <p:nvPicPr>
          <p:cNvPr id="21" name="3 Marcador de contenido">
            <a:extLst>
              <a:ext uri="{FF2B5EF4-FFF2-40B4-BE49-F238E27FC236}">
                <a16:creationId xmlns="" xmlns:a16="http://schemas.microsoft.com/office/drawing/2014/main" id="{B093B067-1946-4B13-88B3-3C94A9589B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765" y="-60325"/>
            <a:ext cx="1432035" cy="88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7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66274"/>
            <a:ext cx="10515600" cy="5310689"/>
          </a:xfrm>
        </p:spPr>
        <p:txBody>
          <a:bodyPr/>
          <a:lstStyle/>
          <a:p>
            <a:pPr algn="just"/>
            <a:r>
              <a:rPr lang="es-ES" altLang="es-ES" dirty="0" err="1" smtClean="0"/>
              <a:t>An</a:t>
            </a:r>
            <a:r>
              <a:rPr lang="es-ES" altLang="es-ES" dirty="0" smtClean="0"/>
              <a:t> online </a:t>
            </a:r>
            <a:r>
              <a:rPr lang="es-ES" altLang="es-ES" dirty="0" err="1" smtClean="0"/>
              <a:t>questionnaire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was</a:t>
            </a:r>
            <a:r>
              <a:rPr lang="es-ES" altLang="es-ES" dirty="0" smtClean="0"/>
              <a:t> </a:t>
            </a:r>
            <a:r>
              <a:rPr lang="en-GB" dirty="0"/>
              <a:t>available </a:t>
            </a:r>
            <a:r>
              <a:rPr lang="en-GB" dirty="0" smtClean="0"/>
              <a:t>in </a:t>
            </a:r>
            <a:r>
              <a:rPr lang="en-GB" dirty="0"/>
              <a:t>3 languages (Spanish, Portuguese and Dutch), from January to May 2018 (110 days) in 18 countries</a:t>
            </a:r>
            <a:r>
              <a:rPr lang="es-ES" altLang="es-ES" dirty="0"/>
              <a:t>.</a:t>
            </a:r>
          </a:p>
          <a:p>
            <a:pPr algn="just"/>
            <a:endParaRPr lang="en-US" altLang="es-ES" dirty="0"/>
          </a:p>
          <a:p>
            <a:endParaRPr lang="es-MX" dirty="0"/>
          </a:p>
          <a:p>
            <a:endParaRPr lang="es-MX" dirty="0"/>
          </a:p>
        </p:txBody>
      </p:sp>
      <p:pic>
        <p:nvPicPr>
          <p:cNvPr id="4" name="Imagen 4"/>
          <p:cNvPicPr>
            <a:picLocks noChangeAspect="1"/>
          </p:cNvPicPr>
          <p:nvPr/>
        </p:nvPicPr>
        <p:blipFill rotWithShape="1">
          <a:blip r:embed="rId2" cstate="print"/>
          <a:srcRect l="21064" t="10781" r="17589" b="33827"/>
          <a:stretch/>
        </p:blipFill>
        <p:spPr>
          <a:xfrm>
            <a:off x="1335374" y="2630903"/>
            <a:ext cx="4926767" cy="2501063"/>
          </a:xfrm>
          <a:prstGeom prst="rect">
            <a:avLst/>
          </a:prstGeom>
        </p:spPr>
      </p:pic>
      <p:pic>
        <p:nvPicPr>
          <p:cNvPr id="5" name="Imagen 3"/>
          <p:cNvPicPr>
            <a:picLocks noChangeAspect="1"/>
          </p:cNvPicPr>
          <p:nvPr/>
        </p:nvPicPr>
        <p:blipFill rotWithShape="1">
          <a:blip r:embed="rId3" cstate="print"/>
          <a:srcRect l="21565" t="24788" r="20946" b="48204"/>
          <a:stretch/>
        </p:blipFill>
        <p:spPr>
          <a:xfrm>
            <a:off x="6262141" y="3840244"/>
            <a:ext cx="4890395" cy="129172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/>
          <a:srcRect l="21064" t="63943" r="18784" b="9381"/>
          <a:stretch/>
        </p:blipFill>
        <p:spPr>
          <a:xfrm>
            <a:off x="6262140" y="2618424"/>
            <a:ext cx="4890395" cy="121931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/>
          <a:srcRect l="21564" t="47962" r="49844" b="23387"/>
          <a:stretch/>
        </p:blipFill>
        <p:spPr>
          <a:xfrm>
            <a:off x="5102504" y="5131966"/>
            <a:ext cx="2319275" cy="1306722"/>
          </a:xfrm>
          <a:prstGeom prst="rect">
            <a:avLst/>
          </a:prstGeom>
        </p:spPr>
      </p:pic>
      <p:pic>
        <p:nvPicPr>
          <p:cNvPr id="8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986" y="0"/>
            <a:ext cx="3316014" cy="731473"/>
          </a:xfrm>
          <a:prstGeom prst="rect">
            <a:avLst/>
          </a:prstGeom>
        </p:spPr>
      </p:pic>
      <p:pic>
        <p:nvPicPr>
          <p:cNvPr id="9" name="3 Marcador de contenido">
            <a:extLst>
              <a:ext uri="{FF2B5EF4-FFF2-40B4-BE49-F238E27FC236}">
                <a16:creationId xmlns="" xmlns:a16="http://schemas.microsoft.com/office/drawing/2014/main" id="{B093B067-1946-4B13-88B3-3C94A9589B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765" y="-60325"/>
            <a:ext cx="1432035" cy="88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50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494" y="837304"/>
            <a:ext cx="10889631" cy="5637317"/>
          </a:xfrm>
        </p:spPr>
        <p:txBody>
          <a:bodyPr>
            <a:normAutofit lnSpcReduction="10000"/>
          </a:bodyPr>
          <a:lstStyle/>
          <a:p>
            <a:pPr algn="just"/>
            <a:r>
              <a:rPr lang="es-ES" altLang="es-ES" dirty="0" err="1"/>
              <a:t>Information</a:t>
            </a:r>
            <a:r>
              <a:rPr lang="es-ES" altLang="es-ES" dirty="0"/>
              <a:t> </a:t>
            </a:r>
            <a:r>
              <a:rPr lang="es-ES" altLang="es-ES" dirty="0" err="1" smtClean="0"/>
              <a:t>from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the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questionnaire</a:t>
            </a:r>
            <a:r>
              <a:rPr lang="es-ES" altLang="es-ES" dirty="0" smtClean="0"/>
              <a:t>: </a:t>
            </a:r>
            <a:r>
              <a:rPr lang="es-ES" altLang="es-ES" dirty="0"/>
              <a:t>s</a:t>
            </a:r>
            <a:r>
              <a:rPr lang="es-ES" altLang="es-ES" dirty="0" smtClean="0"/>
              <a:t>exual </a:t>
            </a:r>
            <a:r>
              <a:rPr lang="es-ES" altLang="es-ES" dirty="0" err="1"/>
              <a:t>behaviours</a:t>
            </a:r>
            <a:r>
              <a:rPr lang="es-ES" altLang="es-ES" dirty="0"/>
              <a:t>, </a:t>
            </a:r>
            <a:r>
              <a:rPr lang="es-ES" altLang="es-ES" dirty="0" err="1"/>
              <a:t>d</a:t>
            </a:r>
            <a:r>
              <a:rPr lang="es-ES" altLang="es-ES" dirty="0" err="1" smtClean="0"/>
              <a:t>rug</a:t>
            </a:r>
            <a:r>
              <a:rPr lang="es-ES" altLang="es-ES" dirty="0" smtClean="0"/>
              <a:t> </a:t>
            </a:r>
            <a:r>
              <a:rPr lang="es-ES" altLang="es-ES" dirty="0"/>
              <a:t>use, </a:t>
            </a:r>
            <a:r>
              <a:rPr lang="es-ES" altLang="es-ES" dirty="0" err="1" smtClean="0"/>
              <a:t>psycho</a:t>
            </a:r>
            <a:r>
              <a:rPr lang="es-ES" altLang="es-ES" dirty="0" smtClean="0"/>
              <a:t>-social </a:t>
            </a:r>
            <a:r>
              <a:rPr lang="es-ES" altLang="es-ES" dirty="0" err="1"/>
              <a:t>health</a:t>
            </a:r>
            <a:r>
              <a:rPr lang="es-ES" altLang="es-ES" dirty="0"/>
              <a:t> (mental </a:t>
            </a:r>
            <a:r>
              <a:rPr lang="es-ES" altLang="es-ES" dirty="0" err="1"/>
              <a:t>health</a:t>
            </a:r>
            <a:r>
              <a:rPr lang="es-ES" altLang="es-ES" dirty="0"/>
              <a:t>, </a:t>
            </a:r>
            <a:r>
              <a:rPr lang="es-ES" altLang="es-ES" dirty="0" err="1"/>
              <a:t>i</a:t>
            </a:r>
            <a:r>
              <a:rPr lang="es-ES" altLang="es-ES" dirty="0" err="1" smtClean="0"/>
              <a:t>nternalized</a:t>
            </a:r>
            <a:r>
              <a:rPr lang="es-ES" altLang="es-ES" dirty="0" smtClean="0"/>
              <a:t> </a:t>
            </a:r>
            <a:r>
              <a:rPr lang="es-ES" altLang="es-ES" dirty="0" err="1"/>
              <a:t>homonegativity</a:t>
            </a:r>
            <a:r>
              <a:rPr lang="es-ES" altLang="es-ES" dirty="0"/>
              <a:t>, </a:t>
            </a:r>
            <a:r>
              <a:rPr lang="es-ES" altLang="es-ES" dirty="0" err="1" smtClean="0"/>
              <a:t>homophobia</a:t>
            </a:r>
            <a:r>
              <a:rPr lang="es-ES" altLang="es-ES" dirty="0"/>
              <a:t>, social </a:t>
            </a:r>
            <a:r>
              <a:rPr lang="es-ES" altLang="es-ES" dirty="0" err="1"/>
              <a:t>support</a:t>
            </a:r>
            <a:r>
              <a:rPr lang="es-ES" altLang="es-ES" dirty="0"/>
              <a:t>), HIV/STI </a:t>
            </a:r>
            <a:r>
              <a:rPr lang="es-ES" altLang="es-ES" dirty="0" err="1"/>
              <a:t>knowledge</a:t>
            </a:r>
            <a:r>
              <a:rPr lang="es-ES" altLang="es-ES" dirty="0"/>
              <a:t>, HIV/STI </a:t>
            </a:r>
            <a:r>
              <a:rPr lang="es-ES" altLang="es-ES" dirty="0" err="1"/>
              <a:t>testing</a:t>
            </a:r>
            <a:r>
              <a:rPr lang="es-ES" altLang="es-ES" dirty="0"/>
              <a:t>, HIV/STI diagnosis</a:t>
            </a:r>
          </a:p>
          <a:p>
            <a:pPr marL="0" indent="0" algn="just">
              <a:buNone/>
            </a:pPr>
            <a:endParaRPr lang="en-US" dirty="0" smtClean="0"/>
          </a:p>
          <a:p>
            <a:pPr algn="just"/>
            <a:r>
              <a:rPr lang="en-US" dirty="0" smtClean="0"/>
              <a:t>Inclusion </a:t>
            </a:r>
            <a:r>
              <a:rPr lang="en-US" dirty="0"/>
              <a:t>criteria</a:t>
            </a:r>
            <a:r>
              <a:rPr lang="en-US" dirty="0" smtClean="0"/>
              <a:t>:</a:t>
            </a:r>
          </a:p>
          <a:p>
            <a:pPr lvl="1" algn="just"/>
            <a:r>
              <a:rPr lang="en-US" dirty="0" smtClean="0"/>
              <a:t>Age: </a:t>
            </a:r>
            <a:r>
              <a:rPr lang="en-US" dirty="0"/>
              <a:t>18 years old or </a:t>
            </a:r>
            <a:r>
              <a:rPr lang="en-US" dirty="0" smtClean="0"/>
              <a:t>older</a:t>
            </a:r>
          </a:p>
          <a:p>
            <a:pPr lvl="1" algn="just"/>
            <a:r>
              <a:rPr lang="en-US" dirty="0" smtClean="0"/>
              <a:t>Ma</a:t>
            </a:r>
            <a:r>
              <a:rPr lang="en-US" dirty="0" smtClean="0"/>
              <a:t>n </a:t>
            </a:r>
            <a:r>
              <a:rPr lang="en-US" dirty="0" smtClean="0"/>
              <a:t>or transgender </a:t>
            </a:r>
            <a:r>
              <a:rPr lang="en-US" dirty="0" smtClean="0"/>
              <a:t>man </a:t>
            </a:r>
            <a:r>
              <a:rPr lang="en-US" dirty="0" smtClean="0"/>
              <a:t>attracted </a:t>
            </a:r>
            <a:r>
              <a:rPr lang="en-US" dirty="0" smtClean="0"/>
              <a:t>to or engaged in </a:t>
            </a:r>
            <a:r>
              <a:rPr lang="en-US" dirty="0"/>
              <a:t>sex with other </a:t>
            </a:r>
            <a:r>
              <a:rPr lang="en-US" dirty="0" smtClean="0"/>
              <a:t>men</a:t>
            </a:r>
          </a:p>
          <a:p>
            <a:pPr lvl="1" algn="just">
              <a:spcAft>
                <a:spcPts val="3000"/>
              </a:spcAft>
            </a:pPr>
            <a:r>
              <a:rPr lang="en-US" dirty="0" smtClean="0"/>
              <a:t>L</a:t>
            </a:r>
            <a:r>
              <a:rPr lang="es-MX" dirty="0" err="1" smtClean="0"/>
              <a:t>ive</a:t>
            </a:r>
            <a:r>
              <a:rPr lang="es-MX" dirty="0" smtClean="0"/>
              <a:t> </a:t>
            </a:r>
            <a:r>
              <a:rPr lang="es-MX" dirty="0"/>
              <a:t>in </a:t>
            </a:r>
            <a:r>
              <a:rPr lang="es-MX" dirty="0" err="1"/>
              <a:t>one</a:t>
            </a:r>
            <a:r>
              <a:rPr lang="es-MX" dirty="0"/>
              <a:t> of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 smtClean="0"/>
              <a:t>participating</a:t>
            </a:r>
            <a:r>
              <a:rPr lang="es-MX" dirty="0" smtClean="0"/>
              <a:t> </a:t>
            </a:r>
            <a:r>
              <a:rPr lang="es-MX" dirty="0" err="1"/>
              <a:t>countries</a:t>
            </a:r>
            <a:r>
              <a:rPr lang="es-MX" dirty="0" smtClean="0"/>
              <a:t>.</a:t>
            </a:r>
            <a:endParaRPr lang="es-ES" altLang="es-ES" dirty="0" smtClean="0"/>
          </a:p>
          <a:p>
            <a:pPr algn="just">
              <a:spcAft>
                <a:spcPts val="3000"/>
              </a:spcAft>
            </a:pPr>
            <a:r>
              <a:rPr lang="en-US" altLang="es-ES" dirty="0" smtClean="0"/>
              <a:t>Recruitment was </a:t>
            </a:r>
            <a:r>
              <a:rPr lang="en-US" altLang="es-ES" dirty="0" smtClean="0"/>
              <a:t>carried </a:t>
            </a:r>
            <a:r>
              <a:rPr lang="en-US" altLang="es-ES" dirty="0" smtClean="0"/>
              <a:t>out using </a:t>
            </a:r>
            <a:r>
              <a:rPr lang="en-US" altLang="es-ES" dirty="0" smtClean="0"/>
              <a:t>centra</a:t>
            </a:r>
            <a:r>
              <a:rPr lang="en-US" altLang="es-ES" dirty="0" smtClean="0"/>
              <a:t>l (international websites </a:t>
            </a:r>
            <a:r>
              <a:rPr lang="en-US" altLang="es-ES" dirty="0" smtClean="0"/>
              <a:t>and gay-dating apps) and </a:t>
            </a:r>
            <a:r>
              <a:rPr lang="en-US" altLang="es-ES" dirty="0"/>
              <a:t>local </a:t>
            </a:r>
            <a:r>
              <a:rPr lang="en-US" altLang="es-ES" dirty="0" smtClean="0"/>
              <a:t>promotion </a:t>
            </a:r>
            <a:r>
              <a:rPr lang="en-US" altLang="es-ES" dirty="0" smtClean="0"/>
              <a:t>(LGTB+/HIV </a:t>
            </a:r>
            <a:r>
              <a:rPr lang="es-ES" altLang="es-ES" dirty="0" err="1" smtClean="0"/>
              <a:t>NGOs</a:t>
            </a:r>
            <a:r>
              <a:rPr lang="es-ES" altLang="es-ES" dirty="0" smtClean="0"/>
              <a:t>, </a:t>
            </a:r>
            <a:r>
              <a:rPr lang="es-ES" altLang="es-ES" dirty="0"/>
              <a:t>social </a:t>
            </a:r>
            <a:r>
              <a:rPr lang="es-ES" altLang="es-ES" dirty="0" err="1" smtClean="0"/>
              <a:t>networks</a:t>
            </a:r>
            <a:r>
              <a:rPr lang="es-ES" altLang="es-ES" dirty="0" smtClean="0"/>
              <a:t>, </a:t>
            </a:r>
            <a:r>
              <a:rPr lang="es-ES" altLang="es-ES" dirty="0" err="1" smtClean="0"/>
              <a:t>press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releases</a:t>
            </a:r>
            <a:r>
              <a:rPr lang="es-ES" altLang="es-ES" dirty="0" smtClean="0"/>
              <a:t>, WhatsApp</a:t>
            </a:r>
            <a:r>
              <a:rPr lang="es-ES" altLang="es-ES" dirty="0"/>
              <a:t>, </a:t>
            </a:r>
            <a:r>
              <a:rPr lang="es-ES" altLang="es-ES" dirty="0" smtClean="0"/>
              <a:t>offline, </a:t>
            </a:r>
            <a:r>
              <a:rPr lang="es-ES" altLang="es-ES" dirty="0" err="1" smtClean="0"/>
              <a:t>etc</a:t>
            </a:r>
            <a:r>
              <a:rPr lang="es-ES" altLang="es-ES" dirty="0" smtClean="0"/>
              <a:t>).</a:t>
            </a:r>
            <a:endParaRPr lang="es-ES" altLang="es-ES" dirty="0"/>
          </a:p>
          <a:p>
            <a:pPr>
              <a:spcAft>
                <a:spcPts val="3000"/>
              </a:spcAft>
            </a:pPr>
            <a:endParaRPr lang="es-MX" dirty="0"/>
          </a:p>
        </p:txBody>
      </p:sp>
      <p:pic>
        <p:nvPicPr>
          <p:cNvPr id="5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5986" y="0"/>
            <a:ext cx="3316014" cy="731473"/>
          </a:xfrm>
          <a:prstGeom prst="rect">
            <a:avLst/>
          </a:prstGeom>
        </p:spPr>
      </p:pic>
      <p:pic>
        <p:nvPicPr>
          <p:cNvPr id="6" name="3 Marcador de contenido">
            <a:extLst>
              <a:ext uri="{FF2B5EF4-FFF2-40B4-BE49-F238E27FC236}">
                <a16:creationId xmlns="" xmlns:a16="http://schemas.microsoft.com/office/drawing/2014/main" id="{B093B067-1946-4B13-88B3-3C94A9589B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765" y="-60325"/>
            <a:ext cx="1432035" cy="88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24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ítulo 1"/>
          <p:cNvSpPr>
            <a:spLocks noGrp="1"/>
          </p:cNvSpPr>
          <p:nvPr>
            <p:ph type="title"/>
          </p:nvPr>
        </p:nvSpPr>
        <p:spPr>
          <a:xfrm>
            <a:off x="119923" y="173455"/>
            <a:ext cx="5958590" cy="1325563"/>
          </a:xfrm>
        </p:spPr>
        <p:txBody>
          <a:bodyPr>
            <a:noAutofit/>
          </a:bodyPr>
          <a:lstStyle/>
          <a:p>
            <a:pPr algn="ctr"/>
            <a:r>
              <a:rPr lang="es-ES" altLang="es-ES" sz="2400" dirty="0">
                <a:solidFill>
                  <a:srgbClr val="FF0000"/>
                </a:solidFill>
              </a:rPr>
              <a:t>Central </a:t>
            </a:r>
            <a:r>
              <a:rPr lang="es-ES" altLang="es-ES" sz="2400" dirty="0" err="1" smtClean="0">
                <a:solidFill>
                  <a:srgbClr val="FF0000"/>
                </a:solidFill>
              </a:rPr>
              <a:t>promotion</a:t>
            </a:r>
            <a:r>
              <a:rPr lang="es-ES" altLang="es-ES" sz="2400" dirty="0" smtClean="0">
                <a:solidFill>
                  <a:srgbClr val="FF0000"/>
                </a:solidFill>
              </a:rPr>
              <a:t>: </a:t>
            </a:r>
            <a:br>
              <a:rPr lang="es-ES" altLang="es-ES" sz="2400" dirty="0" smtClean="0">
                <a:solidFill>
                  <a:srgbClr val="FF0000"/>
                </a:solidFill>
              </a:rPr>
            </a:br>
            <a:r>
              <a:rPr lang="es-ES" altLang="es-ES" sz="2400" dirty="0" err="1" smtClean="0">
                <a:solidFill>
                  <a:srgbClr val="FF0000"/>
                </a:solidFill>
              </a:rPr>
              <a:t>international</a:t>
            </a:r>
            <a:r>
              <a:rPr lang="es-ES" altLang="es-ES" sz="2400" dirty="0" smtClean="0">
                <a:solidFill>
                  <a:srgbClr val="FF0000"/>
                </a:solidFill>
              </a:rPr>
              <a:t> </a:t>
            </a:r>
            <a:r>
              <a:rPr lang="es-ES" altLang="es-ES" sz="2400" dirty="0">
                <a:solidFill>
                  <a:srgbClr val="FF0000"/>
                </a:solidFill>
              </a:rPr>
              <a:t>gay </a:t>
            </a:r>
            <a:r>
              <a:rPr lang="es-ES" altLang="es-ES" sz="2400" dirty="0" err="1">
                <a:solidFill>
                  <a:srgbClr val="FF0000"/>
                </a:solidFill>
              </a:rPr>
              <a:t>websites</a:t>
            </a:r>
            <a:r>
              <a:rPr lang="es-ES" altLang="es-ES" sz="2400" dirty="0">
                <a:solidFill>
                  <a:srgbClr val="FF0000"/>
                </a:solidFill>
              </a:rPr>
              <a:t> and apps (</a:t>
            </a:r>
            <a:r>
              <a:rPr lang="es-ES" altLang="es-ES" sz="2400" dirty="0" err="1">
                <a:solidFill>
                  <a:srgbClr val="FF0000"/>
                </a:solidFill>
              </a:rPr>
              <a:t>PlanetRomeo</a:t>
            </a:r>
            <a:r>
              <a:rPr lang="es-ES" altLang="es-ES" sz="2400" dirty="0">
                <a:solidFill>
                  <a:srgbClr val="FF0000"/>
                </a:solidFill>
              </a:rPr>
              <a:t>, </a:t>
            </a:r>
            <a:r>
              <a:rPr lang="es-ES" altLang="es-ES" sz="2400" dirty="0" err="1">
                <a:solidFill>
                  <a:srgbClr val="FF0000"/>
                </a:solidFill>
              </a:rPr>
              <a:t>Grindr</a:t>
            </a:r>
            <a:r>
              <a:rPr lang="es-ES" altLang="es-ES" sz="2400" dirty="0">
                <a:solidFill>
                  <a:srgbClr val="FF0000"/>
                </a:solidFill>
              </a:rPr>
              <a:t>, </a:t>
            </a:r>
            <a:r>
              <a:rPr lang="es-ES" altLang="es-ES" sz="2400" dirty="0" err="1">
                <a:solidFill>
                  <a:srgbClr val="FF0000"/>
                </a:solidFill>
              </a:rPr>
              <a:t>Hornet</a:t>
            </a:r>
            <a:r>
              <a:rPr lang="es-ES" altLang="es-ES" sz="2400" dirty="0">
                <a:solidFill>
                  <a:srgbClr val="FF0000"/>
                </a:solidFill>
              </a:rPr>
              <a:t>, </a:t>
            </a:r>
            <a:r>
              <a:rPr lang="es-ES" altLang="es-ES" sz="2400" dirty="0" err="1">
                <a:solidFill>
                  <a:srgbClr val="FF0000"/>
                </a:solidFill>
              </a:rPr>
              <a:t>ManHunt</a:t>
            </a:r>
            <a:r>
              <a:rPr lang="es-ES" altLang="es-ES" sz="2400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3811" t="24906" r="41844"/>
          <a:stretch/>
        </p:blipFill>
        <p:spPr>
          <a:xfrm>
            <a:off x="621194" y="1499018"/>
            <a:ext cx="2403841" cy="24586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63" y="1578692"/>
            <a:ext cx="1379284" cy="245397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409" y="1578692"/>
            <a:ext cx="1437980" cy="255768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63" y="3972395"/>
            <a:ext cx="1384301" cy="245838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4" r="16300" b="31344"/>
          <a:stretch/>
        </p:blipFill>
        <p:spPr>
          <a:xfrm>
            <a:off x="2339672" y="4373697"/>
            <a:ext cx="3521376" cy="16557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Título 4"/>
          <p:cNvSpPr txBox="1">
            <a:spLocks/>
          </p:cNvSpPr>
          <p:nvPr/>
        </p:nvSpPr>
        <p:spPr>
          <a:xfrm>
            <a:off x="6122831" y="253129"/>
            <a:ext cx="53446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altLang="es-ES" sz="2400" dirty="0" smtClean="0">
                <a:solidFill>
                  <a:srgbClr val="FF0000"/>
                </a:solidFill>
              </a:rPr>
              <a:t>Local </a:t>
            </a:r>
            <a:r>
              <a:rPr lang="es-ES" altLang="es-ES" sz="2400" dirty="0" err="1" smtClean="0">
                <a:solidFill>
                  <a:srgbClr val="FF0000"/>
                </a:solidFill>
              </a:rPr>
              <a:t>promotion</a:t>
            </a:r>
            <a:r>
              <a:rPr lang="es-ES" altLang="es-ES" sz="2400" dirty="0" smtClean="0">
                <a:solidFill>
                  <a:srgbClr val="FF0000"/>
                </a:solidFill>
              </a:rPr>
              <a:t>: </a:t>
            </a:r>
          </a:p>
          <a:p>
            <a:pPr algn="ctr"/>
            <a:r>
              <a:rPr lang="es-ES" altLang="es-ES" sz="2400" dirty="0" err="1" smtClean="0">
                <a:solidFill>
                  <a:srgbClr val="FF0000"/>
                </a:solidFill>
              </a:rPr>
              <a:t>NGOs</a:t>
            </a:r>
            <a:r>
              <a:rPr lang="es-ES" altLang="es-ES" sz="2400" dirty="0" smtClean="0">
                <a:solidFill>
                  <a:srgbClr val="FF0000"/>
                </a:solidFill>
              </a:rPr>
              <a:t> (</a:t>
            </a:r>
            <a:r>
              <a:rPr lang="es-ES" altLang="es-ES" sz="2400" dirty="0" err="1" smtClean="0">
                <a:solidFill>
                  <a:srgbClr val="FF0000"/>
                </a:solidFill>
              </a:rPr>
              <a:t>websites</a:t>
            </a:r>
            <a:r>
              <a:rPr lang="es-ES" altLang="es-ES" sz="2400" dirty="0" smtClean="0">
                <a:solidFill>
                  <a:srgbClr val="FF0000"/>
                </a:solidFill>
              </a:rPr>
              <a:t>, </a:t>
            </a:r>
            <a:r>
              <a:rPr lang="es-ES" altLang="es-ES" sz="2400" dirty="0" err="1" smtClean="0">
                <a:solidFill>
                  <a:srgbClr val="FF0000"/>
                </a:solidFill>
              </a:rPr>
              <a:t>mailing</a:t>
            </a:r>
            <a:r>
              <a:rPr lang="es-ES" altLang="es-ES" sz="2400" dirty="0" smtClean="0">
                <a:solidFill>
                  <a:srgbClr val="FF0000"/>
                </a:solidFill>
              </a:rPr>
              <a:t>), digital magazines, social </a:t>
            </a:r>
            <a:r>
              <a:rPr lang="es-ES" altLang="es-ES" sz="2400" dirty="0" err="1" smtClean="0">
                <a:solidFill>
                  <a:srgbClr val="FF0000"/>
                </a:solidFill>
              </a:rPr>
              <a:t>networks</a:t>
            </a:r>
            <a:r>
              <a:rPr lang="es-ES" altLang="es-ES" sz="2400" dirty="0" smtClean="0">
                <a:solidFill>
                  <a:srgbClr val="FF0000"/>
                </a:solidFill>
              </a:rPr>
              <a:t>, </a:t>
            </a:r>
            <a:r>
              <a:rPr lang="es-ES" altLang="es-ES" sz="2400" dirty="0" err="1" smtClean="0">
                <a:solidFill>
                  <a:srgbClr val="FF0000"/>
                </a:solidFill>
              </a:rPr>
              <a:t>press</a:t>
            </a:r>
            <a:r>
              <a:rPr lang="es-ES" altLang="es-ES" sz="2400" dirty="0" smtClean="0">
                <a:solidFill>
                  <a:srgbClr val="FF0000"/>
                </a:solidFill>
              </a:rPr>
              <a:t> </a:t>
            </a:r>
            <a:r>
              <a:rPr lang="es-ES" altLang="es-ES" sz="2400" dirty="0" err="1" smtClean="0">
                <a:solidFill>
                  <a:srgbClr val="FF0000"/>
                </a:solidFill>
              </a:rPr>
              <a:t>releases</a:t>
            </a:r>
            <a:r>
              <a:rPr lang="es-ES" altLang="es-ES" sz="2400" dirty="0" smtClean="0">
                <a:solidFill>
                  <a:srgbClr val="FF0000"/>
                </a:solidFill>
              </a:rPr>
              <a:t>, WhatsApp, offline </a:t>
            </a:r>
            <a:endParaRPr lang="es-ES" altLang="es-ES" sz="2400" dirty="0">
              <a:solidFill>
                <a:srgbClr val="FF0000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5" r="33624"/>
          <a:stretch/>
        </p:blipFill>
        <p:spPr>
          <a:xfrm>
            <a:off x="6845925" y="1587893"/>
            <a:ext cx="2362423" cy="2252216"/>
          </a:xfrm>
          <a:prstGeom prst="rect">
            <a:avLst/>
          </a:prstGeom>
        </p:spPr>
      </p:pic>
      <p:pic>
        <p:nvPicPr>
          <p:cNvPr id="15" name="Imagen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6"/>
          <a:stretch/>
        </p:blipFill>
        <p:spPr>
          <a:xfrm>
            <a:off x="9950685" y="1641382"/>
            <a:ext cx="1719582" cy="2789352"/>
          </a:xfrm>
          <a:prstGeom prst="rect">
            <a:avLst/>
          </a:prstGeom>
        </p:spPr>
      </p:pic>
      <p:pic>
        <p:nvPicPr>
          <p:cNvPr id="16" name="Imagen 21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7" t="8984" r="19680" b="5208"/>
          <a:stretch/>
        </p:blipFill>
        <p:spPr bwMode="auto">
          <a:xfrm>
            <a:off x="6732109" y="3902799"/>
            <a:ext cx="4078367" cy="270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28968" y="4529580"/>
            <a:ext cx="3839391" cy="208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20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462338" y="3008313"/>
            <a:ext cx="5278437" cy="762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s-ES" altLang="es-ES" sz="7200" b="1" dirty="0" err="1">
                <a:solidFill>
                  <a:srgbClr val="58267E"/>
                </a:solidFill>
              </a:rPr>
              <a:t>Results</a:t>
            </a:r>
            <a:endParaRPr lang="es-ES" altLang="es-ES" sz="7200" b="1" dirty="0">
              <a:solidFill>
                <a:srgbClr val="58267E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5" b="7768"/>
          <a:stretch/>
        </p:blipFill>
        <p:spPr>
          <a:xfrm>
            <a:off x="1379538" y="4729655"/>
            <a:ext cx="9718676" cy="124547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6" b="71350"/>
          <a:stretch/>
        </p:blipFill>
        <p:spPr>
          <a:xfrm>
            <a:off x="1379538" y="1297902"/>
            <a:ext cx="9718676" cy="1230740"/>
          </a:xfrm>
          <a:prstGeom prst="rect">
            <a:avLst/>
          </a:prstGeom>
        </p:spPr>
      </p:pic>
      <p:pic>
        <p:nvPicPr>
          <p:cNvPr id="7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986" y="0"/>
            <a:ext cx="3316014" cy="731473"/>
          </a:xfrm>
          <a:prstGeom prst="rect">
            <a:avLst/>
          </a:prstGeom>
        </p:spPr>
      </p:pic>
      <p:pic>
        <p:nvPicPr>
          <p:cNvPr id="8" name="3 Marcador de contenido">
            <a:extLst>
              <a:ext uri="{FF2B5EF4-FFF2-40B4-BE49-F238E27FC236}">
                <a16:creationId xmlns="" xmlns:a16="http://schemas.microsoft.com/office/drawing/2014/main" id="{B093B067-1946-4B13-88B3-3C94A9589B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765" y="-60325"/>
            <a:ext cx="1432035" cy="88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4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ci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13027</TotalTime>
  <Words>1189</Words>
  <Application>Microsoft Office PowerPoint</Application>
  <PresentationFormat>Widescreen</PresentationFormat>
  <Paragraphs>141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Franklin Gothic Book</vt:lpstr>
      <vt:lpstr>Times New Roman</vt:lpstr>
      <vt:lpstr>Verdana</vt:lpstr>
      <vt:lpstr>Tema de Office</vt:lpstr>
      <vt:lpstr>Consumption of recreational drugs and their sexualized use in gay men, bisexual and other MSM from Latin America:  Preliminary results of the Latin American MSM Internet Survey (LAMIS)</vt:lpstr>
      <vt:lpstr>PowerPoint Presentation</vt:lpstr>
      <vt:lpstr>Introduction</vt:lpstr>
      <vt:lpstr>Objetives:</vt:lpstr>
      <vt:lpstr>Method</vt:lpstr>
      <vt:lpstr>PowerPoint Presentation</vt:lpstr>
      <vt:lpstr>PowerPoint Presentation</vt:lpstr>
      <vt:lpstr>Central promotion:  international gay websites and apps (PlanetRomeo, Grindr, Hornet, ManHunt)</vt:lpstr>
      <vt:lpstr>Results</vt:lpstr>
      <vt:lpstr> </vt:lpstr>
      <vt:lpstr>When was the last time you used drugs to make sex more intense or last longer? (n= 63,9391)</vt:lpstr>
      <vt:lpstr>Drug use by context (general vs. last non-steady sex) (n=64.655)</vt:lpstr>
      <vt:lpstr>Drug use (general vs. last sex) among those men who used drugs to make sex more intense or last longer in the last 4 weeks (n=4,264)</vt:lpstr>
      <vt:lpstr>One-on-one sex and threesome or group sex in those combining drugs and sex in the last 12 months (n=8,829)</vt:lpstr>
      <vt:lpstr>For how many years have you been combining drugs and multiple sexual partners?1 (n=4,1462)</vt:lpstr>
      <vt:lpstr>Characterization of men who used drugs to make sex more intense or to last longer in the last 4 weeks (n = 4,264) (p &lt;0.05)</vt:lpstr>
      <vt:lpstr>Subgroups of men who used drugs to make sex more intense or last longer in the last 4 weeks, (p &lt;0.05)</vt:lpstr>
      <vt:lpstr>Limitations</vt:lpstr>
      <vt:lpstr>Conclusions</vt:lpstr>
      <vt:lpstr>PowerPoint Presentation</vt:lpstr>
      <vt:lpstr>Recommendations </vt:lpstr>
      <vt:lpstr>PowerPoint Presentation</vt:lpstr>
      <vt:lpstr>PowerPoint Presentation</vt:lpstr>
      <vt:lpstr>PowerPoint Presentation</vt:lpstr>
      <vt:lpstr>Thank you!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Promoción LAMIS 2018</dc:title>
  <dc:creator>Percy Fernández Dávila</dc:creator>
  <cp:lastModifiedBy>Michael reyes</cp:lastModifiedBy>
  <cp:revision>553</cp:revision>
  <cp:lastPrinted>2019-07-09T12:09:00Z</cp:lastPrinted>
  <dcterms:created xsi:type="dcterms:W3CDTF">2018-04-04T19:34:17Z</dcterms:created>
  <dcterms:modified xsi:type="dcterms:W3CDTF">2019-07-22T21:03:54Z</dcterms:modified>
</cp:coreProperties>
</file>