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61" r:id="rId5"/>
    <p:sldId id="286" r:id="rId6"/>
    <p:sldId id="260" r:id="rId7"/>
    <p:sldId id="262" r:id="rId8"/>
    <p:sldId id="263" r:id="rId9"/>
    <p:sldId id="282" r:id="rId10"/>
    <p:sldId id="283" r:id="rId11"/>
    <p:sldId id="284" r:id="rId12"/>
    <p:sldId id="285" r:id="rId13"/>
    <p:sldId id="265" r:id="rId14"/>
    <p:sldId id="266" r:id="rId15"/>
    <p:sldId id="268" r:id="rId16"/>
    <p:sldId id="267" r:id="rId17"/>
    <p:sldId id="279" r:id="rId18"/>
    <p:sldId id="269" r:id="rId19"/>
    <p:sldId id="281" r:id="rId20"/>
    <p:sldId id="270" r:id="rId21"/>
    <p:sldId id="271" r:id="rId22"/>
    <p:sldId id="272" r:id="rId23"/>
    <p:sldId id="273" r:id="rId24"/>
    <p:sldId id="274" r:id="rId25"/>
    <p:sldId id="275" r:id="rId26"/>
    <p:sldId id="276" r:id="rId27"/>
    <p:sldId id="278"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333"/>
    <a:srgbClr val="5DA9DD"/>
    <a:srgbClr val="4267B2"/>
    <a:srgbClr val="FEF3D4"/>
    <a:srgbClr val="F8E08E"/>
    <a:srgbClr val="E8303B"/>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1527"/>
  </p:normalViewPr>
  <p:slideViewPr>
    <p:cSldViewPr snapToGrid="0" snapToObjects="1">
      <p:cViewPr varScale="1">
        <p:scale>
          <a:sx n="69" d="100"/>
          <a:sy n="69" d="100"/>
        </p:scale>
        <p:origin x="924"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36E09-FF85-3C41-9085-FF29944BB8D1}" type="doc">
      <dgm:prSet loTypeId="urn:microsoft.com/office/officeart/2008/layout/BubblePictureList" loCatId="" qsTypeId="urn:microsoft.com/office/officeart/2005/8/quickstyle/simple1" qsCatId="simple" csTypeId="urn:microsoft.com/office/officeart/2005/8/colors/accent1_2" csCatId="accent1" phldr="1"/>
      <dgm:spPr/>
      <dgm:t>
        <a:bodyPr/>
        <a:lstStyle/>
        <a:p>
          <a:endParaRPr lang="en-US"/>
        </a:p>
      </dgm:t>
    </dgm:pt>
    <dgm:pt modelId="{0D80702C-DCA3-FF46-943F-900E6F42F5D7}">
      <dgm:prSet phldrT="[Text]"/>
      <dgm:spPr/>
      <dgm:t>
        <a:bodyPr/>
        <a:lstStyle/>
        <a:p>
          <a:r>
            <a:rPr lang="en-US" dirty="0"/>
            <a:t>Breast is best</a:t>
          </a:r>
        </a:p>
      </dgm:t>
    </dgm:pt>
    <dgm:pt modelId="{54795FFB-552E-C44E-961C-A376DF9D2205}" type="parTrans" cxnId="{122EB861-0A42-D34C-A6FB-C775A234577E}">
      <dgm:prSet/>
      <dgm:spPr/>
      <dgm:t>
        <a:bodyPr/>
        <a:lstStyle/>
        <a:p>
          <a:endParaRPr lang="en-US"/>
        </a:p>
      </dgm:t>
    </dgm:pt>
    <dgm:pt modelId="{520AFDA9-847B-EA40-9EB3-A476529DB1DA}" type="sibTrans" cxnId="{122EB861-0A42-D34C-A6FB-C775A234577E}">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677" b="9677"/>
          </a:stretch>
        </a:blipFill>
      </dgm:spPr>
      <dgm:t>
        <a:bodyPr/>
        <a:lstStyle/>
        <a:p>
          <a:endParaRPr lang="en-US"/>
        </a:p>
      </dgm:t>
    </dgm:pt>
    <dgm:pt modelId="{CE4080EB-6633-D04C-A71D-11148B73F143}">
      <dgm:prSet phldrT="[Text]"/>
      <dgm:spPr/>
      <dgm:t>
        <a:bodyPr/>
        <a:lstStyle/>
        <a:p>
          <a:r>
            <a:rPr lang="en-US" dirty="0"/>
            <a:t>U=U</a:t>
          </a:r>
        </a:p>
      </dgm:t>
    </dgm:pt>
    <dgm:pt modelId="{82D00557-3BE8-904C-A84E-017076DAEB5F}" type="parTrans" cxnId="{C3EEF018-A7C3-D14B-BF12-BB51D6ECBC22}">
      <dgm:prSet/>
      <dgm:spPr/>
      <dgm:t>
        <a:bodyPr/>
        <a:lstStyle/>
        <a:p>
          <a:endParaRPr lang="en-US"/>
        </a:p>
      </dgm:t>
    </dgm:pt>
    <dgm:pt modelId="{B6A07F6A-7D04-9542-B66F-FC52ACA9FDE2}" type="sibTrans" cxnId="{C3EEF018-A7C3-D14B-BF12-BB51D6ECBC2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7A6FCD0B-8071-8F47-9C50-BA7B95CAB409}">
      <dgm:prSet phldrT="[Text]"/>
      <dgm:spPr/>
      <dgm:t>
        <a:bodyPr/>
        <a:lstStyle/>
        <a:p>
          <a:r>
            <a:rPr lang="en-US" dirty="0"/>
            <a:t>Don’t breastfeed</a:t>
          </a:r>
        </a:p>
      </dgm:t>
    </dgm:pt>
    <dgm:pt modelId="{3FD1B8BE-EEE6-DD4A-B49D-4DB251F17014}" type="parTrans" cxnId="{25B5A6C6-74BA-8249-8218-8A35F04A941C}">
      <dgm:prSet/>
      <dgm:spPr/>
      <dgm:t>
        <a:bodyPr/>
        <a:lstStyle/>
        <a:p>
          <a:endParaRPr lang="en-US"/>
        </a:p>
      </dgm:t>
    </dgm:pt>
    <dgm:pt modelId="{7C79466A-B894-8541-8FD5-1A3A7CCD2A9A}" type="sibTrans" cxnId="{25B5A6C6-74BA-8249-8218-8A35F04A941C}">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75400E6B-9253-E84D-AB5B-D7F264B33A8E}" type="pres">
      <dgm:prSet presAssocID="{EF636E09-FF85-3C41-9085-FF29944BB8D1}" presName="Name0" presStyleCnt="0">
        <dgm:presLayoutVars>
          <dgm:chMax val="8"/>
          <dgm:chPref val="8"/>
          <dgm:dir/>
        </dgm:presLayoutVars>
      </dgm:prSet>
      <dgm:spPr/>
      <dgm:t>
        <a:bodyPr/>
        <a:lstStyle/>
        <a:p>
          <a:endParaRPr lang="en-US"/>
        </a:p>
      </dgm:t>
    </dgm:pt>
    <dgm:pt modelId="{10ACB0B3-ECE9-C84A-8A98-51013C6EFA93}" type="pres">
      <dgm:prSet presAssocID="{0D80702C-DCA3-FF46-943F-900E6F42F5D7}" presName="parent_text_1" presStyleLbl="revTx" presStyleIdx="0" presStyleCnt="3">
        <dgm:presLayoutVars>
          <dgm:chMax val="0"/>
          <dgm:chPref val="0"/>
          <dgm:bulletEnabled val="1"/>
        </dgm:presLayoutVars>
      </dgm:prSet>
      <dgm:spPr/>
      <dgm:t>
        <a:bodyPr/>
        <a:lstStyle/>
        <a:p>
          <a:endParaRPr lang="en-US"/>
        </a:p>
      </dgm:t>
    </dgm:pt>
    <dgm:pt modelId="{3720E94F-F043-B641-B617-141339DDC284}" type="pres">
      <dgm:prSet presAssocID="{0D80702C-DCA3-FF46-943F-900E6F42F5D7}" presName="image_accent_1" presStyleCnt="0"/>
      <dgm:spPr/>
    </dgm:pt>
    <dgm:pt modelId="{20E66388-C324-3A46-86EB-992A862C28D1}" type="pres">
      <dgm:prSet presAssocID="{0D80702C-DCA3-FF46-943F-900E6F42F5D7}" presName="imageAccentRepeatNode" presStyleLbl="alignNode1" presStyleIdx="0" presStyleCnt="6"/>
      <dgm:spPr/>
    </dgm:pt>
    <dgm:pt modelId="{E9898EE3-15D9-AA47-B148-69D0F5882FB7}" type="pres">
      <dgm:prSet presAssocID="{0D80702C-DCA3-FF46-943F-900E6F42F5D7}" presName="accent_1" presStyleLbl="alignNode1" presStyleIdx="1" presStyleCnt="6"/>
      <dgm:spPr/>
    </dgm:pt>
    <dgm:pt modelId="{34ACE038-08E1-3043-A8C9-5F37C0D1805F}" type="pres">
      <dgm:prSet presAssocID="{520AFDA9-847B-EA40-9EB3-A476529DB1DA}" presName="image_1" presStyleCnt="0"/>
      <dgm:spPr/>
    </dgm:pt>
    <dgm:pt modelId="{4DFB3D30-AB17-E54F-883C-3C5DE244BB6E}" type="pres">
      <dgm:prSet presAssocID="{520AFDA9-847B-EA40-9EB3-A476529DB1DA}" presName="imageRepeatNode" presStyleLbl="fgImgPlace1" presStyleIdx="0" presStyleCnt="3" custScaleY="100215" custLinFactNeighborY="373"/>
      <dgm:spPr/>
      <dgm:t>
        <a:bodyPr/>
        <a:lstStyle/>
        <a:p>
          <a:endParaRPr lang="en-US"/>
        </a:p>
      </dgm:t>
    </dgm:pt>
    <dgm:pt modelId="{AE5EB03B-E2AB-6A45-8A24-00100B27DA72}" type="pres">
      <dgm:prSet presAssocID="{CE4080EB-6633-D04C-A71D-11148B73F143}" presName="parent_text_2" presStyleLbl="revTx" presStyleIdx="1" presStyleCnt="3">
        <dgm:presLayoutVars>
          <dgm:chMax val="0"/>
          <dgm:chPref val="0"/>
          <dgm:bulletEnabled val="1"/>
        </dgm:presLayoutVars>
      </dgm:prSet>
      <dgm:spPr/>
      <dgm:t>
        <a:bodyPr/>
        <a:lstStyle/>
        <a:p>
          <a:endParaRPr lang="en-US"/>
        </a:p>
      </dgm:t>
    </dgm:pt>
    <dgm:pt modelId="{83248155-BA5A-4340-AD58-EAC4CD8A5512}" type="pres">
      <dgm:prSet presAssocID="{CE4080EB-6633-D04C-A71D-11148B73F143}" presName="image_accent_2" presStyleCnt="0"/>
      <dgm:spPr/>
    </dgm:pt>
    <dgm:pt modelId="{BA47C4F9-EB9A-D74E-B3A2-5468786D3DDA}" type="pres">
      <dgm:prSet presAssocID="{CE4080EB-6633-D04C-A71D-11148B73F143}" presName="imageAccentRepeatNode" presStyleLbl="alignNode1" presStyleIdx="2" presStyleCnt="6"/>
      <dgm:spPr/>
    </dgm:pt>
    <dgm:pt modelId="{F10B3F5C-FE1A-A647-882E-41B983A10BAE}" type="pres">
      <dgm:prSet presAssocID="{B6A07F6A-7D04-9542-B66F-FC52ACA9FDE2}" presName="image_2" presStyleCnt="0"/>
      <dgm:spPr/>
    </dgm:pt>
    <dgm:pt modelId="{6925EFE3-BD04-1C4D-BF33-9CF14A2472CA}" type="pres">
      <dgm:prSet presAssocID="{B6A07F6A-7D04-9542-B66F-FC52ACA9FDE2}" presName="imageRepeatNode" presStyleLbl="fgImgPlace1" presStyleIdx="1" presStyleCnt="3"/>
      <dgm:spPr/>
      <dgm:t>
        <a:bodyPr/>
        <a:lstStyle/>
        <a:p>
          <a:endParaRPr lang="en-US"/>
        </a:p>
      </dgm:t>
    </dgm:pt>
    <dgm:pt modelId="{E041F97D-3A72-CE4D-9FB2-B0958052BE3B}" type="pres">
      <dgm:prSet presAssocID="{7A6FCD0B-8071-8F47-9C50-BA7B95CAB409}" presName="image_accent_3" presStyleCnt="0"/>
      <dgm:spPr/>
    </dgm:pt>
    <dgm:pt modelId="{41149AC1-37A8-AF4E-B37E-35307465C381}" type="pres">
      <dgm:prSet presAssocID="{7A6FCD0B-8071-8F47-9C50-BA7B95CAB409}" presName="imageAccentRepeatNode" presStyleLbl="alignNode1" presStyleIdx="3" presStyleCnt="6"/>
      <dgm:spPr/>
    </dgm:pt>
    <dgm:pt modelId="{B70753C4-A464-7144-871C-5A09F321ADA8}" type="pres">
      <dgm:prSet presAssocID="{7A6FCD0B-8071-8F47-9C50-BA7B95CAB409}" presName="parent_text_3" presStyleLbl="revTx" presStyleIdx="2" presStyleCnt="3">
        <dgm:presLayoutVars>
          <dgm:chMax val="0"/>
          <dgm:chPref val="0"/>
          <dgm:bulletEnabled val="1"/>
        </dgm:presLayoutVars>
      </dgm:prSet>
      <dgm:spPr/>
      <dgm:t>
        <a:bodyPr/>
        <a:lstStyle/>
        <a:p>
          <a:endParaRPr lang="en-US"/>
        </a:p>
      </dgm:t>
    </dgm:pt>
    <dgm:pt modelId="{F8895AFF-94E5-DC48-A770-7213E8E08647}" type="pres">
      <dgm:prSet presAssocID="{7A6FCD0B-8071-8F47-9C50-BA7B95CAB409}" presName="accent_2" presStyleLbl="alignNode1" presStyleIdx="4" presStyleCnt="6"/>
      <dgm:spPr/>
    </dgm:pt>
    <dgm:pt modelId="{73F94C05-2A49-F045-B8D8-354DF3156CA8}" type="pres">
      <dgm:prSet presAssocID="{7A6FCD0B-8071-8F47-9C50-BA7B95CAB409}" presName="accent_3" presStyleLbl="alignNode1" presStyleIdx="5" presStyleCnt="6"/>
      <dgm:spPr/>
    </dgm:pt>
    <dgm:pt modelId="{2B1BBFD3-7544-B84A-9002-62EA00CCE70D}" type="pres">
      <dgm:prSet presAssocID="{7C79466A-B894-8541-8FD5-1A3A7CCD2A9A}" presName="image_3" presStyleCnt="0"/>
      <dgm:spPr/>
    </dgm:pt>
    <dgm:pt modelId="{915CF636-9B35-8F47-A6D7-CC8D69102F23}" type="pres">
      <dgm:prSet presAssocID="{7C79466A-B894-8541-8FD5-1A3A7CCD2A9A}" presName="imageRepeatNode" presStyleLbl="fgImgPlace1" presStyleIdx="2" presStyleCnt="3" custScaleY="99471"/>
      <dgm:spPr/>
      <dgm:t>
        <a:bodyPr/>
        <a:lstStyle/>
        <a:p>
          <a:endParaRPr lang="en-US"/>
        </a:p>
      </dgm:t>
    </dgm:pt>
  </dgm:ptLst>
  <dgm:cxnLst>
    <dgm:cxn modelId="{B45B5D14-DE9B-A741-B70D-4CF21B19A309}" type="presOf" srcId="{7C79466A-B894-8541-8FD5-1A3A7CCD2A9A}" destId="{915CF636-9B35-8F47-A6D7-CC8D69102F23}" srcOrd="0" destOrd="0" presId="urn:microsoft.com/office/officeart/2008/layout/BubblePictureList"/>
    <dgm:cxn modelId="{C3EEF018-A7C3-D14B-BF12-BB51D6ECBC22}" srcId="{EF636E09-FF85-3C41-9085-FF29944BB8D1}" destId="{CE4080EB-6633-D04C-A71D-11148B73F143}" srcOrd="1" destOrd="0" parTransId="{82D00557-3BE8-904C-A84E-017076DAEB5F}" sibTransId="{B6A07F6A-7D04-9542-B66F-FC52ACA9FDE2}"/>
    <dgm:cxn modelId="{CADDBD86-43E8-BE4D-A4CF-806E362958CE}" type="presOf" srcId="{0D80702C-DCA3-FF46-943F-900E6F42F5D7}" destId="{10ACB0B3-ECE9-C84A-8A98-51013C6EFA93}" srcOrd="0" destOrd="0" presId="urn:microsoft.com/office/officeart/2008/layout/BubblePictureList"/>
    <dgm:cxn modelId="{6C5F34DE-B7D3-6F4B-9A84-AC33844335DA}" type="presOf" srcId="{520AFDA9-847B-EA40-9EB3-A476529DB1DA}" destId="{4DFB3D30-AB17-E54F-883C-3C5DE244BB6E}" srcOrd="0" destOrd="0" presId="urn:microsoft.com/office/officeart/2008/layout/BubblePictureList"/>
    <dgm:cxn modelId="{4E5FDFF1-DA79-1741-BD2A-67957552C1E7}" type="presOf" srcId="{CE4080EB-6633-D04C-A71D-11148B73F143}" destId="{AE5EB03B-E2AB-6A45-8A24-00100B27DA72}" srcOrd="0" destOrd="0" presId="urn:microsoft.com/office/officeart/2008/layout/BubblePictureList"/>
    <dgm:cxn modelId="{122EB861-0A42-D34C-A6FB-C775A234577E}" srcId="{EF636E09-FF85-3C41-9085-FF29944BB8D1}" destId="{0D80702C-DCA3-FF46-943F-900E6F42F5D7}" srcOrd="0" destOrd="0" parTransId="{54795FFB-552E-C44E-961C-A376DF9D2205}" sibTransId="{520AFDA9-847B-EA40-9EB3-A476529DB1DA}"/>
    <dgm:cxn modelId="{27A018DF-56E3-6447-AD2B-B5A39112D442}" type="presOf" srcId="{B6A07F6A-7D04-9542-B66F-FC52ACA9FDE2}" destId="{6925EFE3-BD04-1C4D-BF33-9CF14A2472CA}" srcOrd="0" destOrd="0" presId="urn:microsoft.com/office/officeart/2008/layout/BubblePictureList"/>
    <dgm:cxn modelId="{C69BEE60-4F5E-A041-83D1-D7D598BE1841}" type="presOf" srcId="{7A6FCD0B-8071-8F47-9C50-BA7B95CAB409}" destId="{B70753C4-A464-7144-871C-5A09F321ADA8}" srcOrd="0" destOrd="0" presId="urn:microsoft.com/office/officeart/2008/layout/BubblePictureList"/>
    <dgm:cxn modelId="{25B5A6C6-74BA-8249-8218-8A35F04A941C}" srcId="{EF636E09-FF85-3C41-9085-FF29944BB8D1}" destId="{7A6FCD0B-8071-8F47-9C50-BA7B95CAB409}" srcOrd="2" destOrd="0" parTransId="{3FD1B8BE-EEE6-DD4A-B49D-4DB251F17014}" sibTransId="{7C79466A-B894-8541-8FD5-1A3A7CCD2A9A}"/>
    <dgm:cxn modelId="{DD9E53B4-4604-A44E-8E76-9E7B0D25D872}" type="presOf" srcId="{EF636E09-FF85-3C41-9085-FF29944BB8D1}" destId="{75400E6B-9253-E84D-AB5B-D7F264B33A8E}" srcOrd="0" destOrd="0" presId="urn:microsoft.com/office/officeart/2008/layout/BubblePictureList"/>
    <dgm:cxn modelId="{646C74E9-9BA5-F948-B6C3-F414E1079AE9}" type="presParOf" srcId="{75400E6B-9253-E84D-AB5B-D7F264B33A8E}" destId="{10ACB0B3-ECE9-C84A-8A98-51013C6EFA93}" srcOrd="0" destOrd="0" presId="urn:microsoft.com/office/officeart/2008/layout/BubblePictureList"/>
    <dgm:cxn modelId="{A33CBB8D-117F-CF43-B4B9-14739769D0B1}" type="presParOf" srcId="{75400E6B-9253-E84D-AB5B-D7F264B33A8E}" destId="{3720E94F-F043-B641-B617-141339DDC284}" srcOrd="1" destOrd="0" presId="urn:microsoft.com/office/officeart/2008/layout/BubblePictureList"/>
    <dgm:cxn modelId="{8B789AF9-D928-ED44-AA52-E13107B958E7}" type="presParOf" srcId="{3720E94F-F043-B641-B617-141339DDC284}" destId="{20E66388-C324-3A46-86EB-992A862C28D1}" srcOrd="0" destOrd="0" presId="urn:microsoft.com/office/officeart/2008/layout/BubblePictureList"/>
    <dgm:cxn modelId="{63C61AE2-724A-9E4E-B84D-938BBE2A0477}" type="presParOf" srcId="{75400E6B-9253-E84D-AB5B-D7F264B33A8E}" destId="{E9898EE3-15D9-AA47-B148-69D0F5882FB7}" srcOrd="2" destOrd="0" presId="urn:microsoft.com/office/officeart/2008/layout/BubblePictureList"/>
    <dgm:cxn modelId="{55D8E963-D6E9-FC43-A77D-300434783341}" type="presParOf" srcId="{75400E6B-9253-E84D-AB5B-D7F264B33A8E}" destId="{34ACE038-08E1-3043-A8C9-5F37C0D1805F}" srcOrd="3" destOrd="0" presId="urn:microsoft.com/office/officeart/2008/layout/BubblePictureList"/>
    <dgm:cxn modelId="{CA6D3D14-A62B-5540-AF23-34176A256153}" type="presParOf" srcId="{34ACE038-08E1-3043-A8C9-5F37C0D1805F}" destId="{4DFB3D30-AB17-E54F-883C-3C5DE244BB6E}" srcOrd="0" destOrd="0" presId="urn:microsoft.com/office/officeart/2008/layout/BubblePictureList"/>
    <dgm:cxn modelId="{59F6B8D7-D3E1-5042-92DA-5C35D9E4F748}" type="presParOf" srcId="{75400E6B-9253-E84D-AB5B-D7F264B33A8E}" destId="{AE5EB03B-E2AB-6A45-8A24-00100B27DA72}" srcOrd="4" destOrd="0" presId="urn:microsoft.com/office/officeart/2008/layout/BubblePictureList"/>
    <dgm:cxn modelId="{797F19CA-F362-174B-A149-DC342772DC9B}" type="presParOf" srcId="{75400E6B-9253-E84D-AB5B-D7F264B33A8E}" destId="{83248155-BA5A-4340-AD58-EAC4CD8A5512}" srcOrd="5" destOrd="0" presId="urn:microsoft.com/office/officeart/2008/layout/BubblePictureList"/>
    <dgm:cxn modelId="{F13AB088-29B4-964F-9DE9-C65F03E36EA4}" type="presParOf" srcId="{83248155-BA5A-4340-AD58-EAC4CD8A5512}" destId="{BA47C4F9-EB9A-D74E-B3A2-5468786D3DDA}" srcOrd="0" destOrd="0" presId="urn:microsoft.com/office/officeart/2008/layout/BubblePictureList"/>
    <dgm:cxn modelId="{08124406-7ACD-714F-90F0-290031E62042}" type="presParOf" srcId="{75400E6B-9253-E84D-AB5B-D7F264B33A8E}" destId="{F10B3F5C-FE1A-A647-882E-41B983A10BAE}" srcOrd="6" destOrd="0" presId="urn:microsoft.com/office/officeart/2008/layout/BubblePictureList"/>
    <dgm:cxn modelId="{716D1A4A-5F44-FE4C-B037-CCF1DB58E30A}" type="presParOf" srcId="{F10B3F5C-FE1A-A647-882E-41B983A10BAE}" destId="{6925EFE3-BD04-1C4D-BF33-9CF14A2472CA}" srcOrd="0" destOrd="0" presId="urn:microsoft.com/office/officeart/2008/layout/BubblePictureList"/>
    <dgm:cxn modelId="{F13D1964-F453-1842-AE08-302B7C690495}" type="presParOf" srcId="{75400E6B-9253-E84D-AB5B-D7F264B33A8E}" destId="{E041F97D-3A72-CE4D-9FB2-B0958052BE3B}" srcOrd="7" destOrd="0" presId="urn:microsoft.com/office/officeart/2008/layout/BubblePictureList"/>
    <dgm:cxn modelId="{3AFD5E5F-BE89-AB4A-84E9-D235F6B18B31}" type="presParOf" srcId="{E041F97D-3A72-CE4D-9FB2-B0958052BE3B}" destId="{41149AC1-37A8-AF4E-B37E-35307465C381}" srcOrd="0" destOrd="0" presId="urn:microsoft.com/office/officeart/2008/layout/BubblePictureList"/>
    <dgm:cxn modelId="{9DC4519C-9136-AA4D-9C92-7CF3A93F6677}" type="presParOf" srcId="{75400E6B-9253-E84D-AB5B-D7F264B33A8E}" destId="{B70753C4-A464-7144-871C-5A09F321ADA8}" srcOrd="8" destOrd="0" presId="urn:microsoft.com/office/officeart/2008/layout/BubblePictureList"/>
    <dgm:cxn modelId="{F0956318-D363-A946-84D0-3B618253ABB8}" type="presParOf" srcId="{75400E6B-9253-E84D-AB5B-D7F264B33A8E}" destId="{F8895AFF-94E5-DC48-A770-7213E8E08647}" srcOrd="9" destOrd="0" presId="urn:microsoft.com/office/officeart/2008/layout/BubblePictureList"/>
    <dgm:cxn modelId="{F8F01A2D-57E3-3D46-B3B6-7C391C21CA85}" type="presParOf" srcId="{75400E6B-9253-E84D-AB5B-D7F264B33A8E}" destId="{73F94C05-2A49-F045-B8D8-354DF3156CA8}" srcOrd="10" destOrd="0" presId="urn:microsoft.com/office/officeart/2008/layout/BubblePictureList"/>
    <dgm:cxn modelId="{373BC163-E0F7-724F-B1DE-49D391B3D1B7}" type="presParOf" srcId="{75400E6B-9253-E84D-AB5B-D7F264B33A8E}" destId="{2B1BBFD3-7544-B84A-9002-62EA00CCE70D}" srcOrd="11" destOrd="0" presId="urn:microsoft.com/office/officeart/2008/layout/BubblePictureList"/>
    <dgm:cxn modelId="{30DB69CC-527C-8F48-8A9E-4F78CD5694BE}" type="presParOf" srcId="{2B1BBFD3-7544-B84A-9002-62EA00CCE70D}" destId="{915CF636-9B35-8F47-A6D7-CC8D69102F23}"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66388-C324-3A46-86EB-992A862C28D1}">
      <dsp:nvSpPr>
        <dsp:cNvPr id="0" name=""/>
        <dsp:cNvSpPr/>
      </dsp:nvSpPr>
      <dsp:spPr>
        <a:xfrm>
          <a:off x="855969" y="1363099"/>
          <a:ext cx="865368" cy="86551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98EE3-15D9-AA47-B148-69D0F5882FB7}">
      <dsp:nvSpPr>
        <dsp:cNvPr id="0" name=""/>
        <dsp:cNvSpPr/>
      </dsp:nvSpPr>
      <dsp:spPr>
        <a:xfrm>
          <a:off x="1407940" y="725726"/>
          <a:ext cx="257007" cy="256842"/>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B3D30-AB17-E54F-883C-3C5DE244BB6E}">
      <dsp:nvSpPr>
        <dsp:cNvPr id="0" name=""/>
        <dsp:cNvSpPr/>
      </dsp:nvSpPr>
      <dsp:spPr>
        <a:xfrm>
          <a:off x="889225" y="1398434"/>
          <a:ext cx="799218" cy="80080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677" b="967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7C4F9-EB9A-D74E-B3A2-5468786D3DDA}">
      <dsp:nvSpPr>
        <dsp:cNvPr id="0" name=""/>
        <dsp:cNvSpPr/>
      </dsp:nvSpPr>
      <dsp:spPr>
        <a:xfrm>
          <a:off x="1784234" y="1526613"/>
          <a:ext cx="452926" cy="45281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5EFE3-BD04-1C4D-BF33-9CF14A2472CA}">
      <dsp:nvSpPr>
        <dsp:cNvPr id="0" name=""/>
        <dsp:cNvSpPr/>
      </dsp:nvSpPr>
      <dsp:spPr>
        <a:xfrm>
          <a:off x="1810983" y="1553364"/>
          <a:ext cx="399428" cy="3994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49AC1-37A8-AF4E-B37E-35307465C381}">
      <dsp:nvSpPr>
        <dsp:cNvPr id="0" name=""/>
        <dsp:cNvSpPr/>
      </dsp:nvSpPr>
      <dsp:spPr>
        <a:xfrm>
          <a:off x="1607112" y="887436"/>
          <a:ext cx="580526" cy="58071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95AFF-94E5-DC48-A770-7213E8E08647}">
      <dsp:nvSpPr>
        <dsp:cNvPr id="0" name=""/>
        <dsp:cNvSpPr/>
      </dsp:nvSpPr>
      <dsp:spPr>
        <a:xfrm>
          <a:off x="2092571" y="744813"/>
          <a:ext cx="190135" cy="190265"/>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94C05-2A49-F045-B8D8-354DF3156CA8}">
      <dsp:nvSpPr>
        <dsp:cNvPr id="0" name=""/>
        <dsp:cNvSpPr/>
      </dsp:nvSpPr>
      <dsp:spPr>
        <a:xfrm>
          <a:off x="2283067" y="1981386"/>
          <a:ext cx="142782" cy="142623"/>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CF636-9B35-8F47-A6D7-CC8D69102F23}">
      <dsp:nvSpPr>
        <dsp:cNvPr id="0" name=""/>
        <dsp:cNvSpPr/>
      </dsp:nvSpPr>
      <dsp:spPr>
        <a:xfrm>
          <a:off x="1637837" y="919469"/>
          <a:ext cx="519437" cy="51664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CB0B3-ECE9-C84A-8A98-51013C6EFA93}">
      <dsp:nvSpPr>
        <dsp:cNvPr id="0" name=""/>
        <dsp:cNvSpPr/>
      </dsp:nvSpPr>
      <dsp:spPr>
        <a:xfrm>
          <a:off x="0" y="918095"/>
          <a:ext cx="1284316" cy="417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 numCol="1" spcCol="1270" anchor="b" anchorCtr="0">
          <a:noAutofit/>
        </a:bodyPr>
        <a:lstStyle/>
        <a:p>
          <a:pPr lvl="0" algn="r" defTabSz="755650">
            <a:lnSpc>
              <a:spcPct val="90000"/>
            </a:lnSpc>
            <a:spcBef>
              <a:spcPct val="0"/>
            </a:spcBef>
            <a:spcAft>
              <a:spcPct val="35000"/>
            </a:spcAft>
          </a:pPr>
          <a:r>
            <a:rPr lang="en-US" sz="1700" kern="1200" dirty="0"/>
            <a:t>Breast is best</a:t>
          </a:r>
        </a:p>
      </dsp:txBody>
      <dsp:txXfrm>
        <a:off x="0" y="918095"/>
        <a:ext cx="1284316" cy="417050"/>
      </dsp:txXfrm>
    </dsp:sp>
    <dsp:sp modelId="{AE5EB03B-E2AB-6A45-8A24-00100B27DA72}">
      <dsp:nvSpPr>
        <dsp:cNvPr id="0" name=""/>
        <dsp:cNvSpPr/>
      </dsp:nvSpPr>
      <dsp:spPr>
        <a:xfrm>
          <a:off x="2330420" y="1553364"/>
          <a:ext cx="1284316" cy="399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a:t>U=U</a:t>
          </a:r>
        </a:p>
      </dsp:txBody>
      <dsp:txXfrm>
        <a:off x="2330420" y="1553364"/>
        <a:ext cx="1284316" cy="399466"/>
      </dsp:txXfrm>
    </dsp:sp>
    <dsp:sp modelId="{B70753C4-A464-7144-871C-5A09F321ADA8}">
      <dsp:nvSpPr>
        <dsp:cNvPr id="0" name=""/>
        <dsp:cNvSpPr/>
      </dsp:nvSpPr>
      <dsp:spPr>
        <a:xfrm>
          <a:off x="2283067" y="918095"/>
          <a:ext cx="1284316" cy="51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a:t>Don’t breastfeed</a:t>
          </a:r>
        </a:p>
      </dsp:txBody>
      <dsp:txXfrm>
        <a:off x="2283067" y="918095"/>
        <a:ext cx="1284316" cy="519396"/>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0D5ED62-733C-D44D-9532-AEADE2DFBA12}"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1EA74F2-27E7-8F48-973F-7110EB584C43}" type="slidenum">
              <a:rPr lang="en-US" smtClean="0"/>
              <a:t>‹#›</a:t>
            </a:fld>
            <a:endParaRPr lang="en-US"/>
          </a:p>
        </p:txBody>
      </p:sp>
    </p:spTree>
    <p:extLst>
      <p:ext uri="{BB962C8B-B14F-4D97-AF65-F5344CB8AC3E}">
        <p14:creationId xmlns:p14="http://schemas.microsoft.com/office/powerpoint/2010/main" val="147913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2</a:t>
            </a:fld>
            <a:endParaRPr lang="en-US"/>
          </a:p>
        </p:txBody>
      </p:sp>
    </p:spTree>
    <p:extLst>
      <p:ext uri="{BB962C8B-B14F-4D97-AF65-F5344CB8AC3E}">
        <p14:creationId xmlns:p14="http://schemas.microsoft.com/office/powerpoint/2010/main" val="235902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12</a:t>
            </a:fld>
            <a:endParaRPr lang="en-US"/>
          </a:p>
        </p:txBody>
      </p:sp>
    </p:spTree>
    <p:extLst>
      <p:ext uri="{BB962C8B-B14F-4D97-AF65-F5344CB8AC3E}">
        <p14:creationId xmlns:p14="http://schemas.microsoft.com/office/powerpoint/2010/main" val="348124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13</a:t>
            </a:fld>
            <a:endParaRPr lang="en-US"/>
          </a:p>
        </p:txBody>
      </p:sp>
    </p:spTree>
    <p:extLst>
      <p:ext uri="{BB962C8B-B14F-4D97-AF65-F5344CB8AC3E}">
        <p14:creationId xmlns:p14="http://schemas.microsoft.com/office/powerpoint/2010/main" val="279128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74F2-27E7-8F48-973F-7110EB584C43}" type="slidenum">
              <a:rPr lang="en-US" smtClean="0"/>
              <a:t>14</a:t>
            </a:fld>
            <a:endParaRPr lang="en-US"/>
          </a:p>
        </p:txBody>
      </p:sp>
    </p:spTree>
    <p:extLst>
      <p:ext uri="{BB962C8B-B14F-4D97-AF65-F5344CB8AC3E}">
        <p14:creationId xmlns:p14="http://schemas.microsoft.com/office/powerpoint/2010/main" val="92114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74F2-27E7-8F48-973F-7110EB584C43}" type="slidenum">
              <a:rPr lang="en-US" smtClean="0"/>
              <a:t>15</a:t>
            </a:fld>
            <a:endParaRPr lang="en-US"/>
          </a:p>
        </p:txBody>
      </p:sp>
    </p:spTree>
    <p:extLst>
      <p:ext uri="{BB962C8B-B14F-4D97-AF65-F5344CB8AC3E}">
        <p14:creationId xmlns:p14="http://schemas.microsoft.com/office/powerpoint/2010/main" val="330691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74F2-27E7-8F48-973F-7110EB584C43}" type="slidenum">
              <a:rPr lang="en-US" smtClean="0"/>
              <a:t>16</a:t>
            </a:fld>
            <a:endParaRPr lang="en-US"/>
          </a:p>
        </p:txBody>
      </p:sp>
    </p:spTree>
    <p:extLst>
      <p:ext uri="{BB962C8B-B14F-4D97-AF65-F5344CB8AC3E}">
        <p14:creationId xmlns:p14="http://schemas.microsoft.com/office/powerpoint/2010/main" val="344937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17</a:t>
            </a:fld>
            <a:endParaRPr lang="en-US"/>
          </a:p>
        </p:txBody>
      </p:sp>
    </p:spTree>
    <p:extLst>
      <p:ext uri="{BB962C8B-B14F-4D97-AF65-F5344CB8AC3E}">
        <p14:creationId xmlns:p14="http://schemas.microsoft.com/office/powerpoint/2010/main" val="419980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74F2-27E7-8F48-973F-7110EB584C43}" type="slidenum">
              <a:rPr lang="en-US" smtClean="0"/>
              <a:t>18</a:t>
            </a:fld>
            <a:endParaRPr lang="en-US"/>
          </a:p>
        </p:txBody>
      </p:sp>
    </p:spTree>
    <p:extLst>
      <p:ext uri="{BB962C8B-B14F-4D97-AF65-F5344CB8AC3E}">
        <p14:creationId xmlns:p14="http://schemas.microsoft.com/office/powerpoint/2010/main" val="362073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19</a:t>
            </a:fld>
            <a:endParaRPr lang="en-US"/>
          </a:p>
        </p:txBody>
      </p:sp>
    </p:spTree>
    <p:extLst>
      <p:ext uri="{BB962C8B-B14F-4D97-AF65-F5344CB8AC3E}">
        <p14:creationId xmlns:p14="http://schemas.microsoft.com/office/powerpoint/2010/main" val="366582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20</a:t>
            </a:fld>
            <a:endParaRPr lang="en-US"/>
          </a:p>
        </p:txBody>
      </p:sp>
    </p:spTree>
    <p:extLst>
      <p:ext uri="{BB962C8B-B14F-4D97-AF65-F5344CB8AC3E}">
        <p14:creationId xmlns:p14="http://schemas.microsoft.com/office/powerpoint/2010/main" val="95520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21</a:t>
            </a:fld>
            <a:endParaRPr lang="en-US"/>
          </a:p>
        </p:txBody>
      </p:sp>
    </p:spTree>
    <p:extLst>
      <p:ext uri="{BB962C8B-B14F-4D97-AF65-F5344CB8AC3E}">
        <p14:creationId xmlns:p14="http://schemas.microsoft.com/office/powerpoint/2010/main" val="294811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3</a:t>
            </a:fld>
            <a:endParaRPr lang="en-US"/>
          </a:p>
        </p:txBody>
      </p:sp>
    </p:spTree>
    <p:extLst>
      <p:ext uri="{BB962C8B-B14F-4D97-AF65-F5344CB8AC3E}">
        <p14:creationId xmlns:p14="http://schemas.microsoft.com/office/powerpoint/2010/main" val="170718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74F2-27E7-8F48-973F-7110EB584C43}" type="slidenum">
              <a:rPr lang="en-US" smtClean="0"/>
              <a:t>22</a:t>
            </a:fld>
            <a:endParaRPr lang="en-US"/>
          </a:p>
        </p:txBody>
      </p:sp>
    </p:spTree>
    <p:extLst>
      <p:ext uri="{BB962C8B-B14F-4D97-AF65-F5344CB8AC3E}">
        <p14:creationId xmlns:p14="http://schemas.microsoft.com/office/powerpoint/2010/main" val="325633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40D0BB-2C94-7345-9081-5EE2DD279AA8}" type="slidenum">
              <a:rPr lang="en-US" smtClean="0"/>
              <a:t>23</a:t>
            </a:fld>
            <a:endParaRPr lang="en-US"/>
          </a:p>
        </p:txBody>
      </p:sp>
    </p:spTree>
    <p:extLst>
      <p:ext uri="{BB962C8B-B14F-4D97-AF65-F5344CB8AC3E}">
        <p14:creationId xmlns:p14="http://schemas.microsoft.com/office/powerpoint/2010/main" val="983807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24</a:t>
            </a:fld>
            <a:endParaRPr lang="en-US"/>
          </a:p>
        </p:txBody>
      </p:sp>
    </p:spTree>
    <p:extLst>
      <p:ext uri="{BB962C8B-B14F-4D97-AF65-F5344CB8AC3E}">
        <p14:creationId xmlns:p14="http://schemas.microsoft.com/office/powerpoint/2010/main" val="2239615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40D0BB-2C94-7345-9081-5EE2DD279AA8}" type="slidenum">
              <a:rPr lang="en-US" smtClean="0"/>
              <a:t>25</a:t>
            </a:fld>
            <a:endParaRPr lang="en-US"/>
          </a:p>
        </p:txBody>
      </p:sp>
    </p:spTree>
    <p:extLst>
      <p:ext uri="{BB962C8B-B14F-4D97-AF65-F5344CB8AC3E}">
        <p14:creationId xmlns:p14="http://schemas.microsoft.com/office/powerpoint/2010/main" val="207881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FE6FA3BD-6737-B94D-8270-818A2998BC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kumimoji="1" sz="1200">
                <a:solidFill>
                  <a:schemeClr val="tx1"/>
                </a:solidFill>
                <a:latin typeface="Arial" panose="020B0604020202020204" pitchFamily="34" charset="0"/>
                <a:ea typeface="MS PGothic" panose="020B0600070205080204" pitchFamily="34" charset="-128"/>
              </a:defRPr>
            </a:lvl1pPr>
            <a:lvl2pPr marL="754063" indent="-288925" defTabSz="925513">
              <a:spcBef>
                <a:spcPct val="30000"/>
              </a:spcBef>
              <a:defRPr kumimoji="1" sz="1200">
                <a:solidFill>
                  <a:schemeClr val="tx1"/>
                </a:solidFill>
                <a:latin typeface="Arial" panose="020B0604020202020204" pitchFamily="34" charset="0"/>
                <a:ea typeface="MS PGothic" panose="020B0600070205080204" pitchFamily="34" charset="-128"/>
              </a:defRPr>
            </a:lvl2pPr>
            <a:lvl3pPr marL="1160463" indent="-231775" defTabSz="925513">
              <a:spcBef>
                <a:spcPct val="30000"/>
              </a:spcBef>
              <a:defRPr kumimoji="1" sz="1200">
                <a:solidFill>
                  <a:schemeClr val="tx1"/>
                </a:solidFill>
                <a:latin typeface="Arial" panose="020B0604020202020204" pitchFamily="34" charset="0"/>
                <a:ea typeface="MS PGothic" panose="020B0600070205080204" pitchFamily="34" charset="-128"/>
              </a:defRPr>
            </a:lvl3pPr>
            <a:lvl4pPr marL="1625600" indent="-231775" defTabSz="925513">
              <a:spcBef>
                <a:spcPct val="30000"/>
              </a:spcBef>
              <a:defRPr kumimoji="1" sz="1200">
                <a:solidFill>
                  <a:schemeClr val="tx1"/>
                </a:solidFill>
                <a:latin typeface="Arial" panose="020B0604020202020204" pitchFamily="34" charset="0"/>
                <a:ea typeface="MS PGothic" panose="020B0600070205080204" pitchFamily="34" charset="-128"/>
              </a:defRPr>
            </a:lvl4pPr>
            <a:lvl5pPr marL="2090738" indent="-231775" defTabSz="925513">
              <a:spcBef>
                <a:spcPct val="30000"/>
              </a:spcBef>
              <a:defRPr kumimoji="1" sz="1200">
                <a:solidFill>
                  <a:schemeClr val="tx1"/>
                </a:solidFill>
                <a:latin typeface="Arial" panose="020B0604020202020204" pitchFamily="34" charset="0"/>
                <a:ea typeface="MS PGothic" panose="020B0600070205080204" pitchFamily="34" charset="-128"/>
              </a:defRPr>
            </a:lvl5pPr>
            <a:lvl6pPr marL="25479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30051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623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9195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4C3DE1E7-BE2B-B645-8B0D-C668BCBC51DA}" type="slidenum">
              <a:rPr kumimoji="0" lang="en-US" altLang="en-US" smtClean="0"/>
              <a:pPr>
                <a:spcBef>
                  <a:spcPct val="0"/>
                </a:spcBef>
              </a:pPr>
              <a:t>26</a:t>
            </a:fld>
            <a:endParaRPr kumimoji="0" lang="en-US" altLang="en-US"/>
          </a:p>
        </p:txBody>
      </p:sp>
      <p:sp>
        <p:nvSpPr>
          <p:cNvPr id="41986" name="Rectangle 2">
            <a:extLst>
              <a:ext uri="{FF2B5EF4-FFF2-40B4-BE49-F238E27FC236}">
                <a16:creationId xmlns:a16="http://schemas.microsoft.com/office/drawing/2014/main" id="{C7EB99C5-3A16-2748-9212-02E0FE5ED2F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7347239-A2B2-6C40-8F18-2AA148925C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73071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FE6FA3BD-6737-B94D-8270-818A2998BC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kumimoji="1" sz="1200">
                <a:solidFill>
                  <a:schemeClr val="tx1"/>
                </a:solidFill>
                <a:latin typeface="Arial" panose="020B0604020202020204" pitchFamily="34" charset="0"/>
                <a:ea typeface="MS PGothic" panose="020B0600070205080204" pitchFamily="34" charset="-128"/>
              </a:defRPr>
            </a:lvl1pPr>
            <a:lvl2pPr marL="754063" indent="-288925" defTabSz="925513">
              <a:spcBef>
                <a:spcPct val="30000"/>
              </a:spcBef>
              <a:defRPr kumimoji="1" sz="1200">
                <a:solidFill>
                  <a:schemeClr val="tx1"/>
                </a:solidFill>
                <a:latin typeface="Arial" panose="020B0604020202020204" pitchFamily="34" charset="0"/>
                <a:ea typeface="MS PGothic" panose="020B0600070205080204" pitchFamily="34" charset="-128"/>
              </a:defRPr>
            </a:lvl2pPr>
            <a:lvl3pPr marL="1160463" indent="-231775" defTabSz="925513">
              <a:spcBef>
                <a:spcPct val="30000"/>
              </a:spcBef>
              <a:defRPr kumimoji="1" sz="1200">
                <a:solidFill>
                  <a:schemeClr val="tx1"/>
                </a:solidFill>
                <a:latin typeface="Arial" panose="020B0604020202020204" pitchFamily="34" charset="0"/>
                <a:ea typeface="MS PGothic" panose="020B0600070205080204" pitchFamily="34" charset="-128"/>
              </a:defRPr>
            </a:lvl3pPr>
            <a:lvl4pPr marL="1625600" indent="-231775" defTabSz="925513">
              <a:spcBef>
                <a:spcPct val="30000"/>
              </a:spcBef>
              <a:defRPr kumimoji="1" sz="1200">
                <a:solidFill>
                  <a:schemeClr val="tx1"/>
                </a:solidFill>
                <a:latin typeface="Arial" panose="020B0604020202020204" pitchFamily="34" charset="0"/>
                <a:ea typeface="MS PGothic" panose="020B0600070205080204" pitchFamily="34" charset="-128"/>
              </a:defRPr>
            </a:lvl4pPr>
            <a:lvl5pPr marL="2090738" indent="-231775" defTabSz="925513">
              <a:spcBef>
                <a:spcPct val="30000"/>
              </a:spcBef>
              <a:defRPr kumimoji="1" sz="1200">
                <a:solidFill>
                  <a:schemeClr val="tx1"/>
                </a:solidFill>
                <a:latin typeface="Arial" panose="020B0604020202020204" pitchFamily="34" charset="0"/>
                <a:ea typeface="MS PGothic" panose="020B0600070205080204" pitchFamily="34" charset="-128"/>
              </a:defRPr>
            </a:lvl5pPr>
            <a:lvl6pPr marL="25479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30051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623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919538" indent="-231775" defTabSz="925513"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4C3DE1E7-BE2B-B645-8B0D-C668BCBC51DA}" type="slidenum">
              <a:rPr kumimoji="0" lang="en-US" altLang="en-US" smtClean="0"/>
              <a:pPr>
                <a:spcBef>
                  <a:spcPct val="0"/>
                </a:spcBef>
              </a:pPr>
              <a:t>27</a:t>
            </a:fld>
            <a:endParaRPr kumimoji="0" lang="en-US" altLang="en-US"/>
          </a:p>
        </p:txBody>
      </p:sp>
      <p:sp>
        <p:nvSpPr>
          <p:cNvPr id="41986" name="Rectangle 2">
            <a:extLst>
              <a:ext uri="{FF2B5EF4-FFF2-40B4-BE49-F238E27FC236}">
                <a16:creationId xmlns:a16="http://schemas.microsoft.com/office/drawing/2014/main" id="{C7EB99C5-3A16-2748-9212-02E0FE5ED2F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7347239-A2B2-6C40-8F18-2AA148925C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5120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4</a:t>
            </a:fld>
            <a:endParaRPr lang="en-US"/>
          </a:p>
        </p:txBody>
      </p:sp>
    </p:spTree>
    <p:extLst>
      <p:ext uri="{BB962C8B-B14F-4D97-AF65-F5344CB8AC3E}">
        <p14:creationId xmlns:p14="http://schemas.microsoft.com/office/powerpoint/2010/main" val="53114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6</a:t>
            </a:fld>
            <a:endParaRPr lang="en-US"/>
          </a:p>
        </p:txBody>
      </p:sp>
    </p:spTree>
    <p:extLst>
      <p:ext uri="{BB962C8B-B14F-4D97-AF65-F5344CB8AC3E}">
        <p14:creationId xmlns:p14="http://schemas.microsoft.com/office/powerpoint/2010/main" val="251807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A74F2-27E7-8F48-973F-7110EB584C43}" type="slidenum">
              <a:rPr lang="en-US" smtClean="0"/>
              <a:t>7</a:t>
            </a:fld>
            <a:endParaRPr lang="en-US"/>
          </a:p>
        </p:txBody>
      </p:sp>
    </p:spTree>
    <p:extLst>
      <p:ext uri="{BB962C8B-B14F-4D97-AF65-F5344CB8AC3E}">
        <p14:creationId xmlns:p14="http://schemas.microsoft.com/office/powerpoint/2010/main" val="72500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8</a:t>
            </a:fld>
            <a:endParaRPr lang="en-US"/>
          </a:p>
        </p:txBody>
      </p:sp>
    </p:spTree>
    <p:extLst>
      <p:ext uri="{BB962C8B-B14F-4D97-AF65-F5344CB8AC3E}">
        <p14:creationId xmlns:p14="http://schemas.microsoft.com/office/powerpoint/2010/main" val="147397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9</a:t>
            </a:fld>
            <a:endParaRPr lang="en-US"/>
          </a:p>
        </p:txBody>
      </p:sp>
    </p:spTree>
    <p:extLst>
      <p:ext uri="{BB962C8B-B14F-4D97-AF65-F5344CB8AC3E}">
        <p14:creationId xmlns:p14="http://schemas.microsoft.com/office/powerpoint/2010/main" val="418852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10</a:t>
            </a:fld>
            <a:endParaRPr lang="en-US"/>
          </a:p>
        </p:txBody>
      </p:sp>
    </p:spTree>
    <p:extLst>
      <p:ext uri="{BB962C8B-B14F-4D97-AF65-F5344CB8AC3E}">
        <p14:creationId xmlns:p14="http://schemas.microsoft.com/office/powerpoint/2010/main" val="404419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A74F2-27E7-8F48-973F-7110EB584C43}" type="slidenum">
              <a:rPr lang="en-US" smtClean="0"/>
              <a:t>11</a:t>
            </a:fld>
            <a:endParaRPr lang="en-US"/>
          </a:p>
        </p:txBody>
      </p:sp>
    </p:spTree>
    <p:extLst>
      <p:ext uri="{BB962C8B-B14F-4D97-AF65-F5344CB8AC3E}">
        <p14:creationId xmlns:p14="http://schemas.microsoft.com/office/powerpoint/2010/main" val="175676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notesSlide" Target="../notesSlides/notesSlide24.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93CE-E30D-7843-AA24-65834F430808}"/>
              </a:ext>
            </a:extLst>
          </p:cNvPr>
          <p:cNvSpPr>
            <a:spLocks noGrp="1"/>
          </p:cNvSpPr>
          <p:nvPr>
            <p:ph type="title"/>
          </p:nvPr>
        </p:nvSpPr>
        <p:spPr/>
        <p:txBody>
          <a:bodyPr/>
          <a:lstStyle/>
          <a:p>
            <a:r>
              <a:rPr lang="en-US" dirty="0"/>
              <a:t>HIV Transmission: U≠U?</a:t>
            </a:r>
          </a:p>
        </p:txBody>
      </p:sp>
      <p:sp>
        <p:nvSpPr>
          <p:cNvPr id="5" name="Content Placeholder 4">
            <a:extLst>
              <a:ext uri="{FF2B5EF4-FFF2-40B4-BE49-F238E27FC236}">
                <a16:creationId xmlns:a16="http://schemas.microsoft.com/office/drawing/2014/main" id="{9D51749E-86E0-054D-AE1D-8DE021F27761}"/>
              </a:ext>
            </a:extLst>
          </p:cNvPr>
          <p:cNvSpPr>
            <a:spLocks noGrp="1"/>
          </p:cNvSpPr>
          <p:nvPr>
            <p:ph idx="1"/>
          </p:nvPr>
        </p:nvSpPr>
        <p:spPr/>
        <p:txBody>
          <a:bodyPr>
            <a:normAutofit fontScale="92500"/>
          </a:bodyPr>
          <a:lstStyle/>
          <a:p>
            <a:r>
              <a:rPr lang="en-US" dirty="0">
                <a:solidFill>
                  <a:schemeClr val="bg2"/>
                </a:solidFill>
              </a:rPr>
              <a:t>PROMISE: ART antenatal to 18 </a:t>
            </a:r>
            <a:r>
              <a:rPr lang="en-US" dirty="0" err="1">
                <a:solidFill>
                  <a:schemeClr val="bg2"/>
                </a:solidFill>
              </a:rPr>
              <a:t>mos</a:t>
            </a:r>
            <a:r>
              <a:rPr lang="en-US" dirty="0">
                <a:solidFill>
                  <a:schemeClr val="bg2"/>
                </a:solidFill>
              </a:rPr>
              <a:t> PP; n=1,218 in maternal ART arm</a:t>
            </a:r>
          </a:p>
          <a:p>
            <a:pPr lvl="1"/>
            <a:r>
              <a:rPr lang="en-US" dirty="0">
                <a:solidFill>
                  <a:schemeClr val="bg2"/>
                </a:solidFill>
              </a:rPr>
              <a:t>Transmission risk in maternal ART arm: 0.3% at 6 </a:t>
            </a:r>
            <a:r>
              <a:rPr lang="en-US" dirty="0" err="1">
                <a:solidFill>
                  <a:schemeClr val="bg2"/>
                </a:solidFill>
              </a:rPr>
              <a:t>mos</a:t>
            </a:r>
            <a:r>
              <a:rPr lang="en-US" dirty="0">
                <a:solidFill>
                  <a:schemeClr val="bg2"/>
                </a:solidFill>
              </a:rPr>
              <a:t> and 0.7% at 24 </a:t>
            </a:r>
            <a:r>
              <a:rPr lang="en-US" dirty="0" err="1">
                <a:solidFill>
                  <a:schemeClr val="bg2"/>
                </a:solidFill>
              </a:rPr>
              <a:t>mos</a:t>
            </a:r>
            <a:r>
              <a:rPr lang="en-US" dirty="0">
                <a:solidFill>
                  <a:schemeClr val="bg2"/>
                </a:solidFill>
              </a:rPr>
              <a:t> </a:t>
            </a:r>
          </a:p>
          <a:p>
            <a:r>
              <a:rPr lang="en-US" dirty="0" err="1">
                <a:solidFill>
                  <a:schemeClr val="tx1"/>
                </a:solidFill>
              </a:rPr>
              <a:t>Mma</a:t>
            </a:r>
            <a:r>
              <a:rPr lang="en-US" dirty="0">
                <a:solidFill>
                  <a:schemeClr val="tx1"/>
                </a:solidFill>
              </a:rPr>
              <a:t> Bana: ART third trimester to 6 months PP; n=709 infants</a:t>
            </a:r>
          </a:p>
          <a:p>
            <a:pPr lvl="1"/>
            <a:r>
              <a:rPr lang="en-US" dirty="0">
                <a:solidFill>
                  <a:schemeClr val="tx1"/>
                </a:solidFill>
              </a:rPr>
              <a:t>2 breastmilk transmissions (Transmission risk 0.3% at 6 </a:t>
            </a:r>
            <a:r>
              <a:rPr lang="en-US" dirty="0" err="1">
                <a:solidFill>
                  <a:schemeClr val="tx1"/>
                </a:solidFill>
              </a:rPr>
              <a:t>mos</a:t>
            </a:r>
            <a:r>
              <a:rPr lang="en-US" dirty="0">
                <a:solidFill>
                  <a:schemeClr val="tx1"/>
                </a:solidFill>
              </a:rPr>
              <a:t>)</a:t>
            </a:r>
          </a:p>
          <a:p>
            <a:r>
              <a:rPr lang="en-US" dirty="0">
                <a:solidFill>
                  <a:schemeClr val="bg2"/>
                </a:solidFill>
              </a:rPr>
              <a:t>BAN: ART birth to 6 </a:t>
            </a:r>
            <a:r>
              <a:rPr lang="en-US" dirty="0" err="1">
                <a:solidFill>
                  <a:schemeClr val="bg2"/>
                </a:solidFill>
              </a:rPr>
              <a:t>mos</a:t>
            </a:r>
            <a:r>
              <a:rPr lang="en-US" dirty="0">
                <a:solidFill>
                  <a:schemeClr val="bg2"/>
                </a:solidFill>
              </a:rPr>
              <a:t> PP; n=849 in maternal ART arm</a:t>
            </a:r>
          </a:p>
          <a:p>
            <a:pPr lvl="1"/>
            <a:r>
              <a:rPr lang="en-US" dirty="0">
                <a:solidFill>
                  <a:schemeClr val="bg2"/>
                </a:solidFill>
              </a:rPr>
              <a:t>No transmissions from women who maintained a plasma VL &lt;100 c/mL throughout breastfeeding</a:t>
            </a:r>
          </a:p>
        </p:txBody>
      </p:sp>
      <p:sp>
        <p:nvSpPr>
          <p:cNvPr id="6" name="TextBox 5">
            <a:extLst>
              <a:ext uri="{FF2B5EF4-FFF2-40B4-BE49-F238E27FC236}">
                <a16:creationId xmlns:a16="http://schemas.microsoft.com/office/drawing/2014/main" id="{01191EA7-62EC-E847-AA80-4470621E2165}"/>
              </a:ext>
            </a:extLst>
          </p:cNvPr>
          <p:cNvSpPr txBox="1"/>
          <p:nvPr/>
        </p:nvSpPr>
        <p:spPr>
          <a:xfrm>
            <a:off x="0" y="6032664"/>
            <a:ext cx="4061361" cy="584775"/>
          </a:xfrm>
          <a:prstGeom prst="rect">
            <a:avLst/>
          </a:prstGeom>
          <a:noFill/>
        </p:spPr>
        <p:txBody>
          <a:bodyPr wrap="square" rtlCol="0">
            <a:spAutoFit/>
          </a:bodyPr>
          <a:lstStyle/>
          <a:p>
            <a:r>
              <a:rPr lang="en-US" sz="1600" dirty="0"/>
              <a:t>Flynn et al, JAIDS 2018; Shapiro et al, NEJM 2010; Davis et al, JAIDS 2016</a:t>
            </a:r>
          </a:p>
        </p:txBody>
      </p:sp>
    </p:spTree>
    <p:extLst>
      <p:ext uri="{BB962C8B-B14F-4D97-AF65-F5344CB8AC3E}">
        <p14:creationId xmlns:p14="http://schemas.microsoft.com/office/powerpoint/2010/main" val="178178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93CE-E30D-7843-AA24-65834F430808}"/>
              </a:ext>
            </a:extLst>
          </p:cNvPr>
          <p:cNvSpPr>
            <a:spLocks noGrp="1"/>
          </p:cNvSpPr>
          <p:nvPr>
            <p:ph type="title"/>
          </p:nvPr>
        </p:nvSpPr>
        <p:spPr/>
        <p:txBody>
          <a:bodyPr/>
          <a:lstStyle/>
          <a:p>
            <a:r>
              <a:rPr lang="en-US" dirty="0"/>
              <a:t>HIV Transmission: U≠U?</a:t>
            </a:r>
          </a:p>
        </p:txBody>
      </p:sp>
      <p:sp>
        <p:nvSpPr>
          <p:cNvPr id="5" name="Content Placeholder 4">
            <a:extLst>
              <a:ext uri="{FF2B5EF4-FFF2-40B4-BE49-F238E27FC236}">
                <a16:creationId xmlns:a16="http://schemas.microsoft.com/office/drawing/2014/main" id="{9D51749E-86E0-054D-AE1D-8DE021F27761}"/>
              </a:ext>
            </a:extLst>
          </p:cNvPr>
          <p:cNvSpPr>
            <a:spLocks noGrp="1"/>
          </p:cNvSpPr>
          <p:nvPr>
            <p:ph idx="1"/>
          </p:nvPr>
        </p:nvSpPr>
        <p:spPr/>
        <p:txBody>
          <a:bodyPr>
            <a:normAutofit fontScale="92500"/>
          </a:bodyPr>
          <a:lstStyle/>
          <a:p>
            <a:r>
              <a:rPr lang="en-US" dirty="0">
                <a:solidFill>
                  <a:schemeClr val="bg2"/>
                </a:solidFill>
              </a:rPr>
              <a:t>PROMISE: ART antenatal to 18 </a:t>
            </a:r>
            <a:r>
              <a:rPr lang="en-US" dirty="0" err="1">
                <a:solidFill>
                  <a:schemeClr val="bg2"/>
                </a:solidFill>
              </a:rPr>
              <a:t>mos</a:t>
            </a:r>
            <a:r>
              <a:rPr lang="en-US" dirty="0">
                <a:solidFill>
                  <a:schemeClr val="bg2"/>
                </a:solidFill>
              </a:rPr>
              <a:t> PP; n=1,218 in maternal ART arm</a:t>
            </a:r>
          </a:p>
          <a:p>
            <a:pPr lvl="1"/>
            <a:r>
              <a:rPr lang="en-US" dirty="0">
                <a:solidFill>
                  <a:schemeClr val="bg2"/>
                </a:solidFill>
              </a:rPr>
              <a:t>Transmission risk in maternal ART arm: 0.3% at 6 </a:t>
            </a:r>
            <a:r>
              <a:rPr lang="en-US" dirty="0" err="1">
                <a:solidFill>
                  <a:schemeClr val="bg2"/>
                </a:solidFill>
              </a:rPr>
              <a:t>mos</a:t>
            </a:r>
            <a:r>
              <a:rPr lang="en-US" dirty="0">
                <a:solidFill>
                  <a:schemeClr val="bg2"/>
                </a:solidFill>
              </a:rPr>
              <a:t> and 0.7% at 24 </a:t>
            </a:r>
            <a:r>
              <a:rPr lang="en-US" dirty="0" err="1">
                <a:solidFill>
                  <a:schemeClr val="bg2"/>
                </a:solidFill>
              </a:rPr>
              <a:t>mos</a:t>
            </a:r>
            <a:r>
              <a:rPr lang="en-US" dirty="0">
                <a:solidFill>
                  <a:schemeClr val="bg2"/>
                </a:solidFill>
              </a:rPr>
              <a:t> </a:t>
            </a:r>
          </a:p>
          <a:p>
            <a:r>
              <a:rPr lang="en-US" dirty="0" err="1">
                <a:solidFill>
                  <a:schemeClr val="bg2"/>
                </a:solidFill>
              </a:rPr>
              <a:t>Mma</a:t>
            </a:r>
            <a:r>
              <a:rPr lang="en-US" dirty="0">
                <a:solidFill>
                  <a:schemeClr val="bg2"/>
                </a:solidFill>
              </a:rPr>
              <a:t> Bana: ART third trimester to 6 months PP; n=709 infants</a:t>
            </a:r>
          </a:p>
          <a:p>
            <a:pPr lvl="1"/>
            <a:r>
              <a:rPr lang="en-US" dirty="0">
                <a:solidFill>
                  <a:schemeClr val="bg2"/>
                </a:solidFill>
              </a:rPr>
              <a:t>2 breastmilk transmissions (Transmission risk 0.3% at 6 </a:t>
            </a:r>
            <a:r>
              <a:rPr lang="en-US" dirty="0" err="1">
                <a:solidFill>
                  <a:schemeClr val="bg2"/>
                </a:solidFill>
              </a:rPr>
              <a:t>mos</a:t>
            </a:r>
            <a:r>
              <a:rPr lang="en-US" dirty="0">
                <a:solidFill>
                  <a:schemeClr val="bg2"/>
                </a:solidFill>
              </a:rPr>
              <a:t>)</a:t>
            </a:r>
          </a:p>
          <a:p>
            <a:r>
              <a:rPr lang="en-US" dirty="0">
                <a:solidFill>
                  <a:schemeClr val="tx1"/>
                </a:solidFill>
              </a:rPr>
              <a:t>BAN: ART birth to 6 </a:t>
            </a:r>
            <a:r>
              <a:rPr lang="en-US" dirty="0" err="1">
                <a:solidFill>
                  <a:schemeClr val="tx1"/>
                </a:solidFill>
              </a:rPr>
              <a:t>mos</a:t>
            </a:r>
            <a:r>
              <a:rPr lang="en-US" dirty="0">
                <a:solidFill>
                  <a:schemeClr val="tx1"/>
                </a:solidFill>
              </a:rPr>
              <a:t> PP; n=849 in maternal ART arm</a:t>
            </a:r>
          </a:p>
          <a:p>
            <a:pPr lvl="1"/>
            <a:r>
              <a:rPr lang="en-US" dirty="0">
                <a:solidFill>
                  <a:schemeClr val="tx1"/>
                </a:solidFill>
              </a:rPr>
              <a:t>No transmissions from women who maintained a plasma VL &lt;100 c/mL throughout breastfeeding</a:t>
            </a:r>
          </a:p>
        </p:txBody>
      </p:sp>
      <p:sp>
        <p:nvSpPr>
          <p:cNvPr id="6" name="TextBox 5">
            <a:extLst>
              <a:ext uri="{FF2B5EF4-FFF2-40B4-BE49-F238E27FC236}">
                <a16:creationId xmlns:a16="http://schemas.microsoft.com/office/drawing/2014/main" id="{01191EA7-62EC-E847-AA80-4470621E2165}"/>
              </a:ext>
            </a:extLst>
          </p:cNvPr>
          <p:cNvSpPr txBox="1"/>
          <p:nvPr/>
        </p:nvSpPr>
        <p:spPr>
          <a:xfrm>
            <a:off x="0" y="6032664"/>
            <a:ext cx="4061361" cy="584775"/>
          </a:xfrm>
          <a:prstGeom prst="rect">
            <a:avLst/>
          </a:prstGeom>
          <a:noFill/>
        </p:spPr>
        <p:txBody>
          <a:bodyPr wrap="square" rtlCol="0">
            <a:spAutoFit/>
          </a:bodyPr>
          <a:lstStyle/>
          <a:p>
            <a:r>
              <a:rPr lang="en-US" sz="1600" dirty="0"/>
              <a:t>Flynn et al, JAIDS 2018; Shapiro et al, NEJM 2010; Davis et al, JAIDS 2016</a:t>
            </a:r>
          </a:p>
        </p:txBody>
      </p:sp>
    </p:spTree>
    <p:extLst>
      <p:ext uri="{BB962C8B-B14F-4D97-AF65-F5344CB8AC3E}">
        <p14:creationId xmlns:p14="http://schemas.microsoft.com/office/powerpoint/2010/main" val="270623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93CE-E30D-7843-AA24-65834F430808}"/>
              </a:ext>
            </a:extLst>
          </p:cNvPr>
          <p:cNvSpPr>
            <a:spLocks noGrp="1"/>
          </p:cNvSpPr>
          <p:nvPr>
            <p:ph type="title"/>
          </p:nvPr>
        </p:nvSpPr>
        <p:spPr/>
        <p:txBody>
          <a:bodyPr/>
          <a:lstStyle/>
          <a:p>
            <a:r>
              <a:rPr lang="en-US" dirty="0"/>
              <a:t>HIV Transmission: U≠U?</a:t>
            </a:r>
          </a:p>
        </p:txBody>
      </p:sp>
      <p:sp>
        <p:nvSpPr>
          <p:cNvPr id="5" name="Content Placeholder 4">
            <a:extLst>
              <a:ext uri="{FF2B5EF4-FFF2-40B4-BE49-F238E27FC236}">
                <a16:creationId xmlns:a16="http://schemas.microsoft.com/office/drawing/2014/main" id="{9D51749E-86E0-054D-AE1D-8DE021F27761}"/>
              </a:ext>
            </a:extLst>
          </p:cNvPr>
          <p:cNvSpPr>
            <a:spLocks noGrp="1"/>
          </p:cNvSpPr>
          <p:nvPr>
            <p:ph idx="1"/>
          </p:nvPr>
        </p:nvSpPr>
        <p:spPr/>
        <p:txBody>
          <a:bodyPr>
            <a:normAutofit/>
          </a:bodyPr>
          <a:lstStyle/>
          <a:p>
            <a:r>
              <a:rPr lang="en-US" dirty="0">
                <a:solidFill>
                  <a:schemeClr val="tx1"/>
                </a:solidFill>
              </a:rPr>
              <a:t>WHO 2016 systematic review: 1% at 6 months and 3% at 12 months</a:t>
            </a:r>
          </a:p>
          <a:p>
            <a:r>
              <a:rPr lang="en-US" dirty="0">
                <a:solidFill>
                  <a:schemeClr val="tx1"/>
                </a:solidFill>
              </a:rPr>
              <a:t>PROMISE: 0.3% at 6 </a:t>
            </a:r>
            <a:r>
              <a:rPr lang="en-US" dirty="0" err="1">
                <a:solidFill>
                  <a:schemeClr val="tx1"/>
                </a:solidFill>
              </a:rPr>
              <a:t>mos</a:t>
            </a:r>
            <a:r>
              <a:rPr lang="en-US" dirty="0">
                <a:solidFill>
                  <a:schemeClr val="tx1"/>
                </a:solidFill>
              </a:rPr>
              <a:t> and 0.7% at 24 </a:t>
            </a:r>
            <a:r>
              <a:rPr lang="en-US" dirty="0" err="1">
                <a:solidFill>
                  <a:schemeClr val="tx1"/>
                </a:solidFill>
              </a:rPr>
              <a:t>mos</a:t>
            </a:r>
            <a:r>
              <a:rPr lang="en-US" dirty="0">
                <a:solidFill>
                  <a:schemeClr val="tx1"/>
                </a:solidFill>
              </a:rPr>
              <a:t> </a:t>
            </a:r>
          </a:p>
          <a:p>
            <a:r>
              <a:rPr lang="en-US" dirty="0" err="1">
                <a:solidFill>
                  <a:schemeClr val="tx1"/>
                </a:solidFill>
              </a:rPr>
              <a:t>Mma</a:t>
            </a:r>
            <a:r>
              <a:rPr lang="en-US" dirty="0">
                <a:solidFill>
                  <a:schemeClr val="tx1"/>
                </a:solidFill>
              </a:rPr>
              <a:t> Bana: 0.3% at 6 </a:t>
            </a:r>
            <a:r>
              <a:rPr lang="en-US" dirty="0" err="1">
                <a:solidFill>
                  <a:schemeClr val="tx1"/>
                </a:solidFill>
              </a:rPr>
              <a:t>mos</a:t>
            </a:r>
            <a:endParaRPr lang="en-US" dirty="0">
              <a:solidFill>
                <a:schemeClr val="tx1"/>
              </a:solidFill>
            </a:endParaRPr>
          </a:p>
          <a:p>
            <a:r>
              <a:rPr lang="en-US" dirty="0">
                <a:solidFill>
                  <a:schemeClr val="tx1"/>
                </a:solidFill>
              </a:rPr>
              <a:t>BAN: No transmissions from women who maintained a plasma VL &lt;100 c/mL throughout breastfeeding</a:t>
            </a:r>
          </a:p>
        </p:txBody>
      </p:sp>
      <p:sp>
        <p:nvSpPr>
          <p:cNvPr id="6" name="TextBox 5">
            <a:extLst>
              <a:ext uri="{FF2B5EF4-FFF2-40B4-BE49-F238E27FC236}">
                <a16:creationId xmlns:a16="http://schemas.microsoft.com/office/drawing/2014/main" id="{01191EA7-62EC-E847-AA80-4470621E2165}"/>
              </a:ext>
            </a:extLst>
          </p:cNvPr>
          <p:cNvSpPr txBox="1"/>
          <p:nvPr/>
        </p:nvSpPr>
        <p:spPr>
          <a:xfrm>
            <a:off x="0" y="6032664"/>
            <a:ext cx="4061361" cy="584775"/>
          </a:xfrm>
          <a:prstGeom prst="rect">
            <a:avLst/>
          </a:prstGeom>
          <a:noFill/>
        </p:spPr>
        <p:txBody>
          <a:bodyPr wrap="square" rtlCol="0">
            <a:spAutoFit/>
          </a:bodyPr>
          <a:lstStyle/>
          <a:p>
            <a:r>
              <a:rPr lang="en-US" sz="1600" dirty="0"/>
              <a:t>Flynn et al, JAIDS 2018; Shapiro et al, NEJM 2010; Davis et al, JAIDS 2016</a:t>
            </a:r>
          </a:p>
        </p:txBody>
      </p:sp>
    </p:spTree>
    <p:extLst>
      <p:ext uri="{BB962C8B-B14F-4D97-AF65-F5344CB8AC3E}">
        <p14:creationId xmlns:p14="http://schemas.microsoft.com/office/powerpoint/2010/main" val="45860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B809-0AFB-E949-9611-826FD37FEEB4}"/>
              </a:ext>
            </a:extLst>
          </p:cNvPr>
          <p:cNvSpPr>
            <a:spLocks noGrp="1"/>
          </p:cNvSpPr>
          <p:nvPr>
            <p:ph type="title"/>
          </p:nvPr>
        </p:nvSpPr>
        <p:spPr/>
        <p:txBody>
          <a:bodyPr/>
          <a:lstStyle/>
          <a:p>
            <a:r>
              <a:rPr lang="en-US" dirty="0"/>
              <a:t>ARV Transmission</a:t>
            </a:r>
          </a:p>
        </p:txBody>
      </p:sp>
      <p:sp>
        <p:nvSpPr>
          <p:cNvPr id="3" name="Content Placeholder 2">
            <a:extLst>
              <a:ext uri="{FF2B5EF4-FFF2-40B4-BE49-F238E27FC236}">
                <a16:creationId xmlns:a16="http://schemas.microsoft.com/office/drawing/2014/main" id="{8966378F-C0CE-434B-8933-8CF60FF7C07C}"/>
              </a:ext>
            </a:extLst>
          </p:cNvPr>
          <p:cNvSpPr>
            <a:spLocks noGrp="1"/>
          </p:cNvSpPr>
          <p:nvPr>
            <p:ph idx="1"/>
          </p:nvPr>
        </p:nvSpPr>
        <p:spPr/>
        <p:txBody>
          <a:bodyPr/>
          <a:lstStyle/>
          <a:p>
            <a:r>
              <a:rPr lang="en-US" dirty="0"/>
              <a:t>Data is sparse</a:t>
            </a:r>
          </a:p>
          <a:p>
            <a:r>
              <a:rPr lang="en-US" dirty="0"/>
              <a:t>ARVs pass into breastmilk, with varying efficiency</a:t>
            </a:r>
          </a:p>
          <a:p>
            <a:r>
              <a:rPr lang="en-US" dirty="0"/>
              <a:t>About 10% of infant dose</a:t>
            </a:r>
          </a:p>
          <a:p>
            <a:r>
              <a:rPr lang="en-US" dirty="0"/>
              <a:t>Concern for development of resistance if transmission occurs</a:t>
            </a:r>
          </a:p>
        </p:txBody>
      </p:sp>
      <p:sp>
        <p:nvSpPr>
          <p:cNvPr id="4" name="TextBox 3">
            <a:extLst>
              <a:ext uri="{FF2B5EF4-FFF2-40B4-BE49-F238E27FC236}">
                <a16:creationId xmlns:a16="http://schemas.microsoft.com/office/drawing/2014/main" id="{F01324C3-DC96-D04B-89FA-81081B0349AB}"/>
              </a:ext>
            </a:extLst>
          </p:cNvPr>
          <p:cNvSpPr txBox="1"/>
          <p:nvPr/>
        </p:nvSpPr>
        <p:spPr>
          <a:xfrm>
            <a:off x="0" y="6126165"/>
            <a:ext cx="3630802" cy="338554"/>
          </a:xfrm>
          <a:prstGeom prst="rect">
            <a:avLst/>
          </a:prstGeom>
          <a:noFill/>
        </p:spPr>
        <p:txBody>
          <a:bodyPr wrap="none" rtlCol="0">
            <a:spAutoFit/>
          </a:bodyPr>
          <a:lstStyle/>
          <a:p>
            <a:r>
              <a:rPr lang="en-US" sz="1600" dirty="0"/>
              <a:t>﻿</a:t>
            </a:r>
            <a:r>
              <a:rPr lang="en-US" sz="1600" dirty="0" err="1"/>
              <a:t>Waitt</a:t>
            </a:r>
            <a:r>
              <a:rPr lang="en-US" sz="1600" dirty="0"/>
              <a:t> et al. J </a:t>
            </a:r>
            <a:r>
              <a:rPr lang="en-US" sz="1600" dirty="0" err="1"/>
              <a:t>Antimicrob</a:t>
            </a:r>
            <a:r>
              <a:rPr lang="en-US" sz="1600" dirty="0"/>
              <a:t> Chemother 2015</a:t>
            </a:r>
          </a:p>
        </p:txBody>
      </p:sp>
    </p:spTree>
    <p:extLst>
      <p:ext uri="{BB962C8B-B14F-4D97-AF65-F5344CB8AC3E}">
        <p14:creationId xmlns:p14="http://schemas.microsoft.com/office/powerpoint/2010/main" val="406838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CBD55-F48D-DE47-85FA-9BFD3DB4C753}"/>
              </a:ext>
            </a:extLst>
          </p:cNvPr>
          <p:cNvSpPr>
            <a:spLocks noGrp="1"/>
          </p:cNvSpPr>
          <p:nvPr>
            <p:ph type="title"/>
          </p:nvPr>
        </p:nvSpPr>
        <p:spPr/>
        <p:txBody>
          <a:bodyPr/>
          <a:lstStyle/>
          <a:p>
            <a:r>
              <a:rPr lang="en-US" dirty="0"/>
              <a:t>Benefits of breastfeeding</a:t>
            </a:r>
          </a:p>
        </p:txBody>
      </p:sp>
      <p:sp>
        <p:nvSpPr>
          <p:cNvPr id="5" name="Text Placeholder 4">
            <a:extLst>
              <a:ext uri="{FF2B5EF4-FFF2-40B4-BE49-F238E27FC236}">
                <a16:creationId xmlns:a16="http://schemas.microsoft.com/office/drawing/2014/main" id="{EE955E47-41AC-084F-B686-A5A033053E23}"/>
              </a:ext>
            </a:extLst>
          </p:cNvPr>
          <p:cNvSpPr>
            <a:spLocks noGrp="1"/>
          </p:cNvSpPr>
          <p:nvPr>
            <p:ph type="body" idx="1"/>
          </p:nvPr>
        </p:nvSpPr>
        <p:spPr/>
        <p:txBody>
          <a:bodyPr/>
          <a:lstStyle/>
          <a:p>
            <a:r>
              <a:rPr lang="en-US" dirty="0"/>
              <a:t>In high resource setting</a:t>
            </a:r>
          </a:p>
        </p:txBody>
      </p:sp>
    </p:spTree>
    <p:extLst>
      <p:ext uri="{BB962C8B-B14F-4D97-AF65-F5344CB8AC3E}">
        <p14:creationId xmlns:p14="http://schemas.microsoft.com/office/powerpoint/2010/main" val="282686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2121-263E-2144-B141-9086A72FA69D}"/>
              </a:ext>
            </a:extLst>
          </p:cNvPr>
          <p:cNvSpPr>
            <a:spLocks noGrp="1"/>
          </p:cNvSpPr>
          <p:nvPr>
            <p:ph type="title"/>
          </p:nvPr>
        </p:nvSpPr>
        <p:spPr/>
        <p:txBody>
          <a:bodyPr/>
          <a:lstStyle/>
          <a:p>
            <a:r>
              <a:rPr lang="en-US" dirty="0"/>
              <a:t>Benefits for baby</a:t>
            </a:r>
          </a:p>
        </p:txBody>
      </p:sp>
      <p:sp>
        <p:nvSpPr>
          <p:cNvPr id="3" name="Content Placeholder 2">
            <a:extLst>
              <a:ext uri="{FF2B5EF4-FFF2-40B4-BE49-F238E27FC236}">
                <a16:creationId xmlns:a16="http://schemas.microsoft.com/office/drawing/2014/main" id="{C822107F-9CCC-4F41-8AAD-C3E0DC0FA7A5}"/>
              </a:ext>
            </a:extLst>
          </p:cNvPr>
          <p:cNvSpPr>
            <a:spLocks noGrp="1"/>
          </p:cNvSpPr>
          <p:nvPr>
            <p:ph idx="1"/>
          </p:nvPr>
        </p:nvSpPr>
        <p:spPr/>
        <p:txBody>
          <a:bodyPr/>
          <a:lstStyle/>
          <a:p>
            <a:r>
              <a:rPr lang="en-US" dirty="0"/>
              <a:t>Decreased SIDS and NEC</a:t>
            </a:r>
          </a:p>
          <a:p>
            <a:r>
              <a:rPr lang="en-US" dirty="0"/>
              <a:t>Fewer ear infections</a:t>
            </a:r>
          </a:p>
          <a:p>
            <a:r>
              <a:rPr lang="en-US" dirty="0"/>
              <a:t>Possible reduction in obesity and type 2 diabetes</a:t>
            </a:r>
          </a:p>
          <a:p>
            <a:r>
              <a:rPr lang="en-US" dirty="0"/>
              <a:t>Increased intelligence</a:t>
            </a:r>
          </a:p>
        </p:txBody>
      </p:sp>
      <p:sp>
        <p:nvSpPr>
          <p:cNvPr id="4" name="TextBox 3">
            <a:extLst>
              <a:ext uri="{FF2B5EF4-FFF2-40B4-BE49-F238E27FC236}">
                <a16:creationId xmlns:a16="http://schemas.microsoft.com/office/drawing/2014/main" id="{1E7738EE-6875-AE46-8D0C-9F5D9FF4B8E7}"/>
              </a:ext>
            </a:extLst>
          </p:cNvPr>
          <p:cNvSpPr txBox="1"/>
          <p:nvPr/>
        </p:nvSpPr>
        <p:spPr>
          <a:xfrm>
            <a:off x="111211" y="6126165"/>
            <a:ext cx="1834861" cy="338554"/>
          </a:xfrm>
          <a:prstGeom prst="rect">
            <a:avLst/>
          </a:prstGeom>
          <a:noFill/>
        </p:spPr>
        <p:txBody>
          <a:bodyPr wrap="none" rtlCol="0">
            <a:spAutoFit/>
          </a:bodyPr>
          <a:lstStyle/>
          <a:p>
            <a:r>
              <a:rPr lang="en-US" sz="1600" dirty="0" err="1"/>
              <a:t>Victora</a:t>
            </a:r>
            <a:r>
              <a:rPr lang="en-US" sz="1600" dirty="0"/>
              <a:t> Lancet 2016</a:t>
            </a:r>
          </a:p>
        </p:txBody>
      </p:sp>
    </p:spTree>
    <p:extLst>
      <p:ext uri="{BB962C8B-B14F-4D97-AF65-F5344CB8AC3E}">
        <p14:creationId xmlns:p14="http://schemas.microsoft.com/office/powerpoint/2010/main" val="42634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25CD1-C32E-8F49-9C88-1B6F7591CDD6}"/>
              </a:ext>
            </a:extLst>
          </p:cNvPr>
          <p:cNvSpPr>
            <a:spLocks noGrp="1"/>
          </p:cNvSpPr>
          <p:nvPr>
            <p:ph type="title"/>
          </p:nvPr>
        </p:nvSpPr>
        <p:spPr/>
        <p:txBody>
          <a:bodyPr/>
          <a:lstStyle/>
          <a:p>
            <a:r>
              <a:rPr lang="en-US" dirty="0"/>
              <a:t>Benefits for breastfeeding parent</a:t>
            </a:r>
          </a:p>
        </p:txBody>
      </p:sp>
      <p:sp>
        <p:nvSpPr>
          <p:cNvPr id="5" name="Content Placeholder 4">
            <a:extLst>
              <a:ext uri="{FF2B5EF4-FFF2-40B4-BE49-F238E27FC236}">
                <a16:creationId xmlns:a16="http://schemas.microsoft.com/office/drawing/2014/main" id="{086B4088-7ED5-EF47-8E0C-FBC3BFCE926E}"/>
              </a:ext>
            </a:extLst>
          </p:cNvPr>
          <p:cNvSpPr>
            <a:spLocks noGrp="1"/>
          </p:cNvSpPr>
          <p:nvPr>
            <p:ph idx="1"/>
          </p:nvPr>
        </p:nvSpPr>
        <p:spPr/>
        <p:txBody>
          <a:bodyPr/>
          <a:lstStyle/>
          <a:p>
            <a:r>
              <a:rPr lang="en-US" dirty="0"/>
              <a:t>Decreased breast and ovarian cancer</a:t>
            </a:r>
          </a:p>
          <a:p>
            <a:r>
              <a:rPr lang="en-US" dirty="0"/>
              <a:t>Decreased type 2 diabetes</a:t>
            </a:r>
          </a:p>
          <a:p>
            <a:r>
              <a:rPr lang="en-US" dirty="0"/>
              <a:t>Possible decrease in postpartum depression</a:t>
            </a:r>
          </a:p>
          <a:p>
            <a:r>
              <a:rPr lang="en-US" dirty="0"/>
              <a:t>Cheap and usually readily available; discreet</a:t>
            </a:r>
          </a:p>
        </p:txBody>
      </p:sp>
      <p:sp>
        <p:nvSpPr>
          <p:cNvPr id="6" name="TextBox 5">
            <a:extLst>
              <a:ext uri="{FF2B5EF4-FFF2-40B4-BE49-F238E27FC236}">
                <a16:creationId xmlns:a16="http://schemas.microsoft.com/office/drawing/2014/main" id="{314D6507-1E42-2041-B9E0-6BC23D9C8415}"/>
              </a:ext>
            </a:extLst>
          </p:cNvPr>
          <p:cNvSpPr txBox="1"/>
          <p:nvPr/>
        </p:nvSpPr>
        <p:spPr>
          <a:xfrm>
            <a:off x="111211" y="6126165"/>
            <a:ext cx="1834861" cy="338554"/>
          </a:xfrm>
          <a:prstGeom prst="rect">
            <a:avLst/>
          </a:prstGeom>
          <a:noFill/>
        </p:spPr>
        <p:txBody>
          <a:bodyPr wrap="none" rtlCol="0">
            <a:spAutoFit/>
          </a:bodyPr>
          <a:lstStyle/>
          <a:p>
            <a:r>
              <a:rPr lang="en-US" sz="1600" dirty="0" err="1"/>
              <a:t>Victora</a:t>
            </a:r>
            <a:r>
              <a:rPr lang="en-US" sz="1600" dirty="0"/>
              <a:t> Lancet 2016</a:t>
            </a:r>
          </a:p>
        </p:txBody>
      </p:sp>
    </p:spTree>
    <p:extLst>
      <p:ext uri="{BB962C8B-B14F-4D97-AF65-F5344CB8AC3E}">
        <p14:creationId xmlns:p14="http://schemas.microsoft.com/office/powerpoint/2010/main" val="165136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0397D-8296-0C45-9683-403C5791AC6F}"/>
              </a:ext>
            </a:extLst>
          </p:cNvPr>
          <p:cNvSpPr>
            <a:spLocks noGrp="1"/>
          </p:cNvSpPr>
          <p:nvPr>
            <p:ph type="title"/>
          </p:nvPr>
        </p:nvSpPr>
        <p:spPr/>
        <p:txBody>
          <a:bodyPr>
            <a:normAutofit/>
          </a:bodyPr>
          <a:lstStyle/>
          <a:p>
            <a:r>
              <a:rPr lang="en-US" dirty="0"/>
              <a:t>Is it time for a change?</a:t>
            </a:r>
          </a:p>
        </p:txBody>
      </p:sp>
      <p:sp>
        <p:nvSpPr>
          <p:cNvPr id="5" name="Text Placeholder 4">
            <a:extLst>
              <a:ext uri="{FF2B5EF4-FFF2-40B4-BE49-F238E27FC236}">
                <a16:creationId xmlns:a16="http://schemas.microsoft.com/office/drawing/2014/main" id="{9337E9F5-4DCD-D54A-BBA3-0B5ED4138A52}"/>
              </a:ext>
            </a:extLst>
          </p:cNvPr>
          <p:cNvSpPr>
            <a:spLocks noGrp="1"/>
          </p:cNvSpPr>
          <p:nvPr>
            <p:ph type="body" idx="1"/>
          </p:nvPr>
        </p:nvSpPr>
        <p:spPr/>
        <p:txBody>
          <a:bodyPr/>
          <a:lstStyle/>
          <a:p>
            <a:r>
              <a:rPr lang="en-US" dirty="0"/>
              <a:t>Current language in US:</a:t>
            </a:r>
          </a:p>
        </p:txBody>
      </p:sp>
      <p:sp>
        <p:nvSpPr>
          <p:cNvPr id="6" name="Content Placeholder 5">
            <a:extLst>
              <a:ext uri="{FF2B5EF4-FFF2-40B4-BE49-F238E27FC236}">
                <a16:creationId xmlns:a16="http://schemas.microsoft.com/office/drawing/2014/main" id="{9D9EF03C-59E4-F744-8095-E864345408CD}"/>
              </a:ext>
            </a:extLst>
          </p:cNvPr>
          <p:cNvSpPr>
            <a:spLocks noGrp="1"/>
          </p:cNvSpPr>
          <p:nvPr>
            <p:ph sz="half" idx="2"/>
          </p:nvPr>
        </p:nvSpPr>
        <p:spPr/>
        <p:txBody>
          <a:bodyPr>
            <a:normAutofit fontScale="85000" lnSpcReduction="10000"/>
          </a:bodyPr>
          <a:lstStyle/>
          <a:p>
            <a:r>
              <a:rPr lang="en-US" dirty="0"/>
              <a:t>Breastfeeding </a:t>
            </a:r>
            <a:r>
              <a:rPr lang="en-US" b="1" u="sng" dirty="0"/>
              <a:t>is not recommended</a:t>
            </a:r>
            <a:r>
              <a:rPr lang="en-US" dirty="0"/>
              <a:t> for women living with HIV in the United States.</a:t>
            </a:r>
          </a:p>
          <a:p>
            <a:r>
              <a:rPr lang="en-US" dirty="0"/>
              <a:t>Women who have questions about breastfeeding or who desire to breastfeed should receive patient-centered, evidence-based counseling on infant feeding options.</a:t>
            </a:r>
          </a:p>
          <a:p>
            <a:r>
              <a:rPr lang="en-US" dirty="0"/>
              <a:t>When women with HIV choose to breastfeed despite intensive counseling, they should be counseled to use harm-reduction measures to minimize the risk of HIV transmission to their infants.</a:t>
            </a:r>
          </a:p>
          <a:p>
            <a:endParaRPr lang="en-US" dirty="0"/>
          </a:p>
        </p:txBody>
      </p:sp>
      <p:sp>
        <p:nvSpPr>
          <p:cNvPr id="7" name="Text Placeholder 6">
            <a:extLst>
              <a:ext uri="{FF2B5EF4-FFF2-40B4-BE49-F238E27FC236}">
                <a16:creationId xmlns:a16="http://schemas.microsoft.com/office/drawing/2014/main" id="{4730E8EB-7848-7B42-85C1-80CFFA04D272}"/>
              </a:ext>
            </a:extLst>
          </p:cNvPr>
          <p:cNvSpPr>
            <a:spLocks noGrp="1"/>
          </p:cNvSpPr>
          <p:nvPr>
            <p:ph type="body" sz="quarter" idx="3"/>
          </p:nvPr>
        </p:nvSpPr>
        <p:spPr/>
        <p:txBody>
          <a:bodyPr/>
          <a:lstStyle/>
          <a:p>
            <a:r>
              <a:rPr lang="en-US" dirty="0"/>
              <a:t>Possible new language:</a:t>
            </a:r>
          </a:p>
        </p:txBody>
      </p:sp>
      <p:sp>
        <p:nvSpPr>
          <p:cNvPr id="8" name="Content Placeholder 7">
            <a:extLst>
              <a:ext uri="{FF2B5EF4-FFF2-40B4-BE49-F238E27FC236}">
                <a16:creationId xmlns:a16="http://schemas.microsoft.com/office/drawing/2014/main" id="{92B45CEC-6381-7A49-9D94-AFB0C2358EBD}"/>
              </a:ext>
            </a:extLst>
          </p:cNvPr>
          <p:cNvSpPr>
            <a:spLocks noGrp="1"/>
          </p:cNvSpPr>
          <p:nvPr>
            <p:ph sz="quarter" idx="4"/>
          </p:nvPr>
        </p:nvSpPr>
        <p:spPr/>
        <p:txBody>
          <a:bodyPr>
            <a:normAutofit fontScale="92500" lnSpcReduction="10000"/>
          </a:bodyPr>
          <a:lstStyle/>
          <a:p>
            <a:r>
              <a:rPr lang="en-US" dirty="0"/>
              <a:t>For most women living with HIV in the US, breastfeeding is not recommended. </a:t>
            </a:r>
          </a:p>
          <a:p>
            <a:r>
              <a:rPr lang="en-US" dirty="0"/>
              <a:t>For a select group of women living with HIV who are adherent to ART and have a consistently undetectable viral load, providers should discuss the risks and benefits of breastfeeding and support a values-based decision. </a:t>
            </a:r>
          </a:p>
          <a:p>
            <a:r>
              <a:rPr lang="en-US" dirty="0"/>
              <a:t>Women who choose to breastfeed should be counseled and supported to minimize the risk of HIV transmission to their infants.</a:t>
            </a:r>
          </a:p>
        </p:txBody>
      </p:sp>
    </p:spTree>
    <p:extLst>
      <p:ext uri="{BB962C8B-B14F-4D97-AF65-F5344CB8AC3E}">
        <p14:creationId xmlns:p14="http://schemas.microsoft.com/office/powerpoint/2010/main" val="219729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12045-E756-F84C-BBA6-9D729891513F}"/>
              </a:ext>
            </a:extLst>
          </p:cNvPr>
          <p:cNvSpPr>
            <a:spLocks noGrp="1"/>
          </p:cNvSpPr>
          <p:nvPr>
            <p:ph type="title"/>
          </p:nvPr>
        </p:nvSpPr>
        <p:spPr/>
        <p:txBody>
          <a:bodyPr>
            <a:normAutofit/>
          </a:bodyPr>
          <a:lstStyle/>
          <a:p>
            <a:r>
              <a:rPr lang="en-US" dirty="0"/>
              <a:t>Arguments in favor of</a:t>
            </a:r>
          </a:p>
        </p:txBody>
      </p:sp>
      <p:sp>
        <p:nvSpPr>
          <p:cNvPr id="5" name="Text Placeholder 4">
            <a:extLst>
              <a:ext uri="{FF2B5EF4-FFF2-40B4-BE49-F238E27FC236}">
                <a16:creationId xmlns:a16="http://schemas.microsoft.com/office/drawing/2014/main" id="{DDCAD1FD-80A6-BB43-BCC5-B0F01E45D2D3}"/>
              </a:ext>
            </a:extLst>
          </p:cNvPr>
          <p:cNvSpPr>
            <a:spLocks noGrp="1"/>
          </p:cNvSpPr>
          <p:nvPr>
            <p:ph type="body" idx="1"/>
          </p:nvPr>
        </p:nvSpPr>
        <p:spPr/>
        <p:txBody>
          <a:bodyPr/>
          <a:lstStyle/>
          <a:p>
            <a:r>
              <a:rPr lang="en-US" dirty="0"/>
              <a:t>Offering breastfeeding as an informed alternative to formula</a:t>
            </a:r>
          </a:p>
        </p:txBody>
      </p:sp>
    </p:spTree>
    <p:extLst>
      <p:ext uri="{BB962C8B-B14F-4D97-AF65-F5344CB8AC3E}">
        <p14:creationId xmlns:p14="http://schemas.microsoft.com/office/powerpoint/2010/main" val="126301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355DA7E2-CEAE-C644-A14C-8F9B0AE3F10E}"/>
              </a:ext>
            </a:extLst>
          </p:cNvPr>
          <p:cNvSpPr/>
          <p:nvPr/>
        </p:nvSpPr>
        <p:spPr>
          <a:xfrm>
            <a:off x="5881816" y="296562"/>
            <a:ext cx="5560541" cy="3880022"/>
          </a:xfrm>
          <a:prstGeom prst="wedgeRoundRectCallout">
            <a:avLst>
              <a:gd name="adj1" fmla="val -39848"/>
              <a:gd name="adj2" fmla="val 677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57FE05-DFB5-B54E-A1F3-BBF47E192599}"/>
              </a:ext>
            </a:extLst>
          </p:cNvPr>
          <p:cNvSpPr txBox="1"/>
          <p:nvPr/>
        </p:nvSpPr>
        <p:spPr>
          <a:xfrm>
            <a:off x="6096000" y="566678"/>
            <a:ext cx="5399903" cy="3477875"/>
          </a:xfrm>
          <a:prstGeom prst="rect">
            <a:avLst/>
          </a:prstGeom>
          <a:noFill/>
        </p:spPr>
        <p:txBody>
          <a:bodyPr wrap="square" rtlCol="0">
            <a:spAutoFit/>
          </a:bodyPr>
          <a:lstStyle/>
          <a:p>
            <a:r>
              <a:rPr lang="en-US" sz="2000" dirty="0"/>
              <a:t>"As a woman born with HIV in Africa, people have told me what to do with my body my whole life. When I moved to the US, I was confused when they told me I couldn’t breastfeed, another example of someone else deciding what was best for me. I wish women living with HIV in the US could be empowered to make informed decisions when it comes to breastfeeding. I urge providers to trust women living with HIV and provide them with information and services to help support their choices."</a:t>
            </a:r>
          </a:p>
        </p:txBody>
      </p:sp>
      <p:sp>
        <p:nvSpPr>
          <p:cNvPr id="5" name="TextBox 4">
            <a:extLst>
              <a:ext uri="{FF2B5EF4-FFF2-40B4-BE49-F238E27FC236}">
                <a16:creationId xmlns:a16="http://schemas.microsoft.com/office/drawing/2014/main" id="{449190F1-414C-164E-9170-B78B2D63861F}"/>
              </a:ext>
            </a:extLst>
          </p:cNvPr>
          <p:cNvSpPr txBox="1"/>
          <p:nvPr/>
        </p:nvSpPr>
        <p:spPr>
          <a:xfrm>
            <a:off x="3003803" y="4856205"/>
            <a:ext cx="3631775" cy="1046440"/>
          </a:xfrm>
          <a:prstGeom prst="rect">
            <a:avLst/>
          </a:prstGeom>
          <a:noFill/>
        </p:spPr>
        <p:txBody>
          <a:bodyPr wrap="square" rtlCol="0">
            <a:spAutoFit/>
          </a:bodyPr>
          <a:lstStyle/>
          <a:p>
            <a:r>
              <a:rPr lang="en-US" sz="2000" dirty="0"/>
              <a:t>Claire </a:t>
            </a:r>
            <a:r>
              <a:rPr lang="en-US" sz="2000" dirty="0" err="1"/>
              <a:t>Gasamagera</a:t>
            </a:r>
            <a:r>
              <a:rPr lang="en-US" sz="2000" dirty="0"/>
              <a:t>, HIV advocate</a:t>
            </a:r>
          </a:p>
          <a:p>
            <a:r>
              <a:rPr lang="en-US" sz="1400" dirty="0"/>
              <a:t>Quote from the Well Project poster: </a:t>
            </a:r>
            <a:r>
              <a:rPr lang="en-US" sz="1400" i="1" dirty="0"/>
              <a:t>Breastfeeding with HIV: Optimizing Informed Choices in the Era of "U=U,"</a:t>
            </a:r>
            <a:endParaRPr lang="en-US" sz="1400" dirty="0"/>
          </a:p>
        </p:txBody>
      </p:sp>
    </p:spTree>
    <p:extLst>
      <p:ext uri="{BB962C8B-B14F-4D97-AF65-F5344CB8AC3E}">
        <p14:creationId xmlns:p14="http://schemas.microsoft.com/office/powerpoint/2010/main" val="148244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price of milk in high-income countries:</a:t>
            </a:r>
            <a:br>
              <a:rPr lang="en-US" dirty="0"/>
            </a:br>
            <a:r>
              <a:rPr lang="en-US" dirty="0"/>
              <a:t>Is it time for women living with HIV to be involved in decision making about breastfeeding?</a:t>
            </a:r>
          </a:p>
        </p:txBody>
      </p:sp>
      <p:sp>
        <p:nvSpPr>
          <p:cNvPr id="3" name="Subtitle 2"/>
          <p:cNvSpPr>
            <a:spLocks noGrp="1"/>
          </p:cNvSpPr>
          <p:nvPr>
            <p:ph type="subTitle" idx="1"/>
          </p:nvPr>
        </p:nvSpPr>
        <p:spPr>
          <a:xfrm>
            <a:off x="1828800" y="3886200"/>
            <a:ext cx="8534400" cy="543143"/>
          </a:xfrm>
        </p:spPr>
        <p:txBody>
          <a:bodyPr/>
          <a:lstStyle/>
          <a:p>
            <a:r>
              <a:rPr lang="en-US" dirty="0" err="1"/>
              <a:t>Lealah</a:t>
            </a:r>
            <a:r>
              <a:rPr lang="en-US" dirty="0"/>
              <a:t> Pollock, MD 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119217" cy="369332"/>
          </a:xfrm>
          <a:prstGeom prst="rect">
            <a:avLst/>
          </a:prstGeom>
        </p:spPr>
        <p:txBody>
          <a:bodyPr wrap="none">
            <a:spAutoFit/>
          </a:bodyPr>
          <a:lstStyle/>
          <a:p>
            <a:r>
              <a:rPr lang="en-US" dirty="0">
                <a:solidFill>
                  <a:schemeClr val="tx1">
                    <a:lumMod val="85000"/>
                    <a:lumOff val="15000"/>
                  </a:schemeClr>
                </a:solidFill>
              </a:rPr>
              <a:t>@</a:t>
            </a:r>
            <a:r>
              <a:rPr lang="en-US" dirty="0" err="1">
                <a:solidFill>
                  <a:schemeClr val="tx1">
                    <a:lumMod val="85000"/>
                    <a:lumOff val="15000"/>
                  </a:schemeClr>
                </a:solidFill>
              </a:rPr>
              <a:t>LealahP</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AD717-703E-C243-86A7-C92968CB2B46}"/>
              </a:ext>
            </a:extLst>
          </p:cNvPr>
          <p:cNvSpPr>
            <a:spLocks noGrp="1"/>
          </p:cNvSpPr>
          <p:nvPr>
            <p:ph type="title"/>
          </p:nvPr>
        </p:nvSpPr>
        <p:spPr/>
        <p:txBody>
          <a:bodyPr/>
          <a:lstStyle/>
          <a:p>
            <a:r>
              <a:rPr lang="en-US" dirty="0"/>
              <a:t>Ethical arguments</a:t>
            </a:r>
          </a:p>
        </p:txBody>
      </p:sp>
      <p:sp>
        <p:nvSpPr>
          <p:cNvPr id="5" name="Content Placeholder 4">
            <a:extLst>
              <a:ext uri="{FF2B5EF4-FFF2-40B4-BE49-F238E27FC236}">
                <a16:creationId xmlns:a16="http://schemas.microsoft.com/office/drawing/2014/main" id="{00A910A3-3CB3-3143-8149-3560EDF99902}"/>
              </a:ext>
            </a:extLst>
          </p:cNvPr>
          <p:cNvSpPr>
            <a:spLocks noGrp="1"/>
          </p:cNvSpPr>
          <p:nvPr>
            <p:ph idx="1"/>
          </p:nvPr>
        </p:nvSpPr>
        <p:spPr/>
        <p:txBody>
          <a:bodyPr/>
          <a:lstStyle/>
          <a:p>
            <a:r>
              <a:rPr lang="en-US" dirty="0"/>
              <a:t>Women have a right to make informed decisions</a:t>
            </a:r>
          </a:p>
          <a:p>
            <a:r>
              <a:rPr lang="en-US" dirty="0"/>
              <a:t>Exacerbating health inequities</a:t>
            </a:r>
          </a:p>
        </p:txBody>
      </p:sp>
      <p:sp>
        <p:nvSpPr>
          <p:cNvPr id="2" name="TextBox 1">
            <a:extLst>
              <a:ext uri="{FF2B5EF4-FFF2-40B4-BE49-F238E27FC236}">
                <a16:creationId xmlns:a16="http://schemas.microsoft.com/office/drawing/2014/main" id="{6879EC19-E68E-104E-A37B-623CFC59CD59}"/>
              </a:ext>
            </a:extLst>
          </p:cNvPr>
          <p:cNvSpPr txBox="1"/>
          <p:nvPr/>
        </p:nvSpPr>
        <p:spPr>
          <a:xfrm>
            <a:off x="0" y="6027003"/>
            <a:ext cx="3966519" cy="830997"/>
          </a:xfrm>
          <a:prstGeom prst="rect">
            <a:avLst/>
          </a:prstGeom>
          <a:noFill/>
        </p:spPr>
        <p:txBody>
          <a:bodyPr wrap="square" rtlCol="0">
            <a:spAutoFit/>
          </a:bodyPr>
          <a:lstStyle/>
          <a:p>
            <a:r>
              <a:rPr lang="en-US" sz="1600" dirty="0"/>
              <a:t>Johnson, CID 2016; </a:t>
            </a:r>
            <a:r>
              <a:rPr lang="en-US" sz="1600" dirty="0" err="1"/>
              <a:t>Kahlert</a:t>
            </a:r>
            <a:r>
              <a:rPr lang="en-US" sz="1600" dirty="0"/>
              <a:t> Christian, Swiss Medical Weekly 2018; Gross, Journal of Law Medicine and Ethics 2019</a:t>
            </a:r>
          </a:p>
        </p:txBody>
      </p:sp>
      <p:grpSp>
        <p:nvGrpSpPr>
          <p:cNvPr id="7" name="Group 6">
            <a:extLst>
              <a:ext uri="{FF2B5EF4-FFF2-40B4-BE49-F238E27FC236}">
                <a16:creationId xmlns:a16="http://schemas.microsoft.com/office/drawing/2014/main" id="{4AA86D18-D0B9-AB4F-815F-8714AC1BCB01}"/>
              </a:ext>
            </a:extLst>
          </p:cNvPr>
          <p:cNvGrpSpPr/>
          <p:nvPr/>
        </p:nvGrpSpPr>
        <p:grpSpPr>
          <a:xfrm>
            <a:off x="5372100" y="2928938"/>
            <a:ext cx="6315075" cy="2528887"/>
            <a:chOff x="5372100" y="2928938"/>
            <a:chExt cx="6315075" cy="2528887"/>
          </a:xfrm>
        </p:grpSpPr>
        <p:sp>
          <p:nvSpPr>
            <p:cNvPr id="6" name="Rounded Rectangular Callout 5">
              <a:extLst>
                <a:ext uri="{FF2B5EF4-FFF2-40B4-BE49-F238E27FC236}">
                  <a16:creationId xmlns:a16="http://schemas.microsoft.com/office/drawing/2014/main" id="{13BF5C50-417B-3E4A-8D9A-221C5098A4DB}"/>
                </a:ext>
              </a:extLst>
            </p:cNvPr>
            <p:cNvSpPr/>
            <p:nvPr/>
          </p:nvSpPr>
          <p:spPr>
            <a:xfrm>
              <a:off x="5372100" y="2928938"/>
              <a:ext cx="6315075" cy="2528887"/>
            </a:xfrm>
            <a:prstGeom prst="wedgeRoundRectCallout">
              <a:avLst>
                <a:gd name="adj1" fmla="val -45659"/>
                <a:gd name="adj2" fmla="val 6785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7795BA-411B-7C4A-8264-2ACD6FD2539B}"/>
                </a:ext>
              </a:extLst>
            </p:cNvPr>
            <p:cNvSpPr txBox="1"/>
            <p:nvPr/>
          </p:nvSpPr>
          <p:spPr>
            <a:xfrm>
              <a:off x="5529263" y="3011029"/>
              <a:ext cx="5912257" cy="2246769"/>
            </a:xfrm>
            <a:prstGeom prst="rect">
              <a:avLst/>
            </a:prstGeom>
            <a:noFill/>
          </p:spPr>
          <p:txBody>
            <a:bodyPr wrap="square" rtlCol="0">
              <a:spAutoFit/>
            </a:bodyPr>
            <a:lstStyle/>
            <a:p>
              <a:r>
                <a:rPr lang="en-US" sz="2000" dirty="0"/>
                <a:t>“﻿Current recommendations against breastfeeding likely further disadvantage already disadvantaged women and infants, largely due to existing socioeconomic and racial disparities. Unfortunately, minority women suffer disproportionately from diseases breastfeeding may prevent, such as obesity, hypertension, heart disease, stroke, depression, and female cancers.”</a:t>
              </a:r>
            </a:p>
          </p:txBody>
        </p:sp>
      </p:grpSp>
    </p:spTree>
    <p:extLst>
      <p:ext uri="{BB962C8B-B14F-4D97-AF65-F5344CB8AC3E}">
        <p14:creationId xmlns:p14="http://schemas.microsoft.com/office/powerpoint/2010/main" val="2529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4F5A-999B-8942-8AD7-0D8B0A046CF7}"/>
              </a:ext>
            </a:extLst>
          </p:cNvPr>
          <p:cNvSpPr>
            <a:spLocks noGrp="1"/>
          </p:cNvSpPr>
          <p:nvPr>
            <p:ph type="title"/>
          </p:nvPr>
        </p:nvSpPr>
        <p:spPr/>
        <p:txBody>
          <a:bodyPr/>
          <a:lstStyle/>
          <a:p>
            <a:r>
              <a:rPr lang="en-US" dirty="0"/>
              <a:t>Practical arguments</a:t>
            </a:r>
          </a:p>
        </p:txBody>
      </p:sp>
      <p:sp>
        <p:nvSpPr>
          <p:cNvPr id="3" name="Content Placeholder 2">
            <a:extLst>
              <a:ext uri="{FF2B5EF4-FFF2-40B4-BE49-F238E27FC236}">
                <a16:creationId xmlns:a16="http://schemas.microsoft.com/office/drawing/2014/main" id="{A774C92C-0CEC-7E40-93D3-379D5A36C866}"/>
              </a:ext>
            </a:extLst>
          </p:cNvPr>
          <p:cNvSpPr>
            <a:spLocks noGrp="1"/>
          </p:cNvSpPr>
          <p:nvPr>
            <p:ph idx="1"/>
          </p:nvPr>
        </p:nvSpPr>
        <p:spPr/>
        <p:txBody>
          <a:bodyPr/>
          <a:lstStyle/>
          <a:p>
            <a:r>
              <a:rPr lang="en-US" dirty="0"/>
              <a:t>Women will breastfeed, with or without clinicians and the public health community</a:t>
            </a:r>
          </a:p>
          <a:p>
            <a:r>
              <a:rPr lang="en-US" dirty="0"/>
              <a:t>Women travel between countries with different guidelines</a:t>
            </a:r>
          </a:p>
          <a:p>
            <a:r>
              <a:rPr lang="en-US" dirty="0"/>
              <a:t>More cost-effective in one analysis from Canada</a:t>
            </a:r>
          </a:p>
        </p:txBody>
      </p:sp>
      <p:sp>
        <p:nvSpPr>
          <p:cNvPr id="4" name="TextBox 3">
            <a:extLst>
              <a:ext uri="{FF2B5EF4-FFF2-40B4-BE49-F238E27FC236}">
                <a16:creationId xmlns:a16="http://schemas.microsoft.com/office/drawing/2014/main" id="{42E720DD-EFD5-F04E-BDF5-F4C9892BF85D}"/>
              </a:ext>
            </a:extLst>
          </p:cNvPr>
          <p:cNvSpPr txBox="1"/>
          <p:nvPr/>
        </p:nvSpPr>
        <p:spPr>
          <a:xfrm>
            <a:off x="0" y="6126165"/>
            <a:ext cx="3867662" cy="338554"/>
          </a:xfrm>
          <a:prstGeom prst="rect">
            <a:avLst/>
          </a:prstGeom>
          <a:noFill/>
        </p:spPr>
        <p:txBody>
          <a:bodyPr wrap="none" rtlCol="0">
            <a:spAutoFit/>
          </a:bodyPr>
          <a:lstStyle/>
          <a:p>
            <a:r>
              <a:rPr lang="en-US" sz="1600" dirty="0"/>
              <a:t>Tuthill, JAIDS 2019; </a:t>
            </a:r>
            <a:r>
              <a:rPr lang="en-US" sz="1600" dirty="0" err="1"/>
              <a:t>Keshmiri</a:t>
            </a:r>
            <a:r>
              <a:rPr lang="en-US" sz="1600" dirty="0"/>
              <a:t>, Medicine 2019</a:t>
            </a:r>
          </a:p>
        </p:txBody>
      </p:sp>
    </p:spTree>
    <p:extLst>
      <p:ext uri="{BB962C8B-B14F-4D97-AF65-F5344CB8AC3E}">
        <p14:creationId xmlns:p14="http://schemas.microsoft.com/office/powerpoint/2010/main" val="254241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12045-E756-F84C-BBA6-9D729891513F}"/>
              </a:ext>
            </a:extLst>
          </p:cNvPr>
          <p:cNvSpPr>
            <a:spLocks noGrp="1"/>
          </p:cNvSpPr>
          <p:nvPr>
            <p:ph type="title"/>
          </p:nvPr>
        </p:nvSpPr>
        <p:spPr/>
        <p:txBody>
          <a:bodyPr>
            <a:normAutofit/>
          </a:bodyPr>
          <a:lstStyle/>
          <a:p>
            <a:r>
              <a:rPr lang="en-US" dirty="0"/>
              <a:t>Arguments against</a:t>
            </a:r>
          </a:p>
        </p:txBody>
      </p:sp>
      <p:sp>
        <p:nvSpPr>
          <p:cNvPr id="5" name="Text Placeholder 4">
            <a:extLst>
              <a:ext uri="{FF2B5EF4-FFF2-40B4-BE49-F238E27FC236}">
                <a16:creationId xmlns:a16="http://schemas.microsoft.com/office/drawing/2014/main" id="{DDCAD1FD-80A6-BB43-BCC5-B0F01E45D2D3}"/>
              </a:ext>
            </a:extLst>
          </p:cNvPr>
          <p:cNvSpPr>
            <a:spLocks noGrp="1"/>
          </p:cNvSpPr>
          <p:nvPr>
            <p:ph type="body" idx="1"/>
          </p:nvPr>
        </p:nvSpPr>
        <p:spPr/>
        <p:txBody>
          <a:bodyPr/>
          <a:lstStyle/>
          <a:p>
            <a:r>
              <a:rPr lang="en-US" dirty="0"/>
              <a:t>Offering breastfeeding as an informed alternative to formula</a:t>
            </a:r>
          </a:p>
        </p:txBody>
      </p:sp>
    </p:spTree>
    <p:extLst>
      <p:ext uri="{BB962C8B-B14F-4D97-AF65-F5344CB8AC3E}">
        <p14:creationId xmlns:p14="http://schemas.microsoft.com/office/powerpoint/2010/main" val="257482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0CFF6-4FDC-244C-8636-349E826BE1EE}"/>
              </a:ext>
            </a:extLst>
          </p:cNvPr>
          <p:cNvSpPr>
            <a:spLocks noGrp="1"/>
          </p:cNvSpPr>
          <p:nvPr>
            <p:ph type="title"/>
          </p:nvPr>
        </p:nvSpPr>
        <p:spPr/>
        <p:txBody>
          <a:bodyPr/>
          <a:lstStyle/>
          <a:p>
            <a:r>
              <a:rPr lang="en-US" dirty="0"/>
              <a:t>Public health arguments</a:t>
            </a:r>
          </a:p>
        </p:txBody>
      </p:sp>
      <p:sp>
        <p:nvSpPr>
          <p:cNvPr id="5" name="Content Placeholder 4">
            <a:extLst>
              <a:ext uri="{FF2B5EF4-FFF2-40B4-BE49-F238E27FC236}">
                <a16:creationId xmlns:a16="http://schemas.microsoft.com/office/drawing/2014/main" id="{1528A49C-FCFE-264C-AEDF-556BA454D14E}"/>
              </a:ext>
            </a:extLst>
          </p:cNvPr>
          <p:cNvSpPr>
            <a:spLocks noGrp="1"/>
          </p:cNvSpPr>
          <p:nvPr>
            <p:ph idx="1"/>
          </p:nvPr>
        </p:nvSpPr>
        <p:spPr/>
        <p:txBody>
          <a:bodyPr/>
          <a:lstStyle/>
          <a:p>
            <a:r>
              <a:rPr lang="en-US" dirty="0"/>
              <a:t>Formula feeding eliminates any risk of HIV transmission</a:t>
            </a:r>
          </a:p>
        </p:txBody>
      </p:sp>
    </p:spTree>
    <p:extLst>
      <p:ext uri="{BB962C8B-B14F-4D97-AF65-F5344CB8AC3E}">
        <p14:creationId xmlns:p14="http://schemas.microsoft.com/office/powerpoint/2010/main" val="434723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a:extLst>
              <a:ext uri="{FF2B5EF4-FFF2-40B4-BE49-F238E27FC236}">
                <a16:creationId xmlns:a16="http://schemas.microsoft.com/office/drawing/2014/main" id="{2CB16262-F83B-A747-BB0A-D2BD346DE5CD}"/>
              </a:ext>
            </a:extLst>
          </p:cNvPr>
          <p:cNvSpPr/>
          <p:nvPr/>
        </p:nvSpPr>
        <p:spPr>
          <a:xfrm>
            <a:off x="7200900" y="2800350"/>
            <a:ext cx="4686300" cy="350837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5DE4C-1081-BD41-9DFF-902C526C607D}"/>
              </a:ext>
            </a:extLst>
          </p:cNvPr>
          <p:cNvSpPr>
            <a:spLocks noGrp="1"/>
          </p:cNvSpPr>
          <p:nvPr>
            <p:ph type="title"/>
          </p:nvPr>
        </p:nvSpPr>
        <p:spPr/>
        <p:txBody>
          <a:bodyPr/>
          <a:lstStyle/>
          <a:p>
            <a:r>
              <a:rPr lang="en-US" dirty="0"/>
              <a:t>Messaging arguments</a:t>
            </a:r>
          </a:p>
        </p:txBody>
      </p:sp>
      <p:sp>
        <p:nvSpPr>
          <p:cNvPr id="3" name="Content Placeholder 2">
            <a:extLst>
              <a:ext uri="{FF2B5EF4-FFF2-40B4-BE49-F238E27FC236}">
                <a16:creationId xmlns:a16="http://schemas.microsoft.com/office/drawing/2014/main" id="{328A428D-585F-9E42-8B9D-1F2CF67CF93C}"/>
              </a:ext>
            </a:extLst>
          </p:cNvPr>
          <p:cNvSpPr>
            <a:spLocks noGrp="1"/>
          </p:cNvSpPr>
          <p:nvPr>
            <p:ph idx="1"/>
          </p:nvPr>
        </p:nvSpPr>
        <p:spPr/>
        <p:txBody>
          <a:bodyPr/>
          <a:lstStyle/>
          <a:p>
            <a:r>
              <a:rPr lang="en-US" dirty="0"/>
              <a:t>“Slippery slope”</a:t>
            </a:r>
          </a:p>
          <a:p>
            <a:r>
              <a:rPr lang="en-US" dirty="0"/>
              <a:t>Informed choice involves subtlety and nuance. Nuanced messages are challenging to convey.</a:t>
            </a:r>
          </a:p>
        </p:txBody>
      </p:sp>
      <p:graphicFrame>
        <p:nvGraphicFramePr>
          <p:cNvPr id="4" name="Content Placeholder 6">
            <a:extLst>
              <a:ext uri="{FF2B5EF4-FFF2-40B4-BE49-F238E27FC236}">
                <a16:creationId xmlns:a16="http://schemas.microsoft.com/office/drawing/2014/main" id="{979432CB-6ACB-154B-9EB2-C560D29EBE67}"/>
              </a:ext>
            </a:extLst>
          </p:cNvPr>
          <p:cNvGraphicFramePr>
            <a:graphicFrameLocks/>
          </p:cNvGraphicFramePr>
          <p:nvPr>
            <p:extLst>
              <p:ext uri="{D42A27DB-BD31-4B8C-83A1-F6EECF244321}">
                <p14:modId xmlns:p14="http://schemas.microsoft.com/office/powerpoint/2010/main" val="1837012462"/>
              </p:ext>
            </p:extLst>
          </p:nvPr>
        </p:nvGraphicFramePr>
        <p:xfrm>
          <a:off x="7736681" y="3077370"/>
          <a:ext cx="3614737" cy="295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0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655420-BE57-9245-B42D-5A837C7B4473}"/>
              </a:ext>
            </a:extLst>
          </p:cNvPr>
          <p:cNvSpPr>
            <a:spLocks noGrp="1"/>
          </p:cNvSpPr>
          <p:nvPr>
            <p:ph type="title"/>
          </p:nvPr>
        </p:nvSpPr>
        <p:spPr/>
        <p:txBody>
          <a:bodyPr/>
          <a:lstStyle/>
          <a:p>
            <a:r>
              <a:rPr lang="en-US" dirty="0"/>
              <a:t>Where do we go from here?</a:t>
            </a:r>
          </a:p>
        </p:txBody>
      </p:sp>
      <p:sp>
        <p:nvSpPr>
          <p:cNvPr id="6" name="Content Placeholder 5">
            <a:extLst>
              <a:ext uri="{FF2B5EF4-FFF2-40B4-BE49-F238E27FC236}">
                <a16:creationId xmlns:a16="http://schemas.microsoft.com/office/drawing/2014/main" id="{C81DF457-F0FD-234A-9BB4-3030BD6E8334}"/>
              </a:ext>
            </a:extLst>
          </p:cNvPr>
          <p:cNvSpPr>
            <a:spLocks noGrp="1"/>
          </p:cNvSpPr>
          <p:nvPr>
            <p:ph idx="1"/>
          </p:nvPr>
        </p:nvSpPr>
        <p:spPr/>
        <p:txBody>
          <a:bodyPr anchor="t"/>
          <a:lstStyle/>
          <a:p>
            <a:r>
              <a:rPr lang="en-US" dirty="0"/>
              <a:t>Include women living with HIV</a:t>
            </a:r>
          </a:p>
          <a:p>
            <a:r>
              <a:rPr lang="en-US" dirty="0"/>
              <a:t>Develop decision support tools for patients</a:t>
            </a:r>
          </a:p>
          <a:p>
            <a:r>
              <a:rPr lang="en-US" dirty="0"/>
              <a:t>Education for providers</a:t>
            </a:r>
          </a:p>
          <a:p>
            <a:r>
              <a:rPr lang="en-US" dirty="0"/>
              <a:t>Research </a:t>
            </a:r>
            <a:r>
              <a:rPr lang="en-US" dirty="0" smtClean="0"/>
              <a:t>agenda</a:t>
            </a:r>
          </a:p>
          <a:p>
            <a:pPr marL="0" indent="0" algn="ctr">
              <a:buNone/>
            </a:pPr>
            <a:endParaRPr lang="en-US" sz="2800" dirty="0" smtClean="0"/>
          </a:p>
          <a:p>
            <a:pPr marL="0" indent="0" algn="ctr">
              <a:buNone/>
            </a:pPr>
            <a:r>
              <a:rPr lang="en-US" sz="2800" dirty="0" smtClean="0"/>
              <a:t>To participate in multisite retrospective study of women who breastfeed in the US or Canada: JLevison@bcm.edu</a:t>
            </a:r>
            <a:endParaRPr lang="en-US" sz="2800" dirty="0"/>
          </a:p>
        </p:txBody>
      </p:sp>
    </p:spTree>
    <p:extLst>
      <p:ext uri="{BB962C8B-B14F-4D97-AF65-F5344CB8AC3E}">
        <p14:creationId xmlns:p14="http://schemas.microsoft.com/office/powerpoint/2010/main" val="321804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creen Shot 2015-10-20 at 4.33.41 PM.png">
            <a:extLst>
              <a:ext uri="{FF2B5EF4-FFF2-40B4-BE49-F238E27FC236}">
                <a16:creationId xmlns:a16="http://schemas.microsoft.com/office/drawing/2014/main" id="{68A61B5C-CFB1-D74C-B6FF-0D02451052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88465" y="4630738"/>
            <a:ext cx="1666847" cy="192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 descr="Screen Shot 2015-10-15 at 10.18.28 AM.png">
            <a:extLst>
              <a:ext uri="{FF2B5EF4-FFF2-40B4-BE49-F238E27FC236}">
                <a16:creationId xmlns:a16="http://schemas.microsoft.com/office/drawing/2014/main" id="{2F27262E-226C-0C49-BC73-835EA2BCF5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2655" y="28575"/>
            <a:ext cx="1974807" cy="202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a:extLst>
              <a:ext uri="{FF2B5EF4-FFF2-40B4-BE49-F238E27FC236}">
                <a16:creationId xmlns:a16="http://schemas.microsoft.com/office/drawing/2014/main" id="{24A1112D-361F-4345-ACFD-6B9FAC3FC6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3647" y="1"/>
            <a:ext cx="1535654" cy="220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Marliese_Warren_12_web.jpg">
            <a:extLst>
              <a:ext uri="{FF2B5EF4-FFF2-40B4-BE49-F238E27FC236}">
                <a16:creationId xmlns:a16="http://schemas.microsoft.com/office/drawing/2014/main" id="{7D79C540-6FB5-E74C-98AF-70CD1E165C55}"/>
              </a:ext>
            </a:extLst>
          </p:cNvPr>
          <p:cNvPicPr>
            <a:picLocks noChangeAspect="1"/>
          </p:cNvPicPr>
          <p:nvPr/>
        </p:nvPicPr>
        <p:blipFill>
          <a:blip r:embed="rId7">
            <a:extLst>
              <a:ext uri="{28A0092B-C50C-407E-A947-70E740481C1C}">
                <a14:useLocalDpi xmlns:a14="http://schemas.microsoft.com/office/drawing/2010/main" val="0"/>
              </a:ext>
            </a:extLst>
          </a:blip>
          <a:srcRect b="13205"/>
          <a:stretch>
            <a:fillRect/>
          </a:stretch>
        </p:blipFill>
        <p:spPr bwMode="auto">
          <a:xfrm>
            <a:off x="5250399" y="4767828"/>
            <a:ext cx="1626799" cy="205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peter.jpg">
            <a:extLst>
              <a:ext uri="{FF2B5EF4-FFF2-40B4-BE49-F238E27FC236}">
                <a16:creationId xmlns:a16="http://schemas.microsoft.com/office/drawing/2014/main" id="{F5E5AB00-C9A3-A14D-AE78-A349C563DF4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3547" y="9525"/>
            <a:ext cx="1451414" cy="205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Screen Shot 2014-12-02 at 10.49.39 PM.png">
            <a:extLst>
              <a:ext uri="{FF2B5EF4-FFF2-40B4-BE49-F238E27FC236}">
                <a16:creationId xmlns:a16="http://schemas.microsoft.com/office/drawing/2014/main" id="{4ACEFF0E-A2A5-2444-9682-2F1FB59701F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49503" y="2352675"/>
            <a:ext cx="1539798" cy="198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Screen Shot 2014-12-02 at 10.50.33 PM.png">
            <a:extLst>
              <a:ext uri="{FF2B5EF4-FFF2-40B4-BE49-F238E27FC236}">
                <a16:creationId xmlns:a16="http://schemas.microsoft.com/office/drawing/2014/main" id="{4A54D317-580B-0D4D-B918-040295AD59C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82477" y="2362200"/>
            <a:ext cx="1626799" cy="197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4" descr="Screen Shot 2015-10-15 at 1.27.40 PM.png">
            <a:extLst>
              <a:ext uri="{FF2B5EF4-FFF2-40B4-BE49-F238E27FC236}">
                <a16:creationId xmlns:a16="http://schemas.microsoft.com/office/drawing/2014/main" id="{FC20AF74-E656-2141-A347-454B7CBD816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17520" y="-6349"/>
            <a:ext cx="1492844" cy="205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Content Placeholder 12" descr="cohan.jpg">
            <a:extLst>
              <a:ext uri="{FF2B5EF4-FFF2-40B4-BE49-F238E27FC236}">
                <a16:creationId xmlns:a16="http://schemas.microsoft.com/office/drawing/2014/main" id="{CAD0F101-2C06-1249-96CC-A293B566D137}"/>
              </a:ext>
            </a:extLst>
          </p:cNvPr>
          <p:cNvPicPr>
            <a:picLocks noGrp="1" noChangeAspect="1" noChangeArrowheads="1"/>
          </p:cNvPicPr>
          <p:nvPr>
            <p:ph idx="4294967295"/>
          </p:nvPr>
        </p:nvPicPr>
        <p:blipFill rotWithShape="1">
          <a:blip r:embed="rId12">
            <a:extLst>
              <a:ext uri="{28A0092B-C50C-407E-A947-70E740481C1C}">
                <a14:useLocalDpi xmlns:a14="http://schemas.microsoft.com/office/drawing/2010/main" val="0"/>
              </a:ext>
            </a:extLst>
          </a:blip>
          <a:srcRect l="6072" r="13854"/>
          <a:stretch/>
        </p:blipFill>
        <p:spPr>
          <a:xfrm>
            <a:off x="1728787" y="4649788"/>
            <a:ext cx="1560513" cy="1948568"/>
          </a:xfrm>
        </p:spPr>
      </p:pic>
      <p:sp>
        <p:nvSpPr>
          <p:cNvPr id="40971" name="TextBox 13">
            <a:extLst>
              <a:ext uri="{FF2B5EF4-FFF2-40B4-BE49-F238E27FC236}">
                <a16:creationId xmlns:a16="http://schemas.microsoft.com/office/drawing/2014/main" id="{EFB3EB62-2C24-774F-94FC-13B0B30E636D}"/>
              </a:ext>
            </a:extLst>
          </p:cNvPr>
          <p:cNvSpPr txBox="1">
            <a:spLocks noChangeArrowheads="1"/>
          </p:cNvSpPr>
          <p:nvPr/>
        </p:nvSpPr>
        <p:spPr bwMode="auto">
          <a:xfrm>
            <a:off x="3511099" y="2090172"/>
            <a:ext cx="51054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dirty="0">
                <a:latin typeface="Times New Roman" panose="02020603050405020304" pitchFamily="18" charset="0"/>
              </a:rPr>
              <a:t>Natl Perinatal HIV Hotline &amp; Clinicians Network</a:t>
            </a:r>
          </a:p>
          <a:p>
            <a:pPr algn="ctr">
              <a:spcBef>
                <a:spcPct val="0"/>
              </a:spcBef>
              <a:buFontTx/>
              <a:buNone/>
            </a:pPr>
            <a:r>
              <a:rPr lang="en-US" altLang="en-US" sz="2800" dirty="0">
                <a:latin typeface="Times New Roman" panose="02020603050405020304" pitchFamily="18" charset="0"/>
              </a:rPr>
              <a:t>1-888-448-8765 (24/7</a:t>
            </a:r>
            <a:r>
              <a:rPr lang="en-US" altLang="en-US" sz="2800" dirty="0" smtClean="0">
                <a:latin typeface="Times New Roman" panose="02020603050405020304" pitchFamily="18" charset="0"/>
              </a:rPr>
              <a:t>)</a:t>
            </a:r>
          </a:p>
          <a:p>
            <a:pPr algn="ctr">
              <a:spcBef>
                <a:spcPct val="0"/>
              </a:spcBef>
              <a:buFontTx/>
              <a:buNone/>
            </a:pPr>
            <a:endParaRPr lang="en-US" altLang="en-US" sz="1600" dirty="0">
              <a:latin typeface="Times New Roman" panose="02020603050405020304" pitchFamily="18" charset="0"/>
            </a:endParaRPr>
          </a:p>
          <a:p>
            <a:pPr algn="ctr">
              <a:spcBef>
                <a:spcPct val="0"/>
              </a:spcBef>
              <a:buFontTx/>
              <a:buNone/>
            </a:pPr>
            <a:r>
              <a:rPr lang="en-US" altLang="en-US" sz="2400" dirty="0">
                <a:latin typeface="Times New Roman" panose="02020603050405020304" pitchFamily="18" charset="0"/>
              </a:rPr>
              <a:t>Repro ID_HIV listserv </a:t>
            </a:r>
          </a:p>
          <a:p>
            <a:pPr algn="ctr">
              <a:spcBef>
                <a:spcPct val="0"/>
              </a:spcBef>
              <a:buFontTx/>
              <a:buNone/>
            </a:pPr>
            <a:r>
              <a:rPr lang="en-US" altLang="en-US" sz="2400" dirty="0" smtClean="0">
                <a:latin typeface="Times New Roman" panose="02020603050405020304" pitchFamily="18" charset="0"/>
              </a:rPr>
              <a:t>M</a:t>
            </a:r>
            <a:r>
              <a:rPr lang="en-US" altLang="en-US" sz="2400" dirty="0" smtClean="0">
                <a:latin typeface="Times New Roman" panose="02020603050405020304" pitchFamily="18" charset="0"/>
              </a:rPr>
              <a:t>arliese.Warren@ucsf.edu</a:t>
            </a:r>
            <a:endParaRPr lang="en-US" altLang="en-US" sz="2400" dirty="0">
              <a:latin typeface="Times New Roman" panose="02020603050405020304" pitchFamily="18" charset="0"/>
            </a:endParaRPr>
          </a:p>
          <a:p>
            <a:pPr algn="ctr">
              <a:spcBef>
                <a:spcPct val="0"/>
              </a:spcBef>
              <a:buFontTx/>
              <a:buNone/>
            </a:pPr>
            <a:r>
              <a:rPr lang="en-US" altLang="en-US" sz="2400" dirty="0" smtClean="0">
                <a:latin typeface="Times New Roman" panose="02020603050405020304" pitchFamily="18" charset="0"/>
              </a:rPr>
              <a:t>L</a:t>
            </a:r>
            <a:r>
              <a:rPr lang="en-US" altLang="en-US" sz="2400" dirty="0" smtClean="0">
                <a:latin typeface="Times New Roman" panose="02020603050405020304" pitchFamily="18" charset="0"/>
              </a:rPr>
              <a:t>ealah.Pollock@ucsf.edu</a:t>
            </a:r>
            <a:endParaRPr lang="en-US" altLang="en-US" sz="2400" dirty="0">
              <a:latin typeface="Times New Roman" panose="02020603050405020304" pitchFamily="18" charset="0"/>
            </a:endParaRPr>
          </a:p>
        </p:txBody>
      </p:sp>
      <p:pic>
        <p:nvPicPr>
          <p:cNvPr id="40972" name="Picture 13" descr="I:\My Documents\Personal\pooja headshot.jpg">
            <a:extLst>
              <a:ext uri="{FF2B5EF4-FFF2-40B4-BE49-F238E27FC236}">
                <a16:creationId xmlns:a16="http://schemas.microsoft.com/office/drawing/2014/main" id="{0B7B0890-805A-9F4A-8F5A-2D00D04219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1099" y="-6350"/>
            <a:ext cx="1483177" cy="200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5963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EE1E-D457-EA45-A139-F81E15534763}"/>
              </a:ext>
            </a:extLst>
          </p:cNvPr>
          <p:cNvSpPr>
            <a:spLocks noGrp="1"/>
          </p:cNvSpPr>
          <p:nvPr>
            <p:ph type="ctr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28588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r>
              <a:rPr lang="en-US" sz="2400" dirty="0"/>
              <a:t>None</a:t>
            </a:r>
          </a:p>
        </p:txBody>
      </p:sp>
    </p:spTree>
    <p:extLst>
      <p:ext uri="{BB962C8B-B14F-4D97-AF65-F5344CB8AC3E}">
        <p14:creationId xmlns:p14="http://schemas.microsoft.com/office/powerpoint/2010/main" val="66215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17C9-298C-B84A-8BB5-6E1ED7864D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878EBE9-1968-A945-94D5-E4DB2B654370}"/>
              </a:ext>
            </a:extLst>
          </p:cNvPr>
          <p:cNvSpPr>
            <a:spLocks noGrp="1"/>
          </p:cNvSpPr>
          <p:nvPr>
            <p:ph idx="1"/>
          </p:nvPr>
        </p:nvSpPr>
        <p:spPr/>
        <p:txBody>
          <a:bodyPr/>
          <a:lstStyle/>
          <a:p>
            <a:r>
              <a:rPr lang="en-US" dirty="0"/>
              <a:t>Risks of breastfeeding</a:t>
            </a:r>
          </a:p>
          <a:p>
            <a:r>
              <a:rPr lang="en-US" dirty="0"/>
              <a:t>Benefits of breastfeeding</a:t>
            </a:r>
          </a:p>
          <a:p>
            <a:r>
              <a:rPr lang="en-US" dirty="0"/>
              <a:t>Arguments in favor of offering breastfeeding as an informed-choice alternative to formula</a:t>
            </a:r>
          </a:p>
          <a:p>
            <a:r>
              <a:rPr lang="en-US" dirty="0"/>
              <a:t>Arguments against offering breastfeeding as an informed-choice alternative to formula</a:t>
            </a:r>
          </a:p>
        </p:txBody>
      </p:sp>
    </p:spTree>
    <p:extLst>
      <p:ext uri="{BB962C8B-B14F-4D97-AF65-F5344CB8AC3E}">
        <p14:creationId xmlns:p14="http://schemas.microsoft.com/office/powerpoint/2010/main" val="109495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story</a:t>
            </a:r>
            <a:endParaRPr lang="en-US" dirty="0"/>
          </a:p>
        </p:txBody>
      </p:sp>
      <p:sp>
        <p:nvSpPr>
          <p:cNvPr id="8" name="Text Placeholder 7"/>
          <p:cNvSpPr>
            <a:spLocks noGrp="1"/>
          </p:cNvSpPr>
          <p:nvPr>
            <p:ph type="body" idx="1"/>
          </p:nvPr>
        </p:nvSpPr>
        <p:spPr/>
        <p:txBody>
          <a:bodyPr/>
          <a:lstStyle/>
          <a:p>
            <a:r>
              <a:rPr lang="en-US" dirty="0" smtClean="0"/>
              <a:t>Before we begin…</a:t>
            </a:r>
            <a:endParaRPr lang="en-US" dirty="0"/>
          </a:p>
        </p:txBody>
      </p:sp>
      <p:pic>
        <p:nvPicPr>
          <p:cNvPr id="9" name="Picture 8"/>
          <p:cNvPicPr>
            <a:picLocks noChangeAspect="1"/>
          </p:cNvPicPr>
          <p:nvPr/>
        </p:nvPicPr>
        <p:blipFill>
          <a:blip r:embed="rId2"/>
          <a:stretch>
            <a:fillRect/>
          </a:stretch>
        </p:blipFill>
        <p:spPr>
          <a:xfrm>
            <a:off x="6096000" y="979106"/>
            <a:ext cx="4257242" cy="2677700"/>
          </a:xfrm>
          <a:prstGeom prst="rect">
            <a:avLst/>
          </a:prstGeom>
        </p:spPr>
      </p:pic>
    </p:spTree>
    <p:extLst>
      <p:ext uri="{BB962C8B-B14F-4D97-AF65-F5344CB8AC3E}">
        <p14:creationId xmlns:p14="http://schemas.microsoft.com/office/powerpoint/2010/main" val="423622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2AF7-507F-D742-B6CD-3B34DDAEB18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88EF57A-FEFC-6949-A466-3983945AE8D0}"/>
              </a:ext>
            </a:extLst>
          </p:cNvPr>
          <p:cNvSpPr>
            <a:spLocks noGrp="1"/>
          </p:cNvSpPr>
          <p:nvPr>
            <p:ph idx="1"/>
          </p:nvPr>
        </p:nvSpPr>
        <p:spPr/>
        <p:txBody>
          <a:bodyPr>
            <a:normAutofit lnSpcReduction="10000"/>
          </a:bodyPr>
          <a:lstStyle/>
          <a:p>
            <a:r>
              <a:rPr lang="en-US" dirty="0"/>
              <a:t>WHO recommends exclusive breastfeeding for 6 months and continuing breastfeeding up to 12 months or 24 months while being fully supported for ART adherence.</a:t>
            </a:r>
          </a:p>
          <a:p>
            <a:r>
              <a:rPr lang="en-US" dirty="0"/>
              <a:t>BHIVA, DHHS, and EACS all have some version of: “Women living with HIV shouldn’t breastfeed, but, if they insist, providers should support them.”</a:t>
            </a:r>
          </a:p>
          <a:p>
            <a:r>
              <a:rPr lang="en-US" dirty="0"/>
              <a:t>The balance of the risks and benefits of breastfeeding differs by availability of clean water and prevalence of diarrheal illness and malnutrition</a:t>
            </a:r>
          </a:p>
        </p:txBody>
      </p:sp>
    </p:spTree>
    <p:extLst>
      <p:ext uri="{BB962C8B-B14F-4D97-AF65-F5344CB8AC3E}">
        <p14:creationId xmlns:p14="http://schemas.microsoft.com/office/powerpoint/2010/main" val="376500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9472B6-01D0-2D4D-A57F-F9A8A3460D87}"/>
              </a:ext>
            </a:extLst>
          </p:cNvPr>
          <p:cNvSpPr>
            <a:spLocks noGrp="1"/>
          </p:cNvSpPr>
          <p:nvPr>
            <p:ph type="title"/>
          </p:nvPr>
        </p:nvSpPr>
        <p:spPr/>
        <p:txBody>
          <a:bodyPr/>
          <a:lstStyle/>
          <a:p>
            <a:r>
              <a:rPr lang="en-US" dirty="0"/>
              <a:t>Risks of breastfeeding</a:t>
            </a:r>
          </a:p>
        </p:txBody>
      </p:sp>
      <p:sp>
        <p:nvSpPr>
          <p:cNvPr id="7" name="Text Placeholder 6">
            <a:extLst>
              <a:ext uri="{FF2B5EF4-FFF2-40B4-BE49-F238E27FC236}">
                <a16:creationId xmlns:a16="http://schemas.microsoft.com/office/drawing/2014/main" id="{FB4C7358-10DF-314B-BF21-2537DB8E2132}"/>
              </a:ext>
            </a:extLst>
          </p:cNvPr>
          <p:cNvSpPr>
            <a:spLocks noGrp="1"/>
          </p:cNvSpPr>
          <p:nvPr>
            <p:ph type="body" idx="1"/>
          </p:nvPr>
        </p:nvSpPr>
        <p:spPr/>
        <p:txBody>
          <a:bodyPr/>
          <a:lstStyle/>
          <a:p>
            <a:r>
              <a:rPr lang="en-US" dirty="0"/>
              <a:t>Babies born to women living with HIV in high resource settings</a:t>
            </a:r>
          </a:p>
        </p:txBody>
      </p:sp>
    </p:spTree>
    <p:extLst>
      <p:ext uri="{BB962C8B-B14F-4D97-AF65-F5344CB8AC3E}">
        <p14:creationId xmlns:p14="http://schemas.microsoft.com/office/powerpoint/2010/main" val="182186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93CE-E30D-7843-AA24-65834F430808}"/>
              </a:ext>
            </a:extLst>
          </p:cNvPr>
          <p:cNvSpPr>
            <a:spLocks noGrp="1"/>
          </p:cNvSpPr>
          <p:nvPr>
            <p:ph type="title"/>
          </p:nvPr>
        </p:nvSpPr>
        <p:spPr/>
        <p:txBody>
          <a:bodyPr/>
          <a:lstStyle/>
          <a:p>
            <a:r>
              <a:rPr lang="en-US" dirty="0"/>
              <a:t>HIV Transmission: U≠U?</a:t>
            </a:r>
          </a:p>
        </p:txBody>
      </p:sp>
      <p:sp>
        <p:nvSpPr>
          <p:cNvPr id="6" name="TextBox 5">
            <a:extLst>
              <a:ext uri="{FF2B5EF4-FFF2-40B4-BE49-F238E27FC236}">
                <a16:creationId xmlns:a16="http://schemas.microsoft.com/office/drawing/2014/main" id="{01191EA7-62EC-E847-AA80-4470621E2165}"/>
              </a:ext>
            </a:extLst>
          </p:cNvPr>
          <p:cNvSpPr txBox="1"/>
          <p:nvPr/>
        </p:nvSpPr>
        <p:spPr>
          <a:xfrm>
            <a:off x="0" y="6032664"/>
            <a:ext cx="4061361" cy="584775"/>
          </a:xfrm>
          <a:prstGeom prst="rect">
            <a:avLst/>
          </a:prstGeom>
          <a:noFill/>
        </p:spPr>
        <p:txBody>
          <a:bodyPr wrap="square" rtlCol="0">
            <a:spAutoFit/>
          </a:bodyPr>
          <a:lstStyle/>
          <a:p>
            <a:r>
              <a:rPr lang="en-US" sz="1600" dirty="0"/>
              <a:t>Flynn et al, JAIDS 2018; Shapiro et al, NEJM 2010; Davis et al, JAIDS 2016</a:t>
            </a:r>
          </a:p>
        </p:txBody>
      </p:sp>
      <p:sp>
        <p:nvSpPr>
          <p:cNvPr id="7" name="TextBox 6">
            <a:extLst>
              <a:ext uri="{FF2B5EF4-FFF2-40B4-BE49-F238E27FC236}">
                <a16:creationId xmlns:a16="http://schemas.microsoft.com/office/drawing/2014/main" id="{723DBE4F-00FE-784E-973F-847C981E0B7B}"/>
              </a:ext>
            </a:extLst>
          </p:cNvPr>
          <p:cNvSpPr txBox="1"/>
          <p:nvPr/>
        </p:nvSpPr>
        <p:spPr>
          <a:xfrm>
            <a:off x="2978943" y="2151727"/>
            <a:ext cx="6234113" cy="2554545"/>
          </a:xfrm>
          <a:prstGeom prst="rect">
            <a:avLst/>
          </a:prstGeom>
          <a:noFill/>
        </p:spPr>
        <p:txBody>
          <a:bodyPr wrap="square" rtlCol="0">
            <a:spAutoFit/>
          </a:bodyPr>
          <a:lstStyle/>
          <a:p>
            <a:pPr algn="ctr"/>
            <a:r>
              <a:rPr lang="en-US" sz="3200" b="1" dirty="0"/>
              <a:t>WHO 2016 systematic review:</a:t>
            </a:r>
          </a:p>
          <a:p>
            <a:pPr algn="ctr"/>
            <a:r>
              <a:rPr lang="en-US" sz="3200" b="1" dirty="0"/>
              <a:t>Pooled estimate of breastfeeding transmission from mothers on ART: </a:t>
            </a:r>
          </a:p>
          <a:p>
            <a:pPr algn="ctr"/>
            <a:r>
              <a:rPr lang="en-US" sz="3200" b="1" dirty="0"/>
              <a:t>1% at 6 months and 3% at 12 months.</a:t>
            </a:r>
          </a:p>
        </p:txBody>
      </p:sp>
    </p:spTree>
    <p:extLst>
      <p:ext uri="{BB962C8B-B14F-4D97-AF65-F5344CB8AC3E}">
        <p14:creationId xmlns:p14="http://schemas.microsoft.com/office/powerpoint/2010/main" val="13021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93CE-E30D-7843-AA24-65834F430808}"/>
              </a:ext>
            </a:extLst>
          </p:cNvPr>
          <p:cNvSpPr>
            <a:spLocks noGrp="1"/>
          </p:cNvSpPr>
          <p:nvPr>
            <p:ph type="title"/>
          </p:nvPr>
        </p:nvSpPr>
        <p:spPr/>
        <p:txBody>
          <a:bodyPr/>
          <a:lstStyle/>
          <a:p>
            <a:r>
              <a:rPr lang="en-US" dirty="0"/>
              <a:t>HIV Transmission: U≠U?</a:t>
            </a:r>
          </a:p>
        </p:txBody>
      </p:sp>
      <p:sp>
        <p:nvSpPr>
          <p:cNvPr id="5" name="Content Placeholder 4">
            <a:extLst>
              <a:ext uri="{FF2B5EF4-FFF2-40B4-BE49-F238E27FC236}">
                <a16:creationId xmlns:a16="http://schemas.microsoft.com/office/drawing/2014/main" id="{9D51749E-86E0-054D-AE1D-8DE021F27761}"/>
              </a:ext>
            </a:extLst>
          </p:cNvPr>
          <p:cNvSpPr>
            <a:spLocks noGrp="1"/>
          </p:cNvSpPr>
          <p:nvPr>
            <p:ph idx="1"/>
          </p:nvPr>
        </p:nvSpPr>
        <p:spPr/>
        <p:txBody>
          <a:bodyPr>
            <a:normAutofit fontScale="92500"/>
          </a:bodyPr>
          <a:lstStyle/>
          <a:p>
            <a:r>
              <a:rPr lang="en-US" dirty="0">
                <a:solidFill>
                  <a:schemeClr val="tx1"/>
                </a:solidFill>
              </a:rPr>
              <a:t>PROMISE: ART antenatal to 18 </a:t>
            </a:r>
            <a:r>
              <a:rPr lang="en-US" dirty="0" err="1">
                <a:solidFill>
                  <a:schemeClr val="tx1"/>
                </a:solidFill>
              </a:rPr>
              <a:t>mos</a:t>
            </a:r>
            <a:r>
              <a:rPr lang="en-US" dirty="0">
                <a:solidFill>
                  <a:schemeClr val="tx1"/>
                </a:solidFill>
              </a:rPr>
              <a:t> PP; n=1,218 in maternal ART arm</a:t>
            </a:r>
          </a:p>
          <a:p>
            <a:pPr lvl="1"/>
            <a:r>
              <a:rPr lang="en-US" dirty="0">
                <a:solidFill>
                  <a:schemeClr val="tx1"/>
                </a:solidFill>
              </a:rPr>
              <a:t>Transmission risk in maternal ART arm: 0.3% at 6 </a:t>
            </a:r>
            <a:r>
              <a:rPr lang="en-US" dirty="0" err="1">
                <a:solidFill>
                  <a:schemeClr val="tx1"/>
                </a:solidFill>
              </a:rPr>
              <a:t>mos</a:t>
            </a:r>
            <a:r>
              <a:rPr lang="en-US" dirty="0">
                <a:solidFill>
                  <a:schemeClr val="tx1"/>
                </a:solidFill>
              </a:rPr>
              <a:t> and 0.7% at 24 </a:t>
            </a:r>
            <a:r>
              <a:rPr lang="en-US" dirty="0" err="1">
                <a:solidFill>
                  <a:schemeClr val="tx1"/>
                </a:solidFill>
              </a:rPr>
              <a:t>mos</a:t>
            </a:r>
            <a:r>
              <a:rPr lang="en-US" dirty="0">
                <a:solidFill>
                  <a:schemeClr val="tx1"/>
                </a:solidFill>
              </a:rPr>
              <a:t> </a:t>
            </a:r>
          </a:p>
          <a:p>
            <a:r>
              <a:rPr lang="en-US" dirty="0" err="1">
                <a:solidFill>
                  <a:schemeClr val="bg2"/>
                </a:solidFill>
              </a:rPr>
              <a:t>Mma</a:t>
            </a:r>
            <a:r>
              <a:rPr lang="en-US" dirty="0">
                <a:solidFill>
                  <a:schemeClr val="bg2"/>
                </a:solidFill>
              </a:rPr>
              <a:t> Bana: ART third trimester to 6 months PP; n=709 infants</a:t>
            </a:r>
          </a:p>
          <a:p>
            <a:pPr lvl="1"/>
            <a:r>
              <a:rPr lang="en-US" dirty="0">
                <a:solidFill>
                  <a:schemeClr val="bg2"/>
                </a:solidFill>
              </a:rPr>
              <a:t>2 breastmilk transmissions (Transmission risk 0.3% at 6 </a:t>
            </a:r>
            <a:r>
              <a:rPr lang="en-US" dirty="0" err="1">
                <a:solidFill>
                  <a:schemeClr val="bg2"/>
                </a:solidFill>
              </a:rPr>
              <a:t>mos</a:t>
            </a:r>
            <a:r>
              <a:rPr lang="en-US" dirty="0">
                <a:solidFill>
                  <a:schemeClr val="bg2"/>
                </a:solidFill>
              </a:rPr>
              <a:t>)</a:t>
            </a:r>
          </a:p>
          <a:p>
            <a:r>
              <a:rPr lang="en-US" dirty="0">
                <a:solidFill>
                  <a:schemeClr val="bg2"/>
                </a:solidFill>
              </a:rPr>
              <a:t>BAN: ART birth to 6 </a:t>
            </a:r>
            <a:r>
              <a:rPr lang="en-US" dirty="0" err="1">
                <a:solidFill>
                  <a:schemeClr val="bg2"/>
                </a:solidFill>
              </a:rPr>
              <a:t>mos</a:t>
            </a:r>
            <a:r>
              <a:rPr lang="en-US" dirty="0">
                <a:solidFill>
                  <a:schemeClr val="bg2"/>
                </a:solidFill>
              </a:rPr>
              <a:t> PP; n=849 in maternal ART arm</a:t>
            </a:r>
          </a:p>
          <a:p>
            <a:pPr lvl="1"/>
            <a:r>
              <a:rPr lang="en-US" dirty="0">
                <a:solidFill>
                  <a:schemeClr val="bg2"/>
                </a:solidFill>
              </a:rPr>
              <a:t>No transmissions from women who maintained a plasma VL &lt;100 c/mL throughout breastfeeding</a:t>
            </a:r>
          </a:p>
        </p:txBody>
      </p:sp>
      <p:sp>
        <p:nvSpPr>
          <p:cNvPr id="6" name="TextBox 5">
            <a:extLst>
              <a:ext uri="{FF2B5EF4-FFF2-40B4-BE49-F238E27FC236}">
                <a16:creationId xmlns:a16="http://schemas.microsoft.com/office/drawing/2014/main" id="{01191EA7-62EC-E847-AA80-4470621E2165}"/>
              </a:ext>
            </a:extLst>
          </p:cNvPr>
          <p:cNvSpPr txBox="1"/>
          <p:nvPr/>
        </p:nvSpPr>
        <p:spPr>
          <a:xfrm>
            <a:off x="0" y="6032664"/>
            <a:ext cx="4061361" cy="584775"/>
          </a:xfrm>
          <a:prstGeom prst="rect">
            <a:avLst/>
          </a:prstGeom>
          <a:noFill/>
        </p:spPr>
        <p:txBody>
          <a:bodyPr wrap="square" rtlCol="0">
            <a:spAutoFit/>
          </a:bodyPr>
          <a:lstStyle/>
          <a:p>
            <a:r>
              <a:rPr lang="en-US" sz="1600" dirty="0"/>
              <a:t>Flynn et al, JAIDS 2018; Shapiro et al, NEJM 2010; Davis et al, JAIDS 2016</a:t>
            </a:r>
          </a:p>
        </p:txBody>
      </p:sp>
    </p:spTree>
    <p:extLst>
      <p:ext uri="{BB962C8B-B14F-4D97-AF65-F5344CB8AC3E}">
        <p14:creationId xmlns:p14="http://schemas.microsoft.com/office/powerpoint/2010/main" val="720669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21355</TotalTime>
  <Words>1139</Words>
  <Application>Microsoft Office PowerPoint</Application>
  <PresentationFormat>Widescreen</PresentationFormat>
  <Paragraphs>147</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Arial</vt:lpstr>
      <vt:lpstr>Calibri</vt:lpstr>
      <vt:lpstr>Franklin Gothic Book</vt:lpstr>
      <vt:lpstr>Raleway</vt:lpstr>
      <vt:lpstr>Times New Roman</vt:lpstr>
      <vt:lpstr>AIDS 2016_Template</vt:lpstr>
      <vt:lpstr>PowerPoint Presentation</vt:lpstr>
      <vt:lpstr>The price of milk in high-income countries: Is it time for women living with HIV to be involved in decision making about breastfeeding?</vt:lpstr>
      <vt:lpstr>Disclosures</vt:lpstr>
      <vt:lpstr>Outline</vt:lpstr>
      <vt:lpstr>A story</vt:lpstr>
      <vt:lpstr>Background</vt:lpstr>
      <vt:lpstr>Risks of breastfeeding</vt:lpstr>
      <vt:lpstr>HIV Transmission: U≠U?</vt:lpstr>
      <vt:lpstr>HIV Transmission: U≠U?</vt:lpstr>
      <vt:lpstr>HIV Transmission: U≠U?</vt:lpstr>
      <vt:lpstr>HIV Transmission: U≠U?</vt:lpstr>
      <vt:lpstr>HIV Transmission: U≠U?</vt:lpstr>
      <vt:lpstr>ARV Transmission</vt:lpstr>
      <vt:lpstr>Benefits of breastfeeding</vt:lpstr>
      <vt:lpstr>Benefits for baby</vt:lpstr>
      <vt:lpstr>Benefits for breastfeeding parent</vt:lpstr>
      <vt:lpstr>Is it time for a change?</vt:lpstr>
      <vt:lpstr>Arguments in favor of</vt:lpstr>
      <vt:lpstr>PowerPoint Presentation</vt:lpstr>
      <vt:lpstr>Ethical arguments</vt:lpstr>
      <vt:lpstr>Practical arguments</vt:lpstr>
      <vt:lpstr>Arguments against</vt:lpstr>
      <vt:lpstr>Public health arguments</vt:lpstr>
      <vt:lpstr>Messaging arguments</vt:lpstr>
      <vt:lpstr>Where do we go from here?</vt:lpstr>
      <vt:lpstr>PowerPoint Presentation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68</cp:revision>
  <cp:lastPrinted>2017-01-16T15:31:13Z</cp:lastPrinted>
  <dcterms:created xsi:type="dcterms:W3CDTF">2017-01-13T09:09:35Z</dcterms:created>
  <dcterms:modified xsi:type="dcterms:W3CDTF">2019-07-22T14:29:35Z</dcterms:modified>
</cp:coreProperties>
</file>