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drawings/drawing4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60" r:id="rId3"/>
    <p:sldId id="283" r:id="rId4"/>
    <p:sldId id="284" r:id="rId5"/>
    <p:sldId id="290" r:id="rId6"/>
    <p:sldId id="295" r:id="rId7"/>
    <p:sldId id="285" r:id="rId8"/>
    <p:sldId id="263" r:id="rId9"/>
    <p:sldId id="264" r:id="rId10"/>
    <p:sldId id="288" r:id="rId11"/>
    <p:sldId id="277" r:id="rId12"/>
    <p:sldId id="297" r:id="rId13"/>
    <p:sldId id="266" r:id="rId14"/>
    <p:sldId id="278" r:id="rId15"/>
    <p:sldId id="268" r:id="rId16"/>
    <p:sldId id="267" r:id="rId17"/>
    <p:sldId id="300" r:id="rId18"/>
    <p:sldId id="289" r:id="rId19"/>
    <p:sldId id="282" r:id="rId20"/>
    <p:sldId id="270" r:id="rId21"/>
    <p:sldId id="287" r:id="rId2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tandon, Michele (CDC/DDPHSIS/CGH/DGHT)" initials="MM(" lastIdx="5" clrIdx="0">
    <p:extLst>
      <p:ext uri="{19B8F6BF-5375-455C-9EA6-DF929625EA0E}">
        <p15:presenceInfo xmlns:p15="http://schemas.microsoft.com/office/powerpoint/2012/main" userId="S-1-5-21-1207783550-2075000910-922709458-602033" providerId="AD"/>
      </p:ext>
    </p:extLst>
  </p:cmAuthor>
  <p:cmAuthor id="2" name="Patel, Monita (CDC/DDPHSIS/CGH/DGHT)" initials="PM(" lastIdx="26" clrIdx="1">
    <p:extLst>
      <p:ext uri="{19B8F6BF-5375-455C-9EA6-DF929625EA0E}">
        <p15:presenceInfo xmlns:p15="http://schemas.microsoft.com/office/powerpoint/2012/main" userId="S-1-5-21-1207783550-2075000910-922709458-178460" providerId="AD"/>
      </p:ext>
    </p:extLst>
  </p:cmAuthor>
  <p:cmAuthor id="3" name="Modi, Surbhi V. (CDC/DDPHSIS/CGH/DGHT)" initials="MSV(" lastIdx="8" clrIdx="2">
    <p:extLst>
      <p:ext uri="{19B8F6BF-5375-455C-9EA6-DF929625EA0E}">
        <p15:presenceInfo xmlns:p15="http://schemas.microsoft.com/office/powerpoint/2012/main" userId="S-1-5-21-1207783550-2075000910-922709458-1767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303B"/>
    <a:srgbClr val="FF9966"/>
    <a:srgbClr val="FF7C80"/>
    <a:srgbClr val="ED1C24"/>
    <a:srgbClr val="EF4129"/>
    <a:srgbClr val="5DA9DD"/>
    <a:srgbClr val="4267B2"/>
    <a:srgbClr val="FEF3D4"/>
    <a:srgbClr val="F8E08E"/>
    <a:srgbClr val="38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8" autoAdjust="0"/>
    <p:restoredTop sz="68796" autoAdjust="0"/>
  </p:normalViewPr>
  <p:slideViewPr>
    <p:cSldViewPr snapToGrid="0" snapToObjects="1">
      <p:cViewPr varScale="1">
        <p:scale>
          <a:sx n="52" d="100"/>
          <a:sy n="52" d="100"/>
        </p:scale>
        <p:origin x="105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178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dc.gov\private\M133\nkf3\Nigeria\Baby%20shower%20initiative\CAP%20evaluation_Oct2018%20TDY\Stata%20output_CAP_2018110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4.xml"/><Relationship Id="rId4" Type="http://schemas.openxmlformats.org/officeDocument/2006/relationships/oleObject" Target="file:///C:\Users\nkf3\Desktop\IAS2019\Stata%20output_CAP_20181104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0F-4D85-8AA9-1835EF3AA402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50F-4D85-8AA9-1835EF3AA402}"/>
              </c:ext>
            </c:extLst>
          </c:dPt>
          <c:val>
            <c:numRef>
              <c:f>Sheet1!$B$2:$B$3</c:f>
              <c:numCache>
                <c:formatCode>0.00%</c:formatCode>
                <c:ptCount val="2"/>
                <c:pt idx="0">
                  <c:v>0.76500000000000001</c:v>
                </c:pt>
                <c:pt idx="1">
                  <c:v>0.23499999999999999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0F-4D85-8AA9-1835EF3AA4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9C-4D31-92EE-1C87E955225D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9C-4D31-92EE-1C87E955225D}"/>
              </c:ext>
            </c:extLst>
          </c:dPt>
          <c:val>
            <c:numRef>
              <c:f>Sheet1!$K$2:$K$3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9C-4D31-92EE-1C87E95522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976675829417709"/>
          <c:y val="8.4906596057399947E-2"/>
          <c:w val="0.55117234591960551"/>
          <c:h val="0.88989084454589229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017-45B7-9B21-6422BD9E792E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017-45B7-9B21-6422BD9E792E}"/>
              </c:ext>
            </c:extLst>
          </c:dPt>
          <c:val>
            <c:numRef>
              <c:f>'Part char'!$C$93:$C$94</c:f>
              <c:numCache>
                <c:formatCode>0%</c:formatCode>
                <c:ptCount val="2"/>
                <c:pt idx="0">
                  <c:v>0.44</c:v>
                </c:pt>
                <c:pt idx="1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17-45B7-9B21-6422BD9E79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accent2">
                <a:lumMod val="40000"/>
                <a:lumOff val="60000"/>
              </a:schemeClr>
            </a:solidFill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B72-4B60-B5C4-3AD71134403B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B72-4B60-B5C4-3AD71134403B}"/>
              </c:ext>
            </c:extLst>
          </c:dPt>
          <c:dLbls>
            <c:dLbl>
              <c:idx val="0"/>
              <c:layout>
                <c:manualLayout>
                  <c:x val="-0.17169860017497812"/>
                  <c:y val="-1.767169728783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B72-4B60-B5C4-3AD71134403B}"/>
                </c:ext>
              </c:extLst>
            </c:dLbl>
            <c:dLbl>
              <c:idx val="1"/>
              <c:layout>
                <c:manualLayout>
                  <c:x val="0.15572462817147856"/>
                  <c:y val="6.2070574511519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B72-4B60-B5C4-3AD7113440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Visuals!$F$32:$F$33</c:f>
              <c:numCache>
                <c:formatCode>0%</c:formatCode>
                <c:ptCount val="2"/>
                <c:pt idx="0">
                  <c:v>0.59411146161934802</c:v>
                </c:pt>
                <c:pt idx="1">
                  <c:v>0.40588853838065192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72-4B60-B5C4-3AD7113440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ANC enrollment (%)</a:t>
            </a:r>
            <a:r>
              <a:rPr lang="en-US" sz="1600" b="1" baseline="0" dirty="0"/>
              <a:t> by pregnancy trimester</a:t>
            </a:r>
            <a:endParaRPr lang="en-US" sz="1600" b="1" dirty="0"/>
          </a:p>
        </c:rich>
      </c:tx>
      <c:layout>
        <c:manualLayout>
          <c:xMode val="edge"/>
          <c:yMode val="edge"/>
          <c:x val="0.15736789151356081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'Repro hx'!$J$24</c:f>
              <c:strCache>
                <c:ptCount val="1"/>
                <c:pt idx="0">
                  <c:v>ANC Enrollment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4.6296296296296294E-3"/>
                </c:manualLayout>
              </c:layout>
              <c:tx>
                <c:rich>
                  <a:bodyPr/>
                  <a:lstStyle/>
                  <a:p>
                    <a:fld id="{BD55D1A5-DCFF-4E21-BD43-3E0E2A15E2A3}" type="VALUE">
                      <a:rPr lang="en-US" sz="1600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7EF-42CA-8F46-40A948CB7B8F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7EF-42CA-8F46-40A948CB7B8F}"/>
                </c:ext>
              </c:extLst>
            </c:dLbl>
            <c:dLbl>
              <c:idx val="2"/>
              <c:layout>
                <c:manualLayout>
                  <c:x val="2.7777777777777779E-3"/>
                  <c:y val="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7EF-42CA-8F46-40A948CB7B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'Repro hx'!$I$25:$I$27</c:f>
              <c:strCache>
                <c:ptCount val="3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</c:strCache>
            </c:strRef>
          </c:cat>
          <c:val>
            <c:numRef>
              <c:f>'Repro hx'!$J$25:$J$27</c:f>
              <c:numCache>
                <c:formatCode>0%</c:formatCode>
                <c:ptCount val="3"/>
                <c:pt idx="0">
                  <c:v>0.38</c:v>
                </c:pt>
                <c:pt idx="1">
                  <c:v>0.51</c:v>
                </c:pt>
                <c:pt idx="2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EF-42CA-8F46-40A948CB7B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0199352"/>
        <c:axId val="470207552"/>
      </c:barChart>
      <c:catAx>
        <c:axId val="470199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Pregnancy</a:t>
                </a:r>
                <a:r>
                  <a:rPr lang="en-US" sz="1600" baseline="0"/>
                  <a:t> trimester</a:t>
                </a:r>
                <a:endParaRPr lang="en-US" sz="16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207552"/>
        <c:crosses val="autoZero"/>
        <c:auto val="1"/>
        <c:lblAlgn val="ctr"/>
        <c:lblOffset val="100"/>
        <c:noMultiLvlLbl val="0"/>
      </c:catAx>
      <c:valAx>
        <c:axId val="47020755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199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Percentage of HIV-positive participants with known vs. new HIV status</a:t>
            </a:r>
            <a:endParaRPr lang="en-US" sz="16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'HIV test results'!$M$17</c:f>
              <c:strCache>
                <c:ptCount val="1"/>
                <c:pt idx="0">
                  <c:v>Known HIV+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'HIV test results'!$L$18:$L$20</c:f>
              <c:strCache>
                <c:ptCount val="3"/>
                <c:pt idx="0">
                  <c:v>Female</c:v>
                </c:pt>
                <c:pt idx="1">
                  <c:v>Male</c:v>
                </c:pt>
                <c:pt idx="2">
                  <c:v>Total</c:v>
                </c:pt>
              </c:strCache>
            </c:strRef>
          </c:cat>
          <c:val>
            <c:numRef>
              <c:f>'HIV test results'!$M$18:$M$20</c:f>
              <c:numCache>
                <c:formatCode>0%</c:formatCode>
                <c:ptCount val="3"/>
                <c:pt idx="0">
                  <c:v>0.61781609195402298</c:v>
                </c:pt>
                <c:pt idx="1">
                  <c:v>0.4349775784753363</c:v>
                </c:pt>
                <c:pt idx="2">
                  <c:v>0.57344940152339496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69-40C4-A36B-1D11D1B9C3E4}"/>
            </c:ext>
          </c:extLst>
        </c:ser>
        <c:ser>
          <c:idx val="1"/>
          <c:order val="1"/>
          <c:tx>
            <c:strRef>
              <c:f>'HIV test results'!$N$17</c:f>
              <c:strCache>
                <c:ptCount val="1"/>
                <c:pt idx="0">
                  <c:v>Newly HIV+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'HIV test results'!$L$18:$L$20</c:f>
              <c:strCache>
                <c:ptCount val="3"/>
                <c:pt idx="0">
                  <c:v>Female</c:v>
                </c:pt>
                <c:pt idx="1">
                  <c:v>Male</c:v>
                </c:pt>
                <c:pt idx="2">
                  <c:v>Total</c:v>
                </c:pt>
              </c:strCache>
            </c:strRef>
          </c:cat>
          <c:val>
            <c:numRef>
              <c:f>'HIV test results'!$N$18:$N$20</c:f>
              <c:numCache>
                <c:formatCode>0%</c:formatCode>
                <c:ptCount val="3"/>
                <c:pt idx="0">
                  <c:v>0.38218390804597702</c:v>
                </c:pt>
                <c:pt idx="1">
                  <c:v>0.56502242152466364</c:v>
                </c:pt>
                <c:pt idx="2">
                  <c:v>0.42655059847660498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69-40C4-A36B-1D11D1B9C3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3148696"/>
        <c:axId val="463151976"/>
      </c:barChart>
      <c:catAx>
        <c:axId val="463148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151976"/>
        <c:crosses val="autoZero"/>
        <c:auto val="1"/>
        <c:lblAlgn val="ctr"/>
        <c:lblOffset val="100"/>
        <c:noMultiLvlLbl val="0"/>
      </c:catAx>
      <c:valAx>
        <c:axId val="463151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148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0.34007</cdr:x>
      <cdr:y>0.31302</cdr:y>
    </cdr:from>
    <cdr:to>
      <cdr:x>0.72581</cdr:x>
      <cdr:y>0.59022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56992" y="621016"/>
          <a:ext cx="1198931" cy="5499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4000" dirty="0" smtClean="0"/>
            <a:t>77%</a:t>
          </a:r>
          <a:endParaRPr lang="en-US" sz="4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0.30679</cdr:x>
      <cdr:y>0.32238</cdr:y>
    </cdr:from>
    <cdr:to>
      <cdr:x>0.69321</cdr:x>
      <cdr:y>0.59247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51999" y="699116"/>
          <a:ext cx="1325001" cy="5857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4000" dirty="0" smtClean="0"/>
            <a:t>40%</a:t>
          </a:r>
          <a:endParaRPr lang="en-US" sz="40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0.36988</cdr:x>
      <cdr:y>0.28785</cdr:y>
    </cdr:from>
    <cdr:to>
      <cdr:x>0.63012</cdr:x>
      <cdr:y>0.57395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56084" y="647636"/>
          <a:ext cx="1094874" cy="6436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4000" dirty="0" smtClean="0"/>
            <a:t>44%</a:t>
          </a:r>
          <a:endParaRPr lang="en-US" sz="40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0.16828</cdr:x>
      <cdr:y>0.17541</cdr:y>
    </cdr:from>
    <cdr:to>
      <cdr:x>0.24459</cdr:x>
      <cdr:y>0.44861</cdr:y>
    </cdr:to>
    <cdr:pic>
      <cdr:nvPicPr>
        <cdr:cNvPr id="2" name="Picture 1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t="3292" r="3333"/>
        <a:stretch xmlns:a="http://schemas.openxmlformats.org/drawingml/2006/main"/>
      </cdr:blipFill>
      <cdr:spPr>
        <a:xfrm xmlns:a="http://schemas.openxmlformats.org/drawingml/2006/main">
          <a:off x="769366" y="481181"/>
          <a:ext cx="348877" cy="74945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8720F-DE1D-4D78-9BEA-FAC522FA8170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3" y="4473512"/>
            <a:ext cx="5608975" cy="36602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6A83B-CB89-4672-83A8-B39644206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0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A83B-CB89-4672-83A8-B39644206F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86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A83B-CB89-4672-83A8-B39644206F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17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A83B-CB89-4672-83A8-B39644206F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79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A83B-CB89-4672-83A8-B39644206F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5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A83B-CB89-4672-83A8-B39644206F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8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A83B-CB89-4672-83A8-B39644206F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47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A83B-CB89-4672-83A8-B39644206F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09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A83B-CB89-4672-83A8-B39644206F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947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A83B-CB89-4672-83A8-B39644206F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096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A83B-CB89-4672-83A8-B39644206FF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41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A83B-CB89-4672-83A8-B39644206F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28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A83B-CB89-4672-83A8-B39644206F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36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A83B-CB89-4672-83A8-B39644206FF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872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A83B-CB89-4672-83A8-B39644206FF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46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A83B-CB89-4672-83A8-B39644206F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02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A83B-CB89-4672-83A8-B39644206F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25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A83B-CB89-4672-83A8-B39644206F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00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A83B-CB89-4672-83A8-B39644206F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22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A83B-CB89-4672-83A8-B39644206F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05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A83B-CB89-4672-83A8-B39644206F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11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A83B-CB89-4672-83A8-B39644206F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50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 smtClean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nkf3@cdc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4525" y="1846452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Improving uptake of prevention of mother-to-child HIV transmission services in Benue State, Nigeria through a church congregation-based approach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8925" y="3900674"/>
            <a:ext cx="8534400" cy="859523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 smtClean="0"/>
              <a:t>Michele Montandon, MD</a:t>
            </a:r>
          </a:p>
          <a:p>
            <a:r>
              <a:rPr lang="en-US" sz="4400" dirty="0" smtClean="0"/>
              <a:t>U.S. Centers for Disease Control and Prevention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863" y="356775"/>
            <a:ext cx="11341768" cy="1143000"/>
          </a:xfrm>
        </p:spPr>
        <p:txBody>
          <a:bodyPr/>
          <a:lstStyle/>
          <a:p>
            <a:r>
              <a:rPr lang="en-US" dirty="0" smtClean="0"/>
              <a:t>Results: Demographics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008582"/>
              </p:ext>
            </p:extLst>
          </p:nvPr>
        </p:nvGraphicFramePr>
        <p:xfrm>
          <a:off x="1467371" y="1608059"/>
          <a:ext cx="9318752" cy="418709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358384">
                  <a:extLst>
                    <a:ext uri="{9D8B030D-6E8A-4147-A177-3AD203B41FA5}">
                      <a16:colId xmlns:a16="http://schemas.microsoft.com/office/drawing/2014/main" val="3648013516"/>
                    </a:ext>
                  </a:extLst>
                </a:gridCol>
                <a:gridCol w="3960368">
                  <a:extLst>
                    <a:ext uri="{9D8B030D-6E8A-4147-A177-3AD203B41FA5}">
                      <a16:colId xmlns:a16="http://schemas.microsoft.com/office/drawing/2014/main" val="3878299645"/>
                    </a:ext>
                  </a:extLst>
                </a:gridCol>
              </a:tblGrid>
              <a:tr h="116244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Median age, </a:t>
                      </a:r>
                      <a:r>
                        <a:rPr lang="en-US" sz="2400" b="1" dirty="0" err="1" smtClean="0"/>
                        <a:t>yrs</a:t>
                      </a:r>
                      <a:r>
                        <a:rPr lang="en-US" sz="2400" b="1" dirty="0" smtClean="0"/>
                        <a:t> (IQR)</a:t>
                      </a:r>
                      <a:endParaRPr lang="en-US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Females</a:t>
                      </a:r>
                      <a:r>
                        <a:rPr lang="en-US" sz="2400" b="0" baseline="0" dirty="0" smtClean="0"/>
                        <a:t>: 24 (20-28)</a:t>
                      </a:r>
                    </a:p>
                    <a:p>
                      <a:r>
                        <a:rPr lang="en-US" sz="2400" b="0" baseline="0" dirty="0" smtClean="0"/>
                        <a:t>Males: 30 (25-37)</a:t>
                      </a:r>
                      <a:endParaRPr lang="en-US" sz="24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0473472"/>
                  </a:ext>
                </a:extLst>
              </a:tr>
              <a:tr h="673482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Marital status</a:t>
                      </a:r>
                      <a:endParaRPr lang="en-US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&gt;99%</a:t>
                      </a:r>
                      <a:r>
                        <a:rPr lang="en-US" sz="2400" baseline="0" dirty="0" smtClean="0"/>
                        <a:t> married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8488196"/>
                  </a:ext>
                </a:extLst>
              </a:tr>
              <a:tr h="673482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Occupation</a:t>
                      </a:r>
                      <a:endParaRPr lang="en-US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80% farmer</a:t>
                      </a:r>
                    </a:p>
                    <a:p>
                      <a:r>
                        <a:rPr lang="en-US" sz="2400" dirty="0" smtClean="0"/>
                        <a:t>8% trader</a:t>
                      </a:r>
                    </a:p>
                    <a:p>
                      <a:r>
                        <a:rPr lang="en-US" sz="2400" dirty="0" smtClean="0"/>
                        <a:t>12%</a:t>
                      </a:r>
                      <a:r>
                        <a:rPr lang="en-US" sz="2400" baseline="0" dirty="0" smtClean="0"/>
                        <a:t> other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2349795"/>
                  </a:ext>
                </a:extLst>
              </a:tr>
              <a:tr h="116244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Educational attainment: Completed secondary school</a:t>
                      </a:r>
                      <a:endParaRPr lang="en-US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Females:</a:t>
                      </a:r>
                      <a:r>
                        <a:rPr lang="en-US" sz="2400" baseline="0" dirty="0" smtClean="0"/>
                        <a:t> 52%</a:t>
                      </a:r>
                    </a:p>
                    <a:p>
                      <a:r>
                        <a:rPr lang="en-US" sz="2400" baseline="0" dirty="0" smtClean="0"/>
                        <a:t>Males: 75%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9642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01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Antenatal care enrollment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390" y="1892261"/>
            <a:ext cx="4948989" cy="4525963"/>
          </a:xfrm>
        </p:spPr>
        <p:txBody>
          <a:bodyPr>
            <a:normAutofit/>
          </a:bodyPr>
          <a:lstStyle/>
          <a:p>
            <a:r>
              <a:rPr lang="en-US" dirty="0"/>
              <a:t>5</a:t>
            </a:r>
            <a:r>
              <a:rPr lang="en-US" dirty="0" smtClean="0"/>
              <a:t>5</a:t>
            </a:r>
            <a:r>
              <a:rPr lang="en-US" dirty="0"/>
              <a:t>% of </a:t>
            </a:r>
            <a:r>
              <a:rPr lang="en-US" dirty="0" smtClean="0"/>
              <a:t>women enrolled </a:t>
            </a:r>
            <a:r>
              <a:rPr lang="en-US" dirty="0"/>
              <a:t>in ANC for current </a:t>
            </a:r>
            <a:r>
              <a:rPr lang="en-US" dirty="0" smtClean="0"/>
              <a:t>pregnancy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6711491"/>
              </p:ext>
            </p:extLst>
          </p:nvPr>
        </p:nvGraphicFramePr>
        <p:xfrm>
          <a:off x="6295808" y="1600200"/>
          <a:ext cx="5047397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530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 smtClean="0"/>
              <a:t>Results: HIV testing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140344"/>
              </p:ext>
            </p:extLst>
          </p:nvPr>
        </p:nvGraphicFramePr>
        <p:xfrm>
          <a:off x="1534026" y="1446983"/>
          <a:ext cx="8855242" cy="1529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396">
                  <a:extLst>
                    <a:ext uri="{9D8B030D-6E8A-4147-A177-3AD203B41FA5}">
                      <a16:colId xmlns:a16="http://schemas.microsoft.com/office/drawing/2014/main" val="496750569"/>
                    </a:ext>
                  </a:extLst>
                </a:gridCol>
                <a:gridCol w="2483423">
                  <a:extLst>
                    <a:ext uri="{9D8B030D-6E8A-4147-A177-3AD203B41FA5}">
                      <a16:colId xmlns:a16="http://schemas.microsoft.com/office/drawing/2014/main" val="1744537280"/>
                    </a:ext>
                  </a:extLst>
                </a:gridCol>
                <a:gridCol w="2483423">
                  <a:extLst>
                    <a:ext uri="{9D8B030D-6E8A-4147-A177-3AD203B41FA5}">
                      <a16:colId xmlns:a16="http://schemas.microsoft.com/office/drawing/2014/main" val="2752780684"/>
                    </a:ext>
                  </a:extLst>
                </a:gridCol>
              </a:tblGrid>
              <a:tr h="41737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Females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Males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345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HIV positive, n (%)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696 (7.3%)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223 (4.0%)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882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Newly</a:t>
                      </a:r>
                      <a:r>
                        <a:rPr lang="en-US" sz="1800" baseline="0" dirty="0" smtClean="0"/>
                        <a:t> diagnosed, n (%)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/>
                        <a:t>226 (2.8%)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/>
                        <a:t>126 (2.2%)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765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Previously known, n (%)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/>
                        <a:t>470</a:t>
                      </a:r>
                      <a:r>
                        <a:rPr lang="en-US" sz="1800" b="0" baseline="0" dirty="0" smtClean="0"/>
                        <a:t> (4.5%)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/>
                        <a:t>97 (1.8%)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31617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00600" y="1051641"/>
            <a:ext cx="5245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HIV positivity by gender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331237"/>
              </p:ext>
            </p:extLst>
          </p:nvPr>
        </p:nvGraphicFramePr>
        <p:xfrm>
          <a:off x="1816769" y="3127664"/>
          <a:ext cx="8790708" cy="2982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254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715" y="567820"/>
            <a:ext cx="12118474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A higher proportion of pregnant women were newly diagnosed HIV positive in Baby Showers as compared to health facilities</a:t>
            </a:r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575373"/>
              </p:ext>
            </p:extLst>
          </p:nvPr>
        </p:nvGraphicFramePr>
        <p:xfrm>
          <a:off x="1202276" y="2116365"/>
          <a:ext cx="8978233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2403">
                  <a:extLst>
                    <a:ext uri="{9D8B030D-6E8A-4147-A177-3AD203B41FA5}">
                      <a16:colId xmlns:a16="http://schemas.microsoft.com/office/drawing/2014/main" val="1508656895"/>
                    </a:ext>
                  </a:extLst>
                </a:gridCol>
                <a:gridCol w="2517915">
                  <a:extLst>
                    <a:ext uri="{9D8B030D-6E8A-4147-A177-3AD203B41FA5}">
                      <a16:colId xmlns:a16="http://schemas.microsoft.com/office/drawing/2014/main" val="321091390"/>
                    </a:ext>
                  </a:extLst>
                </a:gridCol>
                <a:gridCol w="2517915">
                  <a:extLst>
                    <a:ext uri="{9D8B030D-6E8A-4147-A177-3AD203B41FA5}">
                      <a16:colId xmlns:a16="http://schemas.microsoft.com/office/drawing/2014/main" val="2883546619"/>
                    </a:ext>
                  </a:extLst>
                </a:gridCol>
              </a:tblGrid>
              <a:tr h="41737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Indicator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Baby Shower</a:t>
                      </a:r>
                      <a:r>
                        <a:rPr lang="en-US" sz="2000" baseline="0" dirty="0" smtClean="0"/>
                        <a:t> data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PEPFAR</a:t>
                      </a:r>
                      <a:r>
                        <a:rPr lang="en-US" sz="2000" baseline="0" dirty="0" smtClean="0"/>
                        <a:t> facility-based program data, 2018</a:t>
                      </a:r>
                      <a:r>
                        <a:rPr lang="en-US" sz="2000" baseline="30000" dirty="0" smtClean="0"/>
                        <a:t>1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389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HIV</a:t>
                      </a:r>
                      <a:r>
                        <a:rPr lang="en-US" sz="2000" baseline="0" dirty="0" smtClean="0"/>
                        <a:t>-positivity among pregnant women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/>
                        <a:t>7.3%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7.0%</a:t>
                      </a:r>
                    </a:p>
                    <a:p>
                      <a:pPr algn="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812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Newly</a:t>
                      </a:r>
                      <a:r>
                        <a:rPr lang="en-US" sz="2000" baseline="0" dirty="0" smtClean="0"/>
                        <a:t> diagnosed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/>
                        <a:t>2.8%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1.8%</a:t>
                      </a:r>
                    </a:p>
                    <a:p>
                      <a:pPr algn="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758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Previously known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/>
                        <a:t>4.5%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5.2%</a:t>
                      </a:r>
                      <a:endParaRPr lang="en-US" sz="2000" dirty="0" smtClean="0"/>
                    </a:p>
                    <a:p>
                      <a:pPr algn="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94465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02275" y="5157380"/>
            <a:ext cx="8978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r>
              <a:rPr lang="en-US" sz="1400" baseline="30000" dirty="0" smtClean="0"/>
              <a:t>1 </a:t>
            </a:r>
            <a:r>
              <a:rPr lang="en-US" sz="1400" dirty="0" smtClean="0"/>
              <a:t>Data from 12 local government areas (LGAs) in Benue State where Baby Showers were conducted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1202276" y="3791292"/>
            <a:ext cx="8978233" cy="775544"/>
          </a:xfrm>
          <a:prstGeom prst="rect">
            <a:avLst/>
          </a:prstGeom>
          <a:noFill/>
          <a:ln w="38100">
            <a:solidFill>
              <a:srgbClr val="E830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9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031" y="260520"/>
            <a:ext cx="10972800" cy="1143000"/>
          </a:xfrm>
        </p:spPr>
        <p:txBody>
          <a:bodyPr/>
          <a:lstStyle/>
          <a:p>
            <a:r>
              <a:rPr lang="en-US" dirty="0" smtClean="0"/>
              <a:t>Results: Linkage to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324" y="1772547"/>
            <a:ext cx="5589265" cy="4525963"/>
          </a:xfrm>
        </p:spPr>
        <p:txBody>
          <a:bodyPr/>
          <a:lstStyle/>
          <a:p>
            <a:r>
              <a:rPr lang="en-US" dirty="0"/>
              <a:t>83.5% of HIV-positive pregnant women were confirmed </a:t>
            </a:r>
            <a:r>
              <a:rPr lang="en-US" dirty="0" smtClean="0"/>
              <a:t>to be on ART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201" y="1772547"/>
            <a:ext cx="51625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0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6355"/>
            <a:ext cx="10972800" cy="1143000"/>
          </a:xfrm>
        </p:spPr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042" y="1437848"/>
            <a:ext cx="11397916" cy="4694407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800" dirty="0" smtClean="0"/>
              <a:t>Programmatic data with potential data quality gaps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Challenges reporting linkage to ART</a:t>
            </a:r>
          </a:p>
          <a:p>
            <a:pPr lvl="1">
              <a:spcBef>
                <a:spcPts val="1800"/>
              </a:spcBef>
            </a:pPr>
            <a:r>
              <a:rPr lang="en-US" sz="2400" dirty="0" smtClean="0"/>
              <a:t>Limited reliability of self-reported new vs. known HIV status</a:t>
            </a:r>
          </a:p>
          <a:p>
            <a:pPr lvl="1">
              <a:spcBef>
                <a:spcPts val="1800"/>
              </a:spcBef>
            </a:pPr>
            <a:r>
              <a:rPr lang="en-US" sz="2400" dirty="0" smtClean="0"/>
              <a:t>No linkage data for HIV-positive men</a:t>
            </a:r>
          </a:p>
          <a:p>
            <a:pPr lvl="1">
              <a:spcBef>
                <a:spcPts val="1800"/>
              </a:spcBef>
            </a:pPr>
            <a:r>
              <a:rPr lang="en-US" sz="2400" dirty="0"/>
              <a:t>No review of </a:t>
            </a:r>
            <a:r>
              <a:rPr lang="en-US" sz="2400" dirty="0" smtClean="0"/>
              <a:t>health </a:t>
            </a:r>
            <a:r>
              <a:rPr lang="en-US" sz="2400" dirty="0"/>
              <a:t>facility records </a:t>
            </a:r>
            <a:r>
              <a:rPr lang="en-US" sz="2400" dirty="0" smtClean="0"/>
              <a:t>to confirm linkage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Transferability: most likely to apply to settings with low </a:t>
            </a:r>
            <a:r>
              <a:rPr lang="en-US" sz="2800" dirty="0"/>
              <a:t>ANC </a:t>
            </a:r>
            <a:r>
              <a:rPr lang="en-US" sz="2800" dirty="0" smtClean="0"/>
              <a:t>attendance, low awareness of HIV status, strong religious influence</a:t>
            </a:r>
            <a:endParaRPr lang="en-US" sz="28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811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989"/>
            <a:ext cx="10972800" cy="899443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26432"/>
            <a:ext cx="10972800" cy="532999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Baby Showers were translated from research to real-world </a:t>
            </a:r>
            <a:r>
              <a:rPr lang="en-US" dirty="0">
                <a:solidFill>
                  <a:schemeClr val="tx1"/>
                </a:solidFill>
              </a:rPr>
              <a:t>implementation across multiple sites with </a:t>
            </a:r>
            <a:r>
              <a:rPr lang="en-US" dirty="0" smtClean="0">
                <a:solidFill>
                  <a:schemeClr val="tx1"/>
                </a:solidFill>
              </a:rPr>
              <a:t>standardized implementation monitoring.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Baby Showers were well-attended, including by vulnerable populations with low ANC attendance.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Acceptance of HIV testing was nearly universal, and a higher proportion of pregnant women were newly identifying HIV-positive at Baby Showers as compared to health facilities.</a:t>
            </a:r>
          </a:p>
          <a:p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he congregational approach to PMTCT led to:</a:t>
            </a:r>
          </a:p>
          <a:p>
            <a:pPr lvl="1"/>
            <a:r>
              <a:rPr lang="en-US" dirty="0" smtClean="0"/>
              <a:t>Identification of HIV-positive pregnant women</a:t>
            </a:r>
          </a:p>
          <a:p>
            <a:pPr lvl="1"/>
            <a:r>
              <a:rPr lang="en-US" dirty="0" smtClean="0"/>
              <a:t>Linkage of HIV-positive pregnant women to ART</a:t>
            </a:r>
          </a:p>
          <a:p>
            <a:pPr lvl="1"/>
            <a:r>
              <a:rPr lang="en-US" dirty="0"/>
              <a:t>Male case </a:t>
            </a:r>
            <a:r>
              <a:rPr lang="en-US" dirty="0" smtClean="0"/>
              <a:t>finding</a:t>
            </a:r>
          </a:p>
        </p:txBody>
      </p:sp>
    </p:spTree>
    <p:extLst>
      <p:ext uri="{BB962C8B-B14F-4D97-AF65-F5344CB8AC3E}">
        <p14:creationId xmlns:p14="http://schemas.microsoft.com/office/powerpoint/2010/main" val="359829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817303"/>
              </p:ext>
            </p:extLst>
          </p:nvPr>
        </p:nvGraphicFramePr>
        <p:xfrm>
          <a:off x="982580" y="1292043"/>
          <a:ext cx="10226841" cy="441558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600073">
                  <a:extLst>
                    <a:ext uri="{9D8B030D-6E8A-4147-A177-3AD203B41FA5}">
                      <a16:colId xmlns:a16="http://schemas.microsoft.com/office/drawing/2014/main" val="1754592478"/>
                    </a:ext>
                  </a:extLst>
                </a:gridCol>
                <a:gridCol w="962526">
                  <a:extLst>
                    <a:ext uri="{9D8B030D-6E8A-4147-A177-3AD203B41FA5}">
                      <a16:colId xmlns:a16="http://schemas.microsoft.com/office/drawing/2014/main" val="3095394567"/>
                    </a:ext>
                  </a:extLst>
                </a:gridCol>
                <a:gridCol w="4664242">
                  <a:extLst>
                    <a:ext uri="{9D8B030D-6E8A-4147-A177-3AD203B41FA5}">
                      <a16:colId xmlns:a16="http://schemas.microsoft.com/office/drawing/2014/main" val="1263577071"/>
                    </a:ext>
                  </a:extLst>
                </a:gridCol>
              </a:tblGrid>
              <a:tr h="52583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Experience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Lessons learned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2751761"/>
                  </a:ext>
                </a:extLst>
              </a:tr>
              <a:tr h="129658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Challenge giving same-day test results at a celebratory event</a:t>
                      </a:r>
                      <a:endParaRPr lang="en-US" sz="2400" dirty="0" smtClean="0">
                        <a:sym typeface="Wingdings" panose="05000000000000000000" pitchFamily="2" charset="2"/>
                      </a:endParaRPr>
                    </a:p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ym typeface="Wingdings" panose="05000000000000000000" pitchFamily="2" charset="2"/>
                        </a:rPr>
                        <a:t>Requires privacy and sensitivity</a:t>
                      </a:r>
                    </a:p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5606965"/>
                  </a:ext>
                </a:extLst>
              </a:tr>
              <a:tr h="129658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Participants value the multi-prong intervention </a:t>
                      </a:r>
                      <a:endParaRPr lang="en-US" sz="2400" dirty="0" smtClean="0">
                        <a:sym typeface="Wingdings" panose="05000000000000000000" pitchFamily="2" charset="2"/>
                      </a:endParaRPr>
                    </a:p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Balance providing multiple services and ease of implementation</a:t>
                      </a:r>
                    </a:p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9028848"/>
                  </a:ext>
                </a:extLst>
              </a:tr>
              <a:tr h="129658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Intervention addresses maternal health, not only HIV  </a:t>
                      </a:r>
                    </a:p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Foster partnerships with other MCH stakeholders</a:t>
                      </a:r>
                    </a:p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180323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59" y="34744"/>
            <a:ext cx="1069108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Implementation experiences and lessons learned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68952" y="2009275"/>
            <a:ext cx="6039227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721978" y="2466475"/>
            <a:ext cx="662701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743033" y="3750307"/>
            <a:ext cx="641646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721978" y="5095348"/>
            <a:ext cx="662701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67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84" y="1909046"/>
            <a:ext cx="6361698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Implement Baby Showers in strategic settings in Nigeria</a:t>
            </a:r>
            <a:endParaRPr lang="en-US" sz="2400" dirty="0" smtClean="0"/>
          </a:p>
          <a:p>
            <a:r>
              <a:rPr lang="en-US" sz="2800" dirty="0" smtClean="0"/>
              <a:t>Assess feasibility of adapting for Muslim communities/mosques</a:t>
            </a:r>
          </a:p>
          <a:p>
            <a:r>
              <a:rPr lang="en-US" sz="2800" dirty="0" smtClean="0"/>
              <a:t>Conduct analysis of cost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982" y="1836853"/>
            <a:ext cx="4731418" cy="319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7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023" y="673841"/>
            <a:ext cx="10476454" cy="646386"/>
          </a:xfrm>
        </p:spPr>
        <p:txBody>
          <a:bodyPr>
            <a:noAutofit/>
          </a:bodyPr>
          <a:lstStyle/>
          <a:p>
            <a:r>
              <a:rPr lang="en-US" dirty="0" smtClean="0"/>
              <a:t>Additional resources</a:t>
            </a:r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23" y="1732573"/>
            <a:ext cx="4711045" cy="2649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212" y="5164614"/>
            <a:ext cx="114179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Contact for further information including tools and SOPs: </a:t>
            </a:r>
            <a:r>
              <a:rPr lang="en-US" sz="2800" dirty="0">
                <a:latin typeface="Franklin Gothic Book" panose="020B0503020102020204" pitchFamily="34" charset="0"/>
                <a:hlinkClick r:id="rId4"/>
              </a:rPr>
              <a:t>nkf3@cdc.gov</a:t>
            </a:r>
            <a:endParaRPr lang="en-US" sz="2800" dirty="0">
              <a:latin typeface="Franklin Gothic Book" panose="020B0503020102020204" pitchFamily="34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5136" y="2103412"/>
            <a:ext cx="58675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Franklin Gothic Book" panose="020B0503020102020204" pitchFamily="34" charset="0"/>
              </a:rPr>
              <a:t>Baby Showers </a:t>
            </a:r>
            <a:r>
              <a:rPr lang="en-US" sz="2400" b="1" dirty="0">
                <a:latin typeface="Franklin Gothic Book" panose="020B0503020102020204" pitchFamily="34" charset="0"/>
              </a:rPr>
              <a:t>in the news, World AIDS Day 2018</a:t>
            </a:r>
            <a:r>
              <a:rPr lang="en-US" sz="2400" b="1" dirty="0" smtClean="0">
                <a:latin typeface="Franklin Gothic Book" panose="020B0503020102020204" pitchFamily="34" charset="0"/>
              </a:rPr>
              <a:t>:</a:t>
            </a:r>
            <a:r>
              <a:rPr lang="en-US" sz="2400" dirty="0">
                <a:latin typeface="Franklin Gothic Book" panose="020B0503020102020204" pitchFamily="34" charset="0"/>
              </a:rPr>
              <a:t/>
            </a:r>
            <a:br>
              <a:rPr lang="en-US" sz="2400" dirty="0">
                <a:latin typeface="Franklin Gothic Book" panose="020B0503020102020204" pitchFamily="34" charset="0"/>
              </a:rPr>
            </a:br>
            <a:r>
              <a:rPr lang="en-US" sz="2400" dirty="0">
                <a:latin typeface="Franklin Gothic Book" panose="020B0503020102020204" pitchFamily="34" charset="0"/>
              </a:rPr>
              <a:t>https://www.pbs.org/video/why-nigeria-has-more-hiv-positive-infants-than-anywhere-else-1528930210/</a:t>
            </a:r>
          </a:p>
        </p:txBody>
      </p:sp>
    </p:spTree>
    <p:extLst>
      <p:ext uri="{BB962C8B-B14F-4D97-AF65-F5344CB8AC3E}">
        <p14:creationId xmlns:p14="http://schemas.microsoft.com/office/powerpoint/2010/main" val="184366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59" y="2655889"/>
            <a:ext cx="10691084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Disclosure: No conflicts of interest to declare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8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5004"/>
            <a:ext cx="10972800" cy="5796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845959"/>
            <a:ext cx="5291328" cy="491093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400" b="1" dirty="0" smtClean="0"/>
              <a:t>Catholic Caritas Foundation Nigeria</a:t>
            </a:r>
          </a:p>
          <a:p>
            <a:pPr marL="0" indent="0">
              <a:buFont typeface="Arial"/>
              <a:buNone/>
            </a:pPr>
            <a:r>
              <a:rPr lang="en-US" sz="3400" dirty="0" smtClean="0"/>
              <a:t>Dr. John Oko </a:t>
            </a:r>
          </a:p>
          <a:p>
            <a:pPr marL="0" indent="0">
              <a:buFont typeface="Arial"/>
              <a:buNone/>
            </a:pPr>
            <a:r>
              <a:rPr lang="en-US" sz="3400" dirty="0" smtClean="0"/>
              <a:t>Dr. Chukwudi Onwuchekwa</a:t>
            </a:r>
          </a:p>
          <a:p>
            <a:pPr marL="0" indent="0">
              <a:buFont typeface="Arial"/>
              <a:buNone/>
            </a:pPr>
            <a:endParaRPr lang="en-US" sz="3400" dirty="0" smtClean="0"/>
          </a:p>
          <a:p>
            <a:pPr marL="0" indent="0">
              <a:buFont typeface="Arial"/>
              <a:buNone/>
            </a:pPr>
            <a:r>
              <a:rPr lang="en-US" sz="3400" b="1" dirty="0" smtClean="0"/>
              <a:t>CDC-Nigeria</a:t>
            </a:r>
          </a:p>
          <a:p>
            <a:pPr marL="0" indent="0">
              <a:buFont typeface="Arial"/>
              <a:buNone/>
            </a:pPr>
            <a:r>
              <a:rPr lang="en-US" sz="3400" dirty="0" smtClean="0"/>
              <a:t>Dr. Timothy Efuntoye</a:t>
            </a:r>
          </a:p>
          <a:p>
            <a:pPr marL="0" indent="0">
              <a:buFont typeface="Arial"/>
              <a:buNone/>
            </a:pPr>
            <a:r>
              <a:rPr lang="en-US" sz="3400" dirty="0" smtClean="0"/>
              <a:t>Dr. Jerry Gwamna</a:t>
            </a:r>
          </a:p>
          <a:p>
            <a:pPr marL="0" indent="0">
              <a:buFont typeface="Arial"/>
              <a:buNone/>
            </a:pPr>
            <a:r>
              <a:rPr lang="en-US" sz="3400" dirty="0" smtClean="0"/>
              <a:t>Dr. Ibrahim Dalhatu</a:t>
            </a:r>
          </a:p>
          <a:p>
            <a:pPr marL="0" indent="0">
              <a:buFont typeface="Arial"/>
              <a:buNone/>
            </a:pPr>
            <a:r>
              <a:rPr lang="en-US" sz="3400" dirty="0" smtClean="0"/>
              <a:t>Dr. Ademola Oladipo</a:t>
            </a:r>
          </a:p>
          <a:p>
            <a:pPr marL="0" indent="0">
              <a:buFont typeface="Arial"/>
              <a:buNone/>
            </a:pPr>
            <a:r>
              <a:rPr lang="en-US" sz="3400" dirty="0" smtClean="0"/>
              <a:t>Dr. Amee Schwitters</a:t>
            </a:r>
          </a:p>
          <a:p>
            <a:pPr marL="0" indent="0">
              <a:buFont typeface="Arial"/>
              <a:buNone/>
            </a:pPr>
            <a:r>
              <a:rPr lang="en-US" sz="3400" dirty="0" smtClean="0"/>
              <a:t>Dr. Chibuzor Onyenuobi</a:t>
            </a:r>
          </a:p>
          <a:p>
            <a:pPr marL="0" indent="0">
              <a:buFont typeface="Arial"/>
              <a:buNone/>
            </a:pPr>
            <a:r>
              <a:rPr lang="en-US" sz="3400" dirty="0" smtClean="0"/>
              <a:t>Dr. Mahesh Swaminathan</a:t>
            </a:r>
          </a:p>
          <a:p>
            <a:pPr marL="0" indent="0">
              <a:buFont typeface="Arial"/>
              <a:buNone/>
            </a:pPr>
            <a:endParaRPr lang="en-US" sz="3400" dirty="0"/>
          </a:p>
          <a:p>
            <a:pPr marL="0" indent="0">
              <a:buNone/>
            </a:pPr>
            <a:r>
              <a:rPr lang="en-US" sz="3400" b="1" dirty="0"/>
              <a:t>CDC-Atlanta</a:t>
            </a:r>
          </a:p>
          <a:p>
            <a:pPr marL="0" indent="0">
              <a:buNone/>
            </a:pPr>
            <a:r>
              <a:rPr lang="en-US" sz="3400" dirty="0"/>
              <a:t>Ray Shiraishi, Ph.D</a:t>
            </a:r>
            <a:r>
              <a:rPr lang="en-US" sz="3400" dirty="0" smtClean="0"/>
              <a:t>.</a:t>
            </a:r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r>
              <a:rPr lang="en-US" sz="3400" b="1" dirty="0"/>
              <a:t>Nigeria National AIDS and STI Control </a:t>
            </a:r>
            <a:r>
              <a:rPr lang="en-US" sz="3400" b="1" dirty="0" err="1"/>
              <a:t>Programme</a:t>
            </a:r>
            <a:endParaRPr lang="en-US" sz="3400" b="1" dirty="0"/>
          </a:p>
          <a:p>
            <a:pPr marL="0" indent="0">
              <a:buNone/>
            </a:pPr>
            <a:r>
              <a:rPr lang="en-US" sz="3400" dirty="0"/>
              <a:t>Dr. Moses </a:t>
            </a:r>
            <a:r>
              <a:rPr lang="en-US" sz="3400" dirty="0" err="1"/>
              <a:t>Aboje</a:t>
            </a:r>
            <a:endParaRPr lang="en-US" sz="34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5999" y="730774"/>
            <a:ext cx="557299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Franklin Gothic Book" panose="020B0503020102020204" pitchFamily="34" charset="0"/>
              </a:rPr>
              <a:t>University of Nigeria</a:t>
            </a:r>
          </a:p>
          <a:p>
            <a:pPr lvl="0"/>
            <a:r>
              <a:rPr lang="en-US" sz="1600" dirty="0" smtClean="0"/>
              <a:t>Echezona </a:t>
            </a:r>
            <a:r>
              <a:rPr lang="en-US" sz="1600" dirty="0"/>
              <a:t>E. Ezeanolue</a:t>
            </a:r>
          </a:p>
          <a:p>
            <a:pPr lvl="0"/>
            <a:r>
              <a:rPr lang="en-US" sz="1600" dirty="0" err="1"/>
              <a:t>Amaka</a:t>
            </a:r>
            <a:r>
              <a:rPr lang="en-US" sz="1600" dirty="0"/>
              <a:t> G. </a:t>
            </a:r>
            <a:r>
              <a:rPr lang="en-US" sz="1600" dirty="0" err="1"/>
              <a:t>Ogidi</a:t>
            </a:r>
            <a:endParaRPr lang="en-US" sz="1600" dirty="0"/>
          </a:p>
          <a:p>
            <a:pPr lvl="0"/>
            <a:r>
              <a:rPr lang="en-US" sz="1600" dirty="0"/>
              <a:t>Chima Onoka</a:t>
            </a:r>
          </a:p>
          <a:p>
            <a:pPr lvl="0"/>
            <a:r>
              <a:rPr lang="en-US" sz="1600" dirty="0"/>
              <a:t>Ijeoma </a:t>
            </a:r>
            <a:r>
              <a:rPr lang="en-US" sz="1600" dirty="0" err="1"/>
              <a:t>Itanyi</a:t>
            </a:r>
            <a:endParaRPr lang="en-US" sz="1600" dirty="0"/>
          </a:p>
          <a:p>
            <a:pPr lvl="0"/>
            <a:r>
              <a:rPr lang="en-US" sz="1600" dirty="0"/>
              <a:t>Dorothy </a:t>
            </a:r>
            <a:r>
              <a:rPr lang="en-US" sz="1600" dirty="0" err="1"/>
              <a:t>Ihekuna</a:t>
            </a:r>
            <a:endParaRPr lang="en-US" sz="1600" dirty="0"/>
          </a:p>
          <a:p>
            <a:pPr lvl="0"/>
            <a:r>
              <a:rPr lang="en-US" sz="1600" dirty="0" err="1"/>
              <a:t>Chioma</a:t>
            </a:r>
            <a:r>
              <a:rPr lang="en-US" sz="1600" dirty="0"/>
              <a:t> </a:t>
            </a:r>
            <a:r>
              <a:rPr lang="en-US" sz="1600" dirty="0" err="1"/>
              <a:t>Onu</a:t>
            </a:r>
            <a:endParaRPr lang="en-US" sz="1600" dirty="0"/>
          </a:p>
          <a:p>
            <a:pPr lvl="0"/>
            <a:r>
              <a:rPr lang="en-US" sz="1600" dirty="0" err="1"/>
              <a:t>Nnabundo</a:t>
            </a:r>
            <a:r>
              <a:rPr lang="en-US" sz="1600" dirty="0"/>
              <a:t> </a:t>
            </a:r>
            <a:r>
              <a:rPr lang="en-US" sz="1600" dirty="0" err="1" smtClean="0"/>
              <a:t>Musei</a:t>
            </a:r>
            <a:endParaRPr lang="en-US" sz="1600" dirty="0" smtClean="0"/>
          </a:p>
          <a:p>
            <a:pPr lvl="0"/>
            <a:endParaRPr lang="en-US" sz="1600" dirty="0"/>
          </a:p>
          <a:p>
            <a:r>
              <a:rPr lang="en-US" sz="1600" b="1" dirty="0"/>
              <a:t>Healthy Sunrise Foundation</a:t>
            </a:r>
            <a:endParaRPr lang="en-US" sz="1600" dirty="0"/>
          </a:p>
          <a:p>
            <a:pPr lvl="0"/>
            <a:r>
              <a:rPr lang="en-US" sz="1600" dirty="0"/>
              <a:t>Dina Patel</a:t>
            </a:r>
          </a:p>
          <a:p>
            <a:pPr lvl="0"/>
            <a:r>
              <a:rPr lang="en-US" sz="1600" dirty="0" err="1"/>
              <a:t>Semiu</a:t>
            </a:r>
            <a:r>
              <a:rPr lang="en-US" sz="1600" dirty="0"/>
              <a:t> </a:t>
            </a:r>
            <a:r>
              <a:rPr lang="en-US" sz="1600" dirty="0" err="1"/>
              <a:t>Gbadamosi</a:t>
            </a:r>
            <a:endParaRPr lang="en-US" sz="1600" dirty="0"/>
          </a:p>
          <a:p>
            <a:pPr lvl="0"/>
            <a:r>
              <a:rPr lang="en-US" sz="1600" dirty="0" err="1"/>
              <a:t>Adaeze</a:t>
            </a:r>
            <a:r>
              <a:rPr lang="en-US" sz="1600" dirty="0"/>
              <a:t> </a:t>
            </a:r>
            <a:r>
              <a:rPr lang="en-US" sz="1600" dirty="0" err="1"/>
              <a:t>Chike-Okoli</a:t>
            </a:r>
            <a:endParaRPr lang="en-US" sz="1600" dirty="0"/>
          </a:p>
          <a:p>
            <a:pPr lvl="0"/>
            <a:r>
              <a:rPr lang="en-US" sz="1600" dirty="0"/>
              <a:t>Michael </a:t>
            </a:r>
            <a:r>
              <a:rPr lang="en-US" sz="1600" dirty="0" err="1"/>
              <a:t>Obiefune</a:t>
            </a:r>
            <a:endParaRPr lang="en-US" sz="1600" dirty="0"/>
          </a:p>
          <a:p>
            <a:pPr lvl="0"/>
            <a:r>
              <a:rPr lang="en-US" sz="1600" dirty="0"/>
              <a:t>Jacob </a:t>
            </a:r>
            <a:r>
              <a:rPr lang="en-US" sz="1600" dirty="0" err="1"/>
              <a:t>Onu</a:t>
            </a:r>
            <a:endParaRPr lang="en-US" sz="1600" dirty="0"/>
          </a:p>
          <a:p>
            <a:pPr lvl="0"/>
            <a:r>
              <a:rPr lang="en-US" sz="1600" dirty="0" err="1"/>
              <a:t>Babayemi</a:t>
            </a:r>
            <a:r>
              <a:rPr lang="en-US" sz="1600" dirty="0"/>
              <a:t> </a:t>
            </a:r>
            <a:r>
              <a:rPr lang="en-US" sz="1600" dirty="0" err="1"/>
              <a:t>Olakunde</a:t>
            </a:r>
            <a:endParaRPr lang="en-US" sz="1600" dirty="0"/>
          </a:p>
          <a:p>
            <a:endParaRPr lang="en-US" sz="1600" dirty="0">
              <a:latin typeface="Franklin Gothic Book" panose="020B0503020102020204" pitchFamily="34" charset="0"/>
            </a:endParaRPr>
          </a:p>
          <a:p>
            <a:r>
              <a:rPr lang="en-US" sz="1600" b="1" dirty="0" smtClean="0">
                <a:latin typeface="Franklin Gothic Book" panose="020B0503020102020204" pitchFamily="34" charset="0"/>
              </a:rPr>
              <a:t>Participating congregations</a:t>
            </a:r>
            <a:r>
              <a:rPr lang="en-US" sz="1600" dirty="0" smtClean="0">
                <a:latin typeface="Franklin Gothic Book" panose="020B0503020102020204" pitchFamily="34" charset="0"/>
              </a:rPr>
              <a:t>: Religious leaders, church volunteers, pregnant women and their partners</a:t>
            </a:r>
            <a:endParaRPr lang="en-US" sz="1600" dirty="0">
              <a:latin typeface="Franklin Gothic Book" panose="020B05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902" y="5577457"/>
            <a:ext cx="11678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This project has been supported by </a:t>
            </a:r>
            <a:r>
              <a:rPr lang="en-US" sz="1600" dirty="0" smtClean="0"/>
              <a:t>the </a:t>
            </a:r>
            <a:r>
              <a:rPr lang="en-US" sz="1600" dirty="0"/>
              <a:t>Centers for Disease Control and Prevention (CDC</a:t>
            </a:r>
            <a:r>
              <a:rPr lang="en-US" sz="1600" dirty="0" smtClean="0"/>
              <a:t>).  The </a:t>
            </a:r>
            <a:r>
              <a:rPr lang="en-US" sz="1600" dirty="0"/>
              <a:t>findings and conclusions in this presentation are those of the authors and do not necessarily represent the official position of the </a:t>
            </a:r>
            <a:r>
              <a:rPr lang="en-US" sz="1600" dirty="0" smtClean="0"/>
              <a:t>CDC.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5509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614" y="1417639"/>
            <a:ext cx="5355771" cy="433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1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18513" y="3074096"/>
            <a:ext cx="11542936" cy="2942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59" y="-27256"/>
            <a:ext cx="1103244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989" y="1006038"/>
            <a:ext cx="11650579" cy="193461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Number of HIV-positive pregnant women annually	                 </a:t>
            </a:r>
            <a:r>
              <a:rPr lang="en-US" sz="3600" b="1" dirty="0" smtClean="0">
                <a:solidFill>
                  <a:srgbClr val="E8303B"/>
                </a:solidFill>
              </a:rPr>
              <a:t>100,000</a:t>
            </a:r>
            <a:endParaRPr lang="en-US" sz="3600" b="1" dirty="0">
              <a:solidFill>
                <a:srgbClr val="E8303B"/>
              </a:solidFill>
            </a:endParaRPr>
          </a:p>
          <a:p>
            <a:pPr marL="0" indent="0">
              <a:buNone/>
            </a:pPr>
            <a:r>
              <a:rPr lang="en-US" sz="3600" dirty="0"/>
              <a:t>New HIV infections in children annually 				                    </a:t>
            </a:r>
            <a:r>
              <a:rPr lang="en-US" sz="3600" b="1" dirty="0" smtClean="0">
                <a:solidFill>
                  <a:srgbClr val="ED1C24"/>
                </a:solidFill>
              </a:rPr>
              <a:t>24,000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Mother-to-child HIV transmission rate in Nigeria		   	                </a:t>
            </a:r>
            <a:r>
              <a:rPr lang="en-US" sz="3600" b="1" dirty="0" smtClean="0">
                <a:solidFill>
                  <a:srgbClr val="E8303B"/>
                </a:solidFill>
              </a:rPr>
              <a:t>24%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7085467"/>
              </p:ext>
            </p:extLst>
          </p:nvPr>
        </p:nvGraphicFramePr>
        <p:xfrm>
          <a:off x="226597" y="3074472"/>
          <a:ext cx="3304679" cy="2168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4717547"/>
              </p:ext>
            </p:extLst>
          </p:nvPr>
        </p:nvGraphicFramePr>
        <p:xfrm>
          <a:off x="4078705" y="3145016"/>
          <a:ext cx="3429000" cy="2168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3385146"/>
              </p:ext>
            </p:extLst>
          </p:nvPr>
        </p:nvGraphicFramePr>
        <p:xfrm>
          <a:off x="7405178" y="3224094"/>
          <a:ext cx="4207042" cy="2249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6145" y="5176269"/>
            <a:ext cx="3188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of pregnant women attend ANC</a:t>
            </a:r>
            <a:r>
              <a:rPr lang="en-US" dirty="0" smtClean="0"/>
              <a:t>					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00045" y="5137259"/>
            <a:ext cx="37919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</a:t>
            </a:r>
            <a:r>
              <a:rPr lang="en-US" sz="2400" dirty="0" smtClean="0"/>
              <a:t>f HIV-positive pregnant women are on ART</a:t>
            </a:r>
            <a:r>
              <a:rPr lang="en-US" dirty="0" smtClean="0"/>
              <a:t>					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08095" y="5137259"/>
            <a:ext cx="3188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</a:t>
            </a:r>
            <a:r>
              <a:rPr lang="en-US" sz="2400" dirty="0" smtClean="0"/>
              <a:t>f pregnant women know their HIV status</a:t>
            </a:r>
            <a:r>
              <a:rPr lang="en-US" dirty="0" smtClean="0"/>
              <a:t>					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9042" y="6119336"/>
            <a:ext cx="48387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Sources: </a:t>
            </a:r>
          </a:p>
          <a:p>
            <a:r>
              <a:rPr lang="en-US" sz="1400" dirty="0" smtClean="0"/>
              <a:t>UNAIDS 2019 estimates</a:t>
            </a:r>
          </a:p>
          <a:p>
            <a:r>
              <a:rPr lang="en-US" sz="1400" dirty="0" smtClean="0"/>
              <a:t>National HIV/AIDS Indicator and Impact Survey (NAIIS) 2018 </a:t>
            </a:r>
            <a:endParaRPr lang="en-US" sz="1400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8867577"/>
              </p:ext>
            </p:extLst>
          </p:nvPr>
        </p:nvGraphicFramePr>
        <p:xfrm>
          <a:off x="7599621" y="2991565"/>
          <a:ext cx="3390903" cy="2228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2326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4" grpId="0">
        <p:bldAsOne/>
      </p:bldGraphic>
      <p:bldGraphic spid="5" grpId="0">
        <p:bldAsOne/>
      </p:bldGraphic>
      <p:bldGraphic spid="6" grpId="0">
        <p:bldAsOne/>
      </p:bldGraphic>
      <p:bldP spid="7" grpId="0"/>
      <p:bldP spid="8" grpId="0"/>
      <p:bldP spid="9" grpId="0"/>
      <p:bldGraphic spid="1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438" y="274639"/>
            <a:ext cx="11269067" cy="1143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62" y="1541112"/>
            <a:ext cx="11162953" cy="3213513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2800" dirty="0" smtClean="0"/>
              <a:t>High religious service attendance and strong role of religion in daily life</a:t>
            </a:r>
            <a:endParaRPr lang="en-US" sz="2800" baseline="30000" dirty="0" smtClean="0"/>
          </a:p>
          <a:p>
            <a:pPr lvl="1">
              <a:spcBef>
                <a:spcPts val="1800"/>
              </a:spcBef>
            </a:pPr>
            <a:r>
              <a:rPr lang="en-US" sz="2400" dirty="0" smtClean="0"/>
              <a:t>Religion: 49% Christian; 49% Muslim; </a:t>
            </a:r>
            <a:r>
              <a:rPr lang="en-US" sz="2400" dirty="0"/>
              <a:t>2</a:t>
            </a:r>
            <a:r>
              <a:rPr lang="en-US" sz="2400" dirty="0" smtClean="0"/>
              <a:t>% other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Randomized controlled trial of a congregational </a:t>
            </a:r>
            <a:r>
              <a:rPr lang="en-US" sz="2800" dirty="0"/>
              <a:t>approach to </a:t>
            </a:r>
            <a:r>
              <a:rPr lang="en-US" sz="2800" dirty="0" err="1" smtClean="0"/>
              <a:t>preention</a:t>
            </a:r>
            <a:r>
              <a:rPr lang="en-US" sz="2800" dirty="0" smtClean="0"/>
              <a:t> of mother-to-child transmission (PMTCT) in </a:t>
            </a:r>
            <a:r>
              <a:rPr lang="en-US" sz="2800" dirty="0"/>
              <a:t>Enugu State, </a:t>
            </a:r>
            <a:r>
              <a:rPr lang="en-US" sz="2800" dirty="0" smtClean="0"/>
              <a:t>Nigeria demonstrated improved uptake of HIV testing during pregnancy</a:t>
            </a:r>
            <a:r>
              <a:rPr lang="en-US" sz="2800" baseline="30000" dirty="0"/>
              <a:t>2</a:t>
            </a:r>
            <a:r>
              <a:rPr lang="en-US" sz="2800" dirty="0"/>
              <a:t> </a:t>
            </a:r>
            <a:endParaRPr lang="en-US" sz="2800" dirty="0" smtClean="0"/>
          </a:p>
          <a:p>
            <a:pPr lvl="1">
              <a:spcBef>
                <a:spcPts val="1800"/>
              </a:spcBef>
            </a:pPr>
            <a:r>
              <a:rPr lang="en-US" sz="2400" dirty="0" smtClean="0"/>
              <a:t> HIV testing uptake: 92% in intervention group vs. 55% in controls, p&lt;0.0001</a:t>
            </a:r>
            <a:r>
              <a:rPr lang="en-US" sz="2400" baseline="30000" dirty="0" smtClean="0"/>
              <a:t> 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We </a:t>
            </a:r>
            <a:r>
              <a:rPr lang="en-US" sz="2800" dirty="0"/>
              <a:t>report on the results of implementing an adapted congregational approach to PMTCT in Benue State from July 2016-December 2017</a:t>
            </a:r>
          </a:p>
          <a:p>
            <a:pPr>
              <a:spcBef>
                <a:spcPts val="1800"/>
              </a:spcBef>
            </a:pP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17307" y="6273224"/>
            <a:ext cx="4226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/>
              <a:t>1 </a:t>
            </a:r>
            <a:r>
              <a:rPr lang="en-US" sz="1400" dirty="0" smtClean="0"/>
              <a:t>Pew Research Center surveys, 2008-2017</a:t>
            </a:r>
            <a:endParaRPr lang="en-US" sz="1400" baseline="30000" dirty="0" smtClean="0"/>
          </a:p>
          <a:p>
            <a:r>
              <a:rPr lang="en-US" sz="1400" baseline="30000" dirty="0"/>
              <a:t>2</a:t>
            </a:r>
            <a:r>
              <a:rPr lang="en-US" sz="1400" dirty="0" smtClean="0"/>
              <a:t>Ezeanolue EE, Lancet Global Health 2015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9708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196" y="406644"/>
            <a:ext cx="7984446" cy="1143000"/>
          </a:xfrm>
        </p:spPr>
        <p:txBody>
          <a:bodyPr/>
          <a:lstStyle/>
          <a:p>
            <a:r>
              <a:rPr lang="en-US" dirty="0" smtClean="0"/>
              <a:t>Benue State: Fast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98551"/>
            <a:ext cx="10691040" cy="4525963"/>
          </a:xfrm>
        </p:spPr>
        <p:txBody>
          <a:bodyPr/>
          <a:lstStyle/>
          <a:p>
            <a:r>
              <a:rPr lang="en-US" dirty="0" smtClean="0"/>
              <a:t>Religion: predominantly Christian</a:t>
            </a:r>
          </a:p>
          <a:p>
            <a:endParaRPr lang="en-US" dirty="0" smtClean="0"/>
          </a:p>
          <a:p>
            <a:r>
              <a:rPr lang="en-US" dirty="0" smtClean="0"/>
              <a:t>Why selected for implementation: </a:t>
            </a:r>
          </a:p>
          <a:p>
            <a:pPr lvl="1"/>
            <a:r>
              <a:rPr lang="en-US" dirty="0"/>
              <a:t>High HIV prevalence </a:t>
            </a:r>
          </a:p>
          <a:p>
            <a:pPr lvl="2"/>
            <a:r>
              <a:rPr lang="en-US" dirty="0" smtClean="0"/>
              <a:t>4.8% among age 15-49 years in Benue State vs 1.4% nationally</a:t>
            </a:r>
            <a:r>
              <a:rPr lang="en-US" baseline="30000" dirty="0" smtClean="0"/>
              <a:t>1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aith-based PEPFAR implementing partner already providing support for faith-based organizations in the state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2347" y="6176383"/>
            <a:ext cx="38861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/>
              <a:t>1</a:t>
            </a:r>
            <a:r>
              <a:rPr lang="en-US" sz="1400" dirty="0" smtClean="0"/>
              <a:t>National </a:t>
            </a:r>
            <a:r>
              <a:rPr lang="en-US" sz="1400" dirty="0"/>
              <a:t>HIV/AIDS Indicator and </a:t>
            </a:r>
            <a:r>
              <a:rPr lang="en-US" sz="1400" dirty="0" smtClean="0"/>
              <a:t>Impact Survey </a:t>
            </a:r>
            <a:r>
              <a:rPr lang="en-US" sz="1400" dirty="0"/>
              <a:t>(NAIIS) 2018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376" y="310392"/>
            <a:ext cx="2628807" cy="202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7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415589" y="4169390"/>
            <a:ext cx="7439526" cy="18371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80" y="118228"/>
            <a:ext cx="10691040" cy="1143000"/>
          </a:xfrm>
        </p:spPr>
        <p:txBody>
          <a:bodyPr/>
          <a:lstStyle/>
          <a:p>
            <a:r>
              <a:rPr lang="en-US" dirty="0" smtClean="0"/>
              <a:t>The congregational approach to PMTCT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/>
                    </a14:imgEffect>
                  </a14:imgLayer>
                </a14:imgProps>
              </a:ext>
            </a:extLst>
          </a:blip>
          <a:srcRect t="15823" r="13514" b="1"/>
          <a:stretch/>
        </p:blipFill>
        <p:spPr>
          <a:xfrm>
            <a:off x="8675202" y="1261228"/>
            <a:ext cx="3179913" cy="204653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596063" y="4309344"/>
            <a:ext cx="2275742" cy="1559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885" y="1261228"/>
            <a:ext cx="3443568" cy="20465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0791" y="5915888"/>
            <a:ext cx="35277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Images courtesy of PBS News Hour</a:t>
            </a:r>
          </a:p>
          <a:p>
            <a:r>
              <a:rPr lang="en-US" sz="1200" dirty="0">
                <a:latin typeface="Franklin Gothic Book" panose="020B0503020102020204" pitchFamily="34" charset="0"/>
              </a:rPr>
              <a:t>https://www.pbs.org/video/why-nigeria-has-more-hiv-positive-infants-than-anywhere-else-1528930210/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6063" y="1261228"/>
            <a:ext cx="3260097" cy="20495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6885" y="3414757"/>
            <a:ext cx="344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Church sensitization, enrollment and training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96063" y="3317581"/>
            <a:ext cx="344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Baby Showers: pregnant women and their partners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543374" y="3310735"/>
            <a:ext cx="344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Baby Receptions: new parents and their babies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71806" y="4680740"/>
            <a:ext cx="511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Community follow-up: </a:t>
            </a:r>
          </a:p>
          <a:p>
            <a:r>
              <a:rPr lang="en-US" b="1" dirty="0" smtClean="0"/>
              <a:t>Church Health Assistants support linkage to PMTCT</a:t>
            </a:r>
            <a:endParaRPr lang="en-US" b="1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7111616" y="5345236"/>
            <a:ext cx="4450731" cy="12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415589" y="1118937"/>
            <a:ext cx="3624042" cy="2844975"/>
          </a:xfrm>
          <a:prstGeom prst="rect">
            <a:avLst/>
          </a:prstGeom>
          <a:noFill/>
          <a:ln w="38100">
            <a:solidFill>
              <a:srgbClr val="E830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415589" y="4176236"/>
            <a:ext cx="7439526" cy="1819817"/>
          </a:xfrm>
          <a:prstGeom prst="rect">
            <a:avLst/>
          </a:prstGeom>
          <a:noFill/>
          <a:ln w="38100">
            <a:solidFill>
              <a:srgbClr val="E830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7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80" y="19662"/>
            <a:ext cx="1069104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Primary intervention: Baby Shower events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142" y="1867263"/>
            <a:ext cx="1981451" cy="18188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5525" y="1691266"/>
            <a:ext cx="1773154" cy="16158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496" y="3880811"/>
            <a:ext cx="1569212" cy="14988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9976" y="1719521"/>
            <a:ext cx="2226036" cy="165083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624158" y="3686078"/>
            <a:ext cx="217771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865" y="3793526"/>
            <a:ext cx="1220130" cy="11145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1101" y="4537019"/>
            <a:ext cx="1220130" cy="11145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3337" y="3793526"/>
            <a:ext cx="1220130" cy="11145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5923" y="3958655"/>
            <a:ext cx="1961858" cy="148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4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3893"/>
            <a:ext cx="10972800" cy="1143000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758" y="1066633"/>
            <a:ext cx="11556481" cy="5163636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 smtClean="0"/>
              <a:t>Site selection</a:t>
            </a:r>
          </a:p>
          <a:p>
            <a:pPr marL="576263" lvl="1" indent="-176213"/>
            <a:r>
              <a:rPr lang="en-US" sz="2200" dirty="0" smtClean="0"/>
              <a:t>77 congregations selected and enrolled </a:t>
            </a:r>
            <a:r>
              <a:rPr lang="en-US" sz="2200" dirty="0" smtClean="0">
                <a:solidFill>
                  <a:schemeClr val="tx1"/>
                </a:solidFill>
              </a:rPr>
              <a:t>based on </a:t>
            </a:r>
            <a:r>
              <a:rPr lang="en-US" sz="2200" dirty="0" smtClean="0"/>
              <a:t>capacity and willingness of the church, congregational size, accessibility including proximity to a health facility</a:t>
            </a:r>
          </a:p>
          <a:p>
            <a:pPr marL="400050" lvl="1" indent="0">
              <a:buNone/>
            </a:pPr>
            <a:endParaRPr lang="en-US" sz="2200" dirty="0" smtClean="0"/>
          </a:p>
          <a:p>
            <a:r>
              <a:rPr lang="en-US" sz="2600" b="1" dirty="0" smtClean="0"/>
              <a:t>Data collection</a:t>
            </a:r>
          </a:p>
          <a:p>
            <a:pPr lvl="1"/>
            <a:r>
              <a:rPr lang="en-US" sz="2200" dirty="0" smtClean="0"/>
              <a:t>Questionnaires for all participants in Baby Shower events </a:t>
            </a:r>
          </a:p>
          <a:p>
            <a:pPr lvl="2"/>
            <a:r>
              <a:rPr lang="en-US" sz="2200" dirty="0" smtClean="0"/>
              <a:t>Demographics</a:t>
            </a:r>
          </a:p>
          <a:p>
            <a:pPr lvl="2"/>
            <a:r>
              <a:rPr lang="en-US" sz="2200" dirty="0" smtClean="0"/>
              <a:t>Pregnancy and HIV testing history</a:t>
            </a:r>
          </a:p>
          <a:p>
            <a:pPr lvl="1"/>
            <a:r>
              <a:rPr lang="en-US" sz="2200" dirty="0" smtClean="0"/>
              <a:t>Blood test results: HIV, Hepatitis B and sickle cell</a:t>
            </a:r>
          </a:p>
          <a:p>
            <a:pPr lvl="1"/>
            <a:r>
              <a:rPr lang="en-US" sz="2200" dirty="0" smtClean="0"/>
              <a:t>Community follow-up by Church Health Assistants</a:t>
            </a:r>
          </a:p>
          <a:p>
            <a:pPr lvl="2"/>
            <a:r>
              <a:rPr lang="en-US" sz="2200" dirty="0" smtClean="0"/>
              <a:t>Linkage of HIV-positive pregnant women to ART </a:t>
            </a:r>
          </a:p>
          <a:p>
            <a:pPr marL="457200" lvl="1" indent="0">
              <a:buNone/>
            </a:pPr>
            <a:endParaRPr lang="en-US" sz="2200" dirty="0" smtClean="0"/>
          </a:p>
          <a:p>
            <a:r>
              <a:rPr lang="en-US" sz="2600" b="1" dirty="0" smtClean="0"/>
              <a:t>Data management and analysis</a:t>
            </a:r>
          </a:p>
          <a:p>
            <a:pPr marL="576263" lvl="1" indent="-176213"/>
            <a:r>
              <a:rPr lang="en-US" sz="2200" dirty="0" smtClean="0"/>
              <a:t>Baby Shower and linkage databases merged </a:t>
            </a:r>
          </a:p>
          <a:p>
            <a:pPr marL="576263" lvl="1" indent="-176213"/>
            <a:r>
              <a:rPr lang="en-US" sz="2200" dirty="0" smtClean="0"/>
              <a:t>Descriptive analysis conducted in STATA 14</a:t>
            </a:r>
          </a:p>
          <a:p>
            <a:pPr marL="576263" lvl="1" indent="-176213"/>
            <a:r>
              <a:rPr lang="en-US" sz="2200" dirty="0" smtClean="0"/>
              <a:t>Compared Baby Showers results to PEPFAR program data for Benue State</a:t>
            </a:r>
          </a:p>
          <a:p>
            <a:pPr marL="576263" lvl="1" indent="-176213"/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74840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Results: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89" y="1417639"/>
            <a:ext cx="10972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15,160 participants in 630 Baby Showers</a:t>
            </a:r>
          </a:p>
          <a:p>
            <a:pPr lvl="1"/>
            <a:r>
              <a:rPr lang="en-US" dirty="0" smtClean="0"/>
              <a:t>9510 pregnant women</a:t>
            </a:r>
          </a:p>
          <a:p>
            <a:pPr lvl="1"/>
            <a:r>
              <a:rPr lang="en-US" dirty="0" smtClean="0"/>
              <a:t>5650 male partners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sz="2800" dirty="0" smtClean="0"/>
              <a:t>Median participants per event: 30 (range 12-89)</a:t>
            </a:r>
          </a:p>
          <a:p>
            <a:endParaRPr lang="en-US" sz="2800" dirty="0" smtClean="0"/>
          </a:p>
          <a:p>
            <a:r>
              <a:rPr lang="en-US" sz="2800" dirty="0" smtClean="0"/>
              <a:t>99.8% </a:t>
            </a:r>
            <a:r>
              <a:rPr lang="en-US" sz="2800" dirty="0"/>
              <a:t>of participants had HIV status </a:t>
            </a:r>
            <a:r>
              <a:rPr lang="en-US" sz="2800" dirty="0" smtClean="0"/>
              <a:t>ascertained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00" y="1189039"/>
            <a:ext cx="4572000" cy="2743200"/>
            <a:chOff x="-132347" y="407670"/>
            <a:chExt cx="4572000" cy="2743200"/>
          </a:xfrm>
        </p:grpSpPr>
        <p:graphicFrame>
          <p:nvGraphicFramePr>
            <p:cNvPr id="8" name="Chart 7"/>
            <p:cNvGraphicFramePr/>
            <p:nvPr>
              <p:extLst>
                <p:ext uri="{D42A27DB-BD31-4B8C-83A1-F6EECF244321}">
                  <p14:modId xmlns:p14="http://schemas.microsoft.com/office/powerpoint/2010/main" val="819100252"/>
                </p:ext>
              </p:extLst>
            </p:nvPr>
          </p:nvGraphicFramePr>
          <p:xfrm>
            <a:off x="-132347" y="40767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7560" y="1779270"/>
              <a:ext cx="598371" cy="723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039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17922</TotalTime>
  <Words>1056</Words>
  <Application>Microsoft Office PowerPoint</Application>
  <PresentationFormat>Widescreen</PresentationFormat>
  <Paragraphs>222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Franklin Gothic Book</vt:lpstr>
      <vt:lpstr>Raleway</vt:lpstr>
      <vt:lpstr>Wingdings</vt:lpstr>
      <vt:lpstr>AIDS 2016_Template</vt:lpstr>
      <vt:lpstr>Improving uptake of prevention of mother-to-child HIV transmission services in Benue State, Nigeria through a church congregation-based approach</vt:lpstr>
      <vt:lpstr>Disclosure: No conflicts of interest to declare</vt:lpstr>
      <vt:lpstr>Background</vt:lpstr>
      <vt:lpstr>Background</vt:lpstr>
      <vt:lpstr>Benue State: Fast facts</vt:lpstr>
      <vt:lpstr>The congregational approach to PMTCT</vt:lpstr>
      <vt:lpstr>Primary intervention: Baby Shower events</vt:lpstr>
      <vt:lpstr>Methods</vt:lpstr>
      <vt:lpstr>Results: Participation</vt:lpstr>
      <vt:lpstr>Results: Demographics</vt:lpstr>
      <vt:lpstr>Results: Antenatal care enrollment</vt:lpstr>
      <vt:lpstr>Results: HIV testing</vt:lpstr>
      <vt:lpstr>A higher proportion of pregnant women were newly diagnosed HIV positive in Baby Showers as compared to health facilities</vt:lpstr>
      <vt:lpstr>Results: Linkage to ART</vt:lpstr>
      <vt:lpstr>Limitations</vt:lpstr>
      <vt:lpstr>Conclusions</vt:lpstr>
      <vt:lpstr>Implementation experiences and lessons learned</vt:lpstr>
      <vt:lpstr>Next steps</vt:lpstr>
      <vt:lpstr>Additional resources</vt:lpstr>
      <vt:lpstr>Acknowledgements</vt:lpstr>
      <vt:lpstr>Thank you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Media</cp:lastModifiedBy>
  <cp:revision>245</cp:revision>
  <cp:lastPrinted>2017-01-16T15:31:13Z</cp:lastPrinted>
  <dcterms:created xsi:type="dcterms:W3CDTF">2017-01-13T09:09:35Z</dcterms:created>
  <dcterms:modified xsi:type="dcterms:W3CDTF">2019-07-22T15:09:16Z</dcterms:modified>
</cp:coreProperties>
</file>