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57" r:id="rId3"/>
    <p:sldId id="264" r:id="rId4"/>
    <p:sldId id="266" r:id="rId5"/>
    <p:sldId id="260" r:id="rId6"/>
    <p:sldId id="265" r:id="rId7"/>
    <p:sldId id="272" r:id="rId8"/>
    <p:sldId id="276" r:id="rId9"/>
    <p:sldId id="267" r:id="rId10"/>
    <p:sldId id="275" r:id="rId11"/>
    <p:sldId id="270" r:id="rId12"/>
    <p:sldId id="274" r:id="rId13"/>
    <p:sldId id="268" r:id="rId14"/>
    <p:sldId id="263" r:id="rId15"/>
    <p:sldId id="277" r:id="rId1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C19A"/>
    <a:srgbClr val="5DA9DD"/>
    <a:srgbClr val="4267B2"/>
    <a:srgbClr val="FEF3D4"/>
    <a:srgbClr val="F8E08E"/>
    <a:srgbClr val="E8303B"/>
    <a:srgbClr val="383333"/>
    <a:srgbClr val="C26E68"/>
    <a:srgbClr val="0099D2"/>
    <a:srgbClr val="ED1C24"/>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6" autoAdjust="0"/>
    <p:restoredTop sz="60522" autoAdjust="0"/>
  </p:normalViewPr>
  <p:slideViewPr>
    <p:cSldViewPr snapToGrid="0" snapToObjects="1">
      <p:cViewPr varScale="1">
        <p:scale>
          <a:sx n="56" d="100"/>
          <a:sy n="56" d="100"/>
        </p:scale>
        <p:origin x="1854" y="4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0" d="100"/>
          <a:sy n="60" d="100"/>
        </p:scale>
        <p:origin x="2538" y="9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22/07/2019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‹nº›</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Espaço Reservado para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C2AF355-F4BA-490D-B367-02459B4D2FB7}" type="datetimeFigureOut">
              <a:rPr lang="en-US" smtClean="0"/>
              <a:t>7/22/2019</a:t>
            </a:fld>
            <a:endParaRPr lang="en-US"/>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Espaço Reservado para Anotaçõ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Rodapé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Espaço Reservado para Número de Slid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1273723-F55A-448D-8DA9-835695D7081D}" type="slidenum">
              <a:rPr lang="en-US" smtClean="0"/>
              <a:t>‹nº›</a:t>
            </a:fld>
            <a:endParaRPr lang="en-US"/>
          </a:p>
        </p:txBody>
      </p:sp>
    </p:spTree>
    <p:extLst>
      <p:ext uri="{BB962C8B-B14F-4D97-AF65-F5344CB8AC3E}">
        <p14:creationId xmlns:p14="http://schemas.microsoft.com/office/powerpoint/2010/main" val="3433221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1273723-F55A-448D-8DA9-835695D7081D}" type="slidenum">
              <a:rPr lang="en-US" smtClean="0"/>
              <a:t>1</a:t>
            </a:fld>
            <a:endParaRPr lang="en-US"/>
          </a:p>
        </p:txBody>
      </p:sp>
    </p:spTree>
    <p:extLst>
      <p:ext uri="{BB962C8B-B14F-4D97-AF65-F5344CB8AC3E}">
        <p14:creationId xmlns:p14="http://schemas.microsoft.com/office/powerpoint/2010/main" val="978240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smtClean="0">
                <a:solidFill>
                  <a:schemeClr val="tx1"/>
                </a:solidFill>
                <a:effectLst/>
                <a:latin typeface="+mn-lt"/>
                <a:ea typeface="+mn-ea"/>
                <a:cs typeface="+mn-cs"/>
              </a:rPr>
              <a:t>That’s what we have in our database for twenty eighteen. </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Six thousand and seventy-nine individuals who went to the first appointment, were </a:t>
            </a:r>
            <a:r>
              <a:rPr lang="en-US" sz="1200" kern="1200" dirty="0" err="1" smtClean="0">
                <a:solidFill>
                  <a:schemeClr val="tx1"/>
                </a:solidFill>
                <a:effectLst/>
                <a:latin typeface="+mn-lt"/>
                <a:ea typeface="+mn-ea"/>
                <a:cs typeface="+mn-cs"/>
              </a:rPr>
              <a:t>elegible</a:t>
            </a:r>
            <a:r>
              <a:rPr lang="en-US" sz="1200" kern="1200" dirty="0" smtClean="0">
                <a:solidFill>
                  <a:schemeClr val="tx1"/>
                </a:solidFill>
                <a:effectLst/>
                <a:latin typeface="+mn-lt"/>
                <a:ea typeface="+mn-ea"/>
                <a:cs typeface="+mn-cs"/>
              </a:rPr>
              <a:t> and got </a:t>
            </a:r>
            <a:r>
              <a:rPr lang="en-US" sz="1200" kern="1200" dirty="0" err="1" smtClean="0">
                <a:solidFill>
                  <a:schemeClr val="tx1"/>
                </a:solidFill>
                <a:effectLst/>
                <a:latin typeface="+mn-lt"/>
                <a:ea typeface="+mn-ea"/>
                <a:cs typeface="+mn-cs"/>
              </a:rPr>
              <a:t>PrEP.</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Of those, five thousand three hundred and eighty-eight returned to their first follow-up visit. Among these five thousand there were some discontinuation as you can see in this short list in the</a:t>
            </a:r>
            <a:r>
              <a:rPr lang="en-US" sz="1200" kern="1200" baseline="0" dirty="0" smtClean="0">
                <a:solidFill>
                  <a:schemeClr val="tx1"/>
                </a:solidFill>
                <a:effectLst/>
                <a:latin typeface="+mn-lt"/>
                <a:ea typeface="+mn-ea"/>
                <a:cs typeface="+mn-cs"/>
              </a:rPr>
              <a:t> right</a:t>
            </a:r>
            <a:r>
              <a:rPr lang="en-US" sz="1200" kern="1200" dirty="0" smtClean="0">
                <a:solidFill>
                  <a:schemeClr val="tx1"/>
                </a:solidFill>
                <a:effectLst/>
                <a:latin typeface="+mn-lt"/>
                <a:ea typeface="+mn-ea"/>
                <a:cs typeface="+mn-cs"/>
              </a:rPr>
              <a:t>.</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Six hundred and ninety one didn’t show up in the scheduled follow-up visit, neither after the buffer time.</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these are our discontinued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users by lost to follow up.</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Of course some of those five thousand may have discontinue in other moments after that, but in this analysis we are looking specifically to those six hundred and ninety one who discontinued before he first follow-up visit. </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they represent most of our discontinued users, we decided to take a closer look.</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still didn’t know exactly WHY they didn’t come back, but we were able to look WHO is more likely to discontinue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use.</a:t>
            </a:r>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91273723-F55A-448D-8DA9-835695D7081D}" type="slidenum">
              <a:rPr lang="en-US" smtClean="0"/>
              <a:t>10</a:t>
            </a:fld>
            <a:endParaRPr lang="en-US"/>
          </a:p>
        </p:txBody>
      </p:sp>
    </p:spTree>
    <p:extLst>
      <p:ext uri="{BB962C8B-B14F-4D97-AF65-F5344CB8AC3E}">
        <p14:creationId xmlns:p14="http://schemas.microsoft.com/office/powerpoint/2010/main" val="574976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smtClean="0">
                <a:solidFill>
                  <a:schemeClr val="tx1"/>
                </a:solidFill>
                <a:effectLst/>
                <a:latin typeface="+mn-lt"/>
                <a:ea typeface="+mn-ea"/>
                <a:cs typeface="+mn-cs"/>
              </a:rPr>
              <a:t>We used multivariable logistic regression model to assess the likelihood of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discontinuation considering demographic and behavioral predictors.</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we have population, Age group, education level, country region, sex work, homelessness, preview use of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and motivation to seek </a:t>
            </a:r>
            <a:r>
              <a:rPr lang="en-US" sz="1200" kern="1200" dirty="0" err="1" smtClean="0">
                <a:solidFill>
                  <a:schemeClr val="tx1"/>
                </a:solidFill>
                <a:effectLst/>
                <a:latin typeface="+mn-lt"/>
                <a:ea typeface="+mn-ea"/>
                <a:cs typeface="+mn-cs"/>
              </a:rPr>
              <a:t>PrEP.</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we found that …. </a:t>
            </a:r>
            <a:endParaRPr lang="pt-BR" sz="1200" kern="1200" dirty="0" smtClean="0">
              <a:solidFill>
                <a:schemeClr val="tx1"/>
              </a:solidFill>
              <a:effectLst/>
              <a:latin typeface="+mn-lt"/>
              <a:ea typeface="+mn-ea"/>
              <a:cs typeface="+mn-cs"/>
            </a:endParaRPr>
          </a:p>
          <a:p>
            <a:endParaRPr lang="en-US" dirty="0"/>
          </a:p>
        </p:txBody>
      </p:sp>
      <p:sp>
        <p:nvSpPr>
          <p:cNvPr id="4" name="Espaço Reservado para Número de Slide 3"/>
          <p:cNvSpPr>
            <a:spLocks noGrp="1"/>
          </p:cNvSpPr>
          <p:nvPr>
            <p:ph type="sldNum" sz="quarter" idx="10"/>
          </p:nvPr>
        </p:nvSpPr>
        <p:spPr/>
        <p:txBody>
          <a:bodyPr/>
          <a:lstStyle/>
          <a:p>
            <a:fld id="{91273723-F55A-448D-8DA9-835695D7081D}" type="slidenum">
              <a:rPr lang="en-US" smtClean="0"/>
              <a:t>11</a:t>
            </a:fld>
            <a:endParaRPr lang="en-US"/>
          </a:p>
        </p:txBody>
      </p:sp>
    </p:spTree>
    <p:extLst>
      <p:ext uri="{BB962C8B-B14F-4D97-AF65-F5344CB8AC3E}">
        <p14:creationId xmlns:p14="http://schemas.microsoft.com/office/powerpoint/2010/main" val="3736772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smtClean="0">
                <a:solidFill>
                  <a:schemeClr val="tx1"/>
                </a:solidFill>
                <a:effectLst/>
                <a:latin typeface="+mn-lt"/>
                <a:ea typeface="+mn-ea"/>
                <a:cs typeface="+mn-cs"/>
              </a:rPr>
              <a:t>Some groups are more likely to discontinue than others.</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characteristics positively associated to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discontinuation were</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Being cis or transwomen</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younger users,</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Having lower education level</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Living in northern region</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Being a sex worker</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Being homeless</a:t>
            </a:r>
          </a:p>
          <a:p>
            <a:r>
              <a:rPr lang="en-US" baseline="0" dirty="0" smtClean="0"/>
              <a:t>- And being referred by a clinic or a NGO rather than self-referral</a:t>
            </a:r>
          </a:p>
          <a:p>
            <a:r>
              <a:rPr lang="en-US" baseline="0" dirty="0" smtClean="0"/>
              <a:t>We have seen that having used </a:t>
            </a:r>
            <a:r>
              <a:rPr lang="en-US" baseline="0" dirty="0" err="1" smtClean="0"/>
              <a:t>PrEP</a:t>
            </a:r>
            <a:r>
              <a:rPr lang="en-US" baseline="0" dirty="0" smtClean="0"/>
              <a:t> before were related to NOT discontinuing </a:t>
            </a:r>
            <a:r>
              <a:rPr lang="en-US" baseline="0" dirty="0" err="1" smtClean="0"/>
              <a:t>PrEP.</a:t>
            </a:r>
            <a:endParaRPr lang="en-US" baseline="0" dirty="0" smtClean="0"/>
          </a:p>
        </p:txBody>
      </p:sp>
      <p:sp>
        <p:nvSpPr>
          <p:cNvPr id="4" name="Espaço Reservado para Número de Slide 3"/>
          <p:cNvSpPr>
            <a:spLocks noGrp="1"/>
          </p:cNvSpPr>
          <p:nvPr>
            <p:ph type="sldNum" sz="quarter" idx="10"/>
          </p:nvPr>
        </p:nvSpPr>
        <p:spPr/>
        <p:txBody>
          <a:bodyPr/>
          <a:lstStyle/>
          <a:p>
            <a:fld id="{91273723-F55A-448D-8DA9-835695D7081D}" type="slidenum">
              <a:rPr lang="en-US" smtClean="0"/>
              <a:t>12</a:t>
            </a:fld>
            <a:endParaRPr lang="en-US"/>
          </a:p>
        </p:txBody>
      </p:sp>
    </p:spTree>
    <p:extLst>
      <p:ext uri="{BB962C8B-B14F-4D97-AF65-F5344CB8AC3E}">
        <p14:creationId xmlns:p14="http://schemas.microsoft.com/office/powerpoint/2010/main" val="1407930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Understanding </a:t>
            </a:r>
            <a:r>
              <a:rPr lang="en-US" dirty="0" smtClean="0"/>
              <a:t>characteristics of users who are most-likely to discontinue PrEP is crucial to guide health services to deliver tailored</a:t>
            </a:r>
            <a:r>
              <a:rPr lang="en-US" baseline="0" dirty="0" smtClean="0"/>
              <a:t> </a:t>
            </a:r>
            <a:r>
              <a:rPr lang="en-US" dirty="0" smtClean="0"/>
              <a:t>strategies to overcome specific barriers.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a:lnSpc>
                <a:spcPct val="150000"/>
              </a:lnSpc>
              <a:buFont typeface="Courier New" panose="02070309020205020404" pitchFamily="49" charset="0"/>
              <a:buChar char="o"/>
            </a:pPr>
            <a:r>
              <a:rPr lang="en-US" dirty="0" smtClean="0"/>
              <a:t>With better counseling,  /  </a:t>
            </a:r>
            <a:r>
              <a:rPr lang="en-US" sz="1200" dirty="0" smtClean="0">
                <a:solidFill>
                  <a:schemeClr val="tx1">
                    <a:lumMod val="65000"/>
                    <a:lumOff val="35000"/>
                  </a:schemeClr>
                </a:solidFill>
              </a:rPr>
              <a:t>enhanced psychological support to groups more susceptible to discontinue PrEP </a:t>
            </a:r>
            <a:r>
              <a:rPr lang="en-US" dirty="0" smtClean="0"/>
              <a:t>/ and </a:t>
            </a:r>
            <a:r>
              <a:rPr lang="en-US" sz="1200" dirty="0" smtClean="0">
                <a:solidFill>
                  <a:schemeClr val="tx1">
                    <a:lumMod val="65000"/>
                    <a:lumOff val="35000"/>
                  </a:schemeClr>
                </a:solidFill>
              </a:rPr>
              <a:t>Facilitating re-engagement for people that have discontinued </a:t>
            </a:r>
            <a:r>
              <a:rPr lang="en-US" sz="1200" dirty="0" err="1" smtClean="0">
                <a:solidFill>
                  <a:schemeClr val="tx1">
                    <a:lumMod val="65000"/>
                    <a:lumOff val="35000"/>
                  </a:schemeClr>
                </a:solidFill>
              </a:rPr>
              <a:t>PrEP</a:t>
            </a:r>
            <a:endParaRPr lang="en-US" sz="1200" dirty="0" smtClean="0">
              <a:solidFill>
                <a:schemeClr val="tx1">
                  <a:lumMod val="65000"/>
                  <a:lumOff val="3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a:t>
            </a:r>
            <a:r>
              <a:rPr lang="en-US" dirty="0" smtClean="0"/>
              <a:t>actions, with an extra-careful look to those predictors, during early PrEP visits may increase continuation in care and strengthen PrEP as public health policy.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10"/>
          </p:nvPr>
        </p:nvSpPr>
        <p:spPr/>
        <p:txBody>
          <a:bodyPr/>
          <a:lstStyle/>
          <a:p>
            <a:fld id="{91273723-F55A-448D-8DA9-835695D7081D}" type="slidenum">
              <a:rPr lang="en-US" smtClean="0"/>
              <a:t>13</a:t>
            </a:fld>
            <a:endParaRPr lang="en-US"/>
          </a:p>
        </p:txBody>
      </p:sp>
    </p:spTree>
    <p:extLst>
      <p:ext uri="{BB962C8B-B14F-4D97-AF65-F5344CB8AC3E}">
        <p14:creationId xmlns:p14="http://schemas.microsoft.com/office/powerpoint/2010/main" val="2063771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10"/>
          </p:nvPr>
        </p:nvSpPr>
        <p:spPr/>
        <p:txBody>
          <a:bodyPr/>
          <a:lstStyle/>
          <a:p>
            <a:fld id="{91273723-F55A-448D-8DA9-835695D7081D}" type="slidenum">
              <a:rPr lang="en-US" smtClean="0"/>
              <a:t>15</a:t>
            </a:fld>
            <a:endParaRPr lang="en-US"/>
          </a:p>
        </p:txBody>
      </p:sp>
    </p:spTree>
    <p:extLst>
      <p:ext uri="{BB962C8B-B14F-4D97-AF65-F5344CB8AC3E}">
        <p14:creationId xmlns:p14="http://schemas.microsoft.com/office/powerpoint/2010/main" val="3321458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err="1" smtClean="0">
                <a:solidFill>
                  <a:schemeClr val="tx1"/>
                </a:solidFill>
                <a:effectLst/>
                <a:latin typeface="+mn-lt"/>
                <a:ea typeface="+mn-ea"/>
                <a:cs typeface="+mn-cs"/>
              </a:rPr>
              <a:t>Buenas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tardes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Good </a:t>
            </a:r>
            <a:r>
              <a:rPr lang="en-US" sz="1200" kern="1200" dirty="0" smtClean="0">
                <a:solidFill>
                  <a:schemeClr val="tx1"/>
                </a:solidFill>
                <a:effectLst/>
                <a:latin typeface="+mn-lt"/>
                <a:ea typeface="+mn-ea"/>
                <a:cs typeface="+mn-cs"/>
              </a:rPr>
              <a:t>afternoon, my name is Isabela Ornelas and on behalf of the </a:t>
            </a:r>
            <a:r>
              <a:rPr lang="en-US" sz="1200" b="1" kern="1200" dirty="0" smtClean="0">
                <a:solidFill>
                  <a:schemeClr val="tx1"/>
                </a:solidFill>
                <a:effectLst/>
                <a:latin typeface="+mn-lt"/>
                <a:ea typeface="+mn-ea"/>
                <a:cs typeface="+mn-cs"/>
              </a:rPr>
              <a:t>Department of diseases of chronic conditions and STIs</a:t>
            </a:r>
            <a:r>
              <a:rPr lang="en-US" sz="1200" kern="1200" dirty="0" smtClean="0">
                <a:solidFill>
                  <a:schemeClr val="tx1"/>
                </a:solidFill>
                <a:effectLst/>
                <a:latin typeface="+mn-lt"/>
                <a:ea typeface="+mn-ea"/>
                <a:cs typeface="+mn-cs"/>
              </a:rPr>
              <a:t> from the Ministry of Health of Brazil, I want to thank the opportunity to be here / sharing this study of PrEP discontinuation.</a:t>
            </a:r>
          </a:p>
        </p:txBody>
      </p:sp>
      <p:sp>
        <p:nvSpPr>
          <p:cNvPr id="4" name="Espaço Reservado para Número de Slide 3"/>
          <p:cNvSpPr>
            <a:spLocks noGrp="1"/>
          </p:cNvSpPr>
          <p:nvPr>
            <p:ph type="sldNum" sz="quarter" idx="10"/>
          </p:nvPr>
        </p:nvSpPr>
        <p:spPr/>
        <p:txBody>
          <a:bodyPr/>
          <a:lstStyle/>
          <a:p>
            <a:fld id="{91273723-F55A-448D-8DA9-835695D7081D}" type="slidenum">
              <a:rPr lang="en-US" smtClean="0"/>
              <a:t>2</a:t>
            </a:fld>
            <a:endParaRPr lang="en-US"/>
          </a:p>
        </p:txBody>
      </p:sp>
    </p:spTree>
    <p:extLst>
      <p:ext uri="{BB962C8B-B14F-4D97-AF65-F5344CB8AC3E}">
        <p14:creationId xmlns:p14="http://schemas.microsoft.com/office/powerpoint/2010/main" val="58282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2400" dirty="0" smtClean="0"/>
              <a:t>I have no conflict of interest to disclosure.</a:t>
            </a:r>
            <a:endParaRPr lang="en-US" sz="2400" dirty="0"/>
          </a:p>
        </p:txBody>
      </p:sp>
      <p:sp>
        <p:nvSpPr>
          <p:cNvPr id="4" name="Espaço Reservado para Número de Slide 3"/>
          <p:cNvSpPr>
            <a:spLocks noGrp="1"/>
          </p:cNvSpPr>
          <p:nvPr>
            <p:ph type="sldNum" sz="quarter" idx="10"/>
          </p:nvPr>
        </p:nvSpPr>
        <p:spPr/>
        <p:txBody>
          <a:bodyPr/>
          <a:lstStyle/>
          <a:p>
            <a:fld id="{91273723-F55A-448D-8DA9-835695D7081D}" type="slidenum">
              <a:rPr lang="en-US" smtClean="0"/>
              <a:t>3</a:t>
            </a:fld>
            <a:endParaRPr lang="en-US"/>
          </a:p>
        </p:txBody>
      </p:sp>
    </p:spTree>
    <p:extLst>
      <p:ext uri="{BB962C8B-B14F-4D97-AF65-F5344CB8AC3E}">
        <p14:creationId xmlns:p14="http://schemas.microsoft.com/office/powerpoint/2010/main" val="3805949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smtClean="0"/>
              <a:t>PrEP in Brazil is offered as a CHOICE … for people at substantial risk for HIV infection as part of a combination</a:t>
            </a:r>
            <a:r>
              <a:rPr lang="en-US" baseline="0" dirty="0" smtClean="0"/>
              <a:t> HIV prevention approach</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TDF/FTC daily-dose medication is used by HIV-negative individuals to reduce their risk of becoming infected</a:t>
            </a:r>
            <a:r>
              <a:rPr lang="en-US" dirty="0" smtClean="0"/>
              <a:t>.</a:t>
            </a:r>
            <a:endParaRPr lang="en-US" b="1" dirty="0" smtClean="0"/>
          </a:p>
          <a:p>
            <a:r>
              <a:rPr lang="en-US" dirty="0" smtClean="0"/>
              <a:t>- it</a:t>
            </a:r>
            <a:r>
              <a:rPr lang="en-US" baseline="0" dirty="0" smtClean="0"/>
              <a:t> h</a:t>
            </a:r>
            <a:r>
              <a:rPr lang="en-US" dirty="0" smtClean="0"/>
              <a:t>as been offered since December twenty </a:t>
            </a:r>
            <a:r>
              <a:rPr lang="en-US" baseline="0" dirty="0" smtClean="0"/>
              <a:t>eighteen</a:t>
            </a:r>
            <a:r>
              <a:rPr lang="en-US" dirty="0" smtClean="0"/>
              <a:t> </a:t>
            </a: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Through the Brazilian public health system, </a:t>
            </a: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Free of </a:t>
            </a:r>
            <a:r>
              <a:rPr lang="en-US" dirty="0" smtClean="0"/>
              <a:t>charge</a:t>
            </a:r>
            <a:endParaRPr lang="en-US" b="1" dirty="0" smtClean="0"/>
          </a:p>
          <a:p>
            <a:pPr marL="0" indent="0">
              <a:buFontTx/>
              <a:buNone/>
            </a:pPr>
            <a:r>
              <a:rPr lang="en-US" dirty="0" smtClean="0"/>
              <a:t>- For individuals over 18 years old at greater risk for HIV</a:t>
            </a:r>
          </a:p>
          <a:p>
            <a:pPr marL="171450" indent="-171450">
              <a:buFontTx/>
              <a:buChar cha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Let’s take a better look who these individuals are </a:t>
            </a:r>
            <a:r>
              <a:rPr lang="en-US" b="1" dirty="0" smtClean="0"/>
              <a:t>[CLICK]</a:t>
            </a:r>
          </a:p>
          <a:p>
            <a:endParaRPr lang="en-US" dirty="0" smtClean="0"/>
          </a:p>
          <a:p>
            <a:endParaRPr lang="en-US" dirty="0"/>
          </a:p>
        </p:txBody>
      </p:sp>
      <p:sp>
        <p:nvSpPr>
          <p:cNvPr id="4" name="Espaço Reservado para Número de Slide 3"/>
          <p:cNvSpPr>
            <a:spLocks noGrp="1"/>
          </p:cNvSpPr>
          <p:nvPr>
            <p:ph type="sldNum" sz="quarter" idx="10"/>
          </p:nvPr>
        </p:nvSpPr>
        <p:spPr/>
        <p:txBody>
          <a:bodyPr/>
          <a:lstStyle/>
          <a:p>
            <a:fld id="{91273723-F55A-448D-8DA9-835695D7081D}" type="slidenum">
              <a:rPr lang="en-US" smtClean="0"/>
              <a:t>4</a:t>
            </a:fld>
            <a:endParaRPr lang="en-US"/>
          </a:p>
        </p:txBody>
      </p:sp>
    </p:spTree>
    <p:extLst>
      <p:ext uri="{BB962C8B-B14F-4D97-AF65-F5344CB8AC3E}">
        <p14:creationId xmlns:p14="http://schemas.microsoft.com/office/powerpoint/2010/main" val="1604013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smtClean="0">
                <a:solidFill>
                  <a:schemeClr val="tx1"/>
                </a:solidFill>
                <a:effectLst/>
                <a:latin typeface="+mn-lt"/>
                <a:ea typeface="+mn-ea"/>
                <a:cs typeface="+mn-cs"/>
              </a:rPr>
              <a:t>Our priority populations for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use are</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Gays and MSM,</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Transpeople</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Sex workers and</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people who has </a:t>
            </a:r>
            <a:r>
              <a:rPr lang="en-US" sz="1200" kern="1200" dirty="0" err="1" smtClean="0">
                <a:solidFill>
                  <a:schemeClr val="tx1"/>
                </a:solidFill>
                <a:effectLst/>
                <a:latin typeface="+mn-lt"/>
                <a:ea typeface="+mn-ea"/>
                <a:cs typeface="+mn-cs"/>
              </a:rPr>
              <a:t>serodiscordant</a:t>
            </a:r>
            <a:r>
              <a:rPr lang="en-US" sz="1200" kern="1200" dirty="0" smtClean="0">
                <a:solidFill>
                  <a:schemeClr val="tx1"/>
                </a:solidFill>
                <a:effectLst/>
                <a:latin typeface="+mn-lt"/>
                <a:ea typeface="+mn-ea"/>
                <a:cs typeface="+mn-cs"/>
              </a:rPr>
              <a:t> sexual partnerships</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simply being part of one of these groups is not enough, it is necessary to observe other contexts associated with an increased risk of infection</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Therefore, the recommendation is/ being part of one of these groups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AND meeting at least one of these criteria: </a:t>
            </a:r>
            <a:r>
              <a:rPr lang="en-US" sz="1200" b="1" kern="1200" dirty="0" smtClean="0">
                <a:solidFill>
                  <a:schemeClr val="tx1"/>
                </a:solidFill>
                <a:effectLst/>
                <a:latin typeface="+mn-lt"/>
                <a:ea typeface="+mn-ea"/>
                <a:cs typeface="+mn-cs"/>
              </a:rPr>
              <a:t>[CLICK] </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Sexual </a:t>
            </a:r>
            <a:r>
              <a:rPr lang="en-US" sz="1200" kern="1200" dirty="0" err="1" smtClean="0">
                <a:solidFill>
                  <a:schemeClr val="tx1"/>
                </a:solidFill>
                <a:effectLst/>
                <a:latin typeface="+mn-lt"/>
                <a:ea typeface="+mn-ea"/>
                <a:cs typeface="+mn-cs"/>
              </a:rPr>
              <a:t>condomless</a:t>
            </a:r>
            <a:r>
              <a:rPr lang="en-US" sz="1200" kern="1200" dirty="0" smtClean="0">
                <a:solidFill>
                  <a:schemeClr val="tx1"/>
                </a:solidFill>
                <a:effectLst/>
                <a:latin typeface="+mn-lt"/>
                <a:ea typeface="+mn-ea"/>
                <a:cs typeface="+mn-cs"/>
              </a:rPr>
              <a:t> practices with penetration, AND/OR</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Recurring STIs, AND/OR</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Repeated use of HIV Post-Exposure Prophylaxis , AND/OR</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Other HIV vulnerabilities… like drug use, number of partners..</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all know that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is safe, well-tolerated and highly effective. We’ve seen data in published papers and in other presentations right here at the conference.</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led us to a question: </a:t>
            </a:r>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91273723-F55A-448D-8DA9-835695D7081D}" type="slidenum">
              <a:rPr lang="en-US" smtClean="0"/>
              <a:t>5</a:t>
            </a:fld>
            <a:endParaRPr lang="en-US"/>
          </a:p>
        </p:txBody>
      </p:sp>
    </p:spTree>
    <p:extLst>
      <p:ext uri="{BB962C8B-B14F-4D97-AF65-F5344CB8AC3E}">
        <p14:creationId xmlns:p14="http://schemas.microsoft.com/office/powerpoint/2010/main" val="324162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Why PrEP use</a:t>
            </a:r>
            <a:r>
              <a:rPr lang="en-US" sz="1200" kern="1200" baseline="0" dirty="0" smtClean="0">
                <a:solidFill>
                  <a:schemeClr val="tx1"/>
                </a:solidFill>
                <a:effectLst/>
                <a:latin typeface="+mn-lt"/>
                <a:ea typeface="+mn-ea"/>
                <a:cs typeface="+mn-cs"/>
              </a:rPr>
              <a:t> is discontinued</a:t>
            </a:r>
            <a:r>
              <a:rPr lang="en-US" sz="1200" kern="1200" dirty="0" smtClean="0">
                <a:solidFill>
                  <a:schemeClr val="tx1"/>
                </a:solidFill>
                <a:effectLst/>
                <a:latin typeface="+mn-lt"/>
                <a:ea typeface="+mn-ea"/>
                <a:cs typeface="+mn-cs"/>
              </a:rPr>
              <a:t>?</a:t>
            </a:r>
            <a:endParaRPr lang="pt-B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smtClean="0"/>
          </a:p>
          <a:p>
            <a:r>
              <a:rPr lang="en-US" dirty="0" smtClean="0"/>
              <a:t>We listed some possible reasons on our questionnaire  </a:t>
            </a:r>
            <a:r>
              <a:rPr lang="en-US" b="1" dirty="0" smtClean="0"/>
              <a:t>[CLICK]</a:t>
            </a:r>
            <a:r>
              <a:rPr lang="en-US" dirty="0" smtClean="0"/>
              <a:t>:</a:t>
            </a:r>
          </a:p>
          <a:p>
            <a:r>
              <a:rPr lang="en-US" dirty="0" smtClean="0"/>
              <a:t>-	HIV seroconversion</a:t>
            </a:r>
          </a:p>
          <a:p>
            <a:r>
              <a:rPr lang="en-US" dirty="0" smtClean="0"/>
              <a:t>-	Adverse events</a:t>
            </a:r>
          </a:p>
          <a:p>
            <a:r>
              <a:rPr lang="en-US" dirty="0" smtClean="0"/>
              <a:t>-	Low adherence</a:t>
            </a:r>
          </a:p>
          <a:p>
            <a:r>
              <a:rPr lang="en-US" dirty="0" smtClean="0"/>
              <a:t>-	Suspected acute viral infection</a:t>
            </a:r>
          </a:p>
          <a:p>
            <a:r>
              <a:rPr lang="en-US" dirty="0" smtClean="0"/>
              <a:t>-	User decision</a:t>
            </a:r>
          </a:p>
          <a:p>
            <a:endParaRPr lang="en-US" dirty="0" smtClean="0"/>
          </a:p>
          <a:p>
            <a:r>
              <a:rPr lang="pt-BR" dirty="0" smtClean="0"/>
              <a:t>We</a:t>
            </a:r>
            <a:r>
              <a:rPr lang="pt-BR" baseline="0" dirty="0" smtClean="0"/>
              <a:t> usually see PrEP cost as a  reason for discontinuation, but as I told you before... in </a:t>
            </a:r>
            <a:r>
              <a:rPr lang="pt-BR" baseline="0" dirty="0" err="1" smtClean="0"/>
              <a:t>Brazil</a:t>
            </a:r>
            <a:r>
              <a:rPr lang="pt-BR" baseline="0" dirty="0" smtClean="0"/>
              <a:t>, PrEP </a:t>
            </a:r>
            <a:r>
              <a:rPr lang="pt-BR" baseline="0" dirty="0" err="1" smtClean="0"/>
              <a:t>is</a:t>
            </a:r>
            <a:r>
              <a:rPr lang="pt-BR" baseline="0" dirty="0" smtClean="0"/>
              <a:t> </a:t>
            </a:r>
            <a:r>
              <a:rPr lang="pt-BR" baseline="0" dirty="0" err="1" smtClean="0"/>
              <a:t>free</a:t>
            </a:r>
            <a:r>
              <a:rPr lang="pt-BR" baseline="0" dirty="0" smtClean="0"/>
              <a:t> </a:t>
            </a:r>
            <a:r>
              <a:rPr lang="pt-BR" baseline="0" dirty="0" err="1" smtClean="0"/>
              <a:t>of</a:t>
            </a:r>
            <a:r>
              <a:rPr lang="pt-BR" baseline="0" dirty="0" smtClean="0"/>
              <a:t> charge.</a:t>
            </a:r>
          </a:p>
          <a:p>
            <a:endParaRPr lang="pt-BR"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I’ll get back to this particular reason: “user’s choice”</a:t>
            </a:r>
            <a:endParaRPr lang="pt-BR" sz="1200" kern="1200" dirty="0" smtClean="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91273723-F55A-448D-8DA9-835695D7081D}" type="slidenum">
              <a:rPr lang="en-US" smtClean="0"/>
              <a:t>6</a:t>
            </a:fld>
            <a:endParaRPr lang="en-US"/>
          </a:p>
        </p:txBody>
      </p:sp>
    </p:spTree>
    <p:extLst>
      <p:ext uri="{BB962C8B-B14F-4D97-AF65-F5344CB8AC3E}">
        <p14:creationId xmlns:p14="http://schemas.microsoft.com/office/powerpoint/2010/main" val="1983106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smtClean="0">
                <a:solidFill>
                  <a:schemeClr val="tx1"/>
                </a:solidFill>
                <a:effectLst/>
                <a:latin typeface="+mn-lt"/>
                <a:ea typeface="+mn-ea"/>
                <a:cs typeface="+mn-cs"/>
              </a:rPr>
              <a:t>You see… here we’re talking about a little box on PrEP questionnaire that we fill out </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when the user come back to say: </a:t>
            </a:r>
            <a:r>
              <a:rPr lang="en-US" sz="1200" i="1" kern="1200" dirty="0" smtClean="0">
                <a:solidFill>
                  <a:schemeClr val="tx1"/>
                </a:solidFill>
                <a:effectLst/>
                <a:latin typeface="+mn-lt"/>
                <a:ea typeface="+mn-ea"/>
                <a:cs typeface="+mn-cs"/>
              </a:rPr>
              <a:t>“hey, I don’t want to use PrEP anymore”.</a:t>
            </a:r>
            <a:r>
              <a:rPr lang="en-US" sz="1200" kern="1200" dirty="0" smtClean="0">
                <a:solidFill>
                  <a:schemeClr val="tx1"/>
                </a:solidFill>
                <a:effectLst/>
                <a:latin typeface="+mn-lt"/>
                <a:ea typeface="+mn-ea"/>
                <a:cs typeface="+mn-cs"/>
              </a:rPr>
              <a:t> Maybe she or he has chosen other </a:t>
            </a:r>
            <a:r>
              <a:rPr lang="en-US" sz="1200" kern="1200" dirty="0" smtClean="0">
                <a:solidFill>
                  <a:schemeClr val="tx1"/>
                </a:solidFill>
                <a:effectLst/>
                <a:latin typeface="+mn-lt"/>
                <a:ea typeface="+mn-ea"/>
                <a:cs typeface="+mn-cs"/>
              </a:rPr>
              <a:t>prevention </a:t>
            </a:r>
            <a:r>
              <a:rPr lang="en-US" sz="1200" kern="1200" dirty="0" smtClean="0">
                <a:solidFill>
                  <a:schemeClr val="tx1"/>
                </a:solidFill>
                <a:effectLst/>
                <a:latin typeface="+mn-lt"/>
                <a:ea typeface="+mn-ea"/>
                <a:cs typeface="+mn-cs"/>
              </a:rPr>
              <a:t>methods/ or changed risk behavior…and that’s ok!</a:t>
            </a:r>
          </a:p>
          <a:p>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what happens is that they represent</a:t>
            </a:r>
            <a:r>
              <a:rPr lang="en-US" sz="1200" kern="1200" baseline="0" dirty="0" smtClean="0">
                <a:solidFill>
                  <a:schemeClr val="tx1"/>
                </a:solidFill>
                <a:effectLst/>
                <a:latin typeface="+mn-lt"/>
                <a:ea typeface="+mn-ea"/>
                <a:cs typeface="+mn-cs"/>
              </a:rPr>
              <a:t> less than 3% of the discontinued PrEP users</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10"/>
          </p:nvPr>
        </p:nvSpPr>
        <p:spPr/>
        <p:txBody>
          <a:bodyPr/>
          <a:lstStyle/>
          <a:p>
            <a:fld id="{91273723-F55A-448D-8DA9-835695D7081D}" type="slidenum">
              <a:rPr lang="en-US" smtClean="0"/>
              <a:t>7</a:t>
            </a:fld>
            <a:endParaRPr lang="en-US"/>
          </a:p>
        </p:txBody>
      </p:sp>
    </p:spTree>
    <p:extLst>
      <p:ext uri="{BB962C8B-B14F-4D97-AF65-F5344CB8AC3E}">
        <p14:creationId xmlns:p14="http://schemas.microsoft.com/office/powerpoint/2010/main" val="1118941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majority of the ‘discontinued PrEP users’ are those that didn’t return to tell us that.</a:t>
            </a:r>
            <a:endParaRPr lang="pt-B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10"/>
          </p:nvPr>
        </p:nvSpPr>
        <p:spPr/>
        <p:txBody>
          <a:bodyPr/>
          <a:lstStyle/>
          <a:p>
            <a:fld id="{91273723-F55A-448D-8DA9-835695D7081D}" type="slidenum">
              <a:rPr lang="en-US" smtClean="0"/>
              <a:t>8</a:t>
            </a:fld>
            <a:endParaRPr lang="en-US"/>
          </a:p>
        </p:txBody>
      </p:sp>
    </p:spTree>
    <p:extLst>
      <p:ext uri="{BB962C8B-B14F-4D97-AF65-F5344CB8AC3E}">
        <p14:creationId xmlns:p14="http://schemas.microsoft.com/office/powerpoint/2010/main" val="1403217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smtClean="0">
                <a:solidFill>
                  <a:schemeClr val="tx1"/>
                </a:solidFill>
                <a:effectLst/>
                <a:latin typeface="+mn-lt"/>
                <a:ea typeface="+mn-ea"/>
                <a:cs typeface="+mn-cs"/>
              </a:rPr>
              <a:t>As an example,</a:t>
            </a:r>
            <a:r>
              <a:rPr lang="en-US" sz="1200" kern="1200" baseline="0" dirty="0" smtClean="0">
                <a:solidFill>
                  <a:schemeClr val="tx1"/>
                </a:solidFill>
                <a:effectLst/>
                <a:latin typeface="+mn-lt"/>
                <a:ea typeface="+mn-ea"/>
                <a:cs typeface="+mn-cs"/>
              </a:rPr>
              <a:t> if s</a:t>
            </a:r>
            <a:r>
              <a:rPr lang="en-US" sz="1200" kern="1200" dirty="0" smtClean="0">
                <a:solidFill>
                  <a:schemeClr val="tx1"/>
                </a:solidFill>
                <a:effectLst/>
                <a:latin typeface="+mn-lt"/>
                <a:ea typeface="+mn-ea"/>
                <a:cs typeface="+mn-cs"/>
              </a:rPr>
              <a:t>omeone goes to the first appointment</a:t>
            </a:r>
            <a:r>
              <a:rPr lang="en-US" sz="1200" kern="1200" baseline="0" dirty="0" smtClean="0">
                <a:solidFill>
                  <a:schemeClr val="tx1"/>
                </a:solidFill>
                <a:effectLst/>
                <a:latin typeface="+mn-lt"/>
                <a:ea typeface="+mn-ea"/>
                <a:cs typeface="+mn-cs"/>
              </a:rPr>
              <a:t> and</a:t>
            </a:r>
            <a:r>
              <a:rPr lang="en-US" sz="1200" kern="1200" dirty="0" smtClean="0">
                <a:solidFill>
                  <a:schemeClr val="tx1"/>
                </a:solidFill>
                <a:effectLst/>
                <a:latin typeface="+mn-lt"/>
                <a:ea typeface="+mn-ea"/>
                <a:cs typeface="+mn-cs"/>
              </a:rPr>
              <a:t> gets PrEP for thirty days, but fails to come to the follow-up</a:t>
            </a:r>
            <a:r>
              <a:rPr lang="en-US" sz="1200" kern="1200" baseline="0" dirty="0" smtClean="0">
                <a:solidFill>
                  <a:schemeClr val="tx1"/>
                </a:solidFill>
                <a:effectLst/>
                <a:latin typeface="+mn-lt"/>
                <a:ea typeface="+mn-ea"/>
                <a:cs typeface="+mn-cs"/>
              </a:rPr>
              <a:t> visit in thirty days, we will consider a lost to follow-up just after </a:t>
            </a:r>
            <a:r>
              <a:rPr lang="en-US" sz="1200" kern="1200" baseline="0" dirty="0" err="1" smtClean="0">
                <a:solidFill>
                  <a:schemeClr val="tx1"/>
                </a:solidFill>
                <a:effectLst/>
                <a:latin typeface="+mn-lt"/>
                <a:ea typeface="+mn-ea"/>
                <a:cs typeface="+mn-cs"/>
              </a:rPr>
              <a:t>fourty</a:t>
            </a:r>
            <a:r>
              <a:rPr lang="en-US" sz="1200" kern="1200" baseline="0" dirty="0" smtClean="0">
                <a:solidFill>
                  <a:schemeClr val="tx1"/>
                </a:solidFill>
                <a:effectLst/>
                <a:latin typeface="+mn-lt"/>
                <a:ea typeface="+mn-ea"/>
                <a:cs typeface="+mn-cs"/>
              </a:rPr>
              <a:t>-two days. </a:t>
            </a:r>
          </a:p>
          <a:p>
            <a:r>
              <a:rPr lang="en-US" sz="1200" kern="1200" baseline="0" dirty="0" smtClean="0">
                <a:solidFill>
                  <a:schemeClr val="tx1"/>
                </a:solidFill>
                <a:effectLst/>
                <a:latin typeface="+mn-lt"/>
                <a:ea typeface="+mn-ea"/>
                <a:cs typeface="+mn-cs"/>
              </a:rPr>
              <a:t>We wait for this extra </a:t>
            </a:r>
            <a:r>
              <a:rPr lang="en-US" sz="1200" kern="1200" baseline="0" dirty="0" err="1" smtClean="0">
                <a:solidFill>
                  <a:schemeClr val="tx1"/>
                </a:solidFill>
                <a:effectLst/>
                <a:latin typeface="+mn-lt"/>
                <a:ea typeface="+mn-ea"/>
                <a:cs typeface="+mn-cs"/>
              </a:rPr>
              <a:t>fourty</a:t>
            </a:r>
            <a:r>
              <a:rPr lang="en-US" sz="1200" kern="1200" baseline="0" dirty="0" smtClean="0">
                <a:solidFill>
                  <a:schemeClr val="tx1"/>
                </a:solidFill>
                <a:effectLst/>
                <a:latin typeface="+mn-lt"/>
                <a:ea typeface="+mn-ea"/>
                <a:cs typeface="+mn-cs"/>
              </a:rPr>
              <a:t> percent days to finally consider that person as </a:t>
            </a:r>
            <a:r>
              <a:rPr lang="en-US" sz="1200" kern="1200" dirty="0" smtClean="0">
                <a:solidFill>
                  <a:schemeClr val="tx1"/>
                </a:solidFill>
                <a:effectLst/>
                <a:latin typeface="+mn-lt"/>
                <a:ea typeface="+mn-ea"/>
                <a:cs typeface="+mn-cs"/>
              </a:rPr>
              <a:t>a ‘discontinued PrEP user’.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lost to follow-up</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group represents ninety-seven percent of discontinued users</a:t>
            </a:r>
            <a:r>
              <a:rPr lang="en-US" sz="1200" kern="1200" baseline="0" dirty="0" smtClean="0">
                <a:solidFill>
                  <a:schemeClr val="tx1"/>
                </a:solidFill>
                <a:effectLst/>
                <a:latin typeface="+mn-lt"/>
                <a:ea typeface="+mn-ea"/>
                <a:cs typeface="+mn-cs"/>
              </a:rPr>
              <a:t>.</a:t>
            </a:r>
            <a:endParaRPr lang="pt-B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383333"/>
              </a:solidFill>
              <a:latin typeface="Franklin Gothic Book" panose="020B0503020102020204"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383333"/>
                </a:solidFill>
                <a:latin typeface="Franklin Gothic Book" panose="020B0503020102020204" pitchFamily="34" charset="0"/>
                <a:cs typeface="Arial" pitchFamily="34" charset="0"/>
              </a:rPr>
              <a:t>_____________________________________________________________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383333"/>
                </a:solidFill>
                <a:latin typeface="Franklin Gothic Book" panose="020B0503020102020204" pitchFamily="34" charset="0"/>
                <a:cs typeface="Arial" pitchFamily="34" charset="0"/>
              </a:rPr>
              <a:t>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383333"/>
              </a:solidFill>
              <a:latin typeface="Franklin Gothic Book" panose="020B0503020102020204"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383333"/>
                </a:solidFill>
                <a:latin typeface="Franklin Gothic Book" panose="020B0503020102020204" pitchFamily="34" charset="0"/>
                <a:cs typeface="Arial" pitchFamily="34" charset="0"/>
              </a:rPr>
              <a:t>-40%</a:t>
            </a:r>
            <a:r>
              <a:rPr lang="en-US" sz="1200" baseline="0" dirty="0" smtClean="0">
                <a:solidFill>
                  <a:srgbClr val="383333"/>
                </a:solidFill>
                <a:latin typeface="Franklin Gothic Book" panose="020B0503020102020204" pitchFamily="34" charset="0"/>
                <a:cs typeface="Arial" pitchFamily="34" charset="0"/>
              </a:rPr>
              <a:t> was used since we have seen in the literature that a substantial protection of 96% reduction of HIV risk can be reached with 4 doses a week, which represents missing around 40% of the doses.</a:t>
            </a:r>
          </a:p>
        </p:txBody>
      </p:sp>
      <p:sp>
        <p:nvSpPr>
          <p:cNvPr id="4" name="Espaço Reservado para Número de Slide 3"/>
          <p:cNvSpPr>
            <a:spLocks noGrp="1"/>
          </p:cNvSpPr>
          <p:nvPr>
            <p:ph type="sldNum" sz="quarter" idx="10"/>
          </p:nvPr>
        </p:nvSpPr>
        <p:spPr/>
        <p:txBody>
          <a:bodyPr/>
          <a:lstStyle/>
          <a:p>
            <a:fld id="{91273723-F55A-448D-8DA9-835695D7081D}" type="slidenum">
              <a:rPr lang="en-US" smtClean="0"/>
              <a:t>9</a:t>
            </a:fld>
            <a:endParaRPr lang="en-US"/>
          </a:p>
        </p:txBody>
      </p:sp>
    </p:spTree>
    <p:extLst>
      <p:ext uri="{BB962C8B-B14F-4D97-AF65-F5344CB8AC3E}">
        <p14:creationId xmlns:p14="http://schemas.microsoft.com/office/powerpoint/2010/main" val="20741010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3306"/>
            <a:ext cx="12192000" cy="68580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750459" y="1600202"/>
            <a:ext cx="10691084"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ctrTitle" hasCustomPrompt="1"/>
          </p:nvPr>
        </p:nvSpPr>
        <p:spPr>
          <a:xfrm>
            <a:off x="914400" y="2130427"/>
            <a:ext cx="10363200" cy="1470025"/>
          </a:xfrm>
        </p:spPr>
        <p:txBody>
          <a:bodyPr/>
          <a:lstStyle>
            <a:lvl1pPr>
              <a:defRPr b="1">
                <a:solidFill>
                  <a:srgbClr val="E8303B"/>
                </a:solidFill>
                <a:latin typeface="Franklin Gothic Book" panose="020B0503020102020204" pitchFamily="34" charset="0"/>
              </a:defRPr>
            </a:lvl1pPr>
          </a:lstStyle>
          <a:p>
            <a:r>
              <a:rPr lang="en-AU" dirty="0" smtClean="0"/>
              <a:t>CLICK TO ENTER TITLE</a:t>
            </a:r>
            <a:endParaRPr lang="en-US" dirty="0"/>
          </a:p>
        </p:txBody>
      </p:sp>
      <p:sp>
        <p:nvSpPr>
          <p:cNvPr id="3" name="Subtitle 2"/>
          <p:cNvSpPr>
            <a:spLocks noGrp="1"/>
          </p:cNvSpPr>
          <p:nvPr>
            <p:ph type="subTitle" idx="1" hasCustomPrompt="1"/>
          </p:nvPr>
        </p:nvSpPr>
        <p:spPr>
          <a:xfrm>
            <a:off x="1828800" y="3886200"/>
            <a:ext cx="8534400" cy="1752600"/>
          </a:xfrm>
        </p:spPr>
        <p:txBody>
          <a:bodyPr>
            <a:normAutofit/>
          </a:bodyPr>
          <a:lstStyle>
            <a:lvl1pPr marL="0" indent="0" algn="ctr">
              <a:buNone/>
              <a:defRPr sz="2800">
                <a:solidFill>
                  <a:srgbClr val="383333"/>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enter presenter name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2416" y="108843"/>
            <a:ext cx="3967168" cy="191274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80" y="274639"/>
            <a:ext cx="10691040" cy="1143000"/>
          </a:xfrm>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750480" y="1600202"/>
            <a:ext cx="10691040" cy="4525963"/>
          </a:xfrm>
        </p:spPr>
        <p:txBody>
          <a:bodyPr/>
          <a:lstStyle>
            <a:lvl1pPr>
              <a:defRPr>
                <a:solidFill>
                  <a:srgbClr val="383333"/>
                </a:solidFill>
                <a:latin typeface="Franklin Gothic Book" panose="020B0503020102020204" pitchFamily="34" charset="0"/>
              </a:defRPr>
            </a:lvl1pPr>
            <a:lvl2pPr>
              <a:defRPr>
                <a:solidFill>
                  <a:srgbClr val="383333"/>
                </a:solidFill>
                <a:latin typeface="Franklin Gothic Book" panose="020B0503020102020204" pitchFamily="34" charset="0"/>
              </a:defRPr>
            </a:lvl2pPr>
            <a:lvl3pPr>
              <a:defRPr>
                <a:solidFill>
                  <a:srgbClr val="383333"/>
                </a:solidFill>
                <a:latin typeface="Franklin Gothic Book" panose="020B0503020102020204" pitchFamily="34" charset="0"/>
              </a:defRPr>
            </a:lvl3pPr>
            <a:lvl4pPr>
              <a:defRPr>
                <a:solidFill>
                  <a:srgbClr val="383333"/>
                </a:solidFill>
                <a:latin typeface="Franklin Gothic Book" panose="020B0503020102020204" pitchFamily="34" charset="0"/>
              </a:defRPr>
            </a:lvl4pPr>
            <a:lvl5pPr>
              <a:defRPr>
                <a:solidFill>
                  <a:srgbClr val="383333"/>
                </a:solidFill>
                <a:latin typeface="Franklin Gothic Book" panose="020B05030201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914400" y="4406902"/>
            <a:ext cx="10363200" cy="1362075"/>
          </a:xfrm>
        </p:spPr>
        <p:txBody>
          <a:bodyPr anchor="t"/>
          <a:lstStyle>
            <a:lvl1pPr algn="l">
              <a:defRPr sz="4000" b="1" cap="all">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14400" y="2906713"/>
            <a:ext cx="10363200" cy="1500187"/>
          </a:xfrm>
        </p:spPr>
        <p:txBody>
          <a:bodyPr anchor="b"/>
          <a:lstStyle>
            <a:lvl1pPr marL="0" indent="0">
              <a:buNone/>
              <a:defRPr sz="2000">
                <a:solidFill>
                  <a:srgbClr val="383333"/>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563864" y="274639"/>
            <a:ext cx="11064273" cy="1143000"/>
          </a:xfrm>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63863" y="1600202"/>
            <a:ext cx="5115611" cy="4525963"/>
          </a:xfrm>
        </p:spPr>
        <p:txBody>
          <a:bodyPr/>
          <a:lstStyle>
            <a:lvl1pPr>
              <a:defRPr sz="2800">
                <a:latin typeface="Franklin Gothic Book" panose="020B0503020102020204" pitchFamily="34" charset="0"/>
              </a:defRPr>
            </a:lvl1pPr>
            <a:lvl2pPr>
              <a:defRPr sz="2400">
                <a:latin typeface="Franklin Gothic Book" panose="020B0503020102020204" pitchFamily="34" charset="0"/>
              </a:defRPr>
            </a:lvl2pPr>
            <a:lvl3pPr>
              <a:defRPr sz="2000">
                <a:latin typeface="Franklin Gothic Book" panose="020B0503020102020204" pitchFamily="34" charset="0"/>
              </a:defRPr>
            </a:lvl3pPr>
            <a:lvl4pPr>
              <a:defRPr sz="1800">
                <a:latin typeface="Franklin Gothic Book" panose="020B0503020102020204" pitchFamily="34" charset="0"/>
              </a:defRPr>
            </a:lvl4pPr>
            <a:lvl5pPr>
              <a:defRPr sz="1800">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243336" y="1600202"/>
            <a:ext cx="5384800" cy="4525963"/>
          </a:xfrm>
        </p:spPr>
        <p:txBody>
          <a:bodyPr/>
          <a:lstStyle>
            <a:lvl1pPr>
              <a:defRPr sz="2800">
                <a:solidFill>
                  <a:srgbClr val="383333"/>
                </a:solidFill>
                <a:latin typeface="Franklin Gothic Book" panose="020B0503020102020204" pitchFamily="34" charset="0"/>
              </a:defRPr>
            </a:lvl1pPr>
            <a:lvl2pPr>
              <a:defRPr sz="2400">
                <a:solidFill>
                  <a:srgbClr val="383333"/>
                </a:solidFill>
                <a:latin typeface="Franklin Gothic Book" panose="020B0503020102020204" pitchFamily="34" charset="0"/>
              </a:defRPr>
            </a:lvl2pPr>
            <a:lvl3pPr>
              <a:defRPr sz="2000">
                <a:solidFill>
                  <a:srgbClr val="383333"/>
                </a:solidFill>
                <a:latin typeface="Franklin Gothic Book" panose="020B0503020102020204" pitchFamily="34" charset="0"/>
              </a:defRPr>
            </a:lvl3pPr>
            <a:lvl4pPr>
              <a:defRPr sz="1800">
                <a:solidFill>
                  <a:srgbClr val="383333"/>
                </a:solidFill>
                <a:latin typeface="Franklin Gothic Book" panose="020B0503020102020204" pitchFamily="34" charset="0"/>
              </a:defRPr>
            </a:lvl4pPr>
            <a:lvl5pPr>
              <a:defRPr sz="1800">
                <a:solidFill>
                  <a:srgbClr val="383333"/>
                </a:solidFill>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57655" y="1535114"/>
            <a:ext cx="511772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757655" y="2174875"/>
            <a:ext cx="51177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05251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052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97297" y="273050"/>
            <a:ext cx="3729368" cy="1162051"/>
          </a:xfrm>
        </p:spPr>
        <p:txBody>
          <a:bodyPr anchor="b"/>
          <a:lstStyle>
            <a:lvl1pPr algn="l">
              <a:defRPr sz="2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72671" y="273053"/>
            <a:ext cx="6815667" cy="5853113"/>
          </a:xfrm>
        </p:spPr>
        <p:txBody>
          <a:bodyPr/>
          <a:lstStyle>
            <a:lvl1pPr>
              <a:defRPr sz="3200">
                <a:solidFill>
                  <a:srgbClr val="383333"/>
                </a:solidFill>
                <a:latin typeface="Franklin Gothic Book" panose="020B0503020102020204" pitchFamily="34" charset="0"/>
              </a:defRPr>
            </a:lvl1pPr>
            <a:lvl2pPr>
              <a:defRPr sz="2800">
                <a:solidFill>
                  <a:srgbClr val="383333"/>
                </a:solidFill>
                <a:latin typeface="Franklin Gothic Book" panose="020B0503020102020204" pitchFamily="34" charset="0"/>
              </a:defRPr>
            </a:lvl2pPr>
            <a:lvl3pPr>
              <a:defRPr sz="2400">
                <a:solidFill>
                  <a:srgbClr val="383333"/>
                </a:solidFill>
                <a:latin typeface="Franklin Gothic Book" panose="020B0503020102020204" pitchFamily="34" charset="0"/>
              </a:defRPr>
            </a:lvl3pPr>
            <a:lvl4pPr>
              <a:defRPr sz="2000">
                <a:solidFill>
                  <a:srgbClr val="383333"/>
                </a:solidFill>
                <a:latin typeface="Franklin Gothic Book" panose="020B0503020102020204" pitchFamily="34" charset="0"/>
              </a:defRPr>
            </a:lvl4pPr>
            <a:lvl5pPr>
              <a:defRPr sz="2000">
                <a:solidFill>
                  <a:srgbClr val="383333"/>
                </a:solidFill>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97297" y="1435103"/>
            <a:ext cx="3729368" cy="46910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2438400" y="4800601"/>
            <a:ext cx="7315200" cy="566739"/>
          </a:xfrm>
        </p:spPr>
        <p:txBody>
          <a:bodyPr anchor="b"/>
          <a:lstStyle>
            <a:lvl1pPr algn="l">
              <a:defRPr sz="2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438400" y="612775"/>
            <a:ext cx="7315200" cy="4114800"/>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438400" y="5367339"/>
            <a:ext cx="7315200" cy="8048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iming>
    <p:tnLst>
      <p:par>
        <p:cTn id="1" dur="indefinite" restart="never" nodeType="tmRoot"/>
      </p:par>
    </p:tnLst>
  </p:timing>
  <p:txStyles>
    <p:title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1.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PrEP discontinuation (lost to follow-up)</a:t>
            </a:r>
          </a:p>
        </p:txBody>
      </p:sp>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00" y="3169378"/>
            <a:ext cx="11754000" cy="2847052"/>
          </a:xfrm>
          <a:prstGeom prst="rect">
            <a:avLst/>
          </a:prstGeom>
        </p:spPr>
      </p:pic>
      <p:sp>
        <p:nvSpPr>
          <p:cNvPr id="9" name="CaixaDeTexto 8"/>
          <p:cNvSpPr txBox="1"/>
          <p:nvPr/>
        </p:nvSpPr>
        <p:spPr>
          <a:xfrm>
            <a:off x="405319" y="1925470"/>
            <a:ext cx="1958502" cy="1015663"/>
          </a:xfrm>
          <a:prstGeom prst="rect">
            <a:avLst/>
          </a:prstGeom>
          <a:noFill/>
        </p:spPr>
        <p:txBody>
          <a:bodyPr wrap="square" rtlCol="0">
            <a:spAutoFit/>
          </a:bodyPr>
          <a:lstStyle/>
          <a:p>
            <a:pPr algn="ctr"/>
            <a:r>
              <a:rPr lang="pt-BR" sz="3600" b="1" dirty="0" smtClean="0">
                <a:solidFill>
                  <a:schemeClr val="tx1">
                    <a:lumMod val="65000"/>
                    <a:lumOff val="35000"/>
                  </a:schemeClr>
                </a:solidFill>
              </a:rPr>
              <a:t>6,079</a:t>
            </a:r>
            <a:r>
              <a:rPr lang="pt-BR" sz="3600" dirty="0" smtClean="0">
                <a:solidFill>
                  <a:schemeClr val="tx1">
                    <a:lumMod val="65000"/>
                    <a:lumOff val="35000"/>
                  </a:schemeClr>
                </a:solidFill>
              </a:rPr>
              <a:t> </a:t>
            </a:r>
          </a:p>
          <a:p>
            <a:pPr algn="ctr"/>
            <a:r>
              <a:rPr lang="pt-BR" sz="2400" dirty="0" smtClean="0">
                <a:solidFill>
                  <a:schemeClr val="tx1">
                    <a:lumMod val="65000"/>
                    <a:lumOff val="35000"/>
                  </a:schemeClr>
                </a:solidFill>
              </a:rPr>
              <a:t>users enrolled</a:t>
            </a:r>
            <a:endParaRPr lang="pt-BR" sz="2400" dirty="0">
              <a:solidFill>
                <a:schemeClr val="tx1">
                  <a:lumMod val="65000"/>
                  <a:lumOff val="35000"/>
                </a:schemeClr>
              </a:solidFill>
            </a:endParaRPr>
          </a:p>
        </p:txBody>
      </p:sp>
      <p:sp>
        <p:nvSpPr>
          <p:cNvPr id="10" name="CaixaDeTexto 9"/>
          <p:cNvSpPr txBox="1"/>
          <p:nvPr/>
        </p:nvSpPr>
        <p:spPr>
          <a:xfrm>
            <a:off x="4931922" y="1919120"/>
            <a:ext cx="2156298" cy="1015663"/>
          </a:xfrm>
          <a:prstGeom prst="rect">
            <a:avLst/>
          </a:prstGeom>
          <a:noFill/>
        </p:spPr>
        <p:txBody>
          <a:bodyPr wrap="square" rtlCol="0">
            <a:spAutoFit/>
          </a:bodyPr>
          <a:lstStyle/>
          <a:p>
            <a:pPr algn="ctr"/>
            <a:r>
              <a:rPr lang="pt-BR" sz="3600" b="1" dirty="0" smtClean="0">
                <a:solidFill>
                  <a:schemeClr val="tx1">
                    <a:lumMod val="65000"/>
                    <a:lumOff val="35000"/>
                  </a:schemeClr>
                </a:solidFill>
              </a:rPr>
              <a:t>5,388</a:t>
            </a:r>
            <a:r>
              <a:rPr lang="pt-BR" sz="3600" dirty="0" smtClean="0">
                <a:solidFill>
                  <a:schemeClr val="tx1">
                    <a:lumMod val="65000"/>
                    <a:lumOff val="35000"/>
                  </a:schemeClr>
                </a:solidFill>
              </a:rPr>
              <a:t> </a:t>
            </a:r>
          </a:p>
          <a:p>
            <a:pPr algn="ctr"/>
            <a:r>
              <a:rPr lang="pt-BR" sz="2400" dirty="0" smtClean="0">
                <a:solidFill>
                  <a:schemeClr val="tx1">
                    <a:lumMod val="65000"/>
                    <a:lumOff val="35000"/>
                  </a:schemeClr>
                </a:solidFill>
              </a:rPr>
              <a:t>users attended</a:t>
            </a:r>
            <a:endParaRPr lang="pt-BR" sz="2400" dirty="0">
              <a:solidFill>
                <a:schemeClr val="tx1">
                  <a:lumMod val="65000"/>
                  <a:lumOff val="35000"/>
                </a:schemeClr>
              </a:solidFill>
            </a:endParaRPr>
          </a:p>
        </p:txBody>
      </p:sp>
      <p:sp>
        <p:nvSpPr>
          <p:cNvPr id="11" name="CaixaDeTexto 10"/>
          <p:cNvSpPr txBox="1"/>
          <p:nvPr/>
        </p:nvSpPr>
        <p:spPr>
          <a:xfrm>
            <a:off x="9341652" y="1925468"/>
            <a:ext cx="2861012" cy="1384995"/>
          </a:xfrm>
          <a:prstGeom prst="rect">
            <a:avLst/>
          </a:prstGeom>
          <a:noFill/>
        </p:spPr>
        <p:txBody>
          <a:bodyPr wrap="square" rtlCol="0">
            <a:spAutoFit/>
          </a:bodyPr>
          <a:lstStyle/>
          <a:p>
            <a:pPr algn="ctr"/>
            <a:r>
              <a:rPr lang="pt-BR" sz="3600" b="1" dirty="0" smtClean="0">
                <a:solidFill>
                  <a:schemeClr val="accent2">
                    <a:lumMod val="75000"/>
                  </a:schemeClr>
                </a:solidFill>
              </a:rPr>
              <a:t>691</a:t>
            </a:r>
            <a:r>
              <a:rPr lang="pt-BR" sz="3600" dirty="0" smtClean="0">
                <a:solidFill>
                  <a:schemeClr val="accent2">
                    <a:lumMod val="75000"/>
                  </a:schemeClr>
                </a:solidFill>
              </a:rPr>
              <a:t> </a:t>
            </a:r>
          </a:p>
          <a:p>
            <a:pPr algn="ctr"/>
            <a:r>
              <a:rPr lang="pt-BR" sz="2400" dirty="0" err="1" smtClean="0">
                <a:solidFill>
                  <a:schemeClr val="tx1">
                    <a:lumMod val="65000"/>
                    <a:lumOff val="35000"/>
                  </a:schemeClr>
                </a:solidFill>
              </a:rPr>
              <a:t>users</a:t>
            </a:r>
            <a:r>
              <a:rPr lang="pt-BR" sz="2400" dirty="0" smtClean="0">
                <a:solidFill>
                  <a:schemeClr val="tx1">
                    <a:lumMod val="65000"/>
                    <a:lumOff val="35000"/>
                  </a:schemeClr>
                </a:solidFill>
              </a:rPr>
              <a:t> </a:t>
            </a:r>
            <a:r>
              <a:rPr lang="pt-BR" sz="2400" dirty="0" err="1" smtClean="0">
                <a:solidFill>
                  <a:schemeClr val="tx1">
                    <a:lumMod val="65000"/>
                    <a:lumOff val="35000"/>
                  </a:schemeClr>
                </a:solidFill>
              </a:rPr>
              <a:t>descontinued</a:t>
            </a:r>
            <a:endParaRPr lang="pt-BR" sz="2400" dirty="0" smtClean="0">
              <a:solidFill>
                <a:schemeClr val="tx1">
                  <a:lumMod val="65000"/>
                  <a:lumOff val="35000"/>
                </a:schemeClr>
              </a:solidFill>
            </a:endParaRPr>
          </a:p>
          <a:p>
            <a:pPr algn="ctr"/>
            <a:r>
              <a:rPr lang="pt-BR" sz="2400" dirty="0" smtClean="0">
                <a:solidFill>
                  <a:schemeClr val="tx1">
                    <a:lumMod val="65000"/>
                    <a:lumOff val="35000"/>
                  </a:schemeClr>
                </a:solidFill>
              </a:rPr>
              <a:t>(</a:t>
            </a:r>
            <a:r>
              <a:rPr lang="pt-BR" sz="2400" dirty="0" err="1" smtClean="0">
                <a:solidFill>
                  <a:schemeClr val="tx1">
                    <a:lumMod val="65000"/>
                    <a:lumOff val="35000"/>
                  </a:schemeClr>
                </a:solidFill>
              </a:rPr>
              <a:t>lost</a:t>
            </a:r>
            <a:r>
              <a:rPr lang="pt-BR" sz="2400" dirty="0" smtClean="0">
                <a:solidFill>
                  <a:schemeClr val="tx1">
                    <a:lumMod val="65000"/>
                    <a:lumOff val="35000"/>
                  </a:schemeClr>
                </a:solidFill>
              </a:rPr>
              <a:t> </a:t>
            </a:r>
            <a:r>
              <a:rPr lang="pt-BR" sz="2400" dirty="0" err="1" smtClean="0">
                <a:solidFill>
                  <a:schemeClr val="tx1">
                    <a:lumMod val="65000"/>
                    <a:lumOff val="35000"/>
                  </a:schemeClr>
                </a:solidFill>
              </a:rPr>
              <a:t>to</a:t>
            </a:r>
            <a:r>
              <a:rPr lang="pt-BR" sz="2400" dirty="0" smtClean="0">
                <a:solidFill>
                  <a:schemeClr val="tx1">
                    <a:lumMod val="65000"/>
                    <a:lumOff val="35000"/>
                  </a:schemeClr>
                </a:solidFill>
              </a:rPr>
              <a:t> follow-up)</a:t>
            </a:r>
            <a:endParaRPr lang="pt-BR" sz="2400" dirty="0">
              <a:solidFill>
                <a:schemeClr val="tx1">
                  <a:lumMod val="65000"/>
                  <a:lumOff val="35000"/>
                </a:schemeClr>
              </a:solidFill>
            </a:endParaRPr>
          </a:p>
        </p:txBody>
      </p:sp>
      <p:sp>
        <p:nvSpPr>
          <p:cNvPr id="7" name="CaixaDeTexto 6"/>
          <p:cNvSpPr txBox="1"/>
          <p:nvPr/>
        </p:nvSpPr>
        <p:spPr>
          <a:xfrm>
            <a:off x="9341652" y="667558"/>
            <a:ext cx="2156298" cy="461665"/>
          </a:xfrm>
          <a:prstGeom prst="rect">
            <a:avLst/>
          </a:prstGeom>
          <a:noFill/>
        </p:spPr>
        <p:txBody>
          <a:bodyPr wrap="square" rtlCol="0">
            <a:spAutoFit/>
          </a:bodyPr>
          <a:lstStyle/>
          <a:p>
            <a:pPr algn="ctr"/>
            <a:r>
              <a:rPr lang="pt-BR" sz="2400" dirty="0" smtClean="0">
                <a:solidFill>
                  <a:schemeClr val="tx1">
                    <a:lumMod val="65000"/>
                    <a:lumOff val="35000"/>
                  </a:schemeClr>
                </a:solidFill>
              </a:rPr>
              <a:t>Jan-</a:t>
            </a:r>
            <a:r>
              <a:rPr lang="pt-BR" sz="2400" dirty="0" err="1" smtClean="0">
                <a:solidFill>
                  <a:schemeClr val="tx1">
                    <a:lumMod val="65000"/>
                    <a:lumOff val="35000"/>
                  </a:schemeClr>
                </a:solidFill>
              </a:rPr>
              <a:t>Dec</a:t>
            </a:r>
            <a:r>
              <a:rPr lang="pt-BR" sz="2400" dirty="0" smtClean="0">
                <a:solidFill>
                  <a:schemeClr val="tx1">
                    <a:lumMod val="65000"/>
                    <a:lumOff val="35000"/>
                  </a:schemeClr>
                </a:solidFill>
              </a:rPr>
              <a:t>/2018</a:t>
            </a:r>
            <a:endParaRPr lang="pt-BR" sz="2400" dirty="0">
              <a:solidFill>
                <a:schemeClr val="tx1">
                  <a:lumMod val="65000"/>
                  <a:lumOff val="35000"/>
                </a:schemeClr>
              </a:solidFill>
            </a:endParaRPr>
          </a:p>
        </p:txBody>
      </p:sp>
      <p:sp>
        <p:nvSpPr>
          <p:cNvPr id="12" name="CaixaDeTexto 11"/>
          <p:cNvSpPr txBox="1"/>
          <p:nvPr/>
        </p:nvSpPr>
        <p:spPr>
          <a:xfrm>
            <a:off x="3016499" y="4260791"/>
            <a:ext cx="1235906" cy="338554"/>
          </a:xfrm>
          <a:prstGeom prst="rect">
            <a:avLst/>
          </a:prstGeom>
          <a:solidFill>
            <a:schemeClr val="bg1"/>
          </a:solidFill>
        </p:spPr>
        <p:txBody>
          <a:bodyPr wrap="square" rtlCol="0">
            <a:spAutoFit/>
          </a:bodyPr>
          <a:lstStyle/>
          <a:p>
            <a:pPr algn="ctr"/>
            <a:r>
              <a:rPr lang="pt-BR" sz="1600" b="1" dirty="0">
                <a:solidFill>
                  <a:schemeClr val="tx1">
                    <a:lumMod val="50000"/>
                    <a:lumOff val="50000"/>
                  </a:schemeClr>
                </a:solidFill>
              </a:rPr>
              <a:t>n</a:t>
            </a:r>
            <a:r>
              <a:rPr lang="pt-BR" sz="1600" b="1" dirty="0" smtClean="0">
                <a:solidFill>
                  <a:schemeClr val="tx1">
                    <a:lumMod val="50000"/>
                    <a:lumOff val="50000"/>
                  </a:schemeClr>
                </a:solidFill>
              </a:rPr>
              <a:t> DAYS</a:t>
            </a:r>
            <a:endParaRPr lang="pt-BR" sz="1600" b="1" dirty="0">
              <a:solidFill>
                <a:schemeClr val="tx1">
                  <a:lumMod val="50000"/>
                  <a:lumOff val="50000"/>
                </a:schemeClr>
              </a:solidFill>
            </a:endParaRPr>
          </a:p>
        </p:txBody>
      </p:sp>
      <p:sp>
        <p:nvSpPr>
          <p:cNvPr id="13" name="CaixaDeTexto 12"/>
          <p:cNvSpPr txBox="1"/>
          <p:nvPr/>
        </p:nvSpPr>
        <p:spPr>
          <a:xfrm>
            <a:off x="7088220" y="4261340"/>
            <a:ext cx="1898125" cy="338554"/>
          </a:xfrm>
          <a:prstGeom prst="rect">
            <a:avLst/>
          </a:prstGeom>
          <a:solidFill>
            <a:schemeClr val="bg1"/>
          </a:solidFill>
        </p:spPr>
        <p:txBody>
          <a:bodyPr wrap="square" rtlCol="0">
            <a:spAutoFit/>
          </a:bodyPr>
          <a:lstStyle/>
          <a:p>
            <a:pPr algn="ctr"/>
            <a:r>
              <a:rPr lang="pt-BR" sz="1600" b="1" dirty="0">
                <a:solidFill>
                  <a:schemeClr val="tx1">
                    <a:lumMod val="50000"/>
                    <a:lumOff val="50000"/>
                  </a:schemeClr>
                </a:solidFill>
              </a:rPr>
              <a:t>n</a:t>
            </a:r>
            <a:r>
              <a:rPr lang="pt-BR" sz="1600" b="1" dirty="0" smtClean="0">
                <a:solidFill>
                  <a:schemeClr val="tx1">
                    <a:lumMod val="50000"/>
                    <a:lumOff val="50000"/>
                  </a:schemeClr>
                </a:solidFill>
              </a:rPr>
              <a:t> DAYS + 40%</a:t>
            </a:r>
            <a:endParaRPr lang="pt-BR" sz="1600" b="1" dirty="0">
              <a:solidFill>
                <a:schemeClr val="tx1">
                  <a:lumMod val="50000"/>
                  <a:lumOff val="50000"/>
                </a:schemeClr>
              </a:solidFill>
            </a:endParaRPr>
          </a:p>
        </p:txBody>
      </p:sp>
      <p:sp>
        <p:nvSpPr>
          <p:cNvPr id="14" name="CaixaDeTexto 13"/>
          <p:cNvSpPr txBox="1"/>
          <p:nvPr/>
        </p:nvSpPr>
        <p:spPr>
          <a:xfrm>
            <a:off x="6694519" y="1380511"/>
            <a:ext cx="2291826" cy="1077218"/>
          </a:xfrm>
          <a:prstGeom prst="rect">
            <a:avLst/>
          </a:prstGeom>
          <a:noFill/>
        </p:spPr>
        <p:txBody>
          <a:bodyPr wrap="square" rtlCol="0">
            <a:spAutoFit/>
          </a:bodyPr>
          <a:lstStyle/>
          <a:p>
            <a:r>
              <a:rPr lang="pt-BR" sz="1600" b="1" dirty="0" smtClean="0">
                <a:solidFill>
                  <a:schemeClr val="tx1">
                    <a:lumMod val="50000"/>
                    <a:lumOff val="50000"/>
                  </a:schemeClr>
                </a:solidFill>
              </a:rPr>
              <a:t>1 HIV+</a:t>
            </a:r>
            <a:endParaRPr lang="pt-BR" sz="1600" b="1" dirty="0">
              <a:solidFill>
                <a:schemeClr val="tx1">
                  <a:lumMod val="50000"/>
                  <a:lumOff val="50000"/>
                </a:schemeClr>
              </a:solidFill>
            </a:endParaRPr>
          </a:p>
          <a:p>
            <a:r>
              <a:rPr lang="pt-BR" sz="1600" b="1" dirty="0" smtClean="0">
                <a:solidFill>
                  <a:schemeClr val="tx1">
                    <a:lumMod val="50000"/>
                    <a:lumOff val="50000"/>
                  </a:schemeClr>
                </a:solidFill>
              </a:rPr>
              <a:t>4 Adverse </a:t>
            </a:r>
            <a:r>
              <a:rPr lang="pt-BR" sz="1600" b="1" dirty="0" err="1" smtClean="0">
                <a:solidFill>
                  <a:schemeClr val="tx1">
                    <a:lumMod val="50000"/>
                    <a:lumOff val="50000"/>
                  </a:schemeClr>
                </a:solidFill>
              </a:rPr>
              <a:t>events</a:t>
            </a:r>
            <a:endParaRPr lang="pt-BR" sz="1600" b="1" dirty="0" smtClean="0">
              <a:solidFill>
                <a:schemeClr val="tx1">
                  <a:lumMod val="50000"/>
                  <a:lumOff val="50000"/>
                </a:schemeClr>
              </a:solidFill>
            </a:endParaRPr>
          </a:p>
          <a:p>
            <a:r>
              <a:rPr lang="pt-BR" sz="1600" b="1" dirty="0" smtClean="0">
                <a:solidFill>
                  <a:schemeClr val="tx1">
                    <a:lumMod val="50000"/>
                    <a:lumOff val="50000"/>
                  </a:schemeClr>
                </a:solidFill>
              </a:rPr>
              <a:t>4 </a:t>
            </a:r>
            <a:r>
              <a:rPr lang="pt-BR" sz="1600" b="1" dirty="0" err="1" smtClean="0">
                <a:solidFill>
                  <a:schemeClr val="tx1">
                    <a:lumMod val="50000"/>
                    <a:lumOff val="50000"/>
                  </a:schemeClr>
                </a:solidFill>
              </a:rPr>
              <a:t>blood</a:t>
            </a:r>
            <a:r>
              <a:rPr lang="pt-BR" sz="1600" b="1" dirty="0" smtClean="0">
                <a:solidFill>
                  <a:schemeClr val="tx1">
                    <a:lumMod val="50000"/>
                    <a:lumOff val="50000"/>
                  </a:schemeClr>
                </a:solidFill>
              </a:rPr>
              <a:t> </a:t>
            </a:r>
            <a:r>
              <a:rPr lang="pt-BR" sz="1600" b="1" dirty="0" err="1" smtClean="0">
                <a:solidFill>
                  <a:schemeClr val="tx1">
                    <a:lumMod val="50000"/>
                    <a:lumOff val="50000"/>
                  </a:schemeClr>
                </a:solidFill>
              </a:rPr>
              <a:t>test</a:t>
            </a:r>
            <a:r>
              <a:rPr lang="pt-BR" sz="1600" b="1" dirty="0" smtClean="0">
                <a:solidFill>
                  <a:schemeClr val="tx1">
                    <a:lumMod val="50000"/>
                    <a:lumOff val="50000"/>
                  </a:schemeClr>
                </a:solidFill>
              </a:rPr>
              <a:t> </a:t>
            </a:r>
            <a:r>
              <a:rPr lang="pt-BR" sz="1600" b="1" dirty="0" err="1" smtClean="0">
                <a:solidFill>
                  <a:schemeClr val="tx1">
                    <a:lumMod val="50000"/>
                    <a:lumOff val="50000"/>
                  </a:schemeClr>
                </a:solidFill>
              </a:rPr>
              <a:t>alterations</a:t>
            </a:r>
            <a:endParaRPr lang="pt-BR" sz="1600" b="1" dirty="0" smtClean="0">
              <a:solidFill>
                <a:schemeClr val="tx1">
                  <a:lumMod val="50000"/>
                  <a:lumOff val="50000"/>
                </a:schemeClr>
              </a:solidFill>
            </a:endParaRPr>
          </a:p>
          <a:p>
            <a:r>
              <a:rPr lang="pt-BR" sz="1600" b="1" dirty="0" smtClean="0">
                <a:solidFill>
                  <a:schemeClr val="tx1">
                    <a:lumMod val="50000"/>
                    <a:lumOff val="50000"/>
                  </a:schemeClr>
                </a:solidFill>
              </a:rPr>
              <a:t>10 </a:t>
            </a:r>
            <a:r>
              <a:rPr lang="pt-BR" sz="1600" b="1" dirty="0" err="1" smtClean="0">
                <a:solidFill>
                  <a:schemeClr val="tx1">
                    <a:lumMod val="50000"/>
                    <a:lumOff val="50000"/>
                  </a:schemeClr>
                </a:solidFill>
              </a:rPr>
              <a:t>user’s</a:t>
            </a:r>
            <a:r>
              <a:rPr lang="pt-BR" sz="1600" b="1" dirty="0" smtClean="0">
                <a:solidFill>
                  <a:schemeClr val="tx1">
                    <a:lumMod val="50000"/>
                    <a:lumOff val="50000"/>
                  </a:schemeClr>
                </a:solidFill>
              </a:rPr>
              <a:t> </a:t>
            </a:r>
            <a:r>
              <a:rPr lang="pt-BR" sz="1600" b="1" dirty="0" err="1" smtClean="0">
                <a:solidFill>
                  <a:schemeClr val="tx1">
                    <a:lumMod val="50000"/>
                    <a:lumOff val="50000"/>
                  </a:schemeClr>
                </a:solidFill>
              </a:rPr>
              <a:t>choice</a:t>
            </a:r>
            <a:r>
              <a:rPr lang="pt-BR" sz="1600" b="1" dirty="0" smtClean="0">
                <a:solidFill>
                  <a:schemeClr val="tx1">
                    <a:lumMod val="50000"/>
                    <a:lumOff val="50000"/>
                  </a:schemeClr>
                </a:solidFill>
              </a:rPr>
              <a:t> </a:t>
            </a:r>
            <a:endParaRPr lang="pt-BR" sz="1600" b="1" dirty="0" smtClean="0">
              <a:solidFill>
                <a:schemeClr val="tx1">
                  <a:lumMod val="50000"/>
                  <a:lumOff val="50000"/>
                </a:schemeClr>
              </a:solidFill>
            </a:endParaRPr>
          </a:p>
        </p:txBody>
      </p:sp>
    </p:spTree>
    <p:extLst>
      <p:ext uri="{BB962C8B-B14F-4D97-AF65-F5344CB8AC3E}">
        <p14:creationId xmlns:p14="http://schemas.microsoft.com/office/powerpoint/2010/main" val="3572660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909" y="2269067"/>
            <a:ext cx="4859891" cy="1540934"/>
          </a:xfrm>
        </p:spPr>
        <p:txBody>
          <a:bodyPr>
            <a:noAutofit/>
          </a:bodyPr>
          <a:lstStyle/>
          <a:p>
            <a:r>
              <a:rPr lang="en-GB" sz="4800" dirty="0" smtClean="0"/>
              <a:t>Likelihood </a:t>
            </a:r>
            <a:r>
              <a:rPr lang="en-GB" sz="4800" dirty="0"/>
              <a:t>of PrEP discontinuation </a:t>
            </a:r>
          </a:p>
        </p:txBody>
      </p:sp>
      <p:pic>
        <p:nvPicPr>
          <p:cNvPr id="5" name="Imagem 4"/>
          <p:cNvPicPr>
            <a:picLocks noChangeAspect="1"/>
          </p:cNvPicPr>
          <p:nvPr/>
        </p:nvPicPr>
        <p:blipFill rotWithShape="1">
          <a:blip r:embed="rId3">
            <a:extLst>
              <a:ext uri="{28A0092B-C50C-407E-A947-70E740481C1C}">
                <a14:useLocalDpi xmlns:a14="http://schemas.microsoft.com/office/drawing/2010/main" val="0"/>
              </a:ext>
            </a:extLst>
          </a:blip>
          <a:srcRect t="1052" b="2349"/>
          <a:stretch/>
        </p:blipFill>
        <p:spPr>
          <a:xfrm>
            <a:off x="5617029" y="1"/>
            <a:ext cx="6191789" cy="6104664"/>
          </a:xfrm>
          <a:prstGeom prst="rect">
            <a:avLst/>
          </a:prstGeom>
        </p:spPr>
      </p:pic>
    </p:spTree>
    <p:extLst>
      <p:ext uri="{BB962C8B-B14F-4D97-AF65-F5344CB8AC3E}">
        <p14:creationId xmlns:p14="http://schemas.microsoft.com/office/powerpoint/2010/main" val="2189288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6887074" y="948287"/>
            <a:ext cx="2010846" cy="531285"/>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1" kern="1200">
                <a:solidFill>
                  <a:srgbClr val="E8303B"/>
                </a:solidFill>
                <a:latin typeface="Franklin Gothic Book" panose="020B0503020102020204" pitchFamily="34" charset="0"/>
                <a:ea typeface="+mj-ea"/>
                <a:cs typeface="Arial" pitchFamily="34" charset="0"/>
              </a:defRPr>
            </a:lvl1pPr>
          </a:lstStyle>
          <a:p>
            <a:r>
              <a:rPr lang="en-GB" sz="2400" dirty="0" err="1" smtClean="0">
                <a:solidFill>
                  <a:schemeClr val="accent2">
                    <a:lumMod val="75000"/>
                  </a:schemeClr>
                </a:solidFill>
              </a:rPr>
              <a:t>aOR</a:t>
            </a:r>
            <a:endParaRPr lang="en-GB" sz="2400" dirty="0">
              <a:solidFill>
                <a:schemeClr val="accent2">
                  <a:lumMod val="75000"/>
                </a:schemeClr>
              </a:solidFill>
            </a:endParaRPr>
          </a:p>
        </p:txBody>
      </p:sp>
      <p:sp>
        <p:nvSpPr>
          <p:cNvPr id="7" name="Title 3"/>
          <p:cNvSpPr txBox="1">
            <a:spLocks/>
          </p:cNvSpPr>
          <p:nvPr/>
        </p:nvSpPr>
        <p:spPr>
          <a:xfrm>
            <a:off x="8384208" y="948286"/>
            <a:ext cx="2432949" cy="531285"/>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1" kern="1200">
                <a:solidFill>
                  <a:srgbClr val="E8303B"/>
                </a:solidFill>
                <a:latin typeface="Franklin Gothic Book" panose="020B0503020102020204" pitchFamily="34" charset="0"/>
                <a:ea typeface="+mj-ea"/>
                <a:cs typeface="Arial" pitchFamily="34" charset="0"/>
              </a:defRPr>
            </a:lvl1pPr>
          </a:lstStyle>
          <a:p>
            <a:r>
              <a:rPr lang="en-GB" sz="2400" dirty="0" smtClean="0">
                <a:solidFill>
                  <a:schemeClr val="accent2">
                    <a:lumMod val="75000"/>
                  </a:schemeClr>
                </a:solidFill>
              </a:rPr>
              <a:t>Reference group</a:t>
            </a:r>
            <a:endParaRPr lang="en-GB" sz="2400" dirty="0">
              <a:solidFill>
                <a:schemeClr val="accent2">
                  <a:lumMod val="75000"/>
                </a:schemeClr>
              </a:solidFill>
            </a:endParaRPr>
          </a:p>
        </p:txBody>
      </p:sp>
      <p:sp>
        <p:nvSpPr>
          <p:cNvPr id="2" name="Retângulo 1"/>
          <p:cNvSpPr/>
          <p:nvPr/>
        </p:nvSpPr>
        <p:spPr>
          <a:xfrm>
            <a:off x="4833851" y="1324645"/>
            <a:ext cx="1322029" cy="707886"/>
          </a:xfrm>
          <a:prstGeom prst="rect">
            <a:avLst/>
          </a:prstGeom>
        </p:spPr>
        <p:txBody>
          <a:bodyPr wrap="none">
            <a:spAutoFit/>
          </a:bodyPr>
          <a:lstStyle/>
          <a:p>
            <a:pPr algn="just">
              <a:lnSpc>
                <a:spcPct val="200000"/>
              </a:lnSpc>
              <a:spcBef>
                <a:spcPts val="0"/>
              </a:spcBef>
            </a:pPr>
            <a:r>
              <a:rPr lang="en-US" sz="2000" dirty="0">
                <a:solidFill>
                  <a:schemeClr val="tx1">
                    <a:lumMod val="65000"/>
                    <a:lumOff val="35000"/>
                  </a:schemeClr>
                </a:solidFill>
              </a:rPr>
              <a:t>Cis women</a:t>
            </a:r>
          </a:p>
        </p:txBody>
      </p:sp>
      <p:sp>
        <p:nvSpPr>
          <p:cNvPr id="8" name="Retângulo 7"/>
          <p:cNvSpPr/>
          <p:nvPr/>
        </p:nvSpPr>
        <p:spPr>
          <a:xfrm>
            <a:off x="6920739" y="1324645"/>
            <a:ext cx="638316" cy="707886"/>
          </a:xfrm>
          <a:prstGeom prst="rect">
            <a:avLst/>
          </a:prstGeom>
        </p:spPr>
        <p:txBody>
          <a:bodyPr wrap="none">
            <a:spAutoFit/>
          </a:bodyPr>
          <a:lstStyle/>
          <a:p>
            <a:pPr algn="just">
              <a:lnSpc>
                <a:spcPct val="200000"/>
              </a:lnSpc>
              <a:spcBef>
                <a:spcPts val="0"/>
              </a:spcBef>
            </a:pPr>
            <a:r>
              <a:rPr lang="en-US" sz="2000" dirty="0" smtClean="0">
                <a:solidFill>
                  <a:schemeClr val="accent2"/>
                </a:solidFill>
              </a:rPr>
              <a:t>2,12</a:t>
            </a:r>
            <a:endParaRPr lang="en-US" sz="2000" dirty="0">
              <a:solidFill>
                <a:schemeClr val="accent2"/>
              </a:solidFill>
            </a:endParaRPr>
          </a:p>
        </p:txBody>
      </p:sp>
      <p:sp>
        <p:nvSpPr>
          <p:cNvPr id="9" name="Retângulo 8"/>
          <p:cNvSpPr/>
          <p:nvPr/>
        </p:nvSpPr>
        <p:spPr>
          <a:xfrm>
            <a:off x="8461975" y="1324645"/>
            <a:ext cx="1336520" cy="707886"/>
          </a:xfrm>
          <a:prstGeom prst="rect">
            <a:avLst/>
          </a:prstGeom>
        </p:spPr>
        <p:txBody>
          <a:bodyPr wrap="none">
            <a:spAutoFit/>
          </a:bodyPr>
          <a:lstStyle/>
          <a:p>
            <a:pPr algn="just">
              <a:lnSpc>
                <a:spcPct val="200000"/>
              </a:lnSpc>
              <a:spcBef>
                <a:spcPts val="0"/>
              </a:spcBef>
            </a:pPr>
            <a:r>
              <a:rPr lang="en-US" sz="2000" dirty="0" smtClean="0">
                <a:solidFill>
                  <a:schemeClr val="tx1">
                    <a:lumMod val="65000"/>
                    <a:lumOff val="35000"/>
                  </a:schemeClr>
                </a:solidFill>
              </a:rPr>
              <a:t>Gays/MSM</a:t>
            </a:r>
            <a:endParaRPr lang="en-US" sz="2000" dirty="0">
              <a:solidFill>
                <a:schemeClr val="tx1">
                  <a:lumMod val="65000"/>
                  <a:lumOff val="35000"/>
                </a:schemeClr>
              </a:solidFill>
            </a:endParaRPr>
          </a:p>
        </p:txBody>
      </p:sp>
      <p:sp>
        <p:nvSpPr>
          <p:cNvPr id="10" name="Retângulo 9"/>
          <p:cNvSpPr/>
          <p:nvPr/>
        </p:nvSpPr>
        <p:spPr>
          <a:xfrm>
            <a:off x="3539458" y="2267397"/>
            <a:ext cx="2616422" cy="707886"/>
          </a:xfrm>
          <a:prstGeom prst="rect">
            <a:avLst/>
          </a:prstGeom>
        </p:spPr>
        <p:txBody>
          <a:bodyPr wrap="none">
            <a:spAutoFit/>
          </a:bodyPr>
          <a:lstStyle/>
          <a:p>
            <a:pPr algn="just">
              <a:lnSpc>
                <a:spcPct val="200000"/>
              </a:lnSpc>
              <a:spcBef>
                <a:spcPts val="0"/>
              </a:spcBef>
            </a:pPr>
            <a:r>
              <a:rPr lang="en-US" sz="2000" dirty="0" smtClean="0">
                <a:solidFill>
                  <a:schemeClr val="tx1">
                    <a:lumMod val="65000"/>
                    <a:lumOff val="35000"/>
                  </a:schemeClr>
                </a:solidFill>
              </a:rPr>
              <a:t>Younger users (18 </a:t>
            </a:r>
            <a:r>
              <a:rPr lang="mr-IN" sz="2000" dirty="0" smtClean="0">
                <a:solidFill>
                  <a:schemeClr val="tx1">
                    <a:lumMod val="65000"/>
                    <a:lumOff val="35000"/>
                  </a:schemeClr>
                </a:solidFill>
              </a:rPr>
              <a:t>–</a:t>
            </a:r>
            <a:r>
              <a:rPr lang="en-US" sz="2000" dirty="0" smtClean="0">
                <a:solidFill>
                  <a:schemeClr val="tx1">
                    <a:lumMod val="65000"/>
                    <a:lumOff val="35000"/>
                  </a:schemeClr>
                </a:solidFill>
              </a:rPr>
              <a:t> 24)</a:t>
            </a:r>
            <a:endParaRPr lang="en-US" sz="2000" dirty="0">
              <a:solidFill>
                <a:schemeClr val="tx1">
                  <a:lumMod val="65000"/>
                  <a:lumOff val="35000"/>
                </a:schemeClr>
              </a:solidFill>
            </a:endParaRPr>
          </a:p>
        </p:txBody>
      </p:sp>
      <p:sp>
        <p:nvSpPr>
          <p:cNvPr id="11" name="Retângulo 10"/>
          <p:cNvSpPr/>
          <p:nvPr/>
        </p:nvSpPr>
        <p:spPr>
          <a:xfrm>
            <a:off x="6920738" y="2267397"/>
            <a:ext cx="638316" cy="707886"/>
          </a:xfrm>
          <a:prstGeom prst="rect">
            <a:avLst/>
          </a:prstGeom>
        </p:spPr>
        <p:txBody>
          <a:bodyPr wrap="none">
            <a:spAutoFit/>
          </a:bodyPr>
          <a:lstStyle/>
          <a:p>
            <a:pPr algn="just">
              <a:lnSpc>
                <a:spcPct val="200000"/>
              </a:lnSpc>
              <a:spcBef>
                <a:spcPts val="0"/>
              </a:spcBef>
            </a:pPr>
            <a:r>
              <a:rPr lang="en-US" sz="2000" dirty="0" smtClean="0">
                <a:solidFill>
                  <a:schemeClr val="accent2"/>
                </a:solidFill>
              </a:rPr>
              <a:t>2,20</a:t>
            </a:r>
            <a:endParaRPr lang="en-US" sz="2000" dirty="0">
              <a:solidFill>
                <a:schemeClr val="accent2"/>
              </a:solidFill>
            </a:endParaRPr>
          </a:p>
        </p:txBody>
      </p:sp>
      <p:sp>
        <p:nvSpPr>
          <p:cNvPr id="12" name="Retângulo 11"/>
          <p:cNvSpPr/>
          <p:nvPr/>
        </p:nvSpPr>
        <p:spPr>
          <a:xfrm>
            <a:off x="8461975" y="2267397"/>
            <a:ext cx="782587" cy="707886"/>
          </a:xfrm>
          <a:prstGeom prst="rect">
            <a:avLst/>
          </a:prstGeom>
        </p:spPr>
        <p:txBody>
          <a:bodyPr wrap="none">
            <a:spAutoFit/>
          </a:bodyPr>
          <a:lstStyle/>
          <a:p>
            <a:pPr algn="just">
              <a:lnSpc>
                <a:spcPct val="200000"/>
              </a:lnSpc>
              <a:spcBef>
                <a:spcPts val="0"/>
              </a:spcBef>
            </a:pPr>
            <a:r>
              <a:rPr lang="en-US" sz="2000" dirty="0" smtClean="0">
                <a:solidFill>
                  <a:schemeClr val="tx1">
                    <a:lumMod val="65000"/>
                    <a:lumOff val="35000"/>
                  </a:schemeClr>
                </a:solidFill>
              </a:rPr>
              <a:t>30-39</a:t>
            </a:r>
            <a:endParaRPr lang="en-US" sz="2000" dirty="0">
              <a:solidFill>
                <a:schemeClr val="tx1">
                  <a:lumMod val="65000"/>
                  <a:lumOff val="35000"/>
                </a:schemeClr>
              </a:solidFill>
            </a:endParaRPr>
          </a:p>
        </p:txBody>
      </p:sp>
      <p:sp>
        <p:nvSpPr>
          <p:cNvPr id="13" name="Retângulo 12"/>
          <p:cNvSpPr/>
          <p:nvPr/>
        </p:nvSpPr>
        <p:spPr>
          <a:xfrm>
            <a:off x="2527771" y="2800257"/>
            <a:ext cx="3628109" cy="707886"/>
          </a:xfrm>
          <a:prstGeom prst="rect">
            <a:avLst/>
          </a:prstGeom>
        </p:spPr>
        <p:txBody>
          <a:bodyPr wrap="none">
            <a:spAutoFit/>
          </a:bodyPr>
          <a:lstStyle/>
          <a:p>
            <a:pPr algn="just">
              <a:lnSpc>
                <a:spcPct val="200000"/>
              </a:lnSpc>
              <a:spcBef>
                <a:spcPts val="0"/>
              </a:spcBef>
            </a:pPr>
            <a:r>
              <a:rPr lang="en-US" sz="2000" dirty="0" smtClean="0">
                <a:solidFill>
                  <a:schemeClr val="tx1">
                    <a:lumMod val="65000"/>
                    <a:lumOff val="35000"/>
                  </a:schemeClr>
                </a:solidFill>
              </a:rPr>
              <a:t>Lower education level (0-7 years)</a:t>
            </a:r>
            <a:endParaRPr lang="en-US" sz="2000" dirty="0">
              <a:solidFill>
                <a:schemeClr val="tx1">
                  <a:lumMod val="65000"/>
                  <a:lumOff val="35000"/>
                </a:schemeClr>
              </a:solidFill>
            </a:endParaRPr>
          </a:p>
        </p:txBody>
      </p:sp>
      <p:sp>
        <p:nvSpPr>
          <p:cNvPr id="14" name="Retângulo 13"/>
          <p:cNvSpPr/>
          <p:nvPr/>
        </p:nvSpPr>
        <p:spPr>
          <a:xfrm>
            <a:off x="6920738" y="2800257"/>
            <a:ext cx="638316" cy="707886"/>
          </a:xfrm>
          <a:prstGeom prst="rect">
            <a:avLst/>
          </a:prstGeom>
        </p:spPr>
        <p:txBody>
          <a:bodyPr wrap="none">
            <a:spAutoFit/>
          </a:bodyPr>
          <a:lstStyle/>
          <a:p>
            <a:pPr algn="just">
              <a:lnSpc>
                <a:spcPct val="200000"/>
              </a:lnSpc>
              <a:spcBef>
                <a:spcPts val="0"/>
              </a:spcBef>
            </a:pPr>
            <a:r>
              <a:rPr lang="en-US" sz="2000" dirty="0" smtClean="0">
                <a:solidFill>
                  <a:schemeClr val="accent2"/>
                </a:solidFill>
              </a:rPr>
              <a:t>1,65</a:t>
            </a:r>
            <a:endParaRPr lang="en-US" sz="2000" dirty="0">
              <a:solidFill>
                <a:schemeClr val="accent2"/>
              </a:solidFill>
            </a:endParaRPr>
          </a:p>
        </p:txBody>
      </p:sp>
      <p:sp>
        <p:nvSpPr>
          <p:cNvPr id="15" name="Retângulo 14"/>
          <p:cNvSpPr/>
          <p:nvPr/>
        </p:nvSpPr>
        <p:spPr>
          <a:xfrm>
            <a:off x="8461975" y="2800257"/>
            <a:ext cx="1180644" cy="707886"/>
          </a:xfrm>
          <a:prstGeom prst="rect">
            <a:avLst/>
          </a:prstGeom>
        </p:spPr>
        <p:txBody>
          <a:bodyPr wrap="none">
            <a:spAutoFit/>
          </a:bodyPr>
          <a:lstStyle/>
          <a:p>
            <a:pPr algn="just">
              <a:lnSpc>
                <a:spcPct val="200000"/>
              </a:lnSpc>
              <a:spcBef>
                <a:spcPts val="0"/>
              </a:spcBef>
            </a:pPr>
            <a:r>
              <a:rPr lang="en-US" sz="2000" dirty="0" smtClean="0">
                <a:solidFill>
                  <a:schemeClr val="tx1">
                    <a:lumMod val="65000"/>
                    <a:lumOff val="35000"/>
                  </a:schemeClr>
                </a:solidFill>
              </a:rPr>
              <a:t>12+ years</a:t>
            </a:r>
            <a:endParaRPr lang="en-US" sz="2000" dirty="0">
              <a:solidFill>
                <a:schemeClr val="tx1">
                  <a:lumMod val="65000"/>
                  <a:lumOff val="35000"/>
                </a:schemeClr>
              </a:solidFill>
            </a:endParaRPr>
          </a:p>
        </p:txBody>
      </p:sp>
      <p:sp>
        <p:nvSpPr>
          <p:cNvPr id="16" name="Retângulo 15"/>
          <p:cNvSpPr/>
          <p:nvPr/>
        </p:nvSpPr>
        <p:spPr>
          <a:xfrm>
            <a:off x="3380953" y="3333117"/>
            <a:ext cx="2774927" cy="707886"/>
          </a:xfrm>
          <a:prstGeom prst="rect">
            <a:avLst/>
          </a:prstGeom>
        </p:spPr>
        <p:txBody>
          <a:bodyPr wrap="none">
            <a:spAutoFit/>
          </a:bodyPr>
          <a:lstStyle/>
          <a:p>
            <a:pPr algn="just">
              <a:lnSpc>
                <a:spcPct val="200000"/>
              </a:lnSpc>
              <a:spcBef>
                <a:spcPts val="0"/>
              </a:spcBef>
            </a:pPr>
            <a:r>
              <a:rPr lang="en-US" sz="2000" dirty="0" smtClean="0">
                <a:solidFill>
                  <a:schemeClr val="tx1">
                    <a:lumMod val="65000"/>
                    <a:lumOff val="35000"/>
                  </a:schemeClr>
                </a:solidFill>
              </a:rPr>
              <a:t>Living in Northern region</a:t>
            </a:r>
            <a:endParaRPr lang="en-US" sz="2000" dirty="0">
              <a:solidFill>
                <a:schemeClr val="tx1">
                  <a:lumMod val="65000"/>
                  <a:lumOff val="35000"/>
                </a:schemeClr>
              </a:solidFill>
            </a:endParaRPr>
          </a:p>
        </p:txBody>
      </p:sp>
      <p:sp>
        <p:nvSpPr>
          <p:cNvPr id="17" name="Retângulo 16"/>
          <p:cNvSpPr/>
          <p:nvPr/>
        </p:nvSpPr>
        <p:spPr>
          <a:xfrm>
            <a:off x="6920738" y="3333117"/>
            <a:ext cx="638316" cy="621709"/>
          </a:xfrm>
          <a:prstGeom prst="rect">
            <a:avLst/>
          </a:prstGeom>
        </p:spPr>
        <p:txBody>
          <a:bodyPr wrap="none">
            <a:spAutoFit/>
          </a:bodyPr>
          <a:lstStyle/>
          <a:p>
            <a:pPr algn="just">
              <a:lnSpc>
                <a:spcPct val="200000"/>
              </a:lnSpc>
              <a:spcBef>
                <a:spcPts val="0"/>
              </a:spcBef>
            </a:pPr>
            <a:r>
              <a:rPr lang="en-US" sz="2000" dirty="0" smtClean="0">
                <a:solidFill>
                  <a:schemeClr val="accent2"/>
                </a:solidFill>
              </a:rPr>
              <a:t>1,78</a:t>
            </a:r>
            <a:endParaRPr lang="en-US" sz="2000" dirty="0">
              <a:solidFill>
                <a:schemeClr val="accent2"/>
              </a:solidFill>
            </a:endParaRPr>
          </a:p>
        </p:txBody>
      </p:sp>
      <p:sp>
        <p:nvSpPr>
          <p:cNvPr id="18" name="Retângulo 17"/>
          <p:cNvSpPr/>
          <p:nvPr/>
        </p:nvSpPr>
        <p:spPr>
          <a:xfrm>
            <a:off x="8461975" y="3333117"/>
            <a:ext cx="1867627" cy="707886"/>
          </a:xfrm>
          <a:prstGeom prst="rect">
            <a:avLst/>
          </a:prstGeom>
        </p:spPr>
        <p:txBody>
          <a:bodyPr wrap="none">
            <a:spAutoFit/>
          </a:bodyPr>
          <a:lstStyle/>
          <a:p>
            <a:pPr algn="just">
              <a:lnSpc>
                <a:spcPct val="200000"/>
              </a:lnSpc>
              <a:spcBef>
                <a:spcPts val="0"/>
              </a:spcBef>
            </a:pPr>
            <a:r>
              <a:rPr lang="en-US" sz="2000" dirty="0" smtClean="0">
                <a:solidFill>
                  <a:schemeClr val="tx1">
                    <a:lumMod val="65000"/>
                    <a:lumOff val="35000"/>
                  </a:schemeClr>
                </a:solidFill>
              </a:rPr>
              <a:t>Southern region</a:t>
            </a:r>
            <a:endParaRPr lang="en-US" sz="2000" dirty="0">
              <a:solidFill>
                <a:schemeClr val="tx1">
                  <a:lumMod val="65000"/>
                  <a:lumOff val="35000"/>
                </a:schemeClr>
              </a:solidFill>
            </a:endParaRPr>
          </a:p>
        </p:txBody>
      </p:sp>
      <p:sp>
        <p:nvSpPr>
          <p:cNvPr id="19" name="Retângulo 18"/>
          <p:cNvSpPr/>
          <p:nvPr/>
        </p:nvSpPr>
        <p:spPr>
          <a:xfrm>
            <a:off x="4828401" y="3865977"/>
            <a:ext cx="1327479" cy="707886"/>
          </a:xfrm>
          <a:prstGeom prst="rect">
            <a:avLst/>
          </a:prstGeom>
        </p:spPr>
        <p:txBody>
          <a:bodyPr wrap="none">
            <a:spAutoFit/>
          </a:bodyPr>
          <a:lstStyle/>
          <a:p>
            <a:pPr algn="just">
              <a:lnSpc>
                <a:spcPct val="200000"/>
              </a:lnSpc>
              <a:spcBef>
                <a:spcPts val="0"/>
              </a:spcBef>
            </a:pPr>
            <a:r>
              <a:rPr lang="en-US" sz="2000" dirty="0" smtClean="0">
                <a:solidFill>
                  <a:schemeClr val="tx1">
                    <a:lumMod val="65000"/>
                    <a:lumOff val="35000"/>
                  </a:schemeClr>
                </a:solidFill>
              </a:rPr>
              <a:t>Sex worker</a:t>
            </a:r>
            <a:endParaRPr lang="en-US" sz="2000" dirty="0">
              <a:solidFill>
                <a:schemeClr val="tx1">
                  <a:lumMod val="65000"/>
                  <a:lumOff val="35000"/>
                </a:schemeClr>
              </a:solidFill>
            </a:endParaRPr>
          </a:p>
        </p:txBody>
      </p:sp>
      <p:sp>
        <p:nvSpPr>
          <p:cNvPr id="20" name="Retângulo 19"/>
          <p:cNvSpPr/>
          <p:nvPr/>
        </p:nvSpPr>
        <p:spPr>
          <a:xfrm>
            <a:off x="6920738" y="3865977"/>
            <a:ext cx="638316" cy="621709"/>
          </a:xfrm>
          <a:prstGeom prst="rect">
            <a:avLst/>
          </a:prstGeom>
        </p:spPr>
        <p:txBody>
          <a:bodyPr wrap="none">
            <a:spAutoFit/>
          </a:bodyPr>
          <a:lstStyle/>
          <a:p>
            <a:pPr algn="just">
              <a:lnSpc>
                <a:spcPct val="200000"/>
              </a:lnSpc>
              <a:spcBef>
                <a:spcPts val="0"/>
              </a:spcBef>
            </a:pPr>
            <a:r>
              <a:rPr lang="en-US" sz="2000" dirty="0" smtClean="0">
                <a:solidFill>
                  <a:schemeClr val="accent2"/>
                </a:solidFill>
              </a:rPr>
              <a:t>1,47</a:t>
            </a:r>
            <a:endParaRPr lang="en-US" sz="2000" dirty="0">
              <a:solidFill>
                <a:schemeClr val="accent2"/>
              </a:solidFill>
            </a:endParaRPr>
          </a:p>
        </p:txBody>
      </p:sp>
      <p:sp>
        <p:nvSpPr>
          <p:cNvPr id="21" name="Retângulo 20"/>
          <p:cNvSpPr/>
          <p:nvPr/>
        </p:nvSpPr>
        <p:spPr>
          <a:xfrm>
            <a:off x="8461975" y="3865977"/>
            <a:ext cx="1753878" cy="707886"/>
          </a:xfrm>
          <a:prstGeom prst="rect">
            <a:avLst/>
          </a:prstGeom>
        </p:spPr>
        <p:txBody>
          <a:bodyPr wrap="none">
            <a:spAutoFit/>
          </a:bodyPr>
          <a:lstStyle/>
          <a:p>
            <a:pPr algn="just">
              <a:lnSpc>
                <a:spcPct val="200000"/>
              </a:lnSpc>
              <a:spcBef>
                <a:spcPts val="0"/>
              </a:spcBef>
            </a:pPr>
            <a:r>
              <a:rPr lang="en-US" sz="2000" dirty="0" smtClean="0">
                <a:solidFill>
                  <a:schemeClr val="tx1">
                    <a:lumMod val="65000"/>
                    <a:lumOff val="35000"/>
                  </a:schemeClr>
                </a:solidFill>
              </a:rPr>
              <a:t>Not sex worker</a:t>
            </a:r>
            <a:endParaRPr lang="en-US" sz="2000" dirty="0">
              <a:solidFill>
                <a:schemeClr val="tx1">
                  <a:lumMod val="65000"/>
                  <a:lumOff val="35000"/>
                </a:schemeClr>
              </a:solidFill>
            </a:endParaRPr>
          </a:p>
        </p:txBody>
      </p:sp>
      <p:sp>
        <p:nvSpPr>
          <p:cNvPr id="22" name="Retângulo 21"/>
          <p:cNvSpPr/>
          <p:nvPr/>
        </p:nvSpPr>
        <p:spPr>
          <a:xfrm>
            <a:off x="4313709" y="4398837"/>
            <a:ext cx="1842171" cy="707886"/>
          </a:xfrm>
          <a:prstGeom prst="rect">
            <a:avLst/>
          </a:prstGeom>
        </p:spPr>
        <p:txBody>
          <a:bodyPr wrap="none">
            <a:spAutoFit/>
          </a:bodyPr>
          <a:lstStyle/>
          <a:p>
            <a:pPr algn="just">
              <a:lnSpc>
                <a:spcPct val="200000"/>
              </a:lnSpc>
              <a:spcBef>
                <a:spcPts val="0"/>
              </a:spcBef>
            </a:pPr>
            <a:r>
              <a:rPr lang="en-US" sz="2000" dirty="0" smtClean="0">
                <a:solidFill>
                  <a:schemeClr val="tx1">
                    <a:lumMod val="65000"/>
                    <a:lumOff val="35000"/>
                  </a:schemeClr>
                </a:solidFill>
              </a:rPr>
              <a:t>Being Homeless</a:t>
            </a:r>
            <a:endParaRPr lang="en-US" sz="2000" dirty="0">
              <a:solidFill>
                <a:schemeClr val="tx1">
                  <a:lumMod val="65000"/>
                  <a:lumOff val="35000"/>
                </a:schemeClr>
              </a:solidFill>
            </a:endParaRPr>
          </a:p>
        </p:txBody>
      </p:sp>
      <p:sp>
        <p:nvSpPr>
          <p:cNvPr id="23" name="Retângulo 22"/>
          <p:cNvSpPr/>
          <p:nvPr/>
        </p:nvSpPr>
        <p:spPr>
          <a:xfrm>
            <a:off x="6920738" y="4398837"/>
            <a:ext cx="638316" cy="707886"/>
          </a:xfrm>
          <a:prstGeom prst="rect">
            <a:avLst/>
          </a:prstGeom>
        </p:spPr>
        <p:txBody>
          <a:bodyPr wrap="none">
            <a:spAutoFit/>
          </a:bodyPr>
          <a:lstStyle/>
          <a:p>
            <a:pPr algn="just">
              <a:lnSpc>
                <a:spcPct val="200000"/>
              </a:lnSpc>
              <a:spcBef>
                <a:spcPts val="0"/>
              </a:spcBef>
            </a:pPr>
            <a:r>
              <a:rPr lang="en-US" sz="2000" dirty="0" smtClean="0">
                <a:solidFill>
                  <a:schemeClr val="accent2"/>
                </a:solidFill>
              </a:rPr>
              <a:t>1,94</a:t>
            </a:r>
            <a:endParaRPr lang="en-US" sz="2000" dirty="0">
              <a:solidFill>
                <a:schemeClr val="accent2"/>
              </a:solidFill>
            </a:endParaRPr>
          </a:p>
        </p:txBody>
      </p:sp>
      <p:sp>
        <p:nvSpPr>
          <p:cNvPr id="24" name="Retângulo 23"/>
          <p:cNvSpPr/>
          <p:nvPr/>
        </p:nvSpPr>
        <p:spPr>
          <a:xfrm>
            <a:off x="8461975" y="4398837"/>
            <a:ext cx="1620957" cy="707886"/>
          </a:xfrm>
          <a:prstGeom prst="rect">
            <a:avLst/>
          </a:prstGeom>
        </p:spPr>
        <p:txBody>
          <a:bodyPr wrap="none">
            <a:spAutoFit/>
          </a:bodyPr>
          <a:lstStyle/>
          <a:p>
            <a:pPr algn="just">
              <a:lnSpc>
                <a:spcPct val="200000"/>
              </a:lnSpc>
              <a:spcBef>
                <a:spcPts val="0"/>
              </a:spcBef>
            </a:pPr>
            <a:r>
              <a:rPr lang="en-US" sz="2000" dirty="0" smtClean="0">
                <a:solidFill>
                  <a:schemeClr val="tx1">
                    <a:lumMod val="65000"/>
                    <a:lumOff val="35000"/>
                  </a:schemeClr>
                </a:solidFill>
              </a:rPr>
              <a:t>Not homeless</a:t>
            </a:r>
            <a:endParaRPr lang="en-US" sz="2000" dirty="0">
              <a:solidFill>
                <a:schemeClr val="tx1">
                  <a:lumMod val="65000"/>
                  <a:lumOff val="35000"/>
                </a:schemeClr>
              </a:solidFill>
            </a:endParaRPr>
          </a:p>
        </p:txBody>
      </p:sp>
      <p:sp>
        <p:nvSpPr>
          <p:cNvPr id="25" name="Retângulo 24"/>
          <p:cNvSpPr/>
          <p:nvPr/>
        </p:nvSpPr>
        <p:spPr>
          <a:xfrm>
            <a:off x="4162834" y="5464554"/>
            <a:ext cx="1993046" cy="707886"/>
          </a:xfrm>
          <a:prstGeom prst="rect">
            <a:avLst/>
          </a:prstGeom>
        </p:spPr>
        <p:txBody>
          <a:bodyPr wrap="none">
            <a:spAutoFit/>
          </a:bodyPr>
          <a:lstStyle/>
          <a:p>
            <a:pPr algn="just">
              <a:lnSpc>
                <a:spcPct val="200000"/>
              </a:lnSpc>
              <a:spcBef>
                <a:spcPts val="0"/>
              </a:spcBef>
            </a:pPr>
            <a:r>
              <a:rPr lang="en-US" sz="2000" dirty="0" smtClean="0">
                <a:solidFill>
                  <a:schemeClr val="tx1">
                    <a:lumMod val="65000"/>
                    <a:lumOff val="35000"/>
                  </a:schemeClr>
                </a:solidFill>
              </a:rPr>
              <a:t>Used </a:t>
            </a:r>
            <a:r>
              <a:rPr lang="en-US" sz="2000" dirty="0" err="1" smtClean="0">
                <a:solidFill>
                  <a:schemeClr val="tx1">
                    <a:lumMod val="65000"/>
                    <a:lumOff val="35000"/>
                  </a:schemeClr>
                </a:solidFill>
              </a:rPr>
              <a:t>PrEP</a:t>
            </a:r>
            <a:r>
              <a:rPr lang="en-US" sz="2000" dirty="0" smtClean="0">
                <a:solidFill>
                  <a:schemeClr val="tx1">
                    <a:lumMod val="65000"/>
                    <a:lumOff val="35000"/>
                  </a:schemeClr>
                </a:solidFill>
              </a:rPr>
              <a:t> before</a:t>
            </a:r>
            <a:endParaRPr lang="en-US" sz="2000" dirty="0">
              <a:solidFill>
                <a:schemeClr val="tx1">
                  <a:lumMod val="65000"/>
                  <a:lumOff val="35000"/>
                </a:schemeClr>
              </a:solidFill>
            </a:endParaRPr>
          </a:p>
        </p:txBody>
      </p:sp>
      <p:sp>
        <p:nvSpPr>
          <p:cNvPr id="26" name="Retângulo 25"/>
          <p:cNvSpPr/>
          <p:nvPr/>
        </p:nvSpPr>
        <p:spPr>
          <a:xfrm>
            <a:off x="6920738" y="5464554"/>
            <a:ext cx="638316" cy="707886"/>
          </a:xfrm>
          <a:prstGeom prst="rect">
            <a:avLst/>
          </a:prstGeom>
        </p:spPr>
        <p:txBody>
          <a:bodyPr wrap="none">
            <a:spAutoFit/>
          </a:bodyPr>
          <a:lstStyle/>
          <a:p>
            <a:pPr algn="just">
              <a:lnSpc>
                <a:spcPct val="200000"/>
              </a:lnSpc>
              <a:spcBef>
                <a:spcPts val="0"/>
              </a:spcBef>
            </a:pPr>
            <a:r>
              <a:rPr lang="en-US" sz="2000" dirty="0" smtClean="0">
                <a:solidFill>
                  <a:schemeClr val="accent3">
                    <a:lumMod val="75000"/>
                  </a:schemeClr>
                </a:solidFill>
              </a:rPr>
              <a:t>0,69</a:t>
            </a:r>
            <a:endParaRPr lang="en-US" sz="2000" dirty="0">
              <a:solidFill>
                <a:schemeClr val="accent3">
                  <a:lumMod val="75000"/>
                </a:schemeClr>
              </a:solidFill>
            </a:endParaRPr>
          </a:p>
        </p:txBody>
      </p:sp>
      <p:sp>
        <p:nvSpPr>
          <p:cNvPr id="27" name="Retângulo 26"/>
          <p:cNvSpPr/>
          <p:nvPr/>
        </p:nvSpPr>
        <p:spPr>
          <a:xfrm>
            <a:off x="8461975" y="5464554"/>
            <a:ext cx="2522037" cy="707886"/>
          </a:xfrm>
          <a:prstGeom prst="rect">
            <a:avLst/>
          </a:prstGeom>
        </p:spPr>
        <p:txBody>
          <a:bodyPr wrap="none">
            <a:spAutoFit/>
          </a:bodyPr>
          <a:lstStyle/>
          <a:p>
            <a:pPr algn="just">
              <a:lnSpc>
                <a:spcPct val="200000"/>
              </a:lnSpc>
              <a:spcBef>
                <a:spcPts val="0"/>
              </a:spcBef>
            </a:pPr>
            <a:r>
              <a:rPr lang="en-US" sz="2000" dirty="0" smtClean="0">
                <a:solidFill>
                  <a:schemeClr val="tx1">
                    <a:lumMod val="65000"/>
                    <a:lumOff val="35000"/>
                  </a:schemeClr>
                </a:solidFill>
              </a:rPr>
              <a:t>Didn’t use </a:t>
            </a:r>
            <a:r>
              <a:rPr lang="en-US" sz="2000" dirty="0" err="1" smtClean="0">
                <a:solidFill>
                  <a:schemeClr val="tx1">
                    <a:lumMod val="65000"/>
                    <a:lumOff val="35000"/>
                  </a:schemeClr>
                </a:solidFill>
              </a:rPr>
              <a:t>PrEP</a:t>
            </a:r>
            <a:r>
              <a:rPr lang="en-US" sz="2000" dirty="0" smtClean="0">
                <a:solidFill>
                  <a:schemeClr val="tx1">
                    <a:lumMod val="65000"/>
                    <a:lumOff val="35000"/>
                  </a:schemeClr>
                </a:solidFill>
              </a:rPr>
              <a:t> before</a:t>
            </a:r>
            <a:endParaRPr lang="en-US" sz="2000" dirty="0">
              <a:solidFill>
                <a:schemeClr val="tx1">
                  <a:lumMod val="65000"/>
                  <a:lumOff val="35000"/>
                </a:schemeClr>
              </a:solidFill>
            </a:endParaRPr>
          </a:p>
        </p:txBody>
      </p:sp>
      <p:sp>
        <p:nvSpPr>
          <p:cNvPr id="28" name="Retângulo 27"/>
          <p:cNvSpPr/>
          <p:nvPr/>
        </p:nvSpPr>
        <p:spPr>
          <a:xfrm>
            <a:off x="3907572" y="4931697"/>
            <a:ext cx="2248308" cy="707886"/>
          </a:xfrm>
          <a:prstGeom prst="rect">
            <a:avLst/>
          </a:prstGeom>
        </p:spPr>
        <p:txBody>
          <a:bodyPr wrap="none">
            <a:spAutoFit/>
          </a:bodyPr>
          <a:lstStyle/>
          <a:p>
            <a:pPr algn="just">
              <a:lnSpc>
                <a:spcPct val="200000"/>
              </a:lnSpc>
              <a:spcBef>
                <a:spcPts val="0"/>
              </a:spcBef>
            </a:pPr>
            <a:r>
              <a:rPr lang="en-US" sz="2000" dirty="0">
                <a:solidFill>
                  <a:schemeClr val="tx1">
                    <a:lumMod val="65000"/>
                    <a:lumOff val="35000"/>
                  </a:schemeClr>
                </a:solidFill>
              </a:rPr>
              <a:t>Clinic/NGO referred</a:t>
            </a:r>
          </a:p>
        </p:txBody>
      </p:sp>
      <p:sp>
        <p:nvSpPr>
          <p:cNvPr id="29" name="Retângulo 28"/>
          <p:cNvSpPr/>
          <p:nvPr/>
        </p:nvSpPr>
        <p:spPr>
          <a:xfrm>
            <a:off x="6920738" y="4931697"/>
            <a:ext cx="638316" cy="707886"/>
          </a:xfrm>
          <a:prstGeom prst="rect">
            <a:avLst/>
          </a:prstGeom>
        </p:spPr>
        <p:txBody>
          <a:bodyPr wrap="none">
            <a:spAutoFit/>
          </a:bodyPr>
          <a:lstStyle/>
          <a:p>
            <a:pPr algn="just">
              <a:lnSpc>
                <a:spcPct val="200000"/>
              </a:lnSpc>
              <a:spcBef>
                <a:spcPts val="0"/>
              </a:spcBef>
            </a:pPr>
            <a:r>
              <a:rPr lang="en-US" sz="2000" dirty="0" smtClean="0">
                <a:solidFill>
                  <a:schemeClr val="accent2"/>
                </a:solidFill>
              </a:rPr>
              <a:t>1,26</a:t>
            </a:r>
            <a:endParaRPr lang="en-US" sz="2000" dirty="0">
              <a:solidFill>
                <a:schemeClr val="accent2"/>
              </a:solidFill>
            </a:endParaRPr>
          </a:p>
        </p:txBody>
      </p:sp>
      <p:sp>
        <p:nvSpPr>
          <p:cNvPr id="30" name="Retângulo 29"/>
          <p:cNvSpPr/>
          <p:nvPr/>
        </p:nvSpPr>
        <p:spPr>
          <a:xfrm>
            <a:off x="8461975" y="4931697"/>
            <a:ext cx="1478866" cy="707886"/>
          </a:xfrm>
          <a:prstGeom prst="rect">
            <a:avLst/>
          </a:prstGeom>
        </p:spPr>
        <p:txBody>
          <a:bodyPr wrap="none">
            <a:spAutoFit/>
          </a:bodyPr>
          <a:lstStyle/>
          <a:p>
            <a:pPr algn="just">
              <a:lnSpc>
                <a:spcPct val="200000"/>
              </a:lnSpc>
              <a:spcBef>
                <a:spcPts val="0"/>
              </a:spcBef>
            </a:pPr>
            <a:r>
              <a:rPr lang="en-US" sz="2000" dirty="0" smtClean="0">
                <a:solidFill>
                  <a:schemeClr val="tx1">
                    <a:lumMod val="65000"/>
                    <a:lumOff val="35000"/>
                  </a:schemeClr>
                </a:solidFill>
              </a:rPr>
              <a:t>Self referred</a:t>
            </a:r>
            <a:endParaRPr lang="en-US" sz="2000" dirty="0">
              <a:solidFill>
                <a:schemeClr val="tx1">
                  <a:lumMod val="65000"/>
                  <a:lumOff val="35000"/>
                </a:schemeClr>
              </a:solidFill>
            </a:endParaRPr>
          </a:p>
        </p:txBody>
      </p:sp>
      <p:sp>
        <p:nvSpPr>
          <p:cNvPr id="31" name="Title 1"/>
          <p:cNvSpPr>
            <a:spLocks noGrp="1"/>
          </p:cNvSpPr>
          <p:nvPr>
            <p:ph type="title"/>
          </p:nvPr>
        </p:nvSpPr>
        <p:spPr>
          <a:xfrm>
            <a:off x="609600" y="274639"/>
            <a:ext cx="5485983" cy="1143000"/>
          </a:xfrm>
        </p:spPr>
        <p:txBody>
          <a:bodyPr>
            <a:normAutofit/>
          </a:bodyPr>
          <a:lstStyle/>
          <a:p>
            <a:pPr algn="l"/>
            <a:r>
              <a:rPr lang="en-US" sz="4000" dirty="0" smtClean="0"/>
              <a:t>Who discontinue PrEP?</a:t>
            </a:r>
            <a:endParaRPr lang="en-US" sz="4000" dirty="0"/>
          </a:p>
        </p:txBody>
      </p:sp>
      <p:sp>
        <p:nvSpPr>
          <p:cNvPr id="32" name="Retângulo 31"/>
          <p:cNvSpPr/>
          <p:nvPr/>
        </p:nvSpPr>
        <p:spPr>
          <a:xfrm>
            <a:off x="4636682" y="1790862"/>
            <a:ext cx="1519198" cy="707886"/>
          </a:xfrm>
          <a:prstGeom prst="rect">
            <a:avLst/>
          </a:prstGeom>
        </p:spPr>
        <p:txBody>
          <a:bodyPr wrap="none">
            <a:spAutoFit/>
          </a:bodyPr>
          <a:lstStyle/>
          <a:p>
            <a:pPr algn="just">
              <a:lnSpc>
                <a:spcPct val="200000"/>
              </a:lnSpc>
              <a:spcBef>
                <a:spcPts val="0"/>
              </a:spcBef>
            </a:pPr>
            <a:r>
              <a:rPr lang="en-US" sz="2000" dirty="0" smtClean="0">
                <a:solidFill>
                  <a:schemeClr val="tx1">
                    <a:lumMod val="65000"/>
                    <a:lumOff val="35000"/>
                  </a:schemeClr>
                </a:solidFill>
              </a:rPr>
              <a:t>Transwomen</a:t>
            </a:r>
            <a:endParaRPr lang="en-US" sz="2000" dirty="0">
              <a:solidFill>
                <a:schemeClr val="tx1">
                  <a:lumMod val="65000"/>
                  <a:lumOff val="35000"/>
                </a:schemeClr>
              </a:solidFill>
            </a:endParaRPr>
          </a:p>
        </p:txBody>
      </p:sp>
      <p:sp>
        <p:nvSpPr>
          <p:cNvPr id="33" name="Retângulo 32"/>
          <p:cNvSpPr/>
          <p:nvPr/>
        </p:nvSpPr>
        <p:spPr>
          <a:xfrm>
            <a:off x="6920738" y="1790862"/>
            <a:ext cx="638316" cy="621709"/>
          </a:xfrm>
          <a:prstGeom prst="rect">
            <a:avLst/>
          </a:prstGeom>
        </p:spPr>
        <p:txBody>
          <a:bodyPr wrap="none">
            <a:spAutoFit/>
          </a:bodyPr>
          <a:lstStyle/>
          <a:p>
            <a:pPr algn="just">
              <a:lnSpc>
                <a:spcPct val="200000"/>
              </a:lnSpc>
              <a:spcBef>
                <a:spcPts val="0"/>
              </a:spcBef>
            </a:pPr>
            <a:r>
              <a:rPr lang="en-US" sz="2000" dirty="0" smtClean="0">
                <a:solidFill>
                  <a:schemeClr val="accent2"/>
                </a:solidFill>
              </a:rPr>
              <a:t>1,76</a:t>
            </a:r>
            <a:endParaRPr lang="en-US" sz="2000" dirty="0">
              <a:solidFill>
                <a:schemeClr val="accent2"/>
              </a:solidFill>
            </a:endParaRPr>
          </a:p>
        </p:txBody>
      </p:sp>
      <p:sp>
        <p:nvSpPr>
          <p:cNvPr id="34" name="Retângulo 33"/>
          <p:cNvSpPr/>
          <p:nvPr/>
        </p:nvSpPr>
        <p:spPr>
          <a:xfrm>
            <a:off x="8461975" y="1790862"/>
            <a:ext cx="1336520" cy="707886"/>
          </a:xfrm>
          <a:prstGeom prst="rect">
            <a:avLst/>
          </a:prstGeom>
        </p:spPr>
        <p:txBody>
          <a:bodyPr wrap="none">
            <a:spAutoFit/>
          </a:bodyPr>
          <a:lstStyle/>
          <a:p>
            <a:pPr algn="just">
              <a:lnSpc>
                <a:spcPct val="200000"/>
              </a:lnSpc>
              <a:spcBef>
                <a:spcPts val="0"/>
              </a:spcBef>
            </a:pPr>
            <a:r>
              <a:rPr lang="en-US" sz="2000" dirty="0" smtClean="0">
                <a:solidFill>
                  <a:schemeClr val="tx1">
                    <a:lumMod val="65000"/>
                    <a:lumOff val="35000"/>
                  </a:schemeClr>
                </a:solidFill>
              </a:rPr>
              <a:t>Gays/MSM</a:t>
            </a:r>
            <a:endParaRPr lang="en-US" sz="2000" dirty="0">
              <a:solidFill>
                <a:schemeClr val="tx1">
                  <a:lumMod val="65000"/>
                  <a:lumOff val="35000"/>
                </a:schemeClr>
              </a:solidFill>
            </a:endParaRPr>
          </a:p>
        </p:txBody>
      </p:sp>
    </p:spTree>
    <p:extLst>
      <p:ext uri="{BB962C8B-B14F-4D97-AF65-F5344CB8AC3E}">
        <p14:creationId xmlns:p14="http://schemas.microsoft.com/office/powerpoint/2010/main" val="2067709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What can we do?</a:t>
            </a:r>
            <a:endParaRPr lang="en-US" dirty="0"/>
          </a:p>
        </p:txBody>
      </p:sp>
      <p:sp>
        <p:nvSpPr>
          <p:cNvPr id="5" name="Content Placeholder 2"/>
          <p:cNvSpPr txBox="1">
            <a:spLocks/>
          </p:cNvSpPr>
          <p:nvPr/>
        </p:nvSpPr>
        <p:spPr>
          <a:xfrm>
            <a:off x="1668806" y="3163171"/>
            <a:ext cx="10035514" cy="216816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buFont typeface="Courier New" panose="02070309020205020404" pitchFamily="49" charset="0"/>
              <a:buChar char="o"/>
            </a:pPr>
            <a:r>
              <a:rPr lang="en-US" sz="2200" dirty="0" smtClean="0">
                <a:solidFill>
                  <a:schemeClr val="tx1">
                    <a:lumMod val="65000"/>
                    <a:lumOff val="35000"/>
                  </a:schemeClr>
                </a:solidFill>
              </a:rPr>
              <a:t>Better counseling </a:t>
            </a:r>
            <a:endParaRPr lang="en-US" sz="2200" dirty="0">
              <a:solidFill>
                <a:schemeClr val="tx1">
                  <a:lumMod val="65000"/>
                  <a:lumOff val="35000"/>
                </a:schemeClr>
              </a:solidFill>
            </a:endParaRPr>
          </a:p>
          <a:p>
            <a:pPr>
              <a:lnSpc>
                <a:spcPct val="150000"/>
              </a:lnSpc>
              <a:buFont typeface="Courier New" panose="02070309020205020404" pitchFamily="49" charset="0"/>
              <a:buChar char="o"/>
            </a:pPr>
            <a:r>
              <a:rPr lang="en-US" sz="2200" dirty="0" smtClean="0">
                <a:solidFill>
                  <a:schemeClr val="tx1">
                    <a:lumMod val="65000"/>
                    <a:lumOff val="35000"/>
                  </a:schemeClr>
                </a:solidFill>
              </a:rPr>
              <a:t>Enhanced psychological support to groups more susceptible to discontinue PrEP</a:t>
            </a:r>
            <a:endParaRPr lang="en-US" sz="2200" dirty="0">
              <a:solidFill>
                <a:schemeClr val="tx1">
                  <a:lumMod val="65000"/>
                  <a:lumOff val="35000"/>
                </a:schemeClr>
              </a:solidFill>
            </a:endParaRPr>
          </a:p>
          <a:p>
            <a:pPr>
              <a:lnSpc>
                <a:spcPct val="150000"/>
              </a:lnSpc>
              <a:buFont typeface="Courier New" panose="02070309020205020404" pitchFamily="49" charset="0"/>
              <a:buChar char="o"/>
            </a:pPr>
            <a:r>
              <a:rPr lang="en-US" sz="2200" dirty="0" smtClean="0">
                <a:solidFill>
                  <a:schemeClr val="tx1">
                    <a:lumMod val="65000"/>
                    <a:lumOff val="35000"/>
                  </a:schemeClr>
                </a:solidFill>
              </a:rPr>
              <a:t>Facilitating re-engagement for people </a:t>
            </a:r>
            <a:r>
              <a:rPr lang="en-US" sz="2200" dirty="0" smtClean="0">
                <a:solidFill>
                  <a:schemeClr val="tx1">
                    <a:lumMod val="65000"/>
                    <a:lumOff val="35000"/>
                  </a:schemeClr>
                </a:solidFill>
              </a:rPr>
              <a:t>that have </a:t>
            </a:r>
            <a:r>
              <a:rPr lang="en-US" sz="2200" dirty="0" smtClean="0">
                <a:solidFill>
                  <a:schemeClr val="tx1">
                    <a:lumMod val="65000"/>
                    <a:lumOff val="35000"/>
                  </a:schemeClr>
                </a:solidFill>
              </a:rPr>
              <a:t>discontinued </a:t>
            </a:r>
            <a:r>
              <a:rPr lang="en-US" sz="2200" dirty="0" smtClean="0">
                <a:solidFill>
                  <a:schemeClr val="tx1">
                    <a:lumMod val="65000"/>
                    <a:lumOff val="35000"/>
                  </a:schemeClr>
                </a:solidFill>
              </a:rPr>
              <a:t>PrEP</a:t>
            </a:r>
          </a:p>
        </p:txBody>
      </p:sp>
      <p:sp>
        <p:nvSpPr>
          <p:cNvPr id="4" name="Retângulo 3"/>
          <p:cNvSpPr/>
          <p:nvPr/>
        </p:nvSpPr>
        <p:spPr>
          <a:xfrm>
            <a:off x="515007" y="2482271"/>
            <a:ext cx="11067393" cy="461665"/>
          </a:xfrm>
          <a:prstGeom prst="rect">
            <a:avLst/>
          </a:prstGeom>
        </p:spPr>
        <p:txBody>
          <a:bodyPr wrap="square">
            <a:spAutoFit/>
          </a:bodyPr>
          <a:lstStyle/>
          <a:p>
            <a:r>
              <a:rPr lang="en-US" sz="2400" dirty="0" smtClean="0">
                <a:solidFill>
                  <a:schemeClr val="tx1">
                    <a:lumMod val="65000"/>
                    <a:lumOff val="35000"/>
                  </a:schemeClr>
                </a:solidFill>
                <a:latin typeface="Franklin Gothic Book" panose="020B0503020102020204" pitchFamily="34" charset="0"/>
                <a:cs typeface="Arial" pitchFamily="34" charset="0"/>
              </a:rPr>
              <a:t>Guide health </a:t>
            </a:r>
            <a:r>
              <a:rPr lang="en-US" sz="2400" dirty="0">
                <a:solidFill>
                  <a:schemeClr val="tx1">
                    <a:lumMod val="65000"/>
                    <a:lumOff val="35000"/>
                  </a:schemeClr>
                </a:solidFill>
                <a:latin typeface="Franklin Gothic Book" panose="020B0503020102020204" pitchFamily="34" charset="0"/>
                <a:cs typeface="Arial" pitchFamily="34" charset="0"/>
              </a:rPr>
              <a:t>services to deliver </a:t>
            </a:r>
            <a:r>
              <a:rPr lang="en-US" sz="2400" dirty="0" smtClean="0">
                <a:solidFill>
                  <a:schemeClr val="tx1">
                    <a:lumMod val="65000"/>
                    <a:lumOff val="35000"/>
                  </a:schemeClr>
                </a:solidFill>
                <a:latin typeface="Franklin Gothic Book" panose="020B0503020102020204" pitchFamily="34" charset="0"/>
                <a:cs typeface="Arial" pitchFamily="34" charset="0"/>
              </a:rPr>
              <a:t>tailored strategies </a:t>
            </a:r>
            <a:r>
              <a:rPr lang="en-US" sz="2400" dirty="0">
                <a:solidFill>
                  <a:schemeClr val="tx1">
                    <a:lumMod val="65000"/>
                    <a:lumOff val="35000"/>
                  </a:schemeClr>
                </a:solidFill>
                <a:latin typeface="Franklin Gothic Book" panose="020B0503020102020204" pitchFamily="34" charset="0"/>
                <a:cs typeface="Arial" pitchFamily="34" charset="0"/>
              </a:rPr>
              <a:t>to </a:t>
            </a:r>
            <a:r>
              <a:rPr lang="en-US" sz="2400" dirty="0" smtClean="0">
                <a:solidFill>
                  <a:schemeClr val="tx1">
                    <a:lumMod val="65000"/>
                    <a:lumOff val="35000"/>
                  </a:schemeClr>
                </a:solidFill>
                <a:latin typeface="Franklin Gothic Book" panose="020B0503020102020204" pitchFamily="34" charset="0"/>
                <a:cs typeface="Arial" pitchFamily="34" charset="0"/>
              </a:rPr>
              <a:t>overcome specific barriers</a:t>
            </a:r>
            <a:endParaRPr lang="pt-BR" sz="2400" dirty="0">
              <a:solidFill>
                <a:schemeClr val="tx1">
                  <a:lumMod val="65000"/>
                  <a:lumOff val="35000"/>
                </a:schemeClr>
              </a:solidFill>
              <a:latin typeface="Franklin Gothic Book" panose="020B0503020102020204" pitchFamily="34" charset="0"/>
              <a:cs typeface="Arial" pitchFamily="34" charset="0"/>
            </a:endParaRPr>
          </a:p>
        </p:txBody>
      </p:sp>
      <p:sp>
        <p:nvSpPr>
          <p:cNvPr id="6" name="Retângulo 5"/>
          <p:cNvSpPr/>
          <p:nvPr/>
        </p:nvSpPr>
        <p:spPr>
          <a:xfrm>
            <a:off x="515006" y="1719122"/>
            <a:ext cx="3780949" cy="461665"/>
          </a:xfrm>
          <a:prstGeom prst="rect">
            <a:avLst/>
          </a:prstGeom>
        </p:spPr>
        <p:txBody>
          <a:bodyPr wrap="square">
            <a:spAutoFit/>
          </a:bodyPr>
          <a:lstStyle/>
          <a:p>
            <a:pPr marL="342900" indent="-342900">
              <a:buFont typeface="Courier New" panose="02070309020205020404" pitchFamily="49" charset="0"/>
              <a:buChar char="o"/>
            </a:pPr>
            <a:r>
              <a:rPr lang="en-US" sz="2400" dirty="0" smtClean="0">
                <a:solidFill>
                  <a:schemeClr val="tx1">
                    <a:lumMod val="65000"/>
                    <a:lumOff val="35000"/>
                  </a:schemeClr>
                </a:solidFill>
                <a:latin typeface="Franklin Gothic Book" panose="020B0503020102020204" pitchFamily="34" charset="0"/>
                <a:cs typeface="Arial" pitchFamily="34" charset="0"/>
              </a:rPr>
              <a:t>Qualifying </a:t>
            </a:r>
            <a:r>
              <a:rPr lang="en-US" sz="2400" dirty="0">
                <a:solidFill>
                  <a:schemeClr val="tx1">
                    <a:lumMod val="65000"/>
                    <a:lumOff val="35000"/>
                  </a:schemeClr>
                </a:solidFill>
                <a:latin typeface="Franklin Gothic Book" panose="020B0503020102020204" pitchFamily="34" charset="0"/>
                <a:cs typeface="Arial" pitchFamily="34" charset="0"/>
              </a:rPr>
              <a:t>our data</a:t>
            </a:r>
            <a:endParaRPr lang="pt-BR" sz="2400" dirty="0">
              <a:solidFill>
                <a:schemeClr val="tx1">
                  <a:lumMod val="65000"/>
                  <a:lumOff val="35000"/>
                </a:schemeClr>
              </a:solidFill>
              <a:latin typeface="Franklin Gothic Book" panose="020B0503020102020204" pitchFamily="34" charset="0"/>
              <a:cs typeface="Arial" pitchFamily="34" charset="0"/>
            </a:endParaRPr>
          </a:p>
        </p:txBody>
      </p:sp>
    </p:spTree>
    <p:extLst>
      <p:ext uri="{BB962C8B-B14F-4D97-AF65-F5344CB8AC3E}">
        <p14:creationId xmlns:p14="http://schemas.microsoft.com/office/powerpoint/2010/main" val="494644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References</a:t>
            </a:r>
            <a:endParaRPr lang="en-US" dirty="0"/>
          </a:p>
        </p:txBody>
      </p:sp>
      <p:sp>
        <p:nvSpPr>
          <p:cNvPr id="7" name="Retângulo 6"/>
          <p:cNvSpPr/>
          <p:nvPr/>
        </p:nvSpPr>
        <p:spPr>
          <a:xfrm>
            <a:off x="241852" y="1417639"/>
            <a:ext cx="11708296" cy="3170099"/>
          </a:xfrm>
          <a:prstGeom prst="rect">
            <a:avLst/>
          </a:prstGeom>
        </p:spPr>
        <p:txBody>
          <a:bodyPr wrap="square">
            <a:spAutoFit/>
          </a:bodyPr>
          <a:lstStyle/>
          <a:p>
            <a:r>
              <a:rPr lang="en-US" sz="2000" dirty="0"/>
              <a:t>Grant RM, Lama JR, Anderson PL, et. al. </a:t>
            </a:r>
            <a:r>
              <a:rPr lang="en-US" sz="2000" dirty="0" err="1"/>
              <a:t>iPrEx</a:t>
            </a:r>
            <a:r>
              <a:rPr lang="en-US" sz="2000" dirty="0"/>
              <a:t> Study Team. (2010). </a:t>
            </a:r>
            <a:r>
              <a:rPr lang="en-US" sz="2000" b="1" dirty="0" err="1"/>
              <a:t>Preexposure</a:t>
            </a:r>
            <a:r>
              <a:rPr lang="en-US" sz="2000" b="1" dirty="0"/>
              <a:t> chemoprophylaxis for HIV prevention in men who have sex with men. </a:t>
            </a:r>
            <a:r>
              <a:rPr lang="en-US" sz="2000" dirty="0"/>
              <a:t>The New England Journal of Medicine, 363(27), 2587-2599.</a:t>
            </a:r>
          </a:p>
          <a:p>
            <a:endParaRPr lang="en-US" sz="2000" dirty="0" smtClean="0"/>
          </a:p>
          <a:p>
            <a:r>
              <a:rPr lang="en-US" sz="2000" dirty="0" smtClean="0"/>
              <a:t>Anderson </a:t>
            </a:r>
            <a:r>
              <a:rPr lang="en-US" sz="2000" dirty="0"/>
              <a:t>PL, Glidden D V, Liu A, </a:t>
            </a:r>
            <a:r>
              <a:rPr lang="en-US" sz="2000" dirty="0" err="1"/>
              <a:t>Buchbinder</a:t>
            </a:r>
            <a:r>
              <a:rPr lang="en-US" sz="2000" dirty="0"/>
              <a:t> S, Lama JR, </a:t>
            </a:r>
            <a:r>
              <a:rPr lang="en-US" sz="2000" dirty="0" err="1"/>
              <a:t>Guanira</a:t>
            </a:r>
            <a:r>
              <a:rPr lang="en-US" sz="2000" dirty="0"/>
              <a:t> JV, et al. </a:t>
            </a:r>
            <a:r>
              <a:rPr lang="en-US" sz="2000" b="1" dirty="0" err="1"/>
              <a:t>Emtricitabine-Tenofovir</a:t>
            </a:r>
            <a:r>
              <a:rPr lang="en-US" sz="2000" b="1" dirty="0"/>
              <a:t> Concentrations and Pre-Exposure Prophylaxis Efficacy in Men Who Have Sex with Men</a:t>
            </a:r>
            <a:r>
              <a:rPr lang="en-US" sz="2000" dirty="0"/>
              <a:t>. </a:t>
            </a:r>
            <a:r>
              <a:rPr lang="en-US" sz="2000" dirty="0" err="1"/>
              <a:t>Sci</a:t>
            </a:r>
            <a:r>
              <a:rPr lang="en-US" sz="2000" dirty="0"/>
              <a:t> </a:t>
            </a:r>
            <a:r>
              <a:rPr lang="en-US" sz="2000" dirty="0" err="1"/>
              <a:t>Transl</a:t>
            </a:r>
            <a:r>
              <a:rPr lang="en-US" sz="2000" dirty="0"/>
              <a:t> Med. 2012;4(151). </a:t>
            </a:r>
            <a:endParaRPr lang="en-US" sz="2000" dirty="0" smtClean="0"/>
          </a:p>
          <a:p>
            <a:endParaRPr lang="en-US" sz="2000" dirty="0" smtClean="0"/>
          </a:p>
          <a:p>
            <a:r>
              <a:rPr lang="en-US" sz="2000" dirty="0" smtClean="0"/>
              <a:t>Liu </a:t>
            </a:r>
            <a:r>
              <a:rPr lang="en-US" sz="2000" dirty="0"/>
              <a:t>AY, Yang Q, Huang Y, </a:t>
            </a:r>
            <a:r>
              <a:rPr lang="en-US" sz="2000" dirty="0" err="1"/>
              <a:t>Bacchetti</a:t>
            </a:r>
            <a:r>
              <a:rPr lang="en-US" sz="2000" dirty="0"/>
              <a:t> P, Anderson PL, </a:t>
            </a:r>
            <a:r>
              <a:rPr lang="en-US" sz="2000" dirty="0" err="1"/>
              <a:t>Jin</a:t>
            </a:r>
            <a:r>
              <a:rPr lang="en-US" sz="2000" dirty="0"/>
              <a:t> C, et al. </a:t>
            </a:r>
            <a:r>
              <a:rPr lang="en-US" sz="2000" b="1" dirty="0"/>
              <a:t>Strong relationship between oral dose and </a:t>
            </a:r>
            <a:r>
              <a:rPr lang="en-US" sz="2000" b="1" dirty="0" err="1"/>
              <a:t>tenofovir</a:t>
            </a:r>
            <a:r>
              <a:rPr lang="en-US" sz="2000" b="1" dirty="0"/>
              <a:t> hair levels in a randomized trial: hair as a potential adherence measure for pre-exposure prophylaxis (PrEP)</a:t>
            </a:r>
            <a:r>
              <a:rPr lang="en-US" sz="2000" dirty="0"/>
              <a:t> </a:t>
            </a:r>
            <a:r>
              <a:rPr lang="en-US" sz="2000" dirty="0" err="1"/>
              <a:t>PLoS</a:t>
            </a:r>
            <a:r>
              <a:rPr lang="en-US" sz="2000" dirty="0"/>
              <a:t> ONE. 2014;9(1):e83736. </a:t>
            </a:r>
          </a:p>
        </p:txBody>
      </p:sp>
    </p:spTree>
    <p:extLst>
      <p:ext uri="{BB962C8B-B14F-4D97-AF65-F5344CB8AC3E}">
        <p14:creationId xmlns:p14="http://schemas.microsoft.com/office/powerpoint/2010/main" val="2273122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4218" y="1840060"/>
            <a:ext cx="3112655" cy="1143000"/>
          </a:xfrm>
        </p:spPr>
        <p:txBody>
          <a:bodyPr>
            <a:noAutofit/>
          </a:bodyPr>
          <a:lstStyle/>
          <a:p>
            <a:pPr algn="l"/>
            <a:r>
              <a:rPr lang="en-US" sz="4800" dirty="0" smtClean="0"/>
              <a:t>Thank you!</a:t>
            </a:r>
            <a:endParaRPr lang="en-US" sz="4800" dirty="0"/>
          </a:p>
        </p:txBody>
      </p:sp>
      <p:sp>
        <p:nvSpPr>
          <p:cNvPr id="6" name="Content Placeholder 2"/>
          <p:cNvSpPr txBox="1">
            <a:spLocks/>
          </p:cNvSpPr>
          <p:nvPr/>
        </p:nvSpPr>
        <p:spPr>
          <a:xfrm>
            <a:off x="3884628" y="3887957"/>
            <a:ext cx="4191833" cy="10714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50000"/>
              </a:lnSpc>
              <a:buNone/>
            </a:pPr>
            <a:r>
              <a:rPr lang="en-US" sz="2200" dirty="0" smtClean="0">
                <a:solidFill>
                  <a:schemeClr val="tx1">
                    <a:lumMod val="65000"/>
                    <a:lumOff val="35000"/>
                  </a:schemeClr>
                </a:solidFill>
              </a:rPr>
              <a:t>Isabela Ornelas Pereira</a:t>
            </a:r>
          </a:p>
          <a:p>
            <a:pPr marL="0" indent="0" algn="ctr">
              <a:lnSpc>
                <a:spcPct val="150000"/>
              </a:lnSpc>
              <a:buNone/>
            </a:pPr>
            <a:r>
              <a:rPr lang="en-US" sz="2000" dirty="0" smtClean="0">
                <a:solidFill>
                  <a:schemeClr val="bg1">
                    <a:lumMod val="50000"/>
                  </a:schemeClr>
                </a:solidFill>
              </a:rPr>
              <a:t>isabela.pereira@aids.gov.br</a:t>
            </a:r>
            <a:endParaRPr lang="en-US" sz="2000" dirty="0">
              <a:solidFill>
                <a:schemeClr val="bg1">
                  <a:lumMod val="50000"/>
                </a:schemeClr>
              </a:solidFill>
            </a:endParaRPr>
          </a:p>
        </p:txBody>
      </p:sp>
    </p:spTree>
    <p:extLst>
      <p:ext uri="{BB962C8B-B14F-4D97-AF65-F5344CB8AC3E}">
        <p14:creationId xmlns:p14="http://schemas.microsoft.com/office/powerpoint/2010/main" val="4035934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5754" y="2130427"/>
            <a:ext cx="9601200" cy="1470025"/>
          </a:xfrm>
        </p:spPr>
        <p:txBody>
          <a:bodyPr/>
          <a:lstStyle/>
          <a:p>
            <a:r>
              <a:rPr lang="en-US" dirty="0"/>
              <a:t>Predictors of discontinuation in Brazil's free-of-charge PrEP program</a:t>
            </a:r>
          </a:p>
        </p:txBody>
      </p:sp>
      <p:sp>
        <p:nvSpPr>
          <p:cNvPr id="3" name="Subtitle 2"/>
          <p:cNvSpPr>
            <a:spLocks noGrp="1"/>
          </p:cNvSpPr>
          <p:nvPr>
            <p:ph type="subTitle" idx="1"/>
          </p:nvPr>
        </p:nvSpPr>
        <p:spPr>
          <a:xfrm>
            <a:off x="1828800" y="3886200"/>
            <a:ext cx="8534400" cy="543143"/>
          </a:xfrm>
        </p:spPr>
        <p:txBody>
          <a:bodyPr/>
          <a:lstStyle/>
          <a:p>
            <a:r>
              <a:rPr lang="en-US" dirty="0" smtClean="0"/>
              <a:t>Isabela Ornelas Pereira</a:t>
            </a:r>
          </a:p>
        </p:txBody>
      </p:sp>
      <p:sp>
        <p:nvSpPr>
          <p:cNvPr id="8" name="Subtitle 2"/>
          <p:cNvSpPr txBox="1">
            <a:spLocks/>
          </p:cNvSpPr>
          <p:nvPr/>
        </p:nvSpPr>
        <p:spPr>
          <a:xfrm>
            <a:off x="1981200" y="5167746"/>
            <a:ext cx="8534400" cy="54314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2800" kern="1200">
                <a:solidFill>
                  <a:srgbClr val="383333"/>
                </a:solidFill>
                <a:latin typeface="Franklin Gothic Book" panose="020B0503020102020204" pitchFamily="34" charset="0"/>
                <a:ea typeface="+mn-ea"/>
                <a:cs typeface="Arial"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Franklin Gothic Book" panose="020B0503020102020204" pitchFamily="34" charset="0"/>
                <a:ea typeface="+mn-ea"/>
                <a:cs typeface="Arial" pitchFamily="34" charset="0"/>
              </a:defRPr>
            </a:lvl2pPr>
            <a:lvl3pPr marL="914400" indent="0" algn="ctr" defTabSz="457200" rtl="0" eaLnBrk="1" latinLnBrk="0" hangingPunct="1">
              <a:spcBef>
                <a:spcPct val="20000"/>
              </a:spcBef>
              <a:buFont typeface="Arial"/>
              <a:buNone/>
              <a:defRPr sz="2400" kern="1200">
                <a:solidFill>
                  <a:schemeClr val="tx1">
                    <a:tint val="75000"/>
                  </a:schemeClr>
                </a:solidFill>
                <a:latin typeface="Franklin Gothic Book" panose="020B0503020102020204" pitchFamily="34" charset="0"/>
                <a:ea typeface="+mn-ea"/>
                <a:cs typeface="Arial" pitchFamily="34" charset="0"/>
              </a:defRPr>
            </a:lvl3pPr>
            <a:lvl4pPr marL="13716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4pPr>
            <a:lvl5pPr marL="18288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b="1" dirty="0" smtClean="0">
                <a:solidFill>
                  <a:schemeClr val="tx1">
                    <a:lumMod val="85000"/>
                    <a:lumOff val="15000"/>
                  </a:schemeClr>
                </a:solidFill>
              </a:rPr>
              <a:t>Share your thoughts on this presentation with </a:t>
            </a:r>
            <a:r>
              <a:rPr lang="en-US" sz="2000" b="1" dirty="0" smtClean="0">
                <a:solidFill>
                  <a:srgbClr val="FF0000"/>
                </a:solidFill>
              </a:rPr>
              <a:t>#IAS2019</a:t>
            </a:r>
          </a:p>
        </p:txBody>
      </p:sp>
    </p:spTree>
    <p:extLst>
      <p:ext uri="{BB962C8B-B14F-4D97-AF65-F5344CB8AC3E}">
        <p14:creationId xmlns:p14="http://schemas.microsoft.com/office/powerpoint/2010/main" val="3565225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2816615" y="2685165"/>
            <a:ext cx="6618698" cy="584775"/>
          </a:xfrm>
          <a:prstGeom prst="rect">
            <a:avLst/>
          </a:prstGeom>
        </p:spPr>
        <p:txBody>
          <a:bodyPr wrap="square">
            <a:spAutoFit/>
          </a:bodyPr>
          <a:lstStyle/>
          <a:p>
            <a:r>
              <a:rPr lang="en-US" sz="3200" dirty="0">
                <a:solidFill>
                  <a:srgbClr val="383333"/>
                </a:solidFill>
                <a:latin typeface="Franklin Gothic Book" panose="020B0503020102020204" pitchFamily="34" charset="0"/>
                <a:cs typeface="Arial" pitchFamily="34" charset="0"/>
              </a:rPr>
              <a:t>No conflict of interest to </a:t>
            </a:r>
            <a:r>
              <a:rPr lang="en-US" sz="3200" dirty="0" smtClean="0">
                <a:solidFill>
                  <a:srgbClr val="383333"/>
                </a:solidFill>
                <a:latin typeface="Franklin Gothic Book" panose="020B0503020102020204" pitchFamily="34" charset="0"/>
                <a:cs typeface="Arial" pitchFamily="34" charset="0"/>
              </a:rPr>
              <a:t>disclosure.</a:t>
            </a:r>
            <a:endParaRPr lang="en-US" sz="3200" dirty="0">
              <a:solidFill>
                <a:srgbClr val="383333"/>
              </a:solidFill>
              <a:latin typeface="Franklin Gothic Book" panose="020B0503020102020204" pitchFamily="34" charset="0"/>
              <a:cs typeface="Arial" pitchFamily="34" charset="0"/>
            </a:endParaRPr>
          </a:p>
        </p:txBody>
      </p:sp>
    </p:spTree>
    <p:extLst>
      <p:ext uri="{BB962C8B-B14F-4D97-AF65-F5344CB8AC3E}">
        <p14:creationId xmlns:p14="http://schemas.microsoft.com/office/powerpoint/2010/main" val="3300024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PrEP in Brazil</a:t>
            </a:r>
            <a:endParaRPr lang="en-US" dirty="0"/>
          </a:p>
        </p:txBody>
      </p:sp>
      <p:sp>
        <p:nvSpPr>
          <p:cNvPr id="4" name="Content Placeholder 2"/>
          <p:cNvSpPr txBox="1">
            <a:spLocks/>
          </p:cNvSpPr>
          <p:nvPr/>
        </p:nvSpPr>
        <p:spPr>
          <a:xfrm>
            <a:off x="3636662" y="3912146"/>
            <a:ext cx="4760236" cy="44880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smtClean="0">
                <a:solidFill>
                  <a:schemeClr val="tx1">
                    <a:lumMod val="65000"/>
                    <a:lumOff val="35000"/>
                  </a:schemeClr>
                </a:solidFill>
              </a:rPr>
              <a:t>Brazilian </a:t>
            </a:r>
            <a:r>
              <a:rPr lang="en-US" sz="2200" dirty="0">
                <a:solidFill>
                  <a:schemeClr val="tx1">
                    <a:lumMod val="65000"/>
                    <a:lumOff val="35000"/>
                  </a:schemeClr>
                </a:solidFill>
              </a:rPr>
              <a:t>public health system (SUS)</a:t>
            </a:r>
          </a:p>
        </p:txBody>
      </p:sp>
      <p:sp>
        <p:nvSpPr>
          <p:cNvPr id="5" name="Content Placeholder 2"/>
          <p:cNvSpPr txBox="1">
            <a:spLocks/>
          </p:cNvSpPr>
          <p:nvPr/>
        </p:nvSpPr>
        <p:spPr>
          <a:xfrm>
            <a:off x="3636662" y="2873041"/>
            <a:ext cx="2945296" cy="42722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smtClean="0">
                <a:solidFill>
                  <a:schemeClr val="tx1">
                    <a:lumMod val="65000"/>
                    <a:lumOff val="35000"/>
                  </a:schemeClr>
                </a:solidFill>
              </a:rPr>
              <a:t>Since January 2018</a:t>
            </a:r>
            <a:endParaRPr lang="en-US" sz="2200" dirty="0">
              <a:solidFill>
                <a:schemeClr val="tx1">
                  <a:lumMod val="65000"/>
                  <a:lumOff val="35000"/>
                </a:schemeClr>
              </a:solidFill>
            </a:endParaRPr>
          </a:p>
        </p:txBody>
      </p:sp>
      <p:sp>
        <p:nvSpPr>
          <p:cNvPr id="6" name="Content Placeholder 2"/>
          <p:cNvSpPr txBox="1">
            <a:spLocks/>
          </p:cNvSpPr>
          <p:nvPr/>
        </p:nvSpPr>
        <p:spPr>
          <a:xfrm>
            <a:off x="3571152" y="4862183"/>
            <a:ext cx="4642545" cy="10714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smtClean="0">
                <a:solidFill>
                  <a:schemeClr val="tx1">
                    <a:lumMod val="65000"/>
                    <a:lumOff val="35000"/>
                  </a:schemeClr>
                </a:solidFill>
              </a:rPr>
              <a:t>Individuals </a:t>
            </a:r>
            <a:r>
              <a:rPr lang="en-US" sz="2200" dirty="0">
                <a:solidFill>
                  <a:schemeClr val="tx1">
                    <a:lumMod val="65000"/>
                    <a:lumOff val="35000"/>
                  </a:schemeClr>
                </a:solidFill>
              </a:rPr>
              <a:t>over 18 years old at greater risk for HIV</a:t>
            </a:r>
          </a:p>
        </p:txBody>
      </p:sp>
      <p:pic>
        <p:nvPicPr>
          <p:cNvPr id="7" name="Picture 2" descr="Resultado de imagem para free-of-charge icon vector"/>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b="8021"/>
          <a:stretch/>
        </p:blipFill>
        <p:spPr bwMode="auto">
          <a:xfrm>
            <a:off x="8965961" y="3402695"/>
            <a:ext cx="2073099" cy="179095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7181" y="181115"/>
            <a:ext cx="1664265" cy="665024"/>
          </a:xfrm>
          <a:prstGeom prst="rect">
            <a:avLst/>
          </a:prstGeom>
        </p:spPr>
      </p:pic>
      <p:sp>
        <p:nvSpPr>
          <p:cNvPr id="9" name="Retângulo 8"/>
          <p:cNvSpPr/>
          <p:nvPr/>
        </p:nvSpPr>
        <p:spPr>
          <a:xfrm>
            <a:off x="1152939" y="1421460"/>
            <a:ext cx="9886121" cy="461665"/>
          </a:xfrm>
          <a:prstGeom prst="rect">
            <a:avLst/>
          </a:prstGeom>
        </p:spPr>
        <p:txBody>
          <a:bodyPr wrap="square">
            <a:spAutoFit/>
          </a:bodyPr>
          <a:lstStyle/>
          <a:p>
            <a:r>
              <a:rPr lang="en-US" sz="2400" dirty="0" smtClean="0">
                <a:solidFill>
                  <a:schemeClr val="tx1">
                    <a:lumMod val="65000"/>
                    <a:lumOff val="35000"/>
                  </a:schemeClr>
                </a:solidFill>
                <a:latin typeface="Franklin Gothic Book" panose="020B0503020102020204" pitchFamily="34" charset="0"/>
                <a:cs typeface="Arial" pitchFamily="34" charset="0"/>
              </a:rPr>
              <a:t>Additional prevention </a:t>
            </a:r>
            <a:r>
              <a:rPr lang="en-US" sz="2400" b="1" dirty="0" smtClean="0">
                <a:solidFill>
                  <a:schemeClr val="accent2">
                    <a:lumMod val="75000"/>
                  </a:schemeClr>
                </a:solidFill>
                <a:latin typeface="Franklin Gothic Book" panose="020B0503020102020204" pitchFamily="34" charset="0"/>
                <a:cs typeface="Arial" pitchFamily="34" charset="0"/>
              </a:rPr>
              <a:t>CHOICE</a:t>
            </a:r>
            <a:r>
              <a:rPr lang="en-US" sz="2400" dirty="0" smtClean="0">
                <a:solidFill>
                  <a:srgbClr val="383333"/>
                </a:solidFill>
                <a:latin typeface="Franklin Gothic Book" panose="020B0503020102020204" pitchFamily="34" charset="0"/>
                <a:cs typeface="Arial" pitchFamily="34" charset="0"/>
              </a:rPr>
              <a:t> </a:t>
            </a:r>
            <a:r>
              <a:rPr lang="en-US" sz="2400" dirty="0" smtClean="0">
                <a:solidFill>
                  <a:schemeClr val="tx1">
                    <a:lumMod val="65000"/>
                    <a:lumOff val="35000"/>
                  </a:schemeClr>
                </a:solidFill>
                <a:latin typeface="Franklin Gothic Book" panose="020B0503020102020204" pitchFamily="34" charset="0"/>
                <a:cs typeface="Arial" pitchFamily="34" charset="0"/>
              </a:rPr>
              <a:t>for people at substantial risk for HIV infection</a:t>
            </a:r>
          </a:p>
        </p:txBody>
      </p:sp>
      <p:grpSp>
        <p:nvGrpSpPr>
          <p:cNvPr id="10" name="Google Shape;875;p37"/>
          <p:cNvGrpSpPr/>
          <p:nvPr/>
        </p:nvGrpSpPr>
        <p:grpSpPr>
          <a:xfrm>
            <a:off x="2936602" y="2813412"/>
            <a:ext cx="386763" cy="464117"/>
            <a:chOff x="5973900" y="318475"/>
            <a:chExt cx="401900" cy="380575"/>
          </a:xfrm>
          <a:solidFill>
            <a:schemeClr val="accent2"/>
          </a:solidFill>
        </p:grpSpPr>
        <p:sp>
          <p:nvSpPr>
            <p:cNvPr id="11" name="Google Shape;876;p37"/>
            <p:cNvSpPr/>
            <p:nvPr/>
          </p:nvSpPr>
          <p:spPr>
            <a:xfrm>
              <a:off x="5973900" y="337975"/>
              <a:ext cx="401900" cy="67000"/>
            </a:xfrm>
            <a:custGeom>
              <a:avLst/>
              <a:gdLst/>
              <a:ahLst/>
              <a:cxnLst/>
              <a:rect l="l" t="t" r="r" b="b"/>
              <a:pathLst>
                <a:path w="16076" h="2680" fill="none" extrusionOk="0">
                  <a:moveTo>
                    <a:pt x="16075" y="2679"/>
                  </a:moveTo>
                  <a:lnTo>
                    <a:pt x="16075" y="0"/>
                  </a:lnTo>
                  <a:lnTo>
                    <a:pt x="1" y="0"/>
                  </a:lnTo>
                  <a:lnTo>
                    <a:pt x="1" y="2679"/>
                  </a:lnTo>
                </a:path>
              </a:pathLst>
            </a:custGeom>
            <a:grpFill/>
            <a:ln w="12175" cap="rnd"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77;p37"/>
            <p:cNvSpPr/>
            <p:nvPr/>
          </p:nvSpPr>
          <p:spPr>
            <a:xfrm>
              <a:off x="6024450"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grpFill/>
            <a:ln w="12175" cap="rnd"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78;p37"/>
            <p:cNvSpPr/>
            <p:nvPr/>
          </p:nvSpPr>
          <p:spPr>
            <a:xfrm>
              <a:off x="6280175"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grpFill/>
            <a:ln w="12175" cap="rnd"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79;p37"/>
            <p:cNvSpPr/>
            <p:nvPr/>
          </p:nvSpPr>
          <p:spPr>
            <a:xfrm>
              <a:off x="5973900" y="667375"/>
              <a:ext cx="401900" cy="31675"/>
            </a:xfrm>
            <a:custGeom>
              <a:avLst/>
              <a:gdLst/>
              <a:ahLst/>
              <a:cxnLst/>
              <a:rect l="l" t="t" r="r" b="b"/>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grpFill/>
            <a:ln w="12175" cap="rnd"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80;p37"/>
            <p:cNvSpPr/>
            <p:nvPr/>
          </p:nvSpPr>
          <p:spPr>
            <a:xfrm>
              <a:off x="6302700"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grpFill/>
            <a:ln w="12175" cap="rnd"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81;p37"/>
            <p:cNvSpPr/>
            <p:nvPr/>
          </p:nvSpPr>
          <p:spPr>
            <a:xfrm>
              <a:off x="6046975"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2" y="1"/>
                  </a:lnTo>
                  <a:lnTo>
                    <a:pt x="682" y="1"/>
                  </a:lnTo>
                  <a:lnTo>
                    <a:pt x="780" y="1"/>
                  </a:lnTo>
                  <a:lnTo>
                    <a:pt x="877" y="50"/>
                  </a:lnTo>
                  <a:lnTo>
                    <a:pt x="950" y="74"/>
                  </a:lnTo>
                  <a:lnTo>
                    <a:pt x="1023" y="147"/>
                  </a:lnTo>
                  <a:lnTo>
                    <a:pt x="1072" y="220"/>
                  </a:lnTo>
                  <a:lnTo>
                    <a:pt x="1121" y="293"/>
                  </a:lnTo>
                  <a:lnTo>
                    <a:pt x="1145" y="391"/>
                  </a:lnTo>
                  <a:lnTo>
                    <a:pt x="1145" y="488"/>
                  </a:lnTo>
                </a:path>
              </a:pathLst>
            </a:custGeom>
            <a:grpFill/>
            <a:ln w="12175" cap="rnd"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82;p37"/>
            <p:cNvSpPr/>
            <p:nvPr/>
          </p:nvSpPr>
          <p:spPr>
            <a:xfrm>
              <a:off x="5973900" y="407375"/>
              <a:ext cx="401900" cy="272200"/>
            </a:xfrm>
            <a:custGeom>
              <a:avLst/>
              <a:gdLst/>
              <a:ahLst/>
              <a:cxnLst/>
              <a:rect l="l" t="t" r="r" b="b"/>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grpFill/>
            <a:ln w="12175" cap="rnd"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83;p37"/>
            <p:cNvSpPr/>
            <p:nvPr/>
          </p:nvSpPr>
          <p:spPr>
            <a:xfrm>
              <a:off x="6024450" y="456100"/>
              <a:ext cx="300800" cy="175375"/>
            </a:xfrm>
            <a:custGeom>
              <a:avLst/>
              <a:gdLst/>
              <a:ahLst/>
              <a:cxnLst/>
              <a:rect l="l" t="t" r="r" b="b"/>
              <a:pathLst>
                <a:path w="12032" h="7015" fill="none" extrusionOk="0">
                  <a:moveTo>
                    <a:pt x="0" y="0"/>
                  </a:moveTo>
                  <a:lnTo>
                    <a:pt x="12032" y="0"/>
                  </a:lnTo>
                  <a:lnTo>
                    <a:pt x="12032" y="7014"/>
                  </a:lnTo>
                  <a:lnTo>
                    <a:pt x="0" y="7014"/>
                  </a:lnTo>
                  <a:lnTo>
                    <a:pt x="0" y="0"/>
                  </a:lnTo>
                  <a:close/>
                </a:path>
              </a:pathLst>
            </a:custGeom>
            <a:grpFill/>
            <a:ln w="12175" cap="rnd"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84;p37"/>
            <p:cNvSpPr/>
            <p:nvPr/>
          </p:nvSpPr>
          <p:spPr>
            <a:xfrm>
              <a:off x="6024450" y="573000"/>
              <a:ext cx="300800" cy="25"/>
            </a:xfrm>
            <a:custGeom>
              <a:avLst/>
              <a:gdLst/>
              <a:ahLst/>
              <a:cxnLst/>
              <a:rect l="l" t="t" r="r" b="b"/>
              <a:pathLst>
                <a:path w="12032" h="1" fill="none" extrusionOk="0">
                  <a:moveTo>
                    <a:pt x="0" y="0"/>
                  </a:moveTo>
                  <a:lnTo>
                    <a:pt x="12032" y="0"/>
                  </a:lnTo>
                </a:path>
              </a:pathLst>
            </a:custGeom>
            <a:grpFill/>
            <a:ln w="12175" cap="rnd"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85;p37"/>
            <p:cNvSpPr/>
            <p:nvPr/>
          </p:nvSpPr>
          <p:spPr>
            <a:xfrm>
              <a:off x="6024450" y="514550"/>
              <a:ext cx="300800" cy="25"/>
            </a:xfrm>
            <a:custGeom>
              <a:avLst/>
              <a:gdLst/>
              <a:ahLst/>
              <a:cxnLst/>
              <a:rect l="l" t="t" r="r" b="b"/>
              <a:pathLst>
                <a:path w="12032" h="1" fill="none" extrusionOk="0">
                  <a:moveTo>
                    <a:pt x="0" y="0"/>
                  </a:moveTo>
                  <a:lnTo>
                    <a:pt x="12032" y="0"/>
                  </a:lnTo>
                </a:path>
              </a:pathLst>
            </a:custGeom>
            <a:grpFill/>
            <a:ln w="12175" cap="rnd"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86;p37"/>
            <p:cNvSpPr/>
            <p:nvPr/>
          </p:nvSpPr>
          <p:spPr>
            <a:xfrm>
              <a:off x="6264950" y="456100"/>
              <a:ext cx="25" cy="175375"/>
            </a:xfrm>
            <a:custGeom>
              <a:avLst/>
              <a:gdLst/>
              <a:ahLst/>
              <a:cxnLst/>
              <a:rect l="l" t="t" r="r" b="b"/>
              <a:pathLst>
                <a:path w="1" h="7015" fill="none" extrusionOk="0">
                  <a:moveTo>
                    <a:pt x="1" y="0"/>
                  </a:moveTo>
                  <a:lnTo>
                    <a:pt x="1" y="7014"/>
                  </a:lnTo>
                </a:path>
              </a:pathLst>
            </a:custGeom>
            <a:grpFill/>
            <a:ln w="12175" cap="rnd"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87;p37"/>
            <p:cNvSpPr/>
            <p:nvPr/>
          </p:nvSpPr>
          <p:spPr>
            <a:xfrm>
              <a:off x="6204675" y="456100"/>
              <a:ext cx="25" cy="175375"/>
            </a:xfrm>
            <a:custGeom>
              <a:avLst/>
              <a:gdLst/>
              <a:ahLst/>
              <a:cxnLst/>
              <a:rect l="l" t="t" r="r" b="b"/>
              <a:pathLst>
                <a:path w="1" h="7015" fill="none" extrusionOk="0">
                  <a:moveTo>
                    <a:pt x="0" y="0"/>
                  </a:moveTo>
                  <a:lnTo>
                    <a:pt x="0" y="7014"/>
                  </a:lnTo>
                </a:path>
              </a:pathLst>
            </a:custGeom>
            <a:grpFill/>
            <a:ln w="12175" cap="rnd"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88;p37"/>
            <p:cNvSpPr/>
            <p:nvPr/>
          </p:nvSpPr>
          <p:spPr>
            <a:xfrm>
              <a:off x="6145000" y="456100"/>
              <a:ext cx="25" cy="175375"/>
            </a:xfrm>
            <a:custGeom>
              <a:avLst/>
              <a:gdLst/>
              <a:ahLst/>
              <a:cxnLst/>
              <a:rect l="l" t="t" r="r" b="b"/>
              <a:pathLst>
                <a:path w="1" h="7015" fill="none" extrusionOk="0">
                  <a:moveTo>
                    <a:pt x="1" y="0"/>
                  </a:moveTo>
                  <a:lnTo>
                    <a:pt x="1" y="7014"/>
                  </a:lnTo>
                </a:path>
              </a:pathLst>
            </a:custGeom>
            <a:grpFill/>
            <a:ln w="12175" cap="rnd"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89;p37"/>
            <p:cNvSpPr/>
            <p:nvPr/>
          </p:nvSpPr>
          <p:spPr>
            <a:xfrm>
              <a:off x="6084725" y="456100"/>
              <a:ext cx="25" cy="175375"/>
            </a:xfrm>
            <a:custGeom>
              <a:avLst/>
              <a:gdLst/>
              <a:ahLst/>
              <a:cxnLst/>
              <a:rect l="l" t="t" r="r" b="b"/>
              <a:pathLst>
                <a:path w="1" h="7015" fill="none" extrusionOk="0">
                  <a:moveTo>
                    <a:pt x="1" y="0"/>
                  </a:moveTo>
                  <a:lnTo>
                    <a:pt x="1" y="7014"/>
                  </a:lnTo>
                </a:path>
              </a:pathLst>
            </a:custGeom>
            <a:grpFill/>
            <a:ln w="12175" cap="rnd"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 name="Imagem 24"/>
          <p:cNvPicPr>
            <a:picLocks noChangeAspect="1"/>
          </p:cNvPicPr>
          <p:nvPr/>
        </p:nvPicPr>
        <p:blipFill>
          <a:blip r:embed="rId5">
            <a:clrChange>
              <a:clrFrom>
                <a:srgbClr val="FFFFFF"/>
              </a:clrFrom>
              <a:clrTo>
                <a:srgbClr val="FFFFFF">
                  <a:alpha val="0"/>
                </a:srgbClr>
              </a:clrTo>
            </a:clrChange>
          </a:blip>
          <a:stretch>
            <a:fillRect/>
          </a:stretch>
        </p:blipFill>
        <p:spPr>
          <a:xfrm>
            <a:off x="2481518" y="4862183"/>
            <a:ext cx="1155144" cy="713649"/>
          </a:xfrm>
          <a:prstGeom prst="rect">
            <a:avLst/>
          </a:prstGeom>
        </p:spPr>
      </p:pic>
      <p:pic>
        <p:nvPicPr>
          <p:cNvPr id="26" name="Imagem 25"/>
          <p:cNvPicPr>
            <a:picLocks noChangeAspect="1"/>
          </p:cNvPicPr>
          <p:nvPr/>
        </p:nvPicPr>
        <p:blipFill>
          <a:blip r:embed="rId6">
            <a:clrChange>
              <a:clrFrom>
                <a:srgbClr val="FFFFFF"/>
              </a:clrFrom>
              <a:clrTo>
                <a:srgbClr val="FFFFFF">
                  <a:alpha val="0"/>
                </a:srgbClr>
              </a:clrTo>
            </a:clrChange>
          </a:blip>
          <a:stretch>
            <a:fillRect/>
          </a:stretch>
        </p:blipFill>
        <p:spPr>
          <a:xfrm>
            <a:off x="2769303" y="3716605"/>
            <a:ext cx="710594" cy="651867"/>
          </a:xfrm>
          <a:prstGeom prst="rect">
            <a:avLst/>
          </a:prstGeom>
        </p:spPr>
      </p:pic>
      <p:sp>
        <p:nvSpPr>
          <p:cNvPr id="27" name="Retângulo 26"/>
          <p:cNvSpPr/>
          <p:nvPr/>
        </p:nvSpPr>
        <p:spPr>
          <a:xfrm>
            <a:off x="4829466" y="2064809"/>
            <a:ext cx="2798458" cy="400110"/>
          </a:xfrm>
          <a:prstGeom prst="rect">
            <a:avLst/>
          </a:prstGeom>
        </p:spPr>
        <p:txBody>
          <a:bodyPr wrap="none">
            <a:spAutoFit/>
          </a:bodyPr>
          <a:lstStyle/>
          <a:p>
            <a:r>
              <a:rPr lang="pt-BR" sz="2000" dirty="0">
                <a:solidFill>
                  <a:schemeClr val="tx1">
                    <a:lumMod val="65000"/>
                    <a:lumOff val="35000"/>
                  </a:schemeClr>
                </a:solidFill>
                <a:latin typeface="Franklin Gothic Book" panose="020B0503020102020204" pitchFamily="34" charset="0"/>
                <a:cs typeface="Arial" pitchFamily="34" charset="0"/>
              </a:rPr>
              <a:t>Daily </a:t>
            </a:r>
            <a:r>
              <a:rPr lang="pt-BR" sz="2000" dirty="0" err="1">
                <a:solidFill>
                  <a:schemeClr val="tx1">
                    <a:lumMod val="65000"/>
                    <a:lumOff val="35000"/>
                  </a:schemeClr>
                </a:solidFill>
                <a:latin typeface="Franklin Gothic Book" panose="020B0503020102020204" pitchFamily="34" charset="0"/>
                <a:cs typeface="Arial" pitchFamily="34" charset="0"/>
              </a:rPr>
              <a:t>dosing</a:t>
            </a:r>
            <a:r>
              <a:rPr lang="pt-BR" sz="2000" dirty="0">
                <a:solidFill>
                  <a:schemeClr val="tx1">
                    <a:lumMod val="65000"/>
                    <a:lumOff val="35000"/>
                  </a:schemeClr>
                </a:solidFill>
                <a:latin typeface="Franklin Gothic Book" panose="020B0503020102020204" pitchFamily="34" charset="0"/>
                <a:cs typeface="Arial" pitchFamily="34" charset="0"/>
              </a:rPr>
              <a:t> of TDF+FTC</a:t>
            </a:r>
          </a:p>
        </p:txBody>
      </p:sp>
    </p:spTree>
    <p:extLst>
      <p:ext uri="{BB962C8B-B14F-4D97-AF65-F5344CB8AC3E}">
        <p14:creationId xmlns:p14="http://schemas.microsoft.com/office/powerpoint/2010/main" val="1229310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Brazil’s PrEP Guidelines</a:t>
            </a:r>
            <a:endParaRPr lang="en-US" dirty="0"/>
          </a:p>
        </p:txBody>
      </p:sp>
      <p:sp>
        <p:nvSpPr>
          <p:cNvPr id="7" name="Content Placeholder 2"/>
          <p:cNvSpPr>
            <a:spLocks noGrp="1"/>
          </p:cNvSpPr>
          <p:nvPr>
            <p:ph idx="1"/>
          </p:nvPr>
        </p:nvSpPr>
        <p:spPr>
          <a:xfrm>
            <a:off x="609600" y="1677113"/>
            <a:ext cx="3922643" cy="1071435"/>
          </a:xfrm>
        </p:spPr>
        <p:txBody>
          <a:bodyPr>
            <a:noAutofit/>
          </a:bodyPr>
          <a:lstStyle/>
          <a:p>
            <a:pPr marL="0" indent="0">
              <a:lnSpc>
                <a:spcPct val="150000"/>
              </a:lnSpc>
              <a:buNone/>
            </a:pPr>
            <a:r>
              <a:rPr lang="en-US" sz="2000" b="1" dirty="0" smtClean="0">
                <a:solidFill>
                  <a:schemeClr val="accent2">
                    <a:lumMod val="50000"/>
                  </a:schemeClr>
                </a:solidFill>
              </a:rPr>
              <a:t>Priority</a:t>
            </a:r>
            <a:r>
              <a:rPr lang="pt-BR" sz="2000" b="1" dirty="0" smtClean="0">
                <a:solidFill>
                  <a:schemeClr val="accent2">
                    <a:lumMod val="50000"/>
                  </a:schemeClr>
                </a:solidFill>
              </a:rPr>
              <a:t> </a:t>
            </a:r>
            <a:r>
              <a:rPr lang="pt-BR" sz="2000" b="1" dirty="0" err="1" smtClean="0">
                <a:solidFill>
                  <a:schemeClr val="accent2">
                    <a:lumMod val="50000"/>
                  </a:schemeClr>
                </a:solidFill>
              </a:rPr>
              <a:t>targets</a:t>
            </a:r>
            <a:endParaRPr lang="en-US" sz="2000" b="1" dirty="0" smtClean="0">
              <a:solidFill>
                <a:schemeClr val="accent2">
                  <a:lumMod val="50000"/>
                </a:schemeClr>
              </a:solidFill>
            </a:endParaRPr>
          </a:p>
          <a:p>
            <a:pPr>
              <a:lnSpc>
                <a:spcPct val="150000"/>
              </a:lnSpc>
              <a:buFont typeface="Courier New" panose="02070309020205020404" pitchFamily="49" charset="0"/>
              <a:buChar char="o"/>
            </a:pPr>
            <a:r>
              <a:rPr lang="en-US" sz="2000" dirty="0" smtClean="0">
                <a:solidFill>
                  <a:schemeClr val="tx1">
                    <a:lumMod val="65000"/>
                    <a:lumOff val="35000"/>
                  </a:schemeClr>
                </a:solidFill>
              </a:rPr>
              <a:t>Gays </a:t>
            </a:r>
            <a:r>
              <a:rPr lang="en-US" sz="2000" dirty="0">
                <a:solidFill>
                  <a:schemeClr val="tx1">
                    <a:lumMod val="65000"/>
                    <a:lumOff val="35000"/>
                  </a:schemeClr>
                </a:solidFill>
              </a:rPr>
              <a:t>and other Men who have sex with men (</a:t>
            </a:r>
            <a:r>
              <a:rPr lang="en-US" sz="2000" dirty="0" smtClean="0">
                <a:solidFill>
                  <a:schemeClr val="tx1">
                    <a:lumMod val="65000"/>
                    <a:lumOff val="35000"/>
                  </a:schemeClr>
                </a:solidFill>
              </a:rPr>
              <a:t>MSM)</a:t>
            </a:r>
          </a:p>
          <a:p>
            <a:pPr>
              <a:lnSpc>
                <a:spcPct val="150000"/>
              </a:lnSpc>
              <a:buFont typeface="Courier New" panose="02070309020205020404" pitchFamily="49" charset="0"/>
              <a:buChar char="o"/>
            </a:pPr>
            <a:r>
              <a:rPr lang="en-US" sz="2000" dirty="0" smtClean="0">
                <a:solidFill>
                  <a:schemeClr val="tx1">
                    <a:lumMod val="65000"/>
                    <a:lumOff val="35000"/>
                  </a:schemeClr>
                </a:solidFill>
              </a:rPr>
              <a:t>Trans people</a:t>
            </a:r>
          </a:p>
          <a:p>
            <a:pPr>
              <a:lnSpc>
                <a:spcPct val="150000"/>
              </a:lnSpc>
              <a:buFont typeface="Courier New" panose="02070309020205020404" pitchFamily="49" charset="0"/>
              <a:buChar char="o"/>
            </a:pPr>
            <a:r>
              <a:rPr lang="en-US" sz="2000" dirty="0" smtClean="0">
                <a:solidFill>
                  <a:schemeClr val="tx1">
                    <a:lumMod val="65000"/>
                    <a:lumOff val="35000"/>
                  </a:schemeClr>
                </a:solidFill>
              </a:rPr>
              <a:t>Sex workers</a:t>
            </a:r>
          </a:p>
          <a:p>
            <a:pPr>
              <a:lnSpc>
                <a:spcPct val="150000"/>
              </a:lnSpc>
              <a:buFont typeface="Courier New" panose="02070309020205020404" pitchFamily="49" charset="0"/>
              <a:buChar char="o"/>
            </a:pPr>
            <a:r>
              <a:rPr lang="en-US" sz="2000" dirty="0" err="1" smtClean="0">
                <a:solidFill>
                  <a:schemeClr val="tx1">
                    <a:lumMod val="65000"/>
                    <a:lumOff val="35000"/>
                  </a:schemeClr>
                </a:solidFill>
              </a:rPr>
              <a:t>Serodiscordant</a:t>
            </a:r>
            <a:r>
              <a:rPr lang="en-US" sz="2000" dirty="0" smtClean="0">
                <a:solidFill>
                  <a:schemeClr val="tx1">
                    <a:lumMod val="65000"/>
                    <a:lumOff val="35000"/>
                  </a:schemeClr>
                </a:solidFill>
              </a:rPr>
              <a:t> partnerships </a:t>
            </a:r>
            <a:endParaRPr lang="en-US" sz="2000" dirty="0">
              <a:solidFill>
                <a:schemeClr val="tx1">
                  <a:lumMod val="65000"/>
                  <a:lumOff val="35000"/>
                </a:schemeClr>
              </a:solidFill>
            </a:endParaRPr>
          </a:p>
        </p:txBody>
      </p:sp>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2052" y="0"/>
            <a:ext cx="2584173" cy="2073178"/>
          </a:xfrm>
          <a:prstGeom prst="rect">
            <a:avLst/>
          </a:prstGeom>
        </p:spPr>
      </p:pic>
      <p:sp>
        <p:nvSpPr>
          <p:cNvPr id="9" name="Content Placeholder 2"/>
          <p:cNvSpPr txBox="1">
            <a:spLocks/>
          </p:cNvSpPr>
          <p:nvPr/>
        </p:nvSpPr>
        <p:spPr>
          <a:xfrm>
            <a:off x="5922951" y="1677405"/>
            <a:ext cx="5932718" cy="10714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a:buNone/>
            </a:pPr>
            <a:r>
              <a:rPr lang="pt-BR" sz="2000" b="1" dirty="0" err="1" smtClean="0">
                <a:solidFill>
                  <a:schemeClr val="accent2">
                    <a:lumMod val="50000"/>
                  </a:schemeClr>
                </a:solidFill>
              </a:rPr>
              <a:t>Elegibility</a:t>
            </a:r>
            <a:r>
              <a:rPr lang="pt-BR" sz="2000" b="1" dirty="0" smtClean="0">
                <a:solidFill>
                  <a:schemeClr val="accent2">
                    <a:lumMod val="50000"/>
                  </a:schemeClr>
                </a:solidFill>
              </a:rPr>
              <a:t> </a:t>
            </a:r>
            <a:r>
              <a:rPr lang="pt-BR" sz="2000" b="1" dirty="0" err="1" smtClean="0">
                <a:solidFill>
                  <a:schemeClr val="accent2">
                    <a:lumMod val="50000"/>
                  </a:schemeClr>
                </a:solidFill>
              </a:rPr>
              <a:t>criteria</a:t>
            </a:r>
            <a:endParaRPr lang="en-US" sz="2000" b="1" dirty="0" smtClean="0">
              <a:solidFill>
                <a:schemeClr val="accent2">
                  <a:lumMod val="50000"/>
                </a:schemeClr>
              </a:solidFill>
            </a:endParaRPr>
          </a:p>
          <a:p>
            <a:pPr>
              <a:lnSpc>
                <a:spcPct val="150000"/>
              </a:lnSpc>
              <a:buFont typeface="Courier New" panose="02070309020205020404" pitchFamily="49" charset="0"/>
              <a:buChar char="o"/>
            </a:pPr>
            <a:r>
              <a:rPr lang="en-US" sz="2000" dirty="0">
                <a:solidFill>
                  <a:schemeClr val="tx1">
                    <a:lumMod val="65000"/>
                    <a:lumOff val="35000"/>
                  </a:schemeClr>
                </a:solidFill>
              </a:rPr>
              <a:t>Unprotected anal or vaginal sex (past 6 months) </a:t>
            </a:r>
            <a:endParaRPr lang="en-US" sz="2000" dirty="0" smtClean="0">
              <a:solidFill>
                <a:schemeClr val="tx1">
                  <a:lumMod val="65000"/>
                  <a:lumOff val="35000"/>
                </a:schemeClr>
              </a:solidFill>
            </a:endParaRPr>
          </a:p>
          <a:p>
            <a:pPr>
              <a:lnSpc>
                <a:spcPct val="150000"/>
              </a:lnSpc>
              <a:buFont typeface="Courier New" panose="02070309020205020404" pitchFamily="49" charset="0"/>
              <a:buChar char="o"/>
            </a:pPr>
            <a:r>
              <a:rPr lang="en-US" sz="2000" dirty="0" smtClean="0">
                <a:solidFill>
                  <a:schemeClr val="tx1">
                    <a:lumMod val="65000"/>
                    <a:lumOff val="35000"/>
                  </a:schemeClr>
                </a:solidFill>
              </a:rPr>
              <a:t>Recurring </a:t>
            </a:r>
            <a:r>
              <a:rPr lang="en-US" sz="2000" dirty="0">
                <a:solidFill>
                  <a:schemeClr val="tx1">
                    <a:lumMod val="65000"/>
                    <a:lumOff val="35000"/>
                  </a:schemeClr>
                </a:solidFill>
              </a:rPr>
              <a:t>Sexually Transmitted </a:t>
            </a:r>
            <a:r>
              <a:rPr lang="en-US" sz="2000" dirty="0" smtClean="0">
                <a:solidFill>
                  <a:schemeClr val="tx1">
                    <a:lumMod val="65000"/>
                    <a:lumOff val="35000"/>
                  </a:schemeClr>
                </a:solidFill>
              </a:rPr>
              <a:t>Infections (STI) </a:t>
            </a:r>
            <a:endParaRPr lang="en-US" sz="2000" dirty="0">
              <a:solidFill>
                <a:schemeClr val="tx1">
                  <a:lumMod val="65000"/>
                  <a:lumOff val="35000"/>
                </a:schemeClr>
              </a:solidFill>
            </a:endParaRPr>
          </a:p>
          <a:p>
            <a:pPr>
              <a:lnSpc>
                <a:spcPct val="150000"/>
              </a:lnSpc>
              <a:buFont typeface="Courier New" panose="02070309020205020404" pitchFamily="49" charset="0"/>
              <a:buChar char="o"/>
            </a:pPr>
            <a:r>
              <a:rPr lang="en-US" sz="2000" dirty="0">
                <a:solidFill>
                  <a:schemeClr val="tx1">
                    <a:lumMod val="65000"/>
                    <a:lumOff val="35000"/>
                  </a:schemeClr>
                </a:solidFill>
              </a:rPr>
              <a:t>Repeated HIV Post-Exposure Prophylaxis (PEP</a:t>
            </a:r>
            <a:r>
              <a:rPr lang="en-US" sz="2000" dirty="0" smtClean="0">
                <a:solidFill>
                  <a:schemeClr val="tx1">
                    <a:lumMod val="65000"/>
                    <a:lumOff val="35000"/>
                  </a:schemeClr>
                </a:solidFill>
              </a:rPr>
              <a:t>) </a:t>
            </a:r>
          </a:p>
          <a:p>
            <a:pPr>
              <a:lnSpc>
                <a:spcPct val="150000"/>
              </a:lnSpc>
              <a:buFont typeface="Courier New" panose="02070309020205020404" pitchFamily="49" charset="0"/>
              <a:buChar char="o"/>
            </a:pPr>
            <a:r>
              <a:rPr lang="pt-BR" sz="2000" dirty="0" err="1">
                <a:solidFill>
                  <a:schemeClr val="tx1">
                    <a:lumMod val="65000"/>
                    <a:lumOff val="35000"/>
                  </a:schemeClr>
                </a:solidFill>
                <a:ea typeface="Calibri"/>
                <a:cs typeface="Calibri"/>
                <a:sym typeface="Calibri"/>
              </a:rPr>
              <a:t>Other</a:t>
            </a:r>
            <a:r>
              <a:rPr lang="pt-BR" sz="2000" dirty="0">
                <a:solidFill>
                  <a:schemeClr val="tx1">
                    <a:lumMod val="65000"/>
                    <a:lumOff val="35000"/>
                  </a:schemeClr>
                </a:solidFill>
                <a:ea typeface="Calibri"/>
                <a:cs typeface="Calibri"/>
                <a:sym typeface="Calibri"/>
              </a:rPr>
              <a:t> HIV </a:t>
            </a:r>
            <a:r>
              <a:rPr lang="pt-BR" sz="2000" dirty="0" err="1" smtClean="0">
                <a:solidFill>
                  <a:schemeClr val="tx1">
                    <a:lumMod val="65000"/>
                    <a:lumOff val="35000"/>
                  </a:schemeClr>
                </a:solidFill>
                <a:ea typeface="Calibri"/>
                <a:cs typeface="Calibri"/>
                <a:sym typeface="Calibri"/>
              </a:rPr>
              <a:t>vulnerabilities</a:t>
            </a:r>
            <a:endParaRPr lang="en-US" sz="2000" dirty="0">
              <a:solidFill>
                <a:schemeClr val="tx1">
                  <a:lumMod val="65000"/>
                  <a:lumOff val="35000"/>
                </a:schemeClr>
              </a:solidFill>
            </a:endParaRPr>
          </a:p>
        </p:txBody>
      </p:sp>
      <p:sp>
        <p:nvSpPr>
          <p:cNvPr id="4" name="Retângulo 3"/>
          <p:cNvSpPr/>
          <p:nvPr/>
        </p:nvSpPr>
        <p:spPr>
          <a:xfrm>
            <a:off x="4711148" y="2780615"/>
            <a:ext cx="845103" cy="659668"/>
          </a:xfrm>
          <a:prstGeom prst="rect">
            <a:avLst/>
          </a:prstGeom>
        </p:spPr>
        <p:txBody>
          <a:bodyPr wrap="none">
            <a:spAutoFit/>
          </a:bodyPr>
          <a:lstStyle/>
          <a:p>
            <a:pPr>
              <a:lnSpc>
                <a:spcPct val="150000"/>
              </a:lnSpc>
              <a:spcBef>
                <a:spcPct val="20000"/>
              </a:spcBef>
            </a:pPr>
            <a:r>
              <a:rPr lang="pt-BR" sz="2800" b="1" dirty="0" smtClean="0">
                <a:solidFill>
                  <a:schemeClr val="accent2">
                    <a:lumMod val="50000"/>
                  </a:schemeClr>
                </a:solidFill>
                <a:latin typeface="Franklin Gothic Book" panose="020B0503020102020204" pitchFamily="34" charset="0"/>
                <a:cs typeface="Arial" pitchFamily="34" charset="0"/>
              </a:rPr>
              <a:t>AND</a:t>
            </a:r>
            <a:endParaRPr lang="pt-BR" sz="2800" b="1" dirty="0">
              <a:solidFill>
                <a:schemeClr val="accent2">
                  <a:lumMod val="50000"/>
                </a:schemeClr>
              </a:solidFill>
              <a:latin typeface="Franklin Gothic Book" panose="020B0503020102020204" pitchFamily="34" charset="0"/>
              <a:cs typeface="Arial" pitchFamily="34" charset="0"/>
            </a:endParaRPr>
          </a:p>
        </p:txBody>
      </p:sp>
    </p:spTree>
    <p:extLst>
      <p:ext uri="{BB962C8B-B14F-4D97-AF65-F5344CB8AC3E}">
        <p14:creationId xmlns:p14="http://schemas.microsoft.com/office/powerpoint/2010/main" val="35315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Why PrEP use is discontinued?</a:t>
            </a:r>
            <a:endParaRPr lang="en-US" dirty="0"/>
          </a:p>
        </p:txBody>
      </p:sp>
      <p:sp>
        <p:nvSpPr>
          <p:cNvPr id="28" name="Content Placeholder 2"/>
          <p:cNvSpPr>
            <a:spLocks noGrp="1"/>
          </p:cNvSpPr>
          <p:nvPr>
            <p:ph idx="1"/>
          </p:nvPr>
        </p:nvSpPr>
        <p:spPr>
          <a:xfrm>
            <a:off x="1412488" y="1868036"/>
            <a:ext cx="5850160" cy="1071435"/>
          </a:xfrm>
        </p:spPr>
        <p:txBody>
          <a:bodyPr>
            <a:noAutofit/>
          </a:bodyPr>
          <a:lstStyle/>
          <a:p>
            <a:pPr marL="0" indent="0">
              <a:lnSpc>
                <a:spcPct val="150000"/>
              </a:lnSpc>
              <a:buNone/>
            </a:pPr>
            <a:r>
              <a:rPr lang="en-US" sz="2200" b="1" dirty="0" smtClean="0">
                <a:solidFill>
                  <a:schemeClr val="accent2">
                    <a:lumMod val="50000"/>
                  </a:schemeClr>
                </a:solidFill>
              </a:rPr>
              <a:t>Reasons listed on Brazil’s PrEP questionnaire </a:t>
            </a:r>
          </a:p>
          <a:p>
            <a:pPr>
              <a:lnSpc>
                <a:spcPct val="150000"/>
              </a:lnSpc>
              <a:buFont typeface="Franklin Gothic Book" panose="020B0503020102020204" pitchFamily="34" charset="0"/>
              <a:buChar char="□"/>
            </a:pPr>
            <a:r>
              <a:rPr lang="en-US" sz="2200" dirty="0" smtClean="0">
                <a:solidFill>
                  <a:schemeClr val="tx1">
                    <a:lumMod val="65000"/>
                    <a:lumOff val="35000"/>
                  </a:schemeClr>
                </a:solidFill>
              </a:rPr>
              <a:t>HIV </a:t>
            </a:r>
            <a:r>
              <a:rPr lang="en-US" sz="2200" dirty="0">
                <a:solidFill>
                  <a:schemeClr val="tx1">
                    <a:lumMod val="65000"/>
                    <a:lumOff val="35000"/>
                  </a:schemeClr>
                </a:solidFill>
              </a:rPr>
              <a:t>seroconversion</a:t>
            </a:r>
          </a:p>
          <a:p>
            <a:pPr>
              <a:lnSpc>
                <a:spcPct val="150000"/>
              </a:lnSpc>
              <a:buFont typeface="Franklin Gothic Book" panose="020B0503020102020204" pitchFamily="34" charset="0"/>
              <a:buChar char="□"/>
            </a:pPr>
            <a:r>
              <a:rPr lang="en-US" sz="2200" dirty="0" smtClean="0">
                <a:solidFill>
                  <a:schemeClr val="tx1">
                    <a:lumMod val="65000"/>
                    <a:lumOff val="35000"/>
                  </a:schemeClr>
                </a:solidFill>
              </a:rPr>
              <a:t>Adverse events</a:t>
            </a:r>
          </a:p>
          <a:p>
            <a:pPr>
              <a:lnSpc>
                <a:spcPct val="150000"/>
              </a:lnSpc>
              <a:buFont typeface="Franklin Gothic Book" panose="020B0503020102020204" pitchFamily="34" charset="0"/>
              <a:buChar char="□"/>
            </a:pPr>
            <a:r>
              <a:rPr lang="en-US" sz="2200" dirty="0" smtClean="0">
                <a:solidFill>
                  <a:schemeClr val="tx1">
                    <a:lumMod val="65000"/>
                    <a:lumOff val="35000"/>
                  </a:schemeClr>
                </a:solidFill>
              </a:rPr>
              <a:t>Low adherence</a:t>
            </a:r>
          </a:p>
          <a:p>
            <a:pPr>
              <a:lnSpc>
                <a:spcPct val="150000"/>
              </a:lnSpc>
              <a:buFont typeface="Franklin Gothic Book" panose="020B0503020102020204" pitchFamily="34" charset="0"/>
              <a:buChar char="□"/>
            </a:pPr>
            <a:r>
              <a:rPr lang="en-US" sz="2200" dirty="0" smtClean="0">
                <a:solidFill>
                  <a:schemeClr val="tx1">
                    <a:lumMod val="65000"/>
                    <a:lumOff val="35000"/>
                  </a:schemeClr>
                </a:solidFill>
              </a:rPr>
              <a:t>Suspected </a:t>
            </a:r>
            <a:r>
              <a:rPr lang="en-US" sz="2200" dirty="0">
                <a:solidFill>
                  <a:schemeClr val="tx1">
                    <a:lumMod val="65000"/>
                    <a:lumOff val="35000"/>
                  </a:schemeClr>
                </a:solidFill>
              </a:rPr>
              <a:t>acute viral </a:t>
            </a:r>
            <a:r>
              <a:rPr lang="en-US" sz="2200" dirty="0" smtClean="0">
                <a:solidFill>
                  <a:schemeClr val="tx1">
                    <a:lumMod val="65000"/>
                    <a:lumOff val="35000"/>
                  </a:schemeClr>
                </a:solidFill>
              </a:rPr>
              <a:t>infection</a:t>
            </a:r>
          </a:p>
          <a:p>
            <a:pPr>
              <a:lnSpc>
                <a:spcPct val="150000"/>
              </a:lnSpc>
              <a:buFont typeface="Franklin Gothic Book" panose="020B0503020102020204" pitchFamily="34" charset="0"/>
              <a:buChar char="□"/>
            </a:pPr>
            <a:r>
              <a:rPr lang="en-US" sz="2200" dirty="0" smtClean="0">
                <a:solidFill>
                  <a:schemeClr val="tx1">
                    <a:lumMod val="65000"/>
                    <a:lumOff val="35000"/>
                  </a:schemeClr>
                </a:solidFill>
              </a:rPr>
              <a:t>User’s decision/choice</a:t>
            </a:r>
          </a:p>
          <a:p>
            <a:pPr marL="0" indent="0">
              <a:lnSpc>
                <a:spcPct val="150000"/>
              </a:lnSpc>
              <a:buNone/>
            </a:pPr>
            <a:endParaRPr lang="en-US" sz="2200" dirty="0">
              <a:solidFill>
                <a:schemeClr val="tx1">
                  <a:lumMod val="65000"/>
                  <a:lumOff val="35000"/>
                </a:schemeClr>
              </a:solidFill>
            </a:endParaRPr>
          </a:p>
          <a:p>
            <a:pPr marL="0" indent="0">
              <a:lnSpc>
                <a:spcPct val="150000"/>
              </a:lnSpc>
              <a:buNone/>
            </a:pPr>
            <a:endParaRPr lang="en-US" sz="2200" dirty="0">
              <a:solidFill>
                <a:schemeClr val="tx1">
                  <a:lumMod val="65000"/>
                  <a:lumOff val="35000"/>
                </a:schemeClr>
              </a:solidFill>
            </a:endParaRPr>
          </a:p>
        </p:txBody>
      </p:sp>
      <p:sp>
        <p:nvSpPr>
          <p:cNvPr id="4" name="Content Placeholder 2"/>
          <p:cNvSpPr txBox="1">
            <a:spLocks/>
          </p:cNvSpPr>
          <p:nvPr/>
        </p:nvSpPr>
        <p:spPr>
          <a:xfrm>
            <a:off x="7733544" y="2403753"/>
            <a:ext cx="2335367" cy="10714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buFont typeface="Franklin Gothic Book" panose="020B0503020102020204" pitchFamily="34" charset="0"/>
              <a:buChar char="□"/>
            </a:pPr>
            <a:r>
              <a:rPr lang="en-US" sz="2200" strike="sngStrike" dirty="0" smtClean="0">
                <a:solidFill>
                  <a:schemeClr val="tx1">
                    <a:lumMod val="65000"/>
                    <a:lumOff val="35000"/>
                  </a:schemeClr>
                </a:solidFill>
              </a:rPr>
              <a:t>Cost</a:t>
            </a:r>
          </a:p>
          <a:p>
            <a:pPr marL="0" indent="0">
              <a:lnSpc>
                <a:spcPct val="150000"/>
              </a:lnSpc>
              <a:buNone/>
            </a:pPr>
            <a:endParaRPr lang="en-US" sz="2200" dirty="0">
              <a:solidFill>
                <a:schemeClr val="tx1">
                  <a:lumMod val="65000"/>
                  <a:lumOff val="35000"/>
                </a:schemeClr>
              </a:solidFill>
            </a:endParaRPr>
          </a:p>
        </p:txBody>
      </p:sp>
    </p:spTree>
    <p:extLst>
      <p:ext uri="{BB962C8B-B14F-4D97-AF65-F5344CB8AC3E}">
        <p14:creationId xmlns:p14="http://schemas.microsoft.com/office/powerpoint/2010/main" val="170763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uiExpand="1" build="allAtOnce"/>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Why PrEP use is discontinued?</a:t>
            </a:r>
          </a:p>
        </p:txBody>
      </p:sp>
      <p:sp>
        <p:nvSpPr>
          <p:cNvPr id="28" name="Content Placeholder 2"/>
          <p:cNvSpPr>
            <a:spLocks noGrp="1"/>
          </p:cNvSpPr>
          <p:nvPr>
            <p:ph idx="1"/>
          </p:nvPr>
        </p:nvSpPr>
        <p:spPr>
          <a:xfrm>
            <a:off x="1412487" y="1868036"/>
            <a:ext cx="5555871" cy="1071435"/>
          </a:xfrm>
        </p:spPr>
        <p:txBody>
          <a:bodyPr>
            <a:noAutofit/>
          </a:bodyPr>
          <a:lstStyle/>
          <a:p>
            <a:pPr marL="0" indent="0">
              <a:lnSpc>
                <a:spcPct val="150000"/>
              </a:lnSpc>
              <a:buNone/>
            </a:pPr>
            <a:r>
              <a:rPr lang="pt-BR" sz="2200" b="1" dirty="0" err="1" smtClean="0">
                <a:solidFill>
                  <a:schemeClr val="accent2">
                    <a:lumMod val="50000"/>
                  </a:schemeClr>
                </a:solidFill>
              </a:rPr>
              <a:t>Reasons</a:t>
            </a:r>
            <a:r>
              <a:rPr lang="pt-BR" sz="2200" b="1" dirty="0" smtClean="0">
                <a:solidFill>
                  <a:schemeClr val="accent2">
                    <a:lumMod val="50000"/>
                  </a:schemeClr>
                </a:solidFill>
              </a:rPr>
              <a:t> </a:t>
            </a:r>
            <a:r>
              <a:rPr lang="pt-BR" sz="2200" b="1" dirty="0" err="1" smtClean="0">
                <a:solidFill>
                  <a:schemeClr val="accent2">
                    <a:lumMod val="50000"/>
                  </a:schemeClr>
                </a:solidFill>
              </a:rPr>
              <a:t>listed</a:t>
            </a:r>
            <a:r>
              <a:rPr lang="pt-BR" sz="2200" b="1" dirty="0" smtClean="0">
                <a:solidFill>
                  <a:schemeClr val="accent2">
                    <a:lumMod val="50000"/>
                  </a:schemeClr>
                </a:solidFill>
              </a:rPr>
              <a:t> </a:t>
            </a:r>
            <a:r>
              <a:rPr lang="pt-BR" sz="2200" b="1" dirty="0" err="1" smtClean="0">
                <a:solidFill>
                  <a:schemeClr val="accent2">
                    <a:lumMod val="50000"/>
                  </a:schemeClr>
                </a:solidFill>
              </a:rPr>
              <a:t>on</a:t>
            </a:r>
            <a:r>
              <a:rPr lang="pt-BR" sz="2200" b="1" dirty="0" smtClean="0">
                <a:solidFill>
                  <a:schemeClr val="accent2">
                    <a:lumMod val="50000"/>
                  </a:schemeClr>
                </a:solidFill>
              </a:rPr>
              <a:t> </a:t>
            </a:r>
            <a:r>
              <a:rPr lang="pt-BR" sz="2200" b="1" dirty="0" err="1" smtClean="0">
                <a:solidFill>
                  <a:schemeClr val="accent2">
                    <a:lumMod val="50000"/>
                  </a:schemeClr>
                </a:solidFill>
              </a:rPr>
              <a:t>Brazil’s</a:t>
            </a:r>
            <a:r>
              <a:rPr lang="pt-BR" sz="2200" b="1" dirty="0" smtClean="0">
                <a:solidFill>
                  <a:schemeClr val="accent2">
                    <a:lumMod val="50000"/>
                  </a:schemeClr>
                </a:solidFill>
              </a:rPr>
              <a:t> PrEP </a:t>
            </a:r>
            <a:r>
              <a:rPr lang="pt-BR" sz="2200" b="1" dirty="0" err="1">
                <a:solidFill>
                  <a:schemeClr val="accent2">
                    <a:lumMod val="50000"/>
                  </a:schemeClr>
                </a:solidFill>
              </a:rPr>
              <a:t>q</a:t>
            </a:r>
            <a:r>
              <a:rPr lang="pt-BR" sz="2200" b="1" dirty="0" err="1" smtClean="0">
                <a:solidFill>
                  <a:schemeClr val="accent2">
                    <a:lumMod val="50000"/>
                  </a:schemeClr>
                </a:solidFill>
              </a:rPr>
              <a:t>uestionnaire</a:t>
            </a:r>
            <a:r>
              <a:rPr lang="pt-BR" sz="2200" b="1" dirty="0" smtClean="0">
                <a:solidFill>
                  <a:schemeClr val="accent2">
                    <a:lumMod val="50000"/>
                  </a:schemeClr>
                </a:solidFill>
              </a:rPr>
              <a:t> </a:t>
            </a:r>
          </a:p>
          <a:p>
            <a:pPr>
              <a:lnSpc>
                <a:spcPct val="150000"/>
              </a:lnSpc>
              <a:buFont typeface="Franklin Gothic Book" panose="020B0503020102020204" pitchFamily="34" charset="0"/>
              <a:buChar char="□"/>
            </a:pPr>
            <a:r>
              <a:rPr lang="en-US" sz="2200" dirty="0">
                <a:solidFill>
                  <a:schemeClr val="bg1">
                    <a:lumMod val="75000"/>
                  </a:schemeClr>
                </a:solidFill>
              </a:rPr>
              <a:t>HIV seroconversion</a:t>
            </a:r>
          </a:p>
          <a:p>
            <a:pPr>
              <a:lnSpc>
                <a:spcPct val="150000"/>
              </a:lnSpc>
              <a:buFont typeface="Franklin Gothic Book" panose="020B0503020102020204" pitchFamily="34" charset="0"/>
              <a:buChar char="□"/>
            </a:pPr>
            <a:r>
              <a:rPr lang="en-US" sz="2200" dirty="0" smtClean="0">
                <a:solidFill>
                  <a:schemeClr val="bg1">
                    <a:lumMod val="75000"/>
                  </a:schemeClr>
                </a:solidFill>
              </a:rPr>
              <a:t>Adverse events</a:t>
            </a:r>
          </a:p>
          <a:p>
            <a:pPr>
              <a:lnSpc>
                <a:spcPct val="150000"/>
              </a:lnSpc>
              <a:buFont typeface="Franklin Gothic Book" panose="020B0503020102020204" pitchFamily="34" charset="0"/>
              <a:buChar char="□"/>
            </a:pPr>
            <a:r>
              <a:rPr lang="en-US" sz="2200" dirty="0" smtClean="0">
                <a:solidFill>
                  <a:schemeClr val="bg1">
                    <a:lumMod val="75000"/>
                  </a:schemeClr>
                </a:solidFill>
              </a:rPr>
              <a:t>Low adherence</a:t>
            </a:r>
          </a:p>
          <a:p>
            <a:pPr>
              <a:lnSpc>
                <a:spcPct val="150000"/>
              </a:lnSpc>
              <a:buFont typeface="Franklin Gothic Book" panose="020B0503020102020204" pitchFamily="34" charset="0"/>
              <a:buChar char="□"/>
            </a:pPr>
            <a:r>
              <a:rPr lang="en-US" sz="2200" dirty="0" smtClean="0">
                <a:solidFill>
                  <a:schemeClr val="bg1">
                    <a:lumMod val="75000"/>
                  </a:schemeClr>
                </a:solidFill>
              </a:rPr>
              <a:t>Suspected </a:t>
            </a:r>
            <a:r>
              <a:rPr lang="en-US" sz="2200" dirty="0">
                <a:solidFill>
                  <a:schemeClr val="bg1">
                    <a:lumMod val="75000"/>
                  </a:schemeClr>
                </a:solidFill>
              </a:rPr>
              <a:t>acute viral </a:t>
            </a:r>
            <a:r>
              <a:rPr lang="en-US" sz="2200" dirty="0" smtClean="0">
                <a:solidFill>
                  <a:schemeClr val="bg1">
                    <a:lumMod val="75000"/>
                  </a:schemeClr>
                </a:solidFill>
              </a:rPr>
              <a:t>infection</a:t>
            </a:r>
          </a:p>
          <a:p>
            <a:pPr>
              <a:lnSpc>
                <a:spcPct val="150000"/>
              </a:lnSpc>
              <a:buFont typeface="Franklin Gothic Book" panose="020B0503020102020204" pitchFamily="34" charset="0"/>
              <a:buChar char="□"/>
            </a:pPr>
            <a:r>
              <a:rPr lang="en-US" sz="2200" b="1" dirty="0" smtClean="0">
                <a:solidFill>
                  <a:schemeClr val="tx1">
                    <a:lumMod val="65000"/>
                    <a:lumOff val="35000"/>
                  </a:schemeClr>
                </a:solidFill>
              </a:rPr>
              <a:t>User’s decision/choice</a:t>
            </a:r>
          </a:p>
          <a:p>
            <a:pPr marL="0" indent="0">
              <a:lnSpc>
                <a:spcPct val="150000"/>
              </a:lnSpc>
              <a:buNone/>
            </a:pPr>
            <a:endParaRPr lang="en-US" sz="2200" dirty="0">
              <a:solidFill>
                <a:schemeClr val="tx1">
                  <a:lumMod val="65000"/>
                  <a:lumOff val="35000"/>
                </a:schemeClr>
              </a:solidFill>
            </a:endParaRPr>
          </a:p>
          <a:p>
            <a:pPr marL="0" indent="0">
              <a:lnSpc>
                <a:spcPct val="150000"/>
              </a:lnSpc>
              <a:buNone/>
            </a:pPr>
            <a:endParaRPr lang="en-US" sz="2200" dirty="0">
              <a:solidFill>
                <a:schemeClr val="tx1">
                  <a:lumMod val="65000"/>
                  <a:lumOff val="35000"/>
                </a:schemeClr>
              </a:solidFill>
            </a:endParaRPr>
          </a:p>
        </p:txBody>
      </p:sp>
      <p:sp>
        <p:nvSpPr>
          <p:cNvPr id="3" name="CaixaDeTexto 2"/>
          <p:cNvSpPr txBox="1"/>
          <p:nvPr/>
        </p:nvSpPr>
        <p:spPr>
          <a:xfrm>
            <a:off x="8065213" y="688369"/>
            <a:ext cx="1541124" cy="380143"/>
          </a:xfrm>
          <a:prstGeom prst="rect">
            <a:avLst/>
          </a:prstGeom>
          <a:noFill/>
        </p:spPr>
        <p:txBody>
          <a:bodyPr wrap="square" rtlCol="0">
            <a:spAutoFit/>
          </a:bodyPr>
          <a:lstStyle/>
          <a:p>
            <a:endParaRPr lang="pt-BR" dirty="0"/>
          </a:p>
        </p:txBody>
      </p:sp>
      <p:sp>
        <p:nvSpPr>
          <p:cNvPr id="8" name="Retângulo 7"/>
          <p:cNvSpPr/>
          <p:nvPr/>
        </p:nvSpPr>
        <p:spPr>
          <a:xfrm>
            <a:off x="1391940" y="4678103"/>
            <a:ext cx="436860" cy="659668"/>
          </a:xfrm>
          <a:prstGeom prst="rect">
            <a:avLst/>
          </a:prstGeom>
        </p:spPr>
        <p:txBody>
          <a:bodyPr wrap="square">
            <a:spAutoFit/>
          </a:bodyPr>
          <a:lstStyle/>
          <a:p>
            <a:pPr>
              <a:lnSpc>
                <a:spcPct val="150000"/>
              </a:lnSpc>
              <a:spcBef>
                <a:spcPct val="20000"/>
              </a:spcBef>
            </a:pPr>
            <a:r>
              <a:rPr lang="en-US" sz="2800" b="1" dirty="0" smtClean="0">
                <a:solidFill>
                  <a:schemeClr val="accent2">
                    <a:lumMod val="75000"/>
                  </a:schemeClr>
                </a:solidFill>
                <a:latin typeface="Franklin Gothic Book" panose="020B0503020102020204" pitchFamily="34" charset="0"/>
                <a:cs typeface="Arial" pitchFamily="34" charset="0"/>
              </a:rPr>
              <a:t>X</a:t>
            </a:r>
            <a:endParaRPr lang="en-US" sz="2800" b="1" dirty="0">
              <a:solidFill>
                <a:schemeClr val="accent2">
                  <a:lumMod val="75000"/>
                </a:schemeClr>
              </a:solidFill>
              <a:latin typeface="Franklin Gothic Book" panose="020B0503020102020204" pitchFamily="34" charset="0"/>
              <a:cs typeface="Arial" pitchFamily="34" charset="0"/>
            </a:endParaRPr>
          </a:p>
        </p:txBody>
      </p:sp>
      <p:sp>
        <p:nvSpPr>
          <p:cNvPr id="7" name="Content Placeholder 2"/>
          <p:cNvSpPr txBox="1">
            <a:spLocks/>
          </p:cNvSpPr>
          <p:nvPr/>
        </p:nvSpPr>
        <p:spPr>
          <a:xfrm>
            <a:off x="7733544" y="2403753"/>
            <a:ext cx="2335367" cy="10714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buFont typeface="Franklin Gothic Book" panose="020B0503020102020204" pitchFamily="34" charset="0"/>
              <a:buChar char="□"/>
            </a:pPr>
            <a:r>
              <a:rPr lang="en-US" sz="2200" strike="sngStrike" dirty="0" smtClean="0">
                <a:solidFill>
                  <a:schemeClr val="bg1">
                    <a:lumMod val="65000"/>
                  </a:schemeClr>
                </a:solidFill>
              </a:rPr>
              <a:t>Cost</a:t>
            </a:r>
          </a:p>
          <a:p>
            <a:pPr marL="0" indent="0">
              <a:lnSpc>
                <a:spcPct val="150000"/>
              </a:lnSpc>
              <a:buNone/>
            </a:pPr>
            <a:endParaRPr lang="en-US" sz="2200" dirty="0">
              <a:solidFill>
                <a:schemeClr val="tx1">
                  <a:lumMod val="65000"/>
                  <a:lumOff val="35000"/>
                </a:schemeClr>
              </a:solidFill>
            </a:endParaRPr>
          </a:p>
        </p:txBody>
      </p:sp>
    </p:spTree>
    <p:extLst>
      <p:ext uri="{BB962C8B-B14F-4D97-AF65-F5344CB8AC3E}">
        <p14:creationId xmlns:p14="http://schemas.microsoft.com/office/powerpoint/2010/main" val="189631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Why PrEP use is discontinued?</a:t>
            </a:r>
          </a:p>
        </p:txBody>
      </p:sp>
      <p:sp>
        <p:nvSpPr>
          <p:cNvPr id="28" name="Content Placeholder 2"/>
          <p:cNvSpPr>
            <a:spLocks noGrp="1"/>
          </p:cNvSpPr>
          <p:nvPr>
            <p:ph idx="1"/>
          </p:nvPr>
        </p:nvSpPr>
        <p:spPr>
          <a:xfrm>
            <a:off x="1412487" y="1868036"/>
            <a:ext cx="5566381" cy="1071435"/>
          </a:xfrm>
        </p:spPr>
        <p:txBody>
          <a:bodyPr>
            <a:noAutofit/>
          </a:bodyPr>
          <a:lstStyle/>
          <a:p>
            <a:pPr marL="0" indent="0">
              <a:lnSpc>
                <a:spcPct val="150000"/>
              </a:lnSpc>
              <a:buNone/>
            </a:pPr>
            <a:r>
              <a:rPr lang="pt-BR" sz="2200" b="1" dirty="0" err="1" smtClean="0">
                <a:solidFill>
                  <a:schemeClr val="accent2">
                    <a:lumMod val="60000"/>
                    <a:lumOff val="40000"/>
                  </a:schemeClr>
                </a:solidFill>
              </a:rPr>
              <a:t>Reasons</a:t>
            </a:r>
            <a:r>
              <a:rPr lang="pt-BR" sz="2200" b="1" dirty="0" smtClean="0">
                <a:solidFill>
                  <a:schemeClr val="accent2">
                    <a:lumMod val="60000"/>
                    <a:lumOff val="40000"/>
                  </a:schemeClr>
                </a:solidFill>
              </a:rPr>
              <a:t> </a:t>
            </a:r>
            <a:r>
              <a:rPr lang="pt-BR" sz="2200" b="1" dirty="0" err="1" smtClean="0">
                <a:solidFill>
                  <a:schemeClr val="accent2">
                    <a:lumMod val="60000"/>
                    <a:lumOff val="40000"/>
                  </a:schemeClr>
                </a:solidFill>
              </a:rPr>
              <a:t>listed</a:t>
            </a:r>
            <a:r>
              <a:rPr lang="pt-BR" sz="2200" b="1" dirty="0" smtClean="0">
                <a:solidFill>
                  <a:schemeClr val="accent2">
                    <a:lumMod val="60000"/>
                    <a:lumOff val="40000"/>
                  </a:schemeClr>
                </a:solidFill>
              </a:rPr>
              <a:t> </a:t>
            </a:r>
            <a:r>
              <a:rPr lang="pt-BR" sz="2200" b="1" dirty="0" err="1" smtClean="0">
                <a:solidFill>
                  <a:schemeClr val="accent2">
                    <a:lumMod val="60000"/>
                    <a:lumOff val="40000"/>
                  </a:schemeClr>
                </a:solidFill>
              </a:rPr>
              <a:t>on</a:t>
            </a:r>
            <a:r>
              <a:rPr lang="pt-BR" sz="2200" b="1" dirty="0" smtClean="0">
                <a:solidFill>
                  <a:schemeClr val="accent2">
                    <a:lumMod val="60000"/>
                    <a:lumOff val="40000"/>
                  </a:schemeClr>
                </a:solidFill>
              </a:rPr>
              <a:t> </a:t>
            </a:r>
            <a:r>
              <a:rPr lang="pt-BR" sz="2200" b="1" dirty="0" err="1" smtClean="0">
                <a:solidFill>
                  <a:schemeClr val="accent2">
                    <a:lumMod val="60000"/>
                    <a:lumOff val="40000"/>
                  </a:schemeClr>
                </a:solidFill>
              </a:rPr>
              <a:t>Brazil’s</a:t>
            </a:r>
            <a:r>
              <a:rPr lang="pt-BR" sz="2200" b="1" dirty="0" smtClean="0">
                <a:solidFill>
                  <a:schemeClr val="accent2">
                    <a:lumMod val="60000"/>
                    <a:lumOff val="40000"/>
                  </a:schemeClr>
                </a:solidFill>
              </a:rPr>
              <a:t> PrEP </a:t>
            </a:r>
            <a:r>
              <a:rPr lang="pt-BR" sz="2200" b="1" dirty="0" err="1" smtClean="0">
                <a:solidFill>
                  <a:schemeClr val="accent2">
                    <a:lumMod val="60000"/>
                    <a:lumOff val="40000"/>
                  </a:schemeClr>
                </a:solidFill>
              </a:rPr>
              <a:t>questionnaire</a:t>
            </a:r>
            <a:r>
              <a:rPr lang="pt-BR" sz="2200" b="1" dirty="0" smtClean="0">
                <a:solidFill>
                  <a:schemeClr val="accent2">
                    <a:lumMod val="60000"/>
                    <a:lumOff val="40000"/>
                  </a:schemeClr>
                </a:solidFill>
              </a:rPr>
              <a:t> </a:t>
            </a:r>
          </a:p>
          <a:p>
            <a:pPr>
              <a:lnSpc>
                <a:spcPct val="150000"/>
              </a:lnSpc>
              <a:buFont typeface="Franklin Gothic Book" panose="020B0503020102020204" pitchFamily="34" charset="0"/>
              <a:buChar char="□"/>
            </a:pPr>
            <a:r>
              <a:rPr lang="en-US" sz="2200" dirty="0">
                <a:solidFill>
                  <a:schemeClr val="bg1">
                    <a:lumMod val="75000"/>
                  </a:schemeClr>
                </a:solidFill>
              </a:rPr>
              <a:t>HIV seroconversion</a:t>
            </a:r>
          </a:p>
          <a:p>
            <a:pPr>
              <a:lnSpc>
                <a:spcPct val="150000"/>
              </a:lnSpc>
              <a:buFont typeface="Franklin Gothic Book" panose="020B0503020102020204" pitchFamily="34" charset="0"/>
              <a:buChar char="□"/>
            </a:pPr>
            <a:r>
              <a:rPr lang="en-US" sz="2200" dirty="0" smtClean="0">
                <a:solidFill>
                  <a:schemeClr val="bg1">
                    <a:lumMod val="75000"/>
                  </a:schemeClr>
                </a:solidFill>
              </a:rPr>
              <a:t>Adverse events</a:t>
            </a:r>
          </a:p>
          <a:p>
            <a:pPr>
              <a:lnSpc>
                <a:spcPct val="150000"/>
              </a:lnSpc>
              <a:buFont typeface="Franklin Gothic Book" panose="020B0503020102020204" pitchFamily="34" charset="0"/>
              <a:buChar char="□"/>
            </a:pPr>
            <a:r>
              <a:rPr lang="en-US" sz="2200" dirty="0" smtClean="0">
                <a:solidFill>
                  <a:schemeClr val="bg1">
                    <a:lumMod val="75000"/>
                  </a:schemeClr>
                </a:solidFill>
              </a:rPr>
              <a:t>Low adherence</a:t>
            </a:r>
          </a:p>
          <a:p>
            <a:pPr>
              <a:lnSpc>
                <a:spcPct val="150000"/>
              </a:lnSpc>
              <a:buFont typeface="Franklin Gothic Book" panose="020B0503020102020204" pitchFamily="34" charset="0"/>
              <a:buChar char="□"/>
            </a:pPr>
            <a:r>
              <a:rPr lang="en-US" sz="2200" dirty="0" smtClean="0">
                <a:solidFill>
                  <a:schemeClr val="bg1">
                    <a:lumMod val="75000"/>
                  </a:schemeClr>
                </a:solidFill>
              </a:rPr>
              <a:t>Suspected </a:t>
            </a:r>
            <a:r>
              <a:rPr lang="en-US" sz="2200" dirty="0">
                <a:solidFill>
                  <a:schemeClr val="bg1">
                    <a:lumMod val="75000"/>
                  </a:schemeClr>
                </a:solidFill>
              </a:rPr>
              <a:t>acute viral </a:t>
            </a:r>
            <a:r>
              <a:rPr lang="en-US" sz="2200" dirty="0" smtClean="0">
                <a:solidFill>
                  <a:schemeClr val="bg1">
                    <a:lumMod val="75000"/>
                  </a:schemeClr>
                </a:solidFill>
              </a:rPr>
              <a:t>infection</a:t>
            </a:r>
          </a:p>
          <a:p>
            <a:pPr>
              <a:lnSpc>
                <a:spcPct val="150000"/>
              </a:lnSpc>
              <a:buFont typeface="Franklin Gothic Book" panose="020B0503020102020204" pitchFamily="34" charset="0"/>
              <a:buChar char="□"/>
            </a:pPr>
            <a:r>
              <a:rPr lang="en-US" sz="2200" dirty="0" smtClean="0">
                <a:solidFill>
                  <a:schemeClr val="bg1">
                    <a:lumMod val="65000"/>
                  </a:schemeClr>
                </a:solidFill>
              </a:rPr>
              <a:t>User’s decision/choice</a:t>
            </a:r>
          </a:p>
          <a:p>
            <a:pPr marL="0" indent="0">
              <a:lnSpc>
                <a:spcPct val="150000"/>
              </a:lnSpc>
              <a:buNone/>
            </a:pPr>
            <a:endParaRPr lang="en-US" sz="2200" dirty="0">
              <a:solidFill>
                <a:schemeClr val="tx1">
                  <a:lumMod val="65000"/>
                  <a:lumOff val="35000"/>
                </a:schemeClr>
              </a:solidFill>
            </a:endParaRPr>
          </a:p>
          <a:p>
            <a:pPr marL="0" indent="0">
              <a:lnSpc>
                <a:spcPct val="150000"/>
              </a:lnSpc>
              <a:buNone/>
            </a:pPr>
            <a:endParaRPr lang="en-US" sz="2200" dirty="0">
              <a:solidFill>
                <a:schemeClr val="tx1">
                  <a:lumMod val="65000"/>
                  <a:lumOff val="35000"/>
                </a:schemeClr>
              </a:solidFill>
            </a:endParaRPr>
          </a:p>
        </p:txBody>
      </p:sp>
      <p:sp>
        <p:nvSpPr>
          <p:cNvPr id="3" name="CaixaDeTexto 2"/>
          <p:cNvSpPr txBox="1"/>
          <p:nvPr/>
        </p:nvSpPr>
        <p:spPr>
          <a:xfrm>
            <a:off x="8065213" y="688369"/>
            <a:ext cx="1541124" cy="380143"/>
          </a:xfrm>
          <a:prstGeom prst="rect">
            <a:avLst/>
          </a:prstGeom>
          <a:noFill/>
        </p:spPr>
        <p:txBody>
          <a:bodyPr wrap="square" rtlCol="0">
            <a:spAutoFit/>
          </a:bodyPr>
          <a:lstStyle/>
          <a:p>
            <a:endParaRPr lang="pt-BR" dirty="0"/>
          </a:p>
        </p:txBody>
      </p:sp>
      <p:sp>
        <p:nvSpPr>
          <p:cNvPr id="10" name="Content Placeholder 2"/>
          <p:cNvSpPr txBox="1">
            <a:spLocks/>
          </p:cNvSpPr>
          <p:nvPr/>
        </p:nvSpPr>
        <p:spPr>
          <a:xfrm>
            <a:off x="7733544" y="3024074"/>
            <a:ext cx="4522190" cy="5325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buFont typeface="Franklin Gothic Book" panose="020B0503020102020204" pitchFamily="34" charset="0"/>
              <a:buChar char="□"/>
            </a:pPr>
            <a:r>
              <a:rPr lang="en-US" sz="2200" dirty="0" smtClean="0">
                <a:solidFill>
                  <a:schemeClr val="tx1">
                    <a:lumMod val="65000"/>
                    <a:lumOff val="35000"/>
                  </a:schemeClr>
                </a:solidFill>
              </a:rPr>
              <a:t>Failing </a:t>
            </a:r>
            <a:r>
              <a:rPr lang="en-US" sz="2200" dirty="0">
                <a:solidFill>
                  <a:schemeClr val="tx1">
                    <a:lumMod val="65000"/>
                    <a:lumOff val="35000"/>
                  </a:schemeClr>
                </a:solidFill>
              </a:rPr>
              <a:t>to </a:t>
            </a:r>
            <a:r>
              <a:rPr lang="en-US" sz="2200" dirty="0" smtClean="0">
                <a:solidFill>
                  <a:schemeClr val="tx1">
                    <a:lumMod val="65000"/>
                    <a:lumOff val="35000"/>
                  </a:schemeClr>
                </a:solidFill>
              </a:rPr>
              <a:t>attend </a:t>
            </a:r>
            <a:r>
              <a:rPr lang="en-US" sz="2200" dirty="0">
                <a:solidFill>
                  <a:schemeClr val="tx1">
                    <a:lumMod val="65000"/>
                    <a:lumOff val="35000"/>
                  </a:schemeClr>
                </a:solidFill>
              </a:rPr>
              <a:t>follow-up visit</a:t>
            </a:r>
            <a:endParaRPr lang="en-US" sz="2200" dirty="0" smtClean="0">
              <a:solidFill>
                <a:schemeClr val="tx1">
                  <a:lumMod val="65000"/>
                  <a:lumOff val="35000"/>
                </a:schemeClr>
              </a:solidFill>
            </a:endParaRPr>
          </a:p>
          <a:p>
            <a:pPr marL="0" indent="0">
              <a:lnSpc>
                <a:spcPct val="150000"/>
              </a:lnSpc>
              <a:buNone/>
            </a:pPr>
            <a:endParaRPr lang="en-US" sz="2200" dirty="0">
              <a:solidFill>
                <a:schemeClr val="tx1">
                  <a:lumMod val="65000"/>
                  <a:lumOff val="35000"/>
                </a:schemeClr>
              </a:solidFill>
            </a:endParaRPr>
          </a:p>
        </p:txBody>
      </p:sp>
      <p:sp>
        <p:nvSpPr>
          <p:cNvPr id="11" name="Retângulo 10"/>
          <p:cNvSpPr/>
          <p:nvPr/>
        </p:nvSpPr>
        <p:spPr>
          <a:xfrm>
            <a:off x="7723033" y="2960495"/>
            <a:ext cx="436860" cy="659668"/>
          </a:xfrm>
          <a:prstGeom prst="rect">
            <a:avLst/>
          </a:prstGeom>
        </p:spPr>
        <p:txBody>
          <a:bodyPr wrap="square">
            <a:spAutoFit/>
          </a:bodyPr>
          <a:lstStyle/>
          <a:p>
            <a:pPr>
              <a:lnSpc>
                <a:spcPct val="150000"/>
              </a:lnSpc>
              <a:spcBef>
                <a:spcPct val="20000"/>
              </a:spcBef>
            </a:pPr>
            <a:r>
              <a:rPr lang="en-US" sz="2800" b="1" dirty="0" smtClean="0">
                <a:solidFill>
                  <a:schemeClr val="accent2">
                    <a:lumMod val="75000"/>
                  </a:schemeClr>
                </a:solidFill>
                <a:latin typeface="Franklin Gothic Book" panose="020B0503020102020204" pitchFamily="34" charset="0"/>
                <a:cs typeface="Arial" pitchFamily="34" charset="0"/>
              </a:rPr>
              <a:t>X</a:t>
            </a:r>
            <a:endParaRPr lang="en-US" sz="2800" b="1" dirty="0">
              <a:solidFill>
                <a:schemeClr val="accent2">
                  <a:lumMod val="75000"/>
                </a:schemeClr>
              </a:solidFill>
              <a:latin typeface="Franklin Gothic Book" panose="020B0503020102020204" pitchFamily="34" charset="0"/>
              <a:cs typeface="Arial" pitchFamily="34" charset="0"/>
            </a:endParaRPr>
          </a:p>
        </p:txBody>
      </p:sp>
      <p:sp>
        <p:nvSpPr>
          <p:cNvPr id="8" name="Content Placeholder 2"/>
          <p:cNvSpPr txBox="1">
            <a:spLocks/>
          </p:cNvSpPr>
          <p:nvPr/>
        </p:nvSpPr>
        <p:spPr>
          <a:xfrm>
            <a:off x="7733544" y="2403753"/>
            <a:ext cx="2335367" cy="10714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buFont typeface="Franklin Gothic Book" panose="020B0503020102020204" pitchFamily="34" charset="0"/>
              <a:buChar char="□"/>
            </a:pPr>
            <a:r>
              <a:rPr lang="en-US" sz="2200" strike="sngStrike" dirty="0" smtClean="0">
                <a:solidFill>
                  <a:schemeClr val="bg1">
                    <a:lumMod val="65000"/>
                  </a:schemeClr>
                </a:solidFill>
              </a:rPr>
              <a:t>Cost</a:t>
            </a:r>
          </a:p>
          <a:p>
            <a:pPr marL="0" indent="0">
              <a:lnSpc>
                <a:spcPct val="150000"/>
              </a:lnSpc>
              <a:buNone/>
            </a:pPr>
            <a:endParaRPr lang="en-US" sz="2200" dirty="0">
              <a:solidFill>
                <a:schemeClr val="tx1">
                  <a:lumMod val="65000"/>
                  <a:lumOff val="35000"/>
                </a:schemeClr>
              </a:solidFill>
            </a:endParaRPr>
          </a:p>
        </p:txBody>
      </p:sp>
    </p:spTree>
    <p:extLst>
      <p:ext uri="{BB962C8B-B14F-4D97-AF65-F5344CB8AC3E}">
        <p14:creationId xmlns:p14="http://schemas.microsoft.com/office/powerpoint/2010/main" val="320827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PrEP discontinuation (lost to follow-up)</a:t>
            </a:r>
            <a:endParaRPr lang="en-US" dirty="0"/>
          </a:p>
        </p:txBody>
      </p:sp>
      <p:grpSp>
        <p:nvGrpSpPr>
          <p:cNvPr id="7" name="Grupo 6"/>
          <p:cNvGrpSpPr/>
          <p:nvPr/>
        </p:nvGrpSpPr>
        <p:grpSpPr>
          <a:xfrm>
            <a:off x="207602" y="1874835"/>
            <a:ext cx="11755195" cy="2849561"/>
            <a:chOff x="207602" y="1874835"/>
            <a:chExt cx="11755195" cy="2849561"/>
          </a:xfrm>
        </p:grpSpPr>
        <p:grpSp>
          <p:nvGrpSpPr>
            <p:cNvPr id="6" name="Grupo 5"/>
            <p:cNvGrpSpPr/>
            <p:nvPr/>
          </p:nvGrpSpPr>
          <p:grpSpPr>
            <a:xfrm>
              <a:off x="207602" y="1874835"/>
              <a:ext cx="11755195" cy="2849561"/>
              <a:chOff x="207602" y="1874835"/>
              <a:chExt cx="11755195" cy="2849561"/>
            </a:xfrm>
          </p:grpSpPr>
          <p:pic>
            <p:nvPicPr>
              <p:cNvPr id="4" name="Imagem 3"/>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07602" y="1874835"/>
                <a:ext cx="11755195" cy="2849561"/>
              </a:xfrm>
              <a:prstGeom prst="rect">
                <a:avLst/>
              </a:prstGeom>
            </p:spPr>
          </p:pic>
          <p:sp>
            <p:nvSpPr>
              <p:cNvPr id="3" name="Retângulo 2"/>
              <p:cNvSpPr/>
              <p:nvPr/>
            </p:nvSpPr>
            <p:spPr>
              <a:xfrm>
                <a:off x="3441700" y="4028737"/>
                <a:ext cx="146232" cy="2960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pic>
          <p:nvPicPr>
            <p:cNvPr id="5" name="Imagem 4"/>
            <p:cNvPicPr>
              <a:picLocks noChangeAspect="1"/>
            </p:cNvPicPr>
            <p:nvPr/>
          </p:nvPicPr>
          <p:blipFill rotWithShape="1">
            <a:blip r:embed="rId5">
              <a:extLst>
                <a:ext uri="{28A0092B-C50C-407E-A947-70E740481C1C}">
                  <a14:useLocalDpi xmlns:a14="http://schemas.microsoft.com/office/drawing/2010/main" val="0"/>
                </a:ext>
              </a:extLst>
            </a:blip>
            <a:srcRect l="17513" t="90976" r="80461" b="3343"/>
            <a:stretch/>
          </p:blipFill>
          <p:spPr>
            <a:xfrm rot="20607509">
              <a:off x="2257424" y="4132355"/>
              <a:ext cx="238126" cy="161925"/>
            </a:xfrm>
            <a:prstGeom prst="rect">
              <a:avLst/>
            </a:prstGeom>
          </p:spPr>
        </p:pic>
      </p:grpSp>
      <p:sp>
        <p:nvSpPr>
          <p:cNvPr id="8" name="Retângulo 7"/>
          <p:cNvSpPr/>
          <p:nvPr/>
        </p:nvSpPr>
        <p:spPr>
          <a:xfrm>
            <a:off x="10228771" y="4105903"/>
            <a:ext cx="1353026" cy="1064907"/>
          </a:xfrm>
          <a:prstGeom prst="rect">
            <a:avLst/>
          </a:prstGeom>
        </p:spPr>
        <p:txBody>
          <a:bodyPr wrap="square">
            <a:spAutoFit/>
          </a:bodyPr>
          <a:lstStyle/>
          <a:p>
            <a:pPr>
              <a:lnSpc>
                <a:spcPct val="150000"/>
              </a:lnSpc>
              <a:spcBef>
                <a:spcPct val="20000"/>
              </a:spcBef>
            </a:pPr>
            <a:r>
              <a:rPr lang="en-US" sz="4800" dirty="0">
                <a:solidFill>
                  <a:schemeClr val="accent2">
                    <a:lumMod val="75000"/>
                  </a:schemeClr>
                </a:solidFill>
                <a:latin typeface="Franklin Gothic Book" panose="020B0503020102020204" pitchFamily="34" charset="0"/>
                <a:cs typeface="Arial" pitchFamily="34" charset="0"/>
              </a:rPr>
              <a:t>97</a:t>
            </a:r>
            <a:r>
              <a:rPr lang="en-US" sz="4800" dirty="0" smtClean="0">
                <a:solidFill>
                  <a:schemeClr val="accent2">
                    <a:lumMod val="75000"/>
                  </a:schemeClr>
                </a:solidFill>
                <a:latin typeface="Franklin Gothic Book" panose="020B0503020102020204" pitchFamily="34" charset="0"/>
                <a:cs typeface="Arial" pitchFamily="34" charset="0"/>
              </a:rPr>
              <a:t>%</a:t>
            </a:r>
            <a:endParaRPr lang="en-US" sz="4800" dirty="0">
              <a:solidFill>
                <a:schemeClr val="accent2">
                  <a:lumMod val="75000"/>
                </a:schemeClr>
              </a:solidFill>
              <a:latin typeface="Franklin Gothic Book" panose="020B0503020102020204" pitchFamily="34" charset="0"/>
              <a:cs typeface="Arial" pitchFamily="34" charset="0"/>
            </a:endParaRPr>
          </a:p>
        </p:txBody>
      </p:sp>
      <p:sp>
        <p:nvSpPr>
          <p:cNvPr id="9" name="Retângulo 8"/>
          <p:cNvSpPr/>
          <p:nvPr/>
        </p:nvSpPr>
        <p:spPr>
          <a:xfrm>
            <a:off x="9847771" y="4893811"/>
            <a:ext cx="2115026" cy="553998"/>
          </a:xfrm>
          <a:prstGeom prst="rect">
            <a:avLst/>
          </a:prstGeom>
        </p:spPr>
        <p:txBody>
          <a:bodyPr wrap="square">
            <a:spAutoFit/>
          </a:bodyPr>
          <a:lstStyle/>
          <a:p>
            <a:pPr>
              <a:lnSpc>
                <a:spcPct val="150000"/>
              </a:lnSpc>
              <a:spcBef>
                <a:spcPct val="20000"/>
              </a:spcBef>
            </a:pPr>
            <a:r>
              <a:rPr lang="en-US" sz="2000" dirty="0" smtClean="0">
                <a:solidFill>
                  <a:schemeClr val="tx1">
                    <a:lumMod val="65000"/>
                    <a:lumOff val="35000"/>
                  </a:schemeClr>
                </a:solidFill>
                <a:latin typeface="Franklin Gothic Book" panose="020B0503020102020204" pitchFamily="34" charset="0"/>
                <a:cs typeface="Arial" pitchFamily="34" charset="0"/>
              </a:rPr>
              <a:t>just </a:t>
            </a:r>
            <a:r>
              <a:rPr lang="en-US" sz="2000" dirty="0">
                <a:solidFill>
                  <a:schemeClr val="tx1">
                    <a:lumMod val="65000"/>
                    <a:lumOff val="35000"/>
                  </a:schemeClr>
                </a:solidFill>
                <a:latin typeface="Franklin Gothic Book" panose="020B0503020102020204" pitchFamily="34" charset="0"/>
                <a:cs typeface="Arial" pitchFamily="34" charset="0"/>
              </a:rPr>
              <a:t>didn’t </a:t>
            </a:r>
            <a:r>
              <a:rPr lang="en-US" sz="2000" dirty="0" smtClean="0">
                <a:solidFill>
                  <a:schemeClr val="tx1">
                    <a:lumMod val="65000"/>
                    <a:lumOff val="35000"/>
                  </a:schemeClr>
                </a:solidFill>
                <a:latin typeface="Franklin Gothic Book" panose="020B0503020102020204" pitchFamily="34" charset="0"/>
                <a:cs typeface="Arial" pitchFamily="34" charset="0"/>
              </a:rPr>
              <a:t>return</a:t>
            </a:r>
            <a:endParaRPr lang="en-US" sz="2000" dirty="0">
              <a:solidFill>
                <a:schemeClr val="tx1">
                  <a:lumMod val="65000"/>
                  <a:lumOff val="35000"/>
                </a:schemeClr>
              </a:solidFill>
              <a:latin typeface="Franklin Gothic Book" panose="020B0503020102020204" pitchFamily="34" charset="0"/>
              <a:cs typeface="Arial" pitchFamily="34" charset="0"/>
            </a:endParaRPr>
          </a:p>
        </p:txBody>
      </p:sp>
    </p:spTree>
    <p:extLst>
      <p:ext uri="{BB962C8B-B14F-4D97-AF65-F5344CB8AC3E}">
        <p14:creationId xmlns:p14="http://schemas.microsoft.com/office/powerpoint/2010/main" val="2951176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18168</TotalTime>
  <Words>1165</Words>
  <Application>Microsoft Office PowerPoint</Application>
  <PresentationFormat>Widescreen</PresentationFormat>
  <Paragraphs>212</Paragraphs>
  <Slides>15</Slides>
  <Notes>14</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15</vt:i4>
      </vt:variant>
    </vt:vector>
  </HeadingPairs>
  <TitlesOfParts>
    <vt:vector size="22" baseType="lpstr">
      <vt:lpstr>Arial</vt:lpstr>
      <vt:lpstr>Calibri</vt:lpstr>
      <vt:lpstr>Courier New</vt:lpstr>
      <vt:lpstr>Franklin Gothic Book</vt:lpstr>
      <vt:lpstr>Mangal</vt:lpstr>
      <vt:lpstr>Raleway</vt:lpstr>
      <vt:lpstr>AIDS 2016_Template</vt:lpstr>
      <vt:lpstr>Apresentação do PowerPoint</vt:lpstr>
      <vt:lpstr>Predictors of discontinuation in Brazil's free-of-charge PrEP program</vt:lpstr>
      <vt:lpstr>Apresentação do PowerPoint</vt:lpstr>
      <vt:lpstr>PrEP in Brazil</vt:lpstr>
      <vt:lpstr>Brazil’s PrEP Guidelines</vt:lpstr>
      <vt:lpstr>Why PrEP use is discontinued?</vt:lpstr>
      <vt:lpstr>Why PrEP use is discontinued?</vt:lpstr>
      <vt:lpstr>Why PrEP use is discontinued?</vt:lpstr>
      <vt:lpstr>PrEP discontinuation (lost to follow-up)</vt:lpstr>
      <vt:lpstr>PrEP discontinuation (lost to follow-up)</vt:lpstr>
      <vt:lpstr>Likelihood of PrEP discontinuation </vt:lpstr>
      <vt:lpstr>Who discontinue PrEP?</vt:lpstr>
      <vt:lpstr>What can we do?</vt:lpstr>
      <vt:lpstr>References</vt:lpstr>
      <vt:lpstr>Thank you!</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Filipe de Barros Perini - Assistência e Tratamento</cp:lastModifiedBy>
  <cp:revision>235</cp:revision>
  <cp:lastPrinted>2017-01-16T15:31:13Z</cp:lastPrinted>
  <dcterms:created xsi:type="dcterms:W3CDTF">2017-01-13T09:09:35Z</dcterms:created>
  <dcterms:modified xsi:type="dcterms:W3CDTF">2019-07-22T15:03:42Z</dcterms:modified>
</cp:coreProperties>
</file>